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74" r:id="rId5"/>
    <p:sldId id="258" r:id="rId6"/>
    <p:sldId id="259" r:id="rId7"/>
    <p:sldId id="260" r:id="rId8"/>
    <p:sldId id="261" r:id="rId9"/>
    <p:sldId id="262" r:id="rId10"/>
    <p:sldId id="275" r:id="rId11"/>
    <p:sldId id="276" r:id="rId12"/>
    <p:sldId id="263" r:id="rId13"/>
    <p:sldId id="277" r:id="rId14"/>
    <p:sldId id="278" r:id="rId15"/>
    <p:sldId id="264" r:id="rId16"/>
    <p:sldId id="279" r:id="rId17"/>
    <p:sldId id="265" r:id="rId18"/>
    <p:sldId id="266" r:id="rId19"/>
    <p:sldId id="280" r:id="rId20"/>
    <p:sldId id="281" r:id="rId21"/>
    <p:sldId id="267" r:id="rId22"/>
    <p:sldId id="268" r:id="rId23"/>
    <p:sldId id="269" r:id="rId24"/>
    <p:sldId id="270" r:id="rId25"/>
    <p:sldId id="271" r:id="rId26"/>
    <p:sldId id="27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4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85A6C22-496D-4FF9-B983-B084EA2EE951}"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9BE07D8C-0A0F-4F55-9FDF-A44BE87B5C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A6C22-496D-4FF9-B983-B084EA2EE951}"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07D8C-0A0F-4F55-9FDF-A44BE87B5C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A6C22-496D-4FF9-B983-B084EA2EE951}"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07D8C-0A0F-4F55-9FDF-A44BE87B5C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85A6C22-496D-4FF9-B983-B084EA2EE951}"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07D8C-0A0F-4F55-9FDF-A44BE87B5C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85A6C22-496D-4FF9-B983-B084EA2EE951}"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07D8C-0A0F-4F55-9FDF-A44BE87B5C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85A6C22-496D-4FF9-B983-B084EA2EE951}" type="datetimeFigureOut">
              <a:rPr lang="en-US" smtClean="0"/>
              <a:t>9/1/2015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07D8C-0A0F-4F55-9FDF-A44BE87B5CA8}"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385A6C22-496D-4FF9-B983-B084EA2EE951}" type="datetimeFigureOut">
              <a:rPr lang="en-US" smtClean="0"/>
              <a:t>9/1/2015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E07D8C-0A0F-4F55-9FDF-A44BE87B5CA8}"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385A6C22-496D-4FF9-B983-B084EA2EE951}" type="datetimeFigureOut">
              <a:rPr lang="en-US" smtClean="0"/>
              <a:t>9/1/2015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E07D8C-0A0F-4F55-9FDF-A44BE87B5C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85A6C22-496D-4FF9-B983-B084EA2EE951}" type="datetimeFigureOut">
              <a:rPr lang="en-US" smtClean="0"/>
              <a:t>9/1/2015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E07D8C-0A0F-4F55-9FDF-A44BE87B5C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85A6C22-496D-4FF9-B983-B084EA2EE951}" type="datetimeFigureOut">
              <a:rPr lang="en-US" smtClean="0"/>
              <a:t>9/1/2015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07D8C-0A0F-4F55-9FDF-A44BE87B5CA8}"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85A6C22-496D-4FF9-B983-B084EA2EE951}" type="datetimeFigureOut">
              <a:rPr lang="en-US" smtClean="0"/>
              <a:t>9/1/2015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07D8C-0A0F-4F55-9FDF-A44BE87B5CA8}"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385A6C22-496D-4FF9-B983-B084EA2EE951}" type="datetimeFigureOut">
              <a:rPr lang="en-US" smtClean="0"/>
              <a:t>9/1/2015</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9BE07D8C-0A0F-4F55-9FDF-A44BE87B5CA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w3schools.com/js/js_events.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tutorialspoint.com/javascript/javascript_builtin_functions.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view-source:file:///C:/Users/Owner/Documents/Class/JS%20examples/chapter01/irock/rock.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885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create our first </a:t>
            </a:r>
            <a:r>
              <a:rPr lang="en-US" dirty="0" err="1" smtClean="0"/>
              <a:t>javascript</a:t>
            </a:r>
            <a:endParaRPr lang="en-US" dirty="0"/>
          </a:p>
        </p:txBody>
      </p:sp>
      <p:sp>
        <p:nvSpPr>
          <p:cNvPr id="3" name="Content Placeholder 2"/>
          <p:cNvSpPr>
            <a:spLocks noGrp="1"/>
          </p:cNvSpPr>
          <p:nvPr>
            <p:ph idx="1"/>
          </p:nvPr>
        </p:nvSpPr>
        <p:spPr>
          <a:xfrm>
            <a:off x="685800" y="1371600"/>
            <a:ext cx="7772400" cy="3962401"/>
          </a:xfrm>
        </p:spPr>
        <p:txBody>
          <a:bodyPr>
            <a:normAutofit/>
          </a:bodyPr>
          <a:lstStyle/>
          <a:p>
            <a:r>
              <a:rPr lang="en-US" dirty="0" smtClean="0"/>
              <a:t>Open 1.1html  within the begin folder</a:t>
            </a:r>
          </a:p>
          <a:p>
            <a:r>
              <a:rPr lang="en-US" dirty="0" smtClean="0"/>
              <a:t>Click the line before the closing &lt;/head&gt; and type:  </a:t>
            </a:r>
            <a:br>
              <a:rPr lang="en-US" dirty="0" smtClean="0"/>
            </a:br>
            <a:r>
              <a:rPr lang="en-US" sz="2800" dirty="0" smtClean="0">
                <a:solidFill>
                  <a:schemeClr val="accent3"/>
                </a:solidFill>
              </a:rPr>
              <a:t>&lt;</a:t>
            </a:r>
            <a:r>
              <a:rPr lang="en-US" sz="2800" dirty="0" smtClean="0">
                <a:solidFill>
                  <a:schemeClr val="accent3"/>
                </a:solidFill>
              </a:rPr>
              <a:t>script&gt;</a:t>
            </a:r>
            <a:r>
              <a:rPr lang="en-US" sz="2800" dirty="0" smtClean="0">
                <a:solidFill>
                  <a:schemeClr val="accent3"/>
                </a:solidFill>
              </a:rPr>
              <a:t/>
            </a:r>
            <a:br>
              <a:rPr lang="en-US" sz="2800" dirty="0" smtClean="0">
                <a:solidFill>
                  <a:schemeClr val="accent3"/>
                </a:solidFill>
              </a:rPr>
            </a:br>
            <a:endParaRPr lang="en-US" sz="2800" dirty="0" smtClean="0">
              <a:solidFill>
                <a:schemeClr val="accent3"/>
              </a:solidFill>
            </a:endParaRPr>
          </a:p>
          <a:p>
            <a:r>
              <a:rPr lang="en-US" dirty="0" smtClean="0"/>
              <a:t>Press return, and type  </a:t>
            </a:r>
            <a:r>
              <a:rPr lang="en-US" sz="3200" dirty="0" smtClean="0">
                <a:solidFill>
                  <a:schemeClr val="accent3"/>
                </a:solidFill>
              </a:rPr>
              <a:t>alert('hello world'); </a:t>
            </a:r>
            <a:br>
              <a:rPr lang="en-US" sz="3200" dirty="0" smtClean="0">
                <a:solidFill>
                  <a:schemeClr val="accent3"/>
                </a:solidFill>
              </a:rPr>
            </a:br>
            <a:endParaRPr lang="en-US" sz="3200" dirty="0" smtClean="0">
              <a:solidFill>
                <a:schemeClr val="accent3"/>
              </a:solidFill>
            </a:endParaRPr>
          </a:p>
          <a:p>
            <a:r>
              <a:rPr lang="en-US" dirty="0" smtClean="0"/>
              <a:t>We need to close the script tag. To do so, type </a:t>
            </a:r>
            <a:r>
              <a:rPr lang="en-US" sz="2800" b="1" dirty="0" smtClean="0">
                <a:solidFill>
                  <a:schemeClr val="accent3"/>
                </a:solidFill>
              </a:rPr>
              <a:t>&lt;/script&gt; </a:t>
            </a:r>
          </a:p>
          <a:p>
            <a:r>
              <a:rPr lang="en-US" sz="2800" b="1" dirty="0" smtClean="0">
                <a:solidFill>
                  <a:schemeClr val="accent3"/>
                </a:solidFill>
              </a:rPr>
              <a:t>View your page</a:t>
            </a:r>
            <a:endParaRPr lang="en-US" sz="2800" b="1" dirty="0">
              <a:solidFill>
                <a:schemeClr val="accent3"/>
              </a:solidFill>
            </a:endParaRPr>
          </a:p>
        </p:txBody>
      </p:sp>
    </p:spTree>
    <p:extLst>
      <p:ext uri="{BB962C8B-B14F-4D97-AF65-F5344CB8AC3E}">
        <p14:creationId xmlns:p14="http://schemas.microsoft.com/office/powerpoint/2010/main" val="1675600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a:t>
            </a:r>
            <a:endParaRPr lang="en-US" dirty="0"/>
          </a:p>
        </p:txBody>
      </p:sp>
      <p:sp>
        <p:nvSpPr>
          <p:cNvPr id="3" name="Content Placeholder 2"/>
          <p:cNvSpPr>
            <a:spLocks noGrp="1"/>
          </p:cNvSpPr>
          <p:nvPr>
            <p:ph idx="1"/>
          </p:nvPr>
        </p:nvSpPr>
        <p:spPr/>
        <p:txBody>
          <a:bodyPr>
            <a:normAutofit/>
          </a:bodyPr>
          <a:lstStyle/>
          <a:p>
            <a:r>
              <a:rPr lang="en-US" sz="3200" dirty="0" smtClean="0"/>
              <a:t>A web browser will run a </a:t>
            </a:r>
            <a:r>
              <a:rPr lang="en-US" sz="3200" dirty="0" err="1" smtClean="0"/>
              <a:t>Javascript</a:t>
            </a:r>
            <a:r>
              <a:rPr lang="en-US" sz="3200" dirty="0" smtClean="0"/>
              <a:t> program the moment it reads in the </a:t>
            </a:r>
            <a:r>
              <a:rPr lang="en-US" sz="3200" dirty="0" err="1" smtClean="0"/>
              <a:t>Javascript</a:t>
            </a:r>
            <a:r>
              <a:rPr lang="en-US" sz="3200" dirty="0" smtClean="0"/>
              <a:t> code. In this example, the alert command appeared before the Web browser displayed the web page. </a:t>
            </a:r>
            <a:endParaRPr lang="en-US" sz="3200" dirty="0"/>
          </a:p>
        </p:txBody>
      </p:sp>
    </p:spTree>
    <p:extLst>
      <p:ext uri="{BB962C8B-B14F-4D97-AF65-F5344CB8AC3E}">
        <p14:creationId xmlns:p14="http://schemas.microsoft.com/office/powerpoint/2010/main" val="2569630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another example</a:t>
            </a:r>
            <a:endParaRPr lang="en-US" dirty="0"/>
          </a:p>
        </p:txBody>
      </p:sp>
      <p:sp>
        <p:nvSpPr>
          <p:cNvPr id="3" name="Content Placeholder 2"/>
          <p:cNvSpPr>
            <a:spLocks noGrp="1"/>
          </p:cNvSpPr>
          <p:nvPr>
            <p:ph idx="1"/>
          </p:nvPr>
        </p:nvSpPr>
        <p:spPr>
          <a:xfrm>
            <a:off x="0" y="1600201"/>
            <a:ext cx="9144000" cy="3733800"/>
          </a:xfrm>
        </p:spPr>
        <p:txBody>
          <a:bodyPr>
            <a:normAutofit/>
          </a:bodyPr>
          <a:lstStyle/>
          <a:p>
            <a:r>
              <a:rPr lang="en-US" dirty="0" smtClean="0"/>
              <a:t>Open date.html within NOTEPAD</a:t>
            </a:r>
            <a:r>
              <a:rPr lang="en-US" dirty="0"/>
              <a:t/>
            </a:r>
            <a:br>
              <a:rPr lang="en-US" dirty="0"/>
            </a:br>
            <a:r>
              <a:rPr lang="en-US" dirty="0" smtClean="0"/>
              <a:t/>
            </a:r>
            <a:br>
              <a:rPr lang="en-US" dirty="0" smtClean="0"/>
            </a:br>
            <a:r>
              <a:rPr lang="en-US" sz="3200" dirty="0" smtClean="0">
                <a:solidFill>
                  <a:schemeClr val="accent3"/>
                </a:solidFill>
              </a:rPr>
              <a:t>&lt;</a:t>
            </a:r>
            <a:r>
              <a:rPr lang="en-US" sz="3200" dirty="0" smtClean="0">
                <a:solidFill>
                  <a:schemeClr val="accent3"/>
                </a:solidFill>
              </a:rPr>
              <a:t>script&gt;</a:t>
            </a:r>
            <a:endParaRPr lang="en-US" sz="3200" dirty="0" smtClean="0">
              <a:solidFill>
                <a:schemeClr val="accent3"/>
              </a:solidFill>
            </a:endParaRPr>
          </a:p>
          <a:p>
            <a:pPr marL="468630" lvl="1" indent="0">
              <a:buNone/>
            </a:pPr>
            <a:r>
              <a:rPr lang="en-US" sz="3000" dirty="0"/>
              <a:t>function </a:t>
            </a:r>
            <a:r>
              <a:rPr lang="en-US" sz="3000" dirty="0" err="1"/>
              <a:t>displayDate</a:t>
            </a:r>
            <a:r>
              <a:rPr lang="en-US" sz="3000" dirty="0" smtClean="0"/>
              <a:t>() {</a:t>
            </a:r>
            <a:endParaRPr lang="en-US" sz="3000" dirty="0"/>
          </a:p>
          <a:p>
            <a:pPr marL="468630" lvl="1" indent="0">
              <a:buNone/>
            </a:pPr>
            <a:r>
              <a:rPr lang="en-US" sz="3000" dirty="0" err="1"/>
              <a:t>document.getElementById</a:t>
            </a:r>
            <a:r>
              <a:rPr lang="en-US" sz="3000" dirty="0"/>
              <a:t>("demo").</a:t>
            </a:r>
            <a:r>
              <a:rPr lang="en-US" sz="3000" dirty="0" err="1"/>
              <a:t>innerHTML</a:t>
            </a:r>
            <a:r>
              <a:rPr lang="en-US" sz="3000" dirty="0"/>
              <a:t>=Date();</a:t>
            </a:r>
          </a:p>
          <a:p>
            <a:pPr marL="468630" lvl="1" indent="0">
              <a:buNone/>
            </a:pPr>
            <a:r>
              <a:rPr lang="en-US" sz="3000" dirty="0" smtClean="0"/>
              <a:t>}</a:t>
            </a:r>
            <a:r>
              <a:rPr lang="en-US" sz="3200" dirty="0" smtClean="0"/>
              <a:t/>
            </a:r>
            <a:br>
              <a:rPr lang="en-US" sz="3200" dirty="0" smtClean="0"/>
            </a:br>
            <a:r>
              <a:rPr lang="en-US" sz="3200" dirty="0" smtClean="0">
                <a:solidFill>
                  <a:schemeClr val="accent3"/>
                </a:solidFill>
              </a:rPr>
              <a:t>&lt;/script&gt;</a:t>
            </a:r>
            <a:endParaRPr lang="en-US" sz="3200" dirty="0">
              <a:solidFill>
                <a:schemeClr val="accent3"/>
              </a:solidFill>
            </a:endParaRPr>
          </a:p>
        </p:txBody>
      </p:sp>
    </p:spTree>
    <p:extLst>
      <p:ext uri="{BB962C8B-B14F-4D97-AF65-F5344CB8AC3E}">
        <p14:creationId xmlns:p14="http://schemas.microsoft.com/office/powerpoint/2010/main" val="3042413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it! </a:t>
            </a:r>
            <a:endParaRPr lang="en-US" dirty="0"/>
          </a:p>
        </p:txBody>
      </p:sp>
      <p:sp>
        <p:nvSpPr>
          <p:cNvPr id="3" name="Content Placeholder 2"/>
          <p:cNvSpPr>
            <a:spLocks noGrp="1"/>
          </p:cNvSpPr>
          <p:nvPr>
            <p:ph idx="1"/>
          </p:nvPr>
        </p:nvSpPr>
        <p:spPr/>
        <p:txBody>
          <a:bodyPr/>
          <a:lstStyle/>
          <a:p>
            <a:r>
              <a:rPr lang="en-US" dirty="0" smtClean="0"/>
              <a:t>Why does it not work? </a:t>
            </a:r>
            <a:endParaRPr lang="en-US" dirty="0"/>
          </a:p>
        </p:txBody>
      </p:sp>
    </p:spTree>
    <p:extLst>
      <p:ext uri="{BB962C8B-B14F-4D97-AF65-F5344CB8AC3E}">
        <p14:creationId xmlns:p14="http://schemas.microsoft.com/office/powerpoint/2010/main" val="275891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an event</a:t>
            </a:r>
            <a:endParaRPr lang="en-US" dirty="0"/>
          </a:p>
        </p:txBody>
      </p:sp>
      <p:sp>
        <p:nvSpPr>
          <p:cNvPr id="3" name="Content Placeholder 2"/>
          <p:cNvSpPr>
            <a:spLocks noGrp="1"/>
          </p:cNvSpPr>
          <p:nvPr>
            <p:ph idx="1"/>
          </p:nvPr>
        </p:nvSpPr>
        <p:spPr/>
        <p:txBody>
          <a:bodyPr/>
          <a:lstStyle/>
          <a:p>
            <a:r>
              <a:rPr lang="en-US" dirty="0" smtClean="0"/>
              <a:t>Add the following to your button attributes:</a:t>
            </a:r>
          </a:p>
          <a:p>
            <a:pPr marL="68580" indent="0">
              <a:buNone/>
            </a:pPr>
            <a:r>
              <a:rPr lang="en-US" sz="3600" dirty="0" err="1">
                <a:solidFill>
                  <a:schemeClr val="accent3"/>
                </a:solidFill>
              </a:rPr>
              <a:t>onclick</a:t>
            </a:r>
            <a:r>
              <a:rPr lang="en-US" sz="3600" dirty="0">
                <a:solidFill>
                  <a:schemeClr val="accent3"/>
                </a:solidFill>
              </a:rPr>
              <a:t>="</a:t>
            </a:r>
            <a:r>
              <a:rPr lang="en-US" sz="3600" dirty="0" err="1">
                <a:solidFill>
                  <a:schemeClr val="accent3"/>
                </a:solidFill>
              </a:rPr>
              <a:t>displayDate</a:t>
            </a:r>
            <a:r>
              <a:rPr lang="en-US" sz="3600" dirty="0">
                <a:solidFill>
                  <a:schemeClr val="accent3"/>
                </a:solidFill>
              </a:rPr>
              <a:t>()"</a:t>
            </a:r>
          </a:p>
        </p:txBody>
      </p:sp>
    </p:spTree>
    <p:extLst>
      <p:ext uri="{BB962C8B-B14F-4D97-AF65-F5344CB8AC3E}">
        <p14:creationId xmlns:p14="http://schemas.microsoft.com/office/powerpoint/2010/main" val="4023599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events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Events are </a:t>
            </a:r>
            <a:r>
              <a:rPr lang="en-US" dirty="0" err="1" smtClean="0"/>
              <a:t>Javascript</a:t>
            </a:r>
            <a:r>
              <a:rPr lang="en-US" dirty="0" smtClean="0"/>
              <a:t> Notifications that let you know when something of interest has happened, such as a page loading(</a:t>
            </a:r>
            <a:r>
              <a:rPr lang="en-US" dirty="0" err="1" smtClean="0"/>
              <a:t>onLoad</a:t>
            </a:r>
            <a:r>
              <a:rPr lang="en-US" dirty="0" smtClean="0"/>
              <a:t>) or a button being clicked(</a:t>
            </a:r>
            <a:r>
              <a:rPr lang="en-US" dirty="0" err="1" smtClean="0"/>
              <a:t>onClick</a:t>
            </a:r>
            <a:r>
              <a:rPr lang="en-US" dirty="0" smtClean="0"/>
              <a:t>)</a:t>
            </a:r>
          </a:p>
          <a:p>
            <a:r>
              <a:rPr lang="en-US" dirty="0" smtClean="0"/>
              <a:t>You can respond to events with your own </a:t>
            </a:r>
            <a:r>
              <a:rPr lang="en-US" dirty="0" err="1" smtClean="0"/>
              <a:t>Javascript</a:t>
            </a:r>
            <a:r>
              <a:rPr lang="en-US" dirty="0" smtClean="0"/>
              <a:t> Code.</a:t>
            </a:r>
          </a:p>
          <a:p>
            <a:r>
              <a:rPr lang="en-US" dirty="0"/>
              <a:t>Examples of events:</a:t>
            </a:r>
          </a:p>
          <a:p>
            <a:pPr lvl="1"/>
            <a:r>
              <a:rPr lang="en-US" dirty="0"/>
              <a:t>Clicking a button (or any other HTML element)</a:t>
            </a:r>
          </a:p>
          <a:p>
            <a:pPr lvl="1"/>
            <a:r>
              <a:rPr lang="en-US" dirty="0"/>
              <a:t>A page is finished loading</a:t>
            </a:r>
          </a:p>
          <a:p>
            <a:pPr lvl="1"/>
            <a:r>
              <a:rPr lang="en-US" dirty="0"/>
              <a:t>An image is finished loading</a:t>
            </a:r>
          </a:p>
          <a:p>
            <a:pPr lvl="1"/>
            <a:r>
              <a:rPr lang="en-US" dirty="0"/>
              <a:t>Moving the mouse-cursor over an element</a:t>
            </a:r>
          </a:p>
          <a:p>
            <a:pPr lvl="1"/>
            <a:r>
              <a:rPr lang="en-US" dirty="0"/>
              <a:t>Entering an input field</a:t>
            </a:r>
          </a:p>
          <a:p>
            <a:pPr lvl="1"/>
            <a:r>
              <a:rPr lang="en-US" dirty="0"/>
              <a:t>Submitting a form</a:t>
            </a:r>
          </a:p>
          <a:p>
            <a:pPr lvl="1"/>
            <a:r>
              <a:rPr lang="en-US" dirty="0"/>
              <a:t>A keystroke </a:t>
            </a:r>
          </a:p>
          <a:p>
            <a:endParaRPr lang="en-US" dirty="0"/>
          </a:p>
        </p:txBody>
      </p:sp>
    </p:spTree>
    <p:extLst>
      <p:ext uri="{BB962C8B-B14F-4D97-AF65-F5344CB8AC3E}">
        <p14:creationId xmlns:p14="http://schemas.microsoft.com/office/powerpoint/2010/main" val="414876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normAutofit/>
          </a:bodyPr>
          <a:lstStyle/>
          <a:p>
            <a:r>
              <a:rPr lang="en-US" sz="2400" dirty="0" smtClean="0"/>
              <a:t>Preparing a web page to respond to an event is done in two parts. </a:t>
            </a:r>
          </a:p>
          <a:p>
            <a:pPr marL="525780" indent="-457200">
              <a:buFont typeface="+mj-lt"/>
              <a:buAutoNum type="arabicPeriod"/>
            </a:pPr>
            <a:r>
              <a:rPr lang="en-US" sz="2400" dirty="0" smtClean="0"/>
              <a:t>First- Identify a page element that you wish to respond to an event</a:t>
            </a:r>
          </a:p>
          <a:p>
            <a:pPr marL="925830" lvl="1" indent="-457200">
              <a:buFont typeface="+mj-lt"/>
              <a:buAutoNum type="alphaLcPeriod"/>
            </a:pPr>
            <a:r>
              <a:rPr lang="en-US" sz="2400" dirty="0" smtClean="0"/>
              <a:t>If you want to have a menu pop up when a visitor moves over the navigation bar, you will need to attach the </a:t>
            </a:r>
            <a:r>
              <a:rPr lang="en-US" sz="2400" dirty="0" err="1" smtClean="0"/>
              <a:t>mouseover</a:t>
            </a:r>
            <a:r>
              <a:rPr lang="en-US" sz="2400" dirty="0" smtClean="0"/>
              <a:t> event. </a:t>
            </a:r>
          </a:p>
          <a:p>
            <a:pPr marL="525780" indent="-457200">
              <a:buFont typeface="+mj-lt"/>
              <a:buAutoNum type="arabicPeriod"/>
            </a:pPr>
            <a:r>
              <a:rPr lang="en-US" sz="2400" dirty="0" smtClean="0"/>
              <a:t>Assign an event and define a function to </a:t>
            </a:r>
            <a:r>
              <a:rPr lang="en-US" sz="2400" dirty="0" smtClean="0"/>
              <a:t>run </a:t>
            </a:r>
            <a:r>
              <a:rPr lang="en-US" sz="2400" dirty="0" smtClean="0"/>
              <a:t>when event occurs. </a:t>
            </a:r>
            <a:endParaRPr lang="en-US" sz="2400" dirty="0"/>
          </a:p>
        </p:txBody>
      </p:sp>
    </p:spTree>
    <p:extLst>
      <p:ext uri="{BB962C8B-B14F-4D97-AF65-F5344CB8AC3E}">
        <p14:creationId xmlns:p14="http://schemas.microsoft.com/office/powerpoint/2010/main" val="3423553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events</a:t>
            </a:r>
            <a:endParaRPr lang="en-US" dirty="0"/>
          </a:p>
        </p:txBody>
      </p:sp>
      <p:sp>
        <p:nvSpPr>
          <p:cNvPr id="3" name="Content Placeholder 2"/>
          <p:cNvSpPr>
            <a:spLocks noGrp="1"/>
          </p:cNvSpPr>
          <p:nvPr>
            <p:ph idx="1"/>
          </p:nvPr>
        </p:nvSpPr>
        <p:spPr/>
        <p:txBody>
          <a:bodyPr>
            <a:normAutofit/>
          </a:bodyPr>
          <a:lstStyle/>
          <a:p>
            <a:r>
              <a:rPr lang="en-US" dirty="0">
                <a:hlinkClick r:id="rId2"/>
              </a:rPr>
              <a:t>http://</a:t>
            </a:r>
            <a:r>
              <a:rPr lang="en-US" dirty="0" smtClean="0">
                <a:hlinkClick r:id="rId2"/>
              </a:rPr>
              <a:t>www.w3schools.com/js/js_events.asp</a:t>
            </a:r>
            <a:endParaRPr lang="en-US" dirty="0" smtClean="0"/>
          </a:p>
          <a:p>
            <a:r>
              <a:rPr lang="en-US" b="1" dirty="0" err="1" smtClean="0"/>
              <a:t>onload</a:t>
            </a:r>
            <a:r>
              <a:rPr lang="en-US" b="1" dirty="0" smtClean="0"/>
              <a:t> </a:t>
            </a:r>
            <a:r>
              <a:rPr lang="en-US" b="1" dirty="0"/>
              <a:t>and </a:t>
            </a:r>
            <a:r>
              <a:rPr lang="en-US" b="1" dirty="0" err="1"/>
              <a:t>onunload</a:t>
            </a:r>
            <a:endParaRPr lang="en-US" b="1" dirty="0"/>
          </a:p>
          <a:p>
            <a:pPr lvl="1"/>
            <a:r>
              <a:rPr lang="en-US" dirty="0"/>
              <a:t>The </a:t>
            </a:r>
            <a:r>
              <a:rPr lang="en-US" dirty="0" err="1"/>
              <a:t>onload</a:t>
            </a:r>
            <a:r>
              <a:rPr lang="en-US" dirty="0"/>
              <a:t> and </a:t>
            </a:r>
            <a:r>
              <a:rPr lang="en-US" dirty="0" err="1"/>
              <a:t>onunload</a:t>
            </a:r>
            <a:r>
              <a:rPr lang="en-US" dirty="0"/>
              <a:t> events are triggered when the user enters or leaves the page.</a:t>
            </a:r>
          </a:p>
          <a:p>
            <a:pPr lvl="1"/>
            <a:r>
              <a:rPr lang="en-US" dirty="0"/>
              <a:t>The </a:t>
            </a:r>
            <a:r>
              <a:rPr lang="en-US" dirty="0" err="1"/>
              <a:t>onload</a:t>
            </a:r>
            <a:r>
              <a:rPr lang="en-US" dirty="0"/>
              <a:t> event can be used to check the visitor's browser type and browser version, and load the proper version of the web page based on the information</a:t>
            </a:r>
            <a:r>
              <a:rPr lang="en-US" dirty="0" smtClean="0"/>
              <a:t>.</a:t>
            </a:r>
          </a:p>
          <a:p>
            <a:r>
              <a:rPr lang="en-US" b="1" dirty="0" err="1"/>
              <a:t>onfocus</a:t>
            </a:r>
            <a:r>
              <a:rPr lang="en-US" b="1" dirty="0"/>
              <a:t>, </a:t>
            </a:r>
            <a:r>
              <a:rPr lang="en-US" b="1" dirty="0" err="1"/>
              <a:t>onblur</a:t>
            </a:r>
            <a:r>
              <a:rPr lang="en-US" b="1" dirty="0"/>
              <a:t> and </a:t>
            </a:r>
            <a:r>
              <a:rPr lang="en-US" b="1" dirty="0" err="1"/>
              <a:t>onchange</a:t>
            </a:r>
            <a:endParaRPr lang="en-US" b="1" dirty="0"/>
          </a:p>
          <a:p>
            <a:pPr lvl="1"/>
            <a:r>
              <a:rPr lang="en-US" dirty="0"/>
              <a:t>The </a:t>
            </a:r>
            <a:r>
              <a:rPr lang="en-US" dirty="0" err="1"/>
              <a:t>onfocus</a:t>
            </a:r>
            <a:r>
              <a:rPr lang="en-US" dirty="0"/>
              <a:t>, </a:t>
            </a:r>
            <a:r>
              <a:rPr lang="en-US" dirty="0" err="1"/>
              <a:t>onblur</a:t>
            </a:r>
            <a:r>
              <a:rPr lang="en-US" dirty="0"/>
              <a:t> and </a:t>
            </a:r>
            <a:r>
              <a:rPr lang="en-US" dirty="0" err="1"/>
              <a:t>onchange</a:t>
            </a:r>
            <a:r>
              <a:rPr lang="en-US" dirty="0"/>
              <a:t> events are often used in combination with validation of form fields</a:t>
            </a:r>
            <a:r>
              <a:rPr lang="en-US" dirty="0" smtClean="0"/>
              <a:t>.</a:t>
            </a:r>
          </a:p>
          <a:p>
            <a:r>
              <a:rPr lang="en-US" b="1" dirty="0" err="1"/>
              <a:t>onsubmit</a:t>
            </a:r>
            <a:endParaRPr lang="en-US" b="1" dirty="0"/>
          </a:p>
          <a:p>
            <a:pPr lvl="1"/>
            <a:r>
              <a:rPr lang="en-US" dirty="0"/>
              <a:t>The </a:t>
            </a:r>
            <a:r>
              <a:rPr lang="en-US" dirty="0" err="1"/>
              <a:t>onsubmit</a:t>
            </a:r>
            <a:r>
              <a:rPr lang="en-US" dirty="0"/>
              <a:t> event can be used to validate form fields before submitting it.</a:t>
            </a:r>
          </a:p>
          <a:p>
            <a:pPr lvl="1"/>
            <a:endParaRPr lang="en-US" dirty="0"/>
          </a:p>
        </p:txBody>
      </p:sp>
    </p:spTree>
    <p:extLst>
      <p:ext uri="{BB962C8B-B14F-4D97-AF65-F5344CB8AC3E}">
        <p14:creationId xmlns:p14="http://schemas.microsoft.com/office/powerpoint/2010/main" val="3578727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events</a:t>
            </a:r>
            <a:endParaRPr lang="en-US" dirty="0"/>
          </a:p>
        </p:txBody>
      </p:sp>
      <p:sp>
        <p:nvSpPr>
          <p:cNvPr id="3" name="Content Placeholder 2"/>
          <p:cNvSpPr>
            <a:spLocks noGrp="1"/>
          </p:cNvSpPr>
          <p:nvPr>
            <p:ph idx="1"/>
          </p:nvPr>
        </p:nvSpPr>
        <p:spPr/>
        <p:txBody>
          <a:bodyPr>
            <a:normAutofit/>
          </a:bodyPr>
          <a:lstStyle/>
          <a:p>
            <a:r>
              <a:rPr lang="en-US" b="1" dirty="0" err="1"/>
              <a:t>onmouseover</a:t>
            </a:r>
            <a:r>
              <a:rPr lang="en-US" b="1" dirty="0"/>
              <a:t>, </a:t>
            </a:r>
            <a:r>
              <a:rPr lang="en-US" b="1" dirty="0" err="1"/>
              <a:t>onmouseout</a:t>
            </a:r>
            <a:endParaRPr lang="en-US" b="1" dirty="0"/>
          </a:p>
          <a:p>
            <a:pPr lvl="1"/>
            <a:r>
              <a:rPr lang="en-US" dirty="0"/>
              <a:t>The </a:t>
            </a:r>
            <a:r>
              <a:rPr lang="en-US" dirty="0" err="1"/>
              <a:t>onmouseover</a:t>
            </a:r>
            <a:r>
              <a:rPr lang="en-US" dirty="0"/>
              <a:t> and </a:t>
            </a:r>
            <a:r>
              <a:rPr lang="en-US" dirty="0" err="1"/>
              <a:t>onmouseout</a:t>
            </a:r>
            <a:r>
              <a:rPr lang="en-US" dirty="0"/>
              <a:t> events can be used to trigger a function when the user </a:t>
            </a:r>
            <a:r>
              <a:rPr lang="en-US" dirty="0" err="1"/>
              <a:t>mouses</a:t>
            </a:r>
            <a:r>
              <a:rPr lang="en-US" dirty="0"/>
              <a:t> over, or out of, an HTML element</a:t>
            </a:r>
            <a:r>
              <a:rPr lang="en-US" dirty="0" smtClean="0"/>
              <a:t>.</a:t>
            </a:r>
          </a:p>
          <a:p>
            <a:r>
              <a:rPr lang="en-US" b="1" dirty="0" err="1"/>
              <a:t>onmousedown</a:t>
            </a:r>
            <a:r>
              <a:rPr lang="en-US" b="1" dirty="0"/>
              <a:t>, </a:t>
            </a:r>
            <a:r>
              <a:rPr lang="en-US" b="1" dirty="0" err="1"/>
              <a:t>onmouseup</a:t>
            </a:r>
            <a:r>
              <a:rPr lang="en-US" b="1" dirty="0"/>
              <a:t> and </a:t>
            </a:r>
            <a:r>
              <a:rPr lang="en-US" b="1" dirty="0" err="1"/>
              <a:t>onclick</a:t>
            </a:r>
            <a:endParaRPr lang="en-US" b="1" dirty="0"/>
          </a:p>
          <a:p>
            <a:pPr lvl="1"/>
            <a:endParaRPr lang="en-US" dirty="0"/>
          </a:p>
        </p:txBody>
      </p:sp>
    </p:spTree>
    <p:extLst>
      <p:ext uri="{BB962C8B-B14F-4D97-AF65-F5344CB8AC3E}">
        <p14:creationId xmlns:p14="http://schemas.microsoft.com/office/powerpoint/2010/main" val="615387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Document/Window events</a:t>
            </a:r>
            <a:endParaRPr lang="en-US" dirty="0"/>
          </a:p>
        </p:txBody>
      </p:sp>
      <p:sp>
        <p:nvSpPr>
          <p:cNvPr id="3" name="Content Placeholder 2"/>
          <p:cNvSpPr>
            <a:spLocks noGrp="1"/>
          </p:cNvSpPr>
          <p:nvPr>
            <p:ph idx="1"/>
          </p:nvPr>
        </p:nvSpPr>
        <p:spPr/>
        <p:txBody>
          <a:bodyPr/>
          <a:lstStyle/>
          <a:p>
            <a:r>
              <a:rPr lang="en-US" dirty="0" err="1" smtClean="0"/>
              <a:t>onresize</a:t>
            </a:r>
            <a:r>
              <a:rPr lang="en-US" dirty="0" smtClean="0"/>
              <a:t>  </a:t>
            </a:r>
          </a:p>
          <a:p>
            <a:pPr lvl="1"/>
            <a:r>
              <a:rPr lang="en-US" dirty="0"/>
              <a:t>The </a:t>
            </a:r>
            <a:r>
              <a:rPr lang="en-US" dirty="0" err="1"/>
              <a:t>onresize</a:t>
            </a:r>
            <a:r>
              <a:rPr lang="en-US" dirty="0"/>
              <a:t> event occurs when the size of an element has changed</a:t>
            </a:r>
            <a:r>
              <a:rPr lang="en-US" dirty="0" smtClean="0"/>
              <a:t>. Typically, added to the body element. When the page is resized, the event is triggered. </a:t>
            </a:r>
          </a:p>
          <a:p>
            <a:r>
              <a:rPr lang="en-US" dirty="0" smtClean="0"/>
              <a:t>scroll</a:t>
            </a:r>
          </a:p>
          <a:p>
            <a:pPr lvl="1"/>
            <a:r>
              <a:rPr lang="en-US" dirty="0"/>
              <a:t>The scroll event occurs when the user scrolls in the specified element.</a:t>
            </a:r>
          </a:p>
        </p:txBody>
      </p:sp>
    </p:spTree>
    <p:extLst>
      <p:ext uri="{BB962C8B-B14F-4D97-AF65-F5344CB8AC3E}">
        <p14:creationId xmlns:p14="http://schemas.microsoft.com/office/powerpoint/2010/main" val="86660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history</a:t>
            </a:r>
            <a:endParaRPr lang="en-US" dirty="0"/>
          </a:p>
        </p:txBody>
      </p:sp>
      <p:sp>
        <p:nvSpPr>
          <p:cNvPr id="3" name="Content Placeholder 2"/>
          <p:cNvSpPr>
            <a:spLocks noGrp="1"/>
          </p:cNvSpPr>
          <p:nvPr>
            <p:ph idx="1"/>
          </p:nvPr>
        </p:nvSpPr>
        <p:spPr/>
        <p:txBody>
          <a:bodyPr>
            <a:normAutofit/>
          </a:bodyPr>
          <a:lstStyle/>
          <a:p>
            <a:r>
              <a:rPr lang="en-US" sz="3200" dirty="0" err="1" smtClean="0"/>
              <a:t>Javascript</a:t>
            </a:r>
            <a:r>
              <a:rPr lang="en-US" sz="3200" dirty="0" smtClean="0"/>
              <a:t> was created in 1995.</a:t>
            </a:r>
          </a:p>
          <a:p>
            <a:r>
              <a:rPr lang="en-US" sz="3200" dirty="0" err="1" smtClean="0"/>
              <a:t>Javascript</a:t>
            </a:r>
            <a:r>
              <a:rPr lang="en-US" sz="3200" dirty="0" smtClean="0"/>
              <a:t> has nothing to do with Java!  </a:t>
            </a:r>
            <a:r>
              <a:rPr lang="en-US" sz="3200" dirty="0" err="1" smtClean="0"/>
              <a:t>Javascript</a:t>
            </a:r>
            <a:r>
              <a:rPr lang="en-US" sz="3200" dirty="0" smtClean="0"/>
              <a:t> was originally named </a:t>
            </a:r>
            <a:r>
              <a:rPr lang="en-US" sz="3200" dirty="0" err="1" smtClean="0"/>
              <a:t>LiveScipt</a:t>
            </a:r>
            <a:r>
              <a:rPr lang="en-US" sz="3200" dirty="0" smtClean="0"/>
              <a:t>, but the marketing folks at Netscape decided they would get a little more publicity if they tried to associate the language with Java. </a:t>
            </a:r>
            <a:endParaRPr lang="en-US" sz="3200" dirty="0"/>
          </a:p>
        </p:txBody>
      </p:sp>
    </p:spTree>
    <p:extLst>
      <p:ext uri="{BB962C8B-B14F-4D97-AF65-F5344CB8AC3E}">
        <p14:creationId xmlns:p14="http://schemas.microsoft.com/office/powerpoint/2010/main" val="1965200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way to run a function</a:t>
            </a:r>
            <a:endParaRPr lang="en-US" dirty="0"/>
          </a:p>
        </p:txBody>
      </p:sp>
      <p:sp>
        <p:nvSpPr>
          <p:cNvPr id="3" name="Content Placeholder 2"/>
          <p:cNvSpPr>
            <a:spLocks noGrp="1"/>
          </p:cNvSpPr>
          <p:nvPr>
            <p:ph idx="1"/>
          </p:nvPr>
        </p:nvSpPr>
        <p:spPr/>
        <p:txBody>
          <a:bodyPr/>
          <a:lstStyle/>
          <a:p>
            <a:r>
              <a:rPr lang="en-US" dirty="0" smtClean="0"/>
              <a:t>Is to use an </a:t>
            </a:r>
            <a:r>
              <a:rPr lang="en-US" b="1" cap="all" dirty="0" smtClean="0">
                <a:solidFill>
                  <a:schemeClr val="accent3"/>
                </a:solidFill>
              </a:rPr>
              <a:t>inline event registration</a:t>
            </a:r>
            <a:r>
              <a:rPr lang="en-US" b="1" dirty="0" smtClean="0">
                <a:solidFill>
                  <a:schemeClr val="accent3"/>
                </a:solidFill>
              </a:rPr>
              <a:t>. </a:t>
            </a:r>
            <a:r>
              <a:rPr lang="en-US" b="1" dirty="0" smtClean="0">
                <a:solidFill>
                  <a:schemeClr val="accent3"/>
                </a:solidFill>
              </a:rPr>
              <a:t/>
            </a:r>
            <a:br>
              <a:rPr lang="en-US" b="1" dirty="0" smtClean="0">
                <a:solidFill>
                  <a:schemeClr val="accent3"/>
                </a:solidFill>
              </a:rPr>
            </a:br>
            <a:endParaRPr lang="en-US" b="1" dirty="0" smtClean="0">
              <a:solidFill>
                <a:schemeClr val="accent3"/>
              </a:solidFill>
            </a:endParaRPr>
          </a:p>
          <a:p>
            <a:r>
              <a:rPr lang="en-US" dirty="0" smtClean="0"/>
              <a:t>You add the event directly to the HTML element as an attribute. </a:t>
            </a:r>
          </a:p>
          <a:p>
            <a:pPr marL="68580" indent="0" algn="ctr">
              <a:buNone/>
            </a:pPr>
            <a:r>
              <a:rPr lang="en-US" sz="2800" dirty="0" smtClean="0">
                <a:solidFill>
                  <a:schemeClr val="accent3"/>
                </a:solidFill>
              </a:rPr>
              <a:t>&lt;body </a:t>
            </a:r>
            <a:r>
              <a:rPr lang="en-US" sz="2800" dirty="0" err="1" smtClean="0">
                <a:solidFill>
                  <a:schemeClr val="accent3"/>
                </a:solidFill>
              </a:rPr>
              <a:t>onload</a:t>
            </a:r>
            <a:r>
              <a:rPr lang="en-US" sz="2800" dirty="0" smtClean="0">
                <a:solidFill>
                  <a:schemeClr val="accent3"/>
                </a:solidFill>
              </a:rPr>
              <a:t>="</a:t>
            </a:r>
            <a:r>
              <a:rPr lang="en-US" sz="2800" dirty="0" err="1" smtClean="0">
                <a:solidFill>
                  <a:schemeClr val="accent3"/>
                </a:solidFill>
              </a:rPr>
              <a:t>startGallery</a:t>
            </a:r>
            <a:r>
              <a:rPr lang="en-US" sz="2800" dirty="0" smtClean="0">
                <a:solidFill>
                  <a:schemeClr val="accent3"/>
                </a:solidFill>
              </a:rPr>
              <a:t>()"&gt;</a:t>
            </a:r>
            <a:endParaRPr lang="en-US" sz="2800" dirty="0">
              <a:solidFill>
                <a:schemeClr val="accent3"/>
              </a:solidFill>
            </a:endParaRPr>
          </a:p>
          <a:p>
            <a:r>
              <a:rPr lang="en-US" dirty="0" smtClean="0"/>
              <a:t>The line of code above calls a function(that’s been defined somewhere else on the page) named </a:t>
            </a:r>
            <a:r>
              <a:rPr lang="en-US" dirty="0" err="1" smtClean="0"/>
              <a:t>startGallery</a:t>
            </a:r>
            <a:r>
              <a:rPr lang="en-US" dirty="0" smtClean="0"/>
              <a:t>() after the page and all required files had loaded. </a:t>
            </a:r>
            <a:endParaRPr lang="en-US" dirty="0"/>
          </a:p>
        </p:txBody>
      </p:sp>
    </p:spTree>
    <p:extLst>
      <p:ext uri="{BB962C8B-B14F-4D97-AF65-F5344CB8AC3E}">
        <p14:creationId xmlns:p14="http://schemas.microsoft.com/office/powerpoint/2010/main" val="267500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a:t>
            </a:r>
            <a:endParaRPr lang="en-US" dirty="0"/>
          </a:p>
        </p:txBody>
      </p:sp>
      <p:sp>
        <p:nvSpPr>
          <p:cNvPr id="3" name="Content Placeholder 2"/>
          <p:cNvSpPr>
            <a:spLocks noGrp="1"/>
          </p:cNvSpPr>
          <p:nvPr>
            <p:ph idx="1"/>
          </p:nvPr>
        </p:nvSpPr>
        <p:spPr/>
        <p:txBody>
          <a:bodyPr/>
          <a:lstStyle/>
          <a:p>
            <a:pPr marL="68580" indent="0" algn="ctr">
              <a:buNone/>
            </a:pPr>
            <a:r>
              <a:rPr lang="en-US" sz="2400" dirty="0" smtClean="0"/>
              <a:t>Functions are reusable chunks of </a:t>
            </a:r>
            <a:r>
              <a:rPr lang="en-US" sz="2400" dirty="0" err="1" smtClean="0"/>
              <a:t>Javascript</a:t>
            </a:r>
            <a:r>
              <a:rPr lang="en-US" sz="2400" dirty="0" smtClean="0"/>
              <a:t> code that perform common tasks, such as displaying information in a </a:t>
            </a:r>
            <a:r>
              <a:rPr lang="en-US" sz="2400" dirty="0" smtClean="0"/>
              <a:t/>
            </a:r>
            <a:br>
              <a:rPr lang="en-US" sz="2400" dirty="0" smtClean="0"/>
            </a:br>
            <a:r>
              <a:rPr lang="en-US" sz="2400" dirty="0" smtClean="0"/>
              <a:t>pop-up </a:t>
            </a:r>
            <a:r>
              <a:rPr lang="en-US" sz="2400" dirty="0" smtClean="0"/>
              <a:t>window. </a:t>
            </a:r>
          </a:p>
          <a:p>
            <a:endParaRPr lang="en-US" dirty="0"/>
          </a:p>
          <a:p>
            <a:pPr marL="68580" indent="0">
              <a:buNone/>
            </a:pPr>
            <a:r>
              <a:rPr lang="en-US" dirty="0" smtClean="0"/>
              <a:t>Example: </a:t>
            </a:r>
          </a:p>
          <a:p>
            <a:pPr marL="68580" indent="0">
              <a:buNone/>
            </a:pPr>
            <a:r>
              <a:rPr lang="en-US" dirty="0" smtClean="0"/>
              <a:t>alert()     - When you see parenthesis immediately next to a name, its often a function! </a:t>
            </a:r>
          </a:p>
          <a:p>
            <a:pPr marL="68580" indent="0">
              <a:buNone/>
            </a:pPr>
            <a:endParaRPr lang="en-US" dirty="0"/>
          </a:p>
          <a:p>
            <a:pPr marL="68580" indent="0">
              <a:buNone/>
            </a:pPr>
            <a:r>
              <a:rPr lang="en-US" dirty="0" smtClean="0"/>
              <a:t>Lets take a close up look at it!!! </a:t>
            </a:r>
            <a:endParaRPr lang="en-US" dirty="0"/>
          </a:p>
        </p:txBody>
      </p:sp>
    </p:spTree>
    <p:extLst>
      <p:ext uri="{BB962C8B-B14F-4D97-AF65-F5344CB8AC3E}">
        <p14:creationId xmlns:p14="http://schemas.microsoft.com/office/powerpoint/2010/main" val="1548441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685800" y="1295400"/>
            <a:ext cx="7772400" cy="4038601"/>
          </a:xfrm>
        </p:spPr>
        <p:txBody>
          <a:bodyPr>
            <a:normAutofit lnSpcReduction="10000"/>
          </a:bodyPr>
          <a:lstStyle/>
          <a:p>
            <a:pPr marL="68580" indent="0" algn="ctr">
              <a:buNone/>
            </a:pPr>
            <a:r>
              <a:rPr lang="en-US" sz="4000" dirty="0" smtClean="0"/>
              <a:t>alert ( ' Hello, I am your pet rock. '); </a:t>
            </a:r>
          </a:p>
          <a:p>
            <a:r>
              <a:rPr lang="en-US" dirty="0" smtClean="0"/>
              <a:t>Alert is the name of the built-in function that displays an alert box.</a:t>
            </a:r>
          </a:p>
          <a:p>
            <a:r>
              <a:rPr lang="en-US" dirty="0" smtClean="0"/>
              <a:t>Every function uses parenthesis to enclose information being passed to the function.   </a:t>
            </a:r>
          </a:p>
          <a:p>
            <a:r>
              <a:rPr lang="en-US" dirty="0" smtClean="0"/>
              <a:t>The text to be displayed in the in alert box – make sure to place it within apostrophes or quotes. </a:t>
            </a:r>
          </a:p>
          <a:p>
            <a:r>
              <a:rPr lang="en-US" dirty="0" smtClean="0"/>
              <a:t>The semi-colon marks the end of a line of </a:t>
            </a:r>
            <a:r>
              <a:rPr lang="en-US" dirty="0" err="1" smtClean="0"/>
              <a:t>Javascript</a:t>
            </a:r>
            <a:r>
              <a:rPr lang="en-US" dirty="0" smtClean="0"/>
              <a:t> code. Kind of like a period at the end of a sentence. </a:t>
            </a:r>
          </a:p>
          <a:p>
            <a:r>
              <a:rPr lang="en-US" dirty="0" smtClean="0"/>
              <a:t>Other built </a:t>
            </a:r>
            <a:r>
              <a:rPr lang="en-US" dirty="0"/>
              <a:t>in functions? </a:t>
            </a:r>
            <a:r>
              <a:rPr lang="en-US" dirty="0">
                <a:hlinkClick r:id="rId2"/>
              </a:rPr>
              <a:t>http://</a:t>
            </a:r>
            <a:r>
              <a:rPr lang="en-US" dirty="0" smtClean="0">
                <a:hlinkClick r:id="rId2"/>
              </a:rPr>
              <a:t>www.tutorialspoint.com/javascript/javascript_builtin_functions.htm</a:t>
            </a:r>
            <a:endParaRPr lang="en-US" dirty="0" smtClean="0"/>
          </a:p>
          <a:p>
            <a:endParaRPr lang="en-US" dirty="0"/>
          </a:p>
        </p:txBody>
      </p:sp>
    </p:spTree>
    <p:extLst>
      <p:ext uri="{BB962C8B-B14F-4D97-AF65-F5344CB8AC3E}">
        <p14:creationId xmlns:p14="http://schemas.microsoft.com/office/powerpoint/2010/main" val="154689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add this to the body element of </a:t>
            </a:r>
            <a:r>
              <a:rPr lang="en-US" b="1" dirty="0" smtClean="0">
                <a:solidFill>
                  <a:schemeClr val="accent3"/>
                </a:solidFill>
              </a:rPr>
              <a:t>irock1.html</a:t>
            </a:r>
            <a:endParaRPr lang="en-US" b="1" dirty="0">
              <a:solidFill>
                <a:schemeClr val="accent3"/>
              </a:solidFill>
            </a:endParaRPr>
          </a:p>
        </p:txBody>
      </p:sp>
      <p:sp>
        <p:nvSpPr>
          <p:cNvPr id="3" name="Content Placeholder 2"/>
          <p:cNvSpPr>
            <a:spLocks noGrp="1"/>
          </p:cNvSpPr>
          <p:nvPr>
            <p:ph idx="1"/>
          </p:nvPr>
        </p:nvSpPr>
        <p:spPr/>
        <p:txBody>
          <a:bodyPr/>
          <a:lstStyle/>
          <a:p>
            <a:pPr marL="68580" indent="0" algn="ctr">
              <a:buNone/>
            </a:pPr>
            <a:r>
              <a:rPr lang="en-US" sz="3600" dirty="0" err="1" smtClean="0"/>
              <a:t>onload</a:t>
            </a:r>
            <a:r>
              <a:rPr lang="en-US" sz="3600" dirty="0" smtClean="0"/>
              <a:t>=</a:t>
            </a:r>
            <a:r>
              <a:rPr lang="en-US" sz="3600" dirty="0" smtClean="0">
                <a:latin typeface="Courier New" pitchFamily="49" charset="0"/>
                <a:cs typeface="Courier New" pitchFamily="49" charset="0"/>
              </a:rPr>
              <a:t>"</a:t>
            </a:r>
            <a:r>
              <a:rPr lang="en-US" sz="3600" dirty="0" smtClean="0"/>
              <a:t>alert </a:t>
            </a:r>
            <a:r>
              <a:rPr lang="en-US" sz="3600" dirty="0"/>
              <a:t>( </a:t>
            </a:r>
            <a:r>
              <a:rPr lang="en-US" sz="3600" dirty="0" smtClean="0"/>
              <a:t>' </a:t>
            </a:r>
            <a:r>
              <a:rPr lang="en-US" sz="3600" dirty="0"/>
              <a:t>Hello, I am your pet rock. </a:t>
            </a:r>
            <a:r>
              <a:rPr lang="en-US" sz="3600" dirty="0" smtClean="0"/>
              <a:t>'); </a:t>
            </a:r>
            <a:r>
              <a:rPr lang="en-US" sz="3600" dirty="0" smtClean="0">
                <a:latin typeface="Courier New" pitchFamily="49" charset="0"/>
                <a:cs typeface="Courier New" pitchFamily="49" charset="0"/>
              </a:rPr>
              <a:t>"</a:t>
            </a:r>
            <a:endParaRPr lang="en-US" sz="3600"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229754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Function</a:t>
            </a:r>
            <a:endParaRPr lang="en-US" dirty="0"/>
          </a:p>
        </p:txBody>
      </p:sp>
      <p:sp>
        <p:nvSpPr>
          <p:cNvPr id="3" name="Content Placeholder 2"/>
          <p:cNvSpPr>
            <a:spLocks noGrp="1"/>
          </p:cNvSpPr>
          <p:nvPr>
            <p:ph idx="1"/>
          </p:nvPr>
        </p:nvSpPr>
        <p:spPr/>
        <p:txBody>
          <a:bodyPr/>
          <a:lstStyle/>
          <a:p>
            <a:r>
              <a:rPr lang="en-US" dirty="0" smtClean="0"/>
              <a:t>Always start off with function followed by the name of the function. </a:t>
            </a:r>
          </a:p>
          <a:p>
            <a:r>
              <a:rPr lang="en-US" dirty="0" smtClean="0"/>
              <a:t>After the name will go the parenthesis, and the followed by { } </a:t>
            </a:r>
            <a:br>
              <a:rPr lang="en-US" dirty="0" smtClean="0"/>
            </a:br>
            <a:endParaRPr lang="en-US" dirty="0"/>
          </a:p>
          <a:p>
            <a:pPr marL="68580" indent="0">
              <a:buNone/>
            </a:pPr>
            <a:r>
              <a:rPr lang="en-US" sz="3600" dirty="0"/>
              <a:t>function </a:t>
            </a:r>
            <a:r>
              <a:rPr lang="en-US" sz="3600" dirty="0" err="1"/>
              <a:t>touchRock</a:t>
            </a:r>
            <a:r>
              <a:rPr lang="en-US" sz="3600" dirty="0"/>
              <a:t>() </a:t>
            </a:r>
            <a:r>
              <a:rPr lang="en-US" sz="3600" dirty="0" smtClean="0"/>
              <a:t>{</a:t>
            </a:r>
            <a:br>
              <a:rPr lang="en-US" sz="3600" dirty="0" smtClean="0"/>
            </a:br>
            <a:r>
              <a:rPr lang="en-US" sz="3600" dirty="0" smtClean="0"/>
              <a:t/>
            </a:r>
            <a:br>
              <a:rPr lang="en-US" sz="3600" dirty="0" smtClean="0"/>
            </a:br>
            <a:r>
              <a:rPr lang="en-US" sz="3600" dirty="0" smtClean="0"/>
              <a:t>}</a:t>
            </a:r>
          </a:p>
          <a:p>
            <a:pPr marL="68580" indent="0">
              <a:buNone/>
            </a:pPr>
            <a:r>
              <a:rPr lang="en-US" sz="2800" i="1" dirty="0" smtClean="0">
                <a:solidFill>
                  <a:schemeClr val="accent1"/>
                </a:solidFill>
              </a:rPr>
              <a:t>*do not forget to add the script tag. </a:t>
            </a:r>
            <a:endParaRPr lang="en-US" sz="2800" i="1" dirty="0">
              <a:solidFill>
                <a:schemeClr val="accent1"/>
              </a:solidFill>
            </a:endParaRPr>
          </a:p>
        </p:txBody>
      </p:sp>
    </p:spTree>
    <p:extLst>
      <p:ext uri="{BB962C8B-B14F-4D97-AF65-F5344CB8AC3E}">
        <p14:creationId xmlns:p14="http://schemas.microsoft.com/office/powerpoint/2010/main" val="3131849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Function</a:t>
            </a:r>
            <a:endParaRPr lang="en-US" dirty="0"/>
          </a:p>
        </p:txBody>
      </p:sp>
      <p:sp>
        <p:nvSpPr>
          <p:cNvPr id="3" name="Content Placeholder 2"/>
          <p:cNvSpPr>
            <a:spLocks noGrp="1"/>
          </p:cNvSpPr>
          <p:nvPr>
            <p:ph idx="1"/>
          </p:nvPr>
        </p:nvSpPr>
        <p:spPr>
          <a:xfrm>
            <a:off x="0" y="1600201"/>
            <a:ext cx="9144000" cy="3733800"/>
          </a:xfrm>
        </p:spPr>
        <p:txBody>
          <a:bodyPr>
            <a:normAutofit lnSpcReduction="10000"/>
          </a:bodyPr>
          <a:lstStyle/>
          <a:p>
            <a:pPr marL="68580" indent="0">
              <a:buNone/>
            </a:pPr>
            <a:r>
              <a:rPr lang="en-US" sz="3600" dirty="0" err="1"/>
              <a:t>var</a:t>
            </a:r>
            <a:r>
              <a:rPr lang="en-US" sz="3600" dirty="0"/>
              <a:t> </a:t>
            </a:r>
            <a:r>
              <a:rPr lang="en-US" sz="3600" dirty="0" err="1"/>
              <a:t>userName</a:t>
            </a:r>
            <a:r>
              <a:rPr lang="en-US" sz="3600" dirty="0"/>
              <a:t> = prompt("What is your name?", "Enter your name here."); </a:t>
            </a:r>
            <a:r>
              <a:rPr lang="en-US" sz="3600" dirty="0" smtClean="0"/>
              <a:t/>
            </a:r>
            <a:br>
              <a:rPr lang="en-US" sz="3600" dirty="0" smtClean="0"/>
            </a:br>
            <a:r>
              <a:rPr lang="en-US" sz="3600" dirty="0" smtClean="0"/>
              <a:t/>
            </a:r>
            <a:br>
              <a:rPr lang="en-US" sz="3600" dirty="0" smtClean="0"/>
            </a:br>
            <a:r>
              <a:rPr lang="en-US" sz="3600" dirty="0" smtClean="0"/>
              <a:t>if </a:t>
            </a:r>
            <a:r>
              <a:rPr lang="en-US" sz="3600" dirty="0"/>
              <a:t>(</a:t>
            </a:r>
            <a:r>
              <a:rPr lang="en-US" sz="3600" dirty="0" err="1"/>
              <a:t>userName</a:t>
            </a:r>
            <a:r>
              <a:rPr lang="en-US" sz="3600" dirty="0"/>
              <a:t>) { alert("It is good to meet you, " + </a:t>
            </a:r>
            <a:r>
              <a:rPr lang="en-US" sz="3600" dirty="0" err="1"/>
              <a:t>userName</a:t>
            </a:r>
            <a:r>
              <a:rPr lang="en-US" sz="3600" dirty="0"/>
              <a:t> + "."); </a:t>
            </a:r>
            <a:r>
              <a:rPr lang="en-US" sz="3600" dirty="0" err="1"/>
              <a:t>document.getElementById</a:t>
            </a:r>
            <a:r>
              <a:rPr lang="en-US" sz="3600" dirty="0"/>
              <a:t>("</a:t>
            </a:r>
            <a:r>
              <a:rPr lang="en-US" sz="3600" dirty="0" err="1"/>
              <a:t>rockImg</a:t>
            </a:r>
            <a:r>
              <a:rPr lang="en-US" sz="3600" dirty="0"/>
              <a:t>").</a:t>
            </a:r>
            <a:r>
              <a:rPr lang="en-US" sz="3600" dirty="0" err="1"/>
              <a:t>src</a:t>
            </a:r>
            <a:r>
              <a:rPr lang="en-US" sz="3600" dirty="0"/>
              <a:t> = "rock_happy.png</a:t>
            </a:r>
            <a:r>
              <a:rPr lang="en-US" sz="3600" dirty="0" smtClean="0"/>
              <a:t>";}</a:t>
            </a:r>
            <a:endParaRPr lang="en-US" sz="3600" dirty="0"/>
          </a:p>
        </p:txBody>
      </p:sp>
    </p:spTree>
    <p:extLst>
      <p:ext uri="{BB962C8B-B14F-4D97-AF65-F5344CB8AC3E}">
        <p14:creationId xmlns:p14="http://schemas.microsoft.com/office/powerpoint/2010/main" val="468934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Function</a:t>
            </a:r>
            <a:endParaRPr lang="en-US" dirty="0"/>
          </a:p>
        </p:txBody>
      </p:sp>
      <p:sp>
        <p:nvSpPr>
          <p:cNvPr id="3" name="Content Placeholder 2"/>
          <p:cNvSpPr>
            <a:spLocks noGrp="1"/>
          </p:cNvSpPr>
          <p:nvPr>
            <p:ph idx="1"/>
          </p:nvPr>
        </p:nvSpPr>
        <p:spPr>
          <a:xfrm>
            <a:off x="0" y="1600201"/>
            <a:ext cx="9144000" cy="3733800"/>
          </a:xfrm>
        </p:spPr>
        <p:txBody>
          <a:bodyPr>
            <a:normAutofit/>
          </a:bodyPr>
          <a:lstStyle/>
          <a:p>
            <a:pPr marL="68580" indent="0">
              <a:buNone/>
            </a:pPr>
            <a:r>
              <a:rPr lang="en-US" sz="3600" dirty="0"/>
              <a:t>&lt;</a:t>
            </a:r>
            <a:r>
              <a:rPr lang="en-US" sz="3600" dirty="0" err="1"/>
              <a:t>img</a:t>
            </a:r>
            <a:r>
              <a:rPr lang="en-US" sz="3600" dirty="0"/>
              <a:t> id="</a:t>
            </a:r>
            <a:r>
              <a:rPr lang="en-US" sz="3600" dirty="0" err="1"/>
              <a:t>rockImg</a:t>
            </a:r>
            <a:r>
              <a:rPr lang="en-US" sz="3600" dirty="0"/>
              <a:t>" </a:t>
            </a:r>
            <a:r>
              <a:rPr lang="en-US" sz="3600" dirty="0" err="1"/>
              <a:t>src</a:t>
            </a:r>
            <a:r>
              <a:rPr lang="en-US" sz="3600" dirty="0"/>
              <a:t>="</a:t>
            </a:r>
            <a:r>
              <a:rPr lang="en-US" sz="3600" dirty="0">
                <a:hlinkClick r:id="rId2"/>
              </a:rPr>
              <a:t>rock.png</a:t>
            </a:r>
            <a:r>
              <a:rPr lang="en-US" sz="3600" dirty="0"/>
              <a:t>" alt="</a:t>
            </a:r>
            <a:r>
              <a:rPr lang="en-US" sz="3600" dirty="0" err="1"/>
              <a:t>iRock</a:t>
            </a:r>
            <a:r>
              <a:rPr lang="en-US" sz="3600" dirty="0"/>
              <a:t>" style="</a:t>
            </a:r>
            <a:r>
              <a:rPr lang="en-US" sz="3600" dirty="0" err="1"/>
              <a:t>cursor:pointer</a:t>
            </a:r>
            <a:r>
              <a:rPr lang="en-US" sz="3600" dirty="0"/>
              <a:t>" </a:t>
            </a:r>
            <a:r>
              <a:rPr lang="en-US" sz="3600" dirty="0" err="1" smtClean="0">
                <a:solidFill>
                  <a:schemeClr val="accent1"/>
                </a:solidFill>
              </a:rPr>
              <a:t>onclick</a:t>
            </a:r>
            <a:r>
              <a:rPr lang="en-US" sz="3600" dirty="0">
                <a:solidFill>
                  <a:schemeClr val="accent1"/>
                </a:solidFill>
              </a:rPr>
              <a:t>="</a:t>
            </a:r>
            <a:r>
              <a:rPr lang="en-US" sz="3600" dirty="0" err="1">
                <a:solidFill>
                  <a:schemeClr val="accent1"/>
                </a:solidFill>
              </a:rPr>
              <a:t>touchRock</a:t>
            </a:r>
            <a:r>
              <a:rPr lang="en-US" sz="3600" dirty="0">
                <a:solidFill>
                  <a:schemeClr val="accent1"/>
                </a:solidFill>
              </a:rPr>
              <a:t>();" </a:t>
            </a:r>
            <a:r>
              <a:rPr lang="en-US" sz="3600" dirty="0"/>
              <a:t>/&gt;</a:t>
            </a:r>
          </a:p>
        </p:txBody>
      </p:sp>
    </p:spTree>
    <p:extLst>
      <p:ext uri="{BB962C8B-B14F-4D97-AF65-F5344CB8AC3E}">
        <p14:creationId xmlns:p14="http://schemas.microsoft.com/office/powerpoint/2010/main" val="311114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A limited programming language used to do things that HTML cannot do, such as build dynamic webpages, respond to events, or even validate forms. </a:t>
            </a:r>
          </a:p>
          <a:p>
            <a:r>
              <a:rPr lang="en-US" dirty="0" smtClean="0"/>
              <a:t>Client-side language- Which means it works within your browser.  Alternative to this would be a Server-side language. This would be </a:t>
            </a:r>
            <a:r>
              <a:rPr lang="en-US" dirty="0" err="1" smtClean="0"/>
              <a:t>php</a:t>
            </a:r>
            <a:r>
              <a:rPr lang="en-US" dirty="0" smtClean="0"/>
              <a:t>, </a:t>
            </a:r>
            <a:r>
              <a:rPr lang="en-US" dirty="0" err="1" smtClean="0"/>
              <a:t>.net</a:t>
            </a:r>
            <a:r>
              <a:rPr lang="en-US" dirty="0" smtClean="0"/>
              <a:t>, asp. Etc. </a:t>
            </a:r>
          </a:p>
          <a:p>
            <a:r>
              <a:rPr lang="en-US" dirty="0" smtClean="0"/>
              <a:t>Client-side languages can react immediately and change what a visitor sees in his/her web browser without the need of downloading a new page. </a:t>
            </a:r>
          </a:p>
          <a:p>
            <a:r>
              <a:rPr lang="en-US" dirty="0" err="1" smtClean="0"/>
              <a:t>Javascript</a:t>
            </a:r>
            <a:r>
              <a:rPr lang="en-US" dirty="0" smtClean="0"/>
              <a:t> is not the only client-side language in town. Flash, and Java Applets. </a:t>
            </a:r>
          </a:p>
          <a:p>
            <a:endParaRPr lang="en-US" sz="3200" dirty="0"/>
          </a:p>
        </p:txBody>
      </p:sp>
    </p:spTree>
    <p:extLst>
      <p:ext uri="{BB962C8B-B14F-4D97-AF65-F5344CB8AC3E}">
        <p14:creationId xmlns:p14="http://schemas.microsoft.com/office/powerpoint/2010/main" val="241974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295400"/>
            <a:ext cx="7086600" cy="3046988"/>
          </a:xfrm>
          <a:prstGeom prst="rect">
            <a:avLst/>
          </a:prstGeom>
        </p:spPr>
        <p:txBody>
          <a:bodyPr wrap="square">
            <a:spAutoFit/>
          </a:bodyPr>
          <a:lstStyle/>
          <a:p>
            <a:pPr marL="68580" indent="0" algn="ctr">
              <a:buNone/>
            </a:pPr>
            <a:r>
              <a:rPr lang="en-US" sz="4800" dirty="0"/>
              <a:t>“</a:t>
            </a:r>
            <a:r>
              <a:rPr lang="en-US" sz="4800" dirty="0" err="1"/>
              <a:t>Javascript</a:t>
            </a:r>
            <a:r>
              <a:rPr lang="en-US" sz="4800" dirty="0"/>
              <a:t> can turn a page into an interactive application as opposed to a static, lifeless page”</a:t>
            </a:r>
          </a:p>
        </p:txBody>
      </p:sp>
    </p:spTree>
    <p:extLst>
      <p:ext uri="{BB962C8B-B14F-4D97-AF65-F5344CB8AC3E}">
        <p14:creationId xmlns:p14="http://schemas.microsoft.com/office/powerpoint/2010/main" val="294343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57200"/>
            <a:ext cx="7772400" cy="4876801"/>
          </a:xfrm>
        </p:spPr>
        <p:txBody>
          <a:bodyPr>
            <a:normAutofit/>
          </a:bodyPr>
          <a:lstStyle/>
          <a:p>
            <a:pPr marL="68580" indent="0" algn="ctr">
              <a:buNone/>
            </a:pPr>
            <a:r>
              <a:rPr lang="en-US" sz="3200" dirty="0" err="1" smtClean="0"/>
              <a:t>Javascript</a:t>
            </a:r>
            <a:r>
              <a:rPr lang="en-US" sz="3200" dirty="0" smtClean="0"/>
              <a:t> sits with HTML and CSS as one of the 3 pieces of web page construction.</a:t>
            </a:r>
          </a:p>
          <a:p>
            <a:r>
              <a:rPr lang="en-US" sz="3200" dirty="0" smtClean="0"/>
              <a:t>HTML – Provides the </a:t>
            </a:r>
            <a:r>
              <a:rPr lang="en-US" sz="3200" dirty="0" smtClean="0"/>
              <a:t>Framework</a:t>
            </a:r>
            <a:br>
              <a:rPr lang="en-US" sz="3200" dirty="0" smtClean="0"/>
            </a:br>
            <a:endParaRPr lang="en-US" sz="3200" dirty="0" smtClean="0"/>
          </a:p>
          <a:p>
            <a:r>
              <a:rPr lang="en-US" sz="3200" dirty="0" smtClean="0"/>
              <a:t>CSS – Adds the visual </a:t>
            </a:r>
            <a:r>
              <a:rPr lang="en-US" sz="3200" dirty="0" smtClean="0"/>
              <a:t>pizzazz</a:t>
            </a:r>
            <a:br>
              <a:rPr lang="en-US" sz="3200" dirty="0" smtClean="0"/>
            </a:br>
            <a:endParaRPr lang="en-US" sz="3200" dirty="0" smtClean="0"/>
          </a:p>
          <a:p>
            <a:r>
              <a:rPr lang="en-US" sz="3200" cap="all" dirty="0" err="1" smtClean="0"/>
              <a:t>Javascript</a:t>
            </a:r>
            <a:r>
              <a:rPr lang="en-US" sz="3200" cap="all" dirty="0" smtClean="0"/>
              <a:t>-</a:t>
            </a:r>
            <a:r>
              <a:rPr lang="en-US" sz="3200" dirty="0" smtClean="0"/>
              <a:t> Injects the </a:t>
            </a:r>
            <a:r>
              <a:rPr lang="en-US" sz="3200" dirty="0" smtClean="0">
                <a:solidFill>
                  <a:schemeClr val="accent3"/>
                </a:solidFill>
              </a:rPr>
              <a:t>functional sizzle</a:t>
            </a:r>
            <a:r>
              <a:rPr lang="en-US" sz="3200" dirty="0" smtClean="0"/>
              <a:t>, allowing the page to take action</a:t>
            </a:r>
            <a:endParaRPr lang="en-US" sz="3200" dirty="0"/>
          </a:p>
        </p:txBody>
      </p:sp>
    </p:spTree>
    <p:extLst>
      <p:ext uri="{BB962C8B-B14F-4D97-AF65-F5344CB8AC3E}">
        <p14:creationId xmlns:p14="http://schemas.microsoft.com/office/powerpoint/2010/main" val="204392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52400"/>
            <a:ext cx="7332315" cy="5317486"/>
          </a:xfrm>
        </p:spPr>
      </p:pic>
    </p:spTree>
    <p:extLst>
      <p:ext uri="{BB962C8B-B14F-4D97-AF65-F5344CB8AC3E}">
        <p14:creationId xmlns:p14="http://schemas.microsoft.com/office/powerpoint/2010/main" val="93813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a:t>
            </a:r>
            <a:r>
              <a:rPr lang="en-US" dirty="0" err="1" smtClean="0"/>
              <a:t>javascript</a:t>
            </a:r>
            <a:endParaRPr lang="en-US" dirty="0"/>
          </a:p>
        </p:txBody>
      </p:sp>
      <p:sp>
        <p:nvSpPr>
          <p:cNvPr id="3" name="Content Placeholder 2"/>
          <p:cNvSpPr>
            <a:spLocks noGrp="1"/>
          </p:cNvSpPr>
          <p:nvPr>
            <p:ph idx="1"/>
          </p:nvPr>
        </p:nvSpPr>
        <p:spPr/>
        <p:txBody>
          <a:bodyPr>
            <a:normAutofit/>
          </a:bodyPr>
          <a:lstStyle/>
          <a:p>
            <a:pPr marL="68580" indent="0">
              <a:buNone/>
            </a:pPr>
            <a:r>
              <a:rPr lang="en-US" sz="2800" dirty="0" smtClean="0"/>
              <a:t>Web browsers are built to understand HTML, and CSS.  The part of the browser that understands this, is called the </a:t>
            </a:r>
            <a:r>
              <a:rPr lang="en-US" sz="2800" dirty="0" smtClean="0">
                <a:solidFill>
                  <a:schemeClr val="accent3"/>
                </a:solidFill>
              </a:rPr>
              <a:t>layout or rendering engine</a:t>
            </a:r>
            <a:r>
              <a:rPr lang="en-US" sz="2800" dirty="0" smtClean="0"/>
              <a:t>. </a:t>
            </a:r>
          </a:p>
          <a:p>
            <a:pPr marL="68580" indent="0">
              <a:buNone/>
            </a:pPr>
            <a:endParaRPr lang="en-US" sz="2800" dirty="0"/>
          </a:p>
          <a:p>
            <a:pPr marL="68580" indent="0">
              <a:buNone/>
            </a:pPr>
            <a:r>
              <a:rPr lang="en-US" sz="2800" dirty="0" smtClean="0"/>
              <a:t>Most browsers have a </a:t>
            </a:r>
            <a:r>
              <a:rPr lang="en-US" sz="2800" dirty="0" err="1" smtClean="0">
                <a:solidFill>
                  <a:schemeClr val="accent3"/>
                </a:solidFill>
              </a:rPr>
              <a:t>Javascript</a:t>
            </a:r>
            <a:r>
              <a:rPr lang="en-US" sz="2800" dirty="0" smtClean="0">
                <a:solidFill>
                  <a:schemeClr val="accent3"/>
                </a:solidFill>
              </a:rPr>
              <a:t> Interpreter.  </a:t>
            </a:r>
            <a:r>
              <a:rPr lang="en-US" sz="2800" dirty="0" smtClean="0"/>
              <a:t>This is part of the browser that understands this script, and will execute the commands. </a:t>
            </a:r>
            <a:endParaRPr lang="en-US" sz="2800" dirty="0"/>
          </a:p>
        </p:txBody>
      </p:sp>
    </p:spTree>
    <p:extLst>
      <p:ext uri="{BB962C8B-B14F-4D97-AF65-F5344CB8AC3E}">
        <p14:creationId xmlns:p14="http://schemas.microsoft.com/office/powerpoint/2010/main" val="309699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a:t>
            </a:r>
            <a:r>
              <a:rPr lang="en-US" dirty="0" err="1" smtClean="0"/>
              <a:t>Javascript</a:t>
            </a:r>
            <a:endParaRPr lang="en-US" dirty="0"/>
          </a:p>
        </p:txBody>
      </p:sp>
      <p:sp>
        <p:nvSpPr>
          <p:cNvPr id="3" name="Content Placeholder 2"/>
          <p:cNvSpPr>
            <a:spLocks noGrp="1"/>
          </p:cNvSpPr>
          <p:nvPr>
            <p:ph idx="1"/>
          </p:nvPr>
        </p:nvSpPr>
        <p:spPr/>
        <p:txBody>
          <a:bodyPr>
            <a:normAutofit/>
          </a:bodyPr>
          <a:lstStyle/>
          <a:p>
            <a:pPr marL="68580" indent="0">
              <a:buNone/>
            </a:pPr>
            <a:r>
              <a:rPr lang="en-US" sz="2800" dirty="0" smtClean="0"/>
              <a:t>Since the browser is specifically expecting to see HTML, you have to indicate that </a:t>
            </a:r>
            <a:r>
              <a:rPr lang="en-US" sz="2800" dirty="0" err="1" smtClean="0"/>
              <a:t>Javascript</a:t>
            </a:r>
            <a:r>
              <a:rPr lang="en-US" sz="2800" dirty="0" smtClean="0"/>
              <a:t> is coming by using the </a:t>
            </a:r>
            <a:r>
              <a:rPr lang="en-US" sz="2800" dirty="0" smtClean="0">
                <a:solidFill>
                  <a:schemeClr val="accent3"/>
                </a:solidFill>
              </a:rPr>
              <a:t>&lt;script&gt; </a:t>
            </a:r>
            <a:r>
              <a:rPr lang="en-US" sz="2800" dirty="0" smtClean="0"/>
              <a:t>tag. </a:t>
            </a:r>
          </a:p>
          <a:p>
            <a:pPr marL="68580" indent="0">
              <a:buNone/>
            </a:pPr>
            <a:endParaRPr lang="en-US" sz="2800" dirty="0" smtClean="0"/>
          </a:p>
          <a:p>
            <a:pPr marL="68580" indent="0">
              <a:buNone/>
            </a:pPr>
            <a:r>
              <a:rPr lang="en-US" sz="2800" dirty="0" smtClean="0"/>
              <a:t>Most of the time, the </a:t>
            </a:r>
            <a:r>
              <a:rPr lang="en-US" sz="2800" dirty="0" smtClean="0">
                <a:solidFill>
                  <a:schemeClr val="accent3"/>
                </a:solidFill>
              </a:rPr>
              <a:t>&lt;script&gt; </a:t>
            </a:r>
            <a:r>
              <a:rPr lang="en-US" sz="2800" dirty="0" smtClean="0"/>
              <a:t>tag will be added to your head section.  You can also place it anywhere in your HTML section. It will run the script as it reads the code for the page. </a:t>
            </a:r>
            <a:endParaRPr lang="en-US" sz="2800" dirty="0"/>
          </a:p>
        </p:txBody>
      </p:sp>
    </p:spTree>
    <p:extLst>
      <p:ext uri="{BB962C8B-B14F-4D97-AF65-F5344CB8AC3E}">
        <p14:creationId xmlns:p14="http://schemas.microsoft.com/office/powerpoint/2010/main" val="219569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659"/>
            <a:ext cx="7772400" cy="1143000"/>
          </a:xfrm>
        </p:spPr>
        <p:txBody>
          <a:bodyPr/>
          <a:lstStyle/>
          <a:p>
            <a:r>
              <a:rPr lang="en-US" dirty="0" smtClean="0"/>
              <a:t>Script Tag</a:t>
            </a:r>
            <a:endParaRPr lang="en-US" dirty="0"/>
          </a:p>
        </p:txBody>
      </p:sp>
      <p:sp>
        <p:nvSpPr>
          <p:cNvPr id="3" name="Content Placeholder 2"/>
          <p:cNvSpPr>
            <a:spLocks noGrp="1"/>
          </p:cNvSpPr>
          <p:nvPr>
            <p:ph idx="1"/>
          </p:nvPr>
        </p:nvSpPr>
        <p:spPr>
          <a:xfrm>
            <a:off x="685800" y="838200"/>
            <a:ext cx="7772400" cy="4495801"/>
          </a:xfrm>
        </p:spPr>
        <p:txBody>
          <a:bodyPr>
            <a:normAutofit fontScale="92500" lnSpcReduction="10000"/>
          </a:bodyPr>
          <a:lstStyle/>
          <a:p>
            <a:pPr marL="68580" indent="0">
              <a:buNone/>
            </a:pPr>
            <a:r>
              <a:rPr lang="en-US" dirty="0" smtClean="0"/>
              <a:t/>
            </a:r>
            <a:br>
              <a:rPr lang="en-US" dirty="0" smtClean="0"/>
            </a:br>
            <a:r>
              <a:rPr lang="en-US" sz="3200" dirty="0" smtClean="0">
                <a:solidFill>
                  <a:schemeClr val="accent3"/>
                </a:solidFill>
              </a:rPr>
              <a:t>&lt;</a:t>
            </a:r>
            <a:r>
              <a:rPr lang="en-US" sz="3200" dirty="0" smtClean="0">
                <a:solidFill>
                  <a:schemeClr val="accent3"/>
                </a:solidFill>
              </a:rPr>
              <a:t>script&gt;</a:t>
            </a:r>
            <a:endParaRPr lang="en-US" sz="3200" dirty="0" smtClean="0">
              <a:solidFill>
                <a:schemeClr val="accent3"/>
              </a:solidFill>
            </a:endParaRPr>
          </a:p>
          <a:p>
            <a:pPr marL="468630" lvl="1" indent="0">
              <a:buNone/>
            </a:pPr>
            <a:r>
              <a:rPr lang="en-US" sz="3200" dirty="0" smtClean="0"/>
              <a:t>function </a:t>
            </a:r>
            <a:r>
              <a:rPr lang="en-US" sz="3200" dirty="0" err="1"/>
              <a:t>validateNumber</a:t>
            </a:r>
            <a:r>
              <a:rPr lang="en-US" sz="3200" dirty="0"/>
              <a:t>(value) { </a:t>
            </a:r>
            <a:endParaRPr lang="en-US" sz="3200" dirty="0" smtClean="0"/>
          </a:p>
          <a:p>
            <a:pPr marL="468630" lvl="1" indent="0">
              <a:buNone/>
            </a:pPr>
            <a:r>
              <a:rPr lang="en-US" sz="3200" dirty="0" smtClean="0"/>
              <a:t>// </a:t>
            </a:r>
            <a:r>
              <a:rPr lang="en-US" sz="3200" dirty="0"/>
              <a:t>Validate the number </a:t>
            </a:r>
            <a:endParaRPr lang="en-US" sz="3200" dirty="0" smtClean="0"/>
          </a:p>
          <a:p>
            <a:pPr marL="468630" lvl="1" indent="0">
              <a:buNone/>
            </a:pPr>
            <a:r>
              <a:rPr lang="en-US" sz="3200" dirty="0" smtClean="0"/>
              <a:t> </a:t>
            </a:r>
            <a:r>
              <a:rPr lang="en-US" sz="3200" dirty="0"/>
              <a:t>if (!</a:t>
            </a:r>
            <a:r>
              <a:rPr lang="en-US" sz="3200" dirty="0" err="1"/>
              <a:t>isNumber</a:t>
            </a:r>
            <a:r>
              <a:rPr lang="en-US" sz="3200" dirty="0"/>
              <a:t>(value)) </a:t>
            </a:r>
            <a:endParaRPr lang="en-US" sz="3200" dirty="0" smtClean="0"/>
          </a:p>
          <a:p>
            <a:pPr marL="468630" lvl="1" indent="0">
              <a:buNone/>
            </a:pPr>
            <a:r>
              <a:rPr lang="en-US" sz="3200" dirty="0" smtClean="0"/>
              <a:t>alert</a:t>
            </a:r>
            <a:r>
              <a:rPr lang="en-US" sz="3200" dirty="0"/>
              <a:t>("Please enter a number."); </a:t>
            </a:r>
            <a:r>
              <a:rPr lang="en-US" sz="3200" dirty="0" smtClean="0"/>
              <a:t>}</a:t>
            </a:r>
          </a:p>
          <a:p>
            <a:pPr marL="468630" lvl="1" indent="0">
              <a:buNone/>
            </a:pPr>
            <a:r>
              <a:rPr lang="en-US" sz="3200" dirty="0" smtClean="0">
                <a:solidFill>
                  <a:schemeClr val="accent3"/>
                </a:solidFill>
              </a:rPr>
              <a:t>&lt;/script</a:t>
            </a:r>
            <a:r>
              <a:rPr lang="en-US" sz="3200" dirty="0" smtClean="0">
                <a:solidFill>
                  <a:schemeClr val="accent3"/>
                </a:solidFill>
              </a:rPr>
              <a:t>&gt;</a:t>
            </a:r>
          </a:p>
          <a:p>
            <a:pPr marL="468630" lvl="1" indent="0">
              <a:buNone/>
            </a:pPr>
            <a:r>
              <a:rPr lang="en-US" sz="2400" dirty="0" smtClean="0">
                <a:solidFill>
                  <a:schemeClr val="accent3"/>
                </a:solidFill>
              </a:rPr>
              <a:t>*Note: This is used for HTML4</a:t>
            </a:r>
          </a:p>
          <a:p>
            <a:pPr marL="468630" lvl="1" indent="0">
              <a:buNone/>
            </a:pPr>
            <a:r>
              <a:rPr lang="en-US" sz="2400" dirty="0" smtClean="0">
                <a:solidFill>
                  <a:schemeClr val="accent3"/>
                </a:solidFill>
              </a:rPr>
              <a:t> </a:t>
            </a:r>
            <a:r>
              <a:rPr lang="en-US" sz="2400" dirty="0">
                <a:solidFill>
                  <a:schemeClr val="accent3"/>
                </a:solidFill>
              </a:rPr>
              <a:t>&lt;script type="text/</a:t>
            </a:r>
            <a:r>
              <a:rPr lang="en-US" sz="2400" dirty="0" err="1">
                <a:solidFill>
                  <a:schemeClr val="accent3"/>
                </a:solidFill>
              </a:rPr>
              <a:t>javascript</a:t>
            </a:r>
            <a:r>
              <a:rPr lang="en-US" sz="2400" dirty="0" smtClean="0">
                <a:solidFill>
                  <a:schemeClr val="accent3"/>
                </a:solidFill>
              </a:rPr>
              <a:t>"&gt;  Depending on validation, it might not pass validation with out the type attribute. </a:t>
            </a:r>
            <a:endParaRPr lang="en-US" sz="2400" dirty="0">
              <a:solidFill>
                <a:schemeClr val="accent3"/>
              </a:solidFill>
            </a:endParaRPr>
          </a:p>
        </p:txBody>
      </p:sp>
    </p:spTree>
    <p:extLst>
      <p:ext uri="{BB962C8B-B14F-4D97-AF65-F5344CB8AC3E}">
        <p14:creationId xmlns:p14="http://schemas.microsoft.com/office/powerpoint/2010/main" val="2746390902"/>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194</TotalTime>
  <Words>956</Words>
  <Application>Microsoft Office PowerPoint</Application>
  <PresentationFormat>On-screen Show (4:3)</PresentationFormat>
  <Paragraphs>113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Urban Pop</vt:lpstr>
      <vt:lpstr>JavaScript</vt:lpstr>
      <vt:lpstr>Bit of history</vt:lpstr>
      <vt:lpstr>Javascript? </vt:lpstr>
      <vt:lpstr>PowerPoint Presentation</vt:lpstr>
      <vt:lpstr>PowerPoint Presentation</vt:lpstr>
      <vt:lpstr>PowerPoint Presentation</vt:lpstr>
      <vt:lpstr>Adding javascript</vt:lpstr>
      <vt:lpstr>Adding Javascript</vt:lpstr>
      <vt:lpstr>Script Tag</vt:lpstr>
      <vt:lpstr>Lets create our first javascript</vt:lpstr>
      <vt:lpstr>Important Note</vt:lpstr>
      <vt:lpstr>Lets see another example</vt:lpstr>
      <vt:lpstr>View it! </vt:lpstr>
      <vt:lpstr>Need an event</vt:lpstr>
      <vt:lpstr>Javascript events</vt:lpstr>
      <vt:lpstr>Events</vt:lpstr>
      <vt:lpstr>Javascript events</vt:lpstr>
      <vt:lpstr>Javascript events</vt:lpstr>
      <vt:lpstr>Document/Window events</vt:lpstr>
      <vt:lpstr>Simplest way to run a function</vt:lpstr>
      <vt:lpstr>Built-in Functions</vt:lpstr>
      <vt:lpstr>Functions</vt:lpstr>
      <vt:lpstr>Lets add this to the body element of irock1.html</vt:lpstr>
      <vt:lpstr>Custom Function</vt:lpstr>
      <vt:lpstr>Custom Function</vt:lpstr>
      <vt:lpstr>Custom 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Owner</dc:creator>
  <cp:lastModifiedBy>Mike Soliday</cp:lastModifiedBy>
  <cp:revision>22</cp:revision>
  <dcterms:created xsi:type="dcterms:W3CDTF">2012-08-30T23:58:21Z</dcterms:created>
  <dcterms:modified xsi:type="dcterms:W3CDTF">2015-09-01T14:54:27Z</dcterms:modified>
</cp:coreProperties>
</file>