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9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2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9A4ADFB-8C22-4A43-ACB8-D40526746AA7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45066C9-7C7C-4D7F-896F-64F869AC86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4ADFB-8C22-4A43-ACB8-D40526746AA7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5066C9-7C7C-4D7F-896F-64F869AC86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4ADFB-8C22-4A43-ACB8-D40526746AA7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5066C9-7C7C-4D7F-896F-64F869AC86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4ADFB-8C22-4A43-ACB8-D40526746AA7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5066C9-7C7C-4D7F-896F-64F869AC86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4ADFB-8C22-4A43-ACB8-D40526746AA7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5066C9-7C7C-4D7F-896F-64F869AC86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4ADFB-8C22-4A43-ACB8-D40526746AA7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5066C9-7C7C-4D7F-896F-64F869AC86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4ADFB-8C22-4A43-ACB8-D40526746AA7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5066C9-7C7C-4D7F-896F-64F869AC865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4ADFB-8C22-4A43-ACB8-D40526746AA7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5066C9-7C7C-4D7F-896F-64F869AC86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4ADFB-8C22-4A43-ACB8-D40526746AA7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5066C9-7C7C-4D7F-896F-64F869AC86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9A4ADFB-8C22-4A43-ACB8-D40526746AA7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5066C9-7C7C-4D7F-896F-64F869AC865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A4ADFB-8C22-4A43-ACB8-D40526746AA7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45066C9-7C7C-4D7F-896F-64F869AC865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9A4ADFB-8C22-4A43-ACB8-D40526746AA7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45066C9-7C7C-4D7F-896F-64F869AC865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about </a:t>
            </a:r>
            <a:r>
              <a:rPr lang="en-US" dirty="0" err="1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77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the following variable:</a:t>
            </a:r>
          </a:p>
          <a:p>
            <a:pPr marL="109728" indent="0"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>var character = </a:t>
            </a:r>
            <a:r>
              <a:rPr lang="en-US" sz="3200" b="1" dirty="0" err="1" smtClean="0">
                <a:solidFill>
                  <a:srgbClr val="C00000"/>
                </a:solidFill>
              </a:rPr>
              <a:t>firstName.charAt</a:t>
            </a:r>
            <a:r>
              <a:rPr lang="en-US" sz="3200" b="1" dirty="0" smtClean="0">
                <a:solidFill>
                  <a:srgbClr val="C00000"/>
                </a:solidFill>
              </a:rPr>
              <a:t>(0);</a:t>
            </a:r>
          </a:p>
          <a:p>
            <a:pPr marL="109728" indent="0"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>alert(character);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your way around a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20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do not know the character you want, but you know the position of character relative to the end of the string, you can use the </a:t>
            </a:r>
            <a:r>
              <a:rPr lang="en-US" b="1" dirty="0" smtClean="0">
                <a:solidFill>
                  <a:srgbClr val="C00000"/>
                </a:solidFill>
              </a:rPr>
              <a:t>length</a:t>
            </a:r>
            <a:r>
              <a:rPr lang="en-US" dirty="0" smtClean="0"/>
              <a:t> value. It will bring back the number of characters within the string. </a:t>
            </a:r>
          </a:p>
          <a:p>
            <a:r>
              <a:rPr lang="en-US" dirty="0" smtClean="0"/>
              <a:t>Suppose you wanted to use the last four digits of a persons social security number for the persons id. You can copy these new digits to a new string, but you will need to know the index of the first four digits.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124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following: </a:t>
            </a:r>
          </a:p>
          <a:p>
            <a:pPr marL="109728" indent="0">
              <a:buNone/>
            </a:pPr>
            <a:r>
              <a:rPr lang="en-US" sz="4000" b="1" dirty="0">
                <a:solidFill>
                  <a:srgbClr val="C00000"/>
                </a:solidFill>
              </a:rPr>
              <a:t>var </a:t>
            </a:r>
            <a:r>
              <a:rPr lang="en-US" sz="4000" b="1" dirty="0" err="1">
                <a:solidFill>
                  <a:srgbClr val="C00000"/>
                </a:solidFill>
              </a:rPr>
              <a:t>indexA</a:t>
            </a:r>
            <a:r>
              <a:rPr lang="en-US" sz="4000" b="1" dirty="0">
                <a:solidFill>
                  <a:srgbClr val="C00000"/>
                </a:solidFill>
              </a:rPr>
              <a:t> = </a:t>
            </a:r>
            <a:r>
              <a:rPr lang="en-US" sz="4000" b="1" dirty="0" err="1" smtClean="0">
                <a:solidFill>
                  <a:srgbClr val="C00000"/>
                </a:solidFill>
              </a:rPr>
              <a:t>ssn.length</a:t>
            </a:r>
            <a:r>
              <a:rPr lang="en-US" sz="4000" b="1" dirty="0" smtClean="0">
                <a:solidFill>
                  <a:srgbClr val="C00000"/>
                </a:solidFill>
              </a:rPr>
              <a:t>;</a:t>
            </a:r>
            <a:endParaRPr lang="en-US" sz="4000" b="1" dirty="0">
              <a:solidFill>
                <a:srgbClr val="C00000"/>
              </a:solidFill>
            </a:endParaRPr>
          </a:p>
          <a:p>
            <a:pPr marL="109728" indent="0">
              <a:buNone/>
            </a:pPr>
            <a:r>
              <a:rPr lang="en-US" sz="4000" b="1" dirty="0">
                <a:solidFill>
                  <a:srgbClr val="C00000"/>
                </a:solidFill>
              </a:rPr>
              <a:t>alert(</a:t>
            </a:r>
            <a:r>
              <a:rPr lang="en-US" sz="4000" b="1" dirty="0" err="1">
                <a:solidFill>
                  <a:srgbClr val="C00000"/>
                </a:solidFill>
              </a:rPr>
              <a:t>indexA</a:t>
            </a:r>
            <a:r>
              <a:rPr lang="en-US" sz="4000" b="1" dirty="0">
                <a:solidFill>
                  <a:srgbClr val="C00000"/>
                </a:solidFill>
              </a:rPr>
              <a:t>); </a:t>
            </a:r>
            <a:endParaRPr lang="en-US" sz="4000" b="1" dirty="0" smtClean="0">
              <a:solidFill>
                <a:srgbClr val="C00000"/>
              </a:solidFill>
            </a:endParaRPr>
          </a:p>
          <a:p>
            <a:pPr marL="109728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This should bring back the value of 11.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Length.html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272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Add the following: </a:t>
            </a:r>
          </a:p>
          <a:p>
            <a:pPr marL="109728" indent="0">
              <a:buNone/>
            </a:pPr>
            <a:r>
              <a:rPr lang="en-US" sz="4000" b="1" dirty="0">
                <a:solidFill>
                  <a:srgbClr val="C00000"/>
                </a:solidFill>
              </a:rPr>
              <a:t>var </a:t>
            </a:r>
            <a:r>
              <a:rPr lang="en-US" sz="4000" b="1" dirty="0" err="1">
                <a:solidFill>
                  <a:srgbClr val="C00000"/>
                </a:solidFill>
              </a:rPr>
              <a:t>indexA</a:t>
            </a:r>
            <a:r>
              <a:rPr lang="en-US" sz="4000" b="1" dirty="0">
                <a:solidFill>
                  <a:srgbClr val="C00000"/>
                </a:solidFill>
              </a:rPr>
              <a:t> = </a:t>
            </a:r>
            <a:r>
              <a:rPr lang="en-US" sz="4000" b="1" dirty="0" err="1">
                <a:solidFill>
                  <a:srgbClr val="C00000"/>
                </a:solidFill>
              </a:rPr>
              <a:t>ssn.length</a:t>
            </a:r>
            <a:r>
              <a:rPr lang="en-US" sz="4000" b="1" dirty="0">
                <a:solidFill>
                  <a:srgbClr val="C00000"/>
                </a:solidFill>
              </a:rPr>
              <a:t> - 4;</a:t>
            </a:r>
          </a:p>
          <a:p>
            <a:pPr marL="109728" indent="0">
              <a:buNone/>
            </a:pPr>
            <a:r>
              <a:rPr lang="en-US" sz="4000" b="1" dirty="0">
                <a:solidFill>
                  <a:srgbClr val="C00000"/>
                </a:solidFill>
              </a:rPr>
              <a:t>alert(</a:t>
            </a:r>
            <a:r>
              <a:rPr lang="en-US" sz="4000" b="1" dirty="0" err="1">
                <a:solidFill>
                  <a:srgbClr val="C00000"/>
                </a:solidFill>
              </a:rPr>
              <a:t>indexA</a:t>
            </a:r>
            <a:r>
              <a:rPr lang="en-US" sz="4000" b="1" dirty="0">
                <a:solidFill>
                  <a:srgbClr val="C00000"/>
                </a:solidFill>
              </a:rPr>
              <a:t>); </a:t>
            </a:r>
            <a:endParaRPr lang="en-US" sz="4000" b="1" dirty="0" smtClean="0">
              <a:solidFill>
                <a:srgbClr val="C00000"/>
              </a:solidFill>
            </a:endParaRPr>
          </a:p>
          <a:p>
            <a:pPr marL="109728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Now we need to copy the substring of text. You can use the </a:t>
            </a:r>
            <a:r>
              <a:rPr lang="en-US" dirty="0" smtClean="0"/>
              <a:t>substring() </a:t>
            </a:r>
            <a:r>
              <a:rPr lang="en-US" dirty="0" smtClean="0">
                <a:solidFill>
                  <a:srgbClr val="C00000"/>
                </a:solidFill>
              </a:rPr>
              <a:t>method to do so. 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/>
              <a:t>The substring() method extracts the characters from a string, between two specified indices, and returns the new sub string. This method extracts the characters in a string between "start" and "end", not including "end" itself.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Length.html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16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to modify the script. </a:t>
            </a:r>
          </a:p>
          <a:p>
            <a:pPr marL="109728" indent="0">
              <a:buNone/>
            </a:pPr>
            <a:r>
              <a:rPr lang="en-US" sz="3600" b="1" dirty="0">
                <a:solidFill>
                  <a:srgbClr val="C00000"/>
                </a:solidFill>
              </a:rPr>
              <a:t>var </a:t>
            </a:r>
            <a:r>
              <a:rPr lang="en-US" sz="3600" b="1" dirty="0" err="1">
                <a:solidFill>
                  <a:srgbClr val="C00000"/>
                </a:solidFill>
              </a:rPr>
              <a:t>newString</a:t>
            </a:r>
            <a:r>
              <a:rPr lang="en-US" sz="3600" b="1" dirty="0">
                <a:solidFill>
                  <a:srgbClr val="C00000"/>
                </a:solidFill>
              </a:rPr>
              <a:t> = </a:t>
            </a:r>
            <a:r>
              <a:rPr lang="en-US" sz="3600" b="1" dirty="0" err="1">
                <a:solidFill>
                  <a:srgbClr val="C00000"/>
                </a:solidFill>
              </a:rPr>
              <a:t>ssn.substring</a:t>
            </a:r>
            <a:r>
              <a:rPr lang="en-US" sz="3600" b="1" dirty="0">
                <a:solidFill>
                  <a:srgbClr val="C00000"/>
                </a:solidFill>
              </a:rPr>
              <a:t>(indexA,11);</a:t>
            </a:r>
          </a:p>
          <a:p>
            <a:pPr marL="109728" indent="0">
              <a:buNone/>
            </a:pPr>
            <a:r>
              <a:rPr lang="en-US" sz="3600" b="1" dirty="0">
                <a:solidFill>
                  <a:srgbClr val="C00000"/>
                </a:solidFill>
              </a:rPr>
              <a:t>alert(</a:t>
            </a:r>
            <a:r>
              <a:rPr lang="en-US" sz="3600" b="1" dirty="0" err="1">
                <a:solidFill>
                  <a:srgbClr val="C00000"/>
                </a:solidFill>
              </a:rPr>
              <a:t>newString</a:t>
            </a:r>
            <a:r>
              <a:rPr lang="en-US" sz="3600" b="1" dirty="0">
                <a:solidFill>
                  <a:srgbClr val="C00000"/>
                </a:solidFill>
              </a:rPr>
              <a:t>); </a:t>
            </a:r>
            <a:endParaRPr lang="en-US" sz="3600" b="1" dirty="0" smtClean="0">
              <a:solidFill>
                <a:srgbClr val="C00000"/>
              </a:solidFill>
            </a:endParaRPr>
          </a:p>
          <a:p>
            <a:pPr marL="109728" indent="0">
              <a:buNone/>
            </a:pPr>
            <a:endParaRPr lang="en-US" sz="3600" b="1" dirty="0">
              <a:solidFill>
                <a:srgbClr val="C00000"/>
              </a:solidFill>
            </a:endParaRPr>
          </a:p>
          <a:p>
            <a:pPr marL="109728" indent="0">
              <a:buNone/>
            </a:pPr>
            <a:r>
              <a:rPr lang="en-US" sz="3000" dirty="0" smtClean="0"/>
              <a:t>*note. Sometimes you will not know the starting and ending point, this is where the </a:t>
            </a:r>
            <a:r>
              <a:rPr lang="en-US" sz="3000" dirty="0" err="1" smtClean="0"/>
              <a:t>subtr</a:t>
            </a:r>
            <a:r>
              <a:rPr lang="en-US" sz="3000" dirty="0" smtClean="0"/>
              <a:t>() method comes into play.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Length.html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14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the </a:t>
            </a:r>
            <a:r>
              <a:rPr lang="en-US" dirty="0" err="1" smtClean="0"/>
              <a:t>toLowerCase</a:t>
            </a:r>
            <a:r>
              <a:rPr lang="en-US" dirty="0" smtClean="0"/>
              <a:t>() or </a:t>
            </a:r>
            <a:r>
              <a:rPr lang="en-US" dirty="0" err="1" smtClean="0"/>
              <a:t>toUpperCase</a:t>
            </a:r>
            <a:r>
              <a:rPr lang="en-US" dirty="0" smtClean="0"/>
              <a:t>() methods to change the case of the string. </a:t>
            </a:r>
          </a:p>
          <a:p>
            <a:endParaRPr lang="en-US" dirty="0"/>
          </a:p>
          <a:p>
            <a:r>
              <a:rPr lang="en-US" dirty="0" smtClean="0"/>
              <a:t>Open case.html 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Case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766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dig into more detail of what we learn in the first week about events. Lets use a form to help showcase this.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Javascript</a:t>
            </a:r>
            <a:r>
              <a:rPr lang="en-US" dirty="0" smtClean="0"/>
              <a:t> executes in response to an event that occurs while a form is displayed.  An event could be something that the user does to a form. 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 smtClean="0"/>
              <a:t>Can you think of a couple of events?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handling and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34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want to validate the e-mail address by checking where the address includes an </a:t>
            </a:r>
            <a:r>
              <a:rPr lang="en-US" dirty="0" smtClean="0">
                <a:solidFill>
                  <a:schemeClr val="accent3"/>
                </a:solidFill>
              </a:rPr>
              <a:t>@ sign</a:t>
            </a:r>
            <a:r>
              <a:rPr lang="en-US" dirty="0" smtClean="0"/>
              <a:t>.  The </a:t>
            </a:r>
            <a:r>
              <a:rPr lang="en-US" dirty="0" err="1" smtClean="0">
                <a:solidFill>
                  <a:schemeClr val="accent2"/>
                </a:solidFill>
              </a:rPr>
              <a:t>onBlur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event will work well for this.  This event occurs when the cursor moves away from the element. </a:t>
            </a:r>
          </a:p>
          <a:p>
            <a:endParaRPr lang="en-US" dirty="0"/>
          </a:p>
          <a:p>
            <a:r>
              <a:rPr lang="en-US" dirty="0" smtClean="0"/>
              <a:t>Open Form.html  </a:t>
            </a:r>
          </a:p>
          <a:p>
            <a:r>
              <a:rPr lang="en-US" dirty="0" smtClean="0"/>
              <a:t>Lets add the </a:t>
            </a:r>
            <a:r>
              <a:rPr lang="en-US" dirty="0" err="1" smtClean="0"/>
              <a:t>onblur</a:t>
            </a:r>
            <a:r>
              <a:rPr lang="en-US" dirty="0" smtClean="0"/>
              <a:t> event.</a:t>
            </a:r>
          </a:p>
          <a:p>
            <a:pPr marL="109728" indent="0" algn="ctr">
              <a:buNone/>
            </a:pPr>
            <a:r>
              <a:rPr lang="en-US" sz="3600" dirty="0" err="1" smtClean="0">
                <a:solidFill>
                  <a:schemeClr val="accent2"/>
                </a:solidFill>
              </a:rPr>
              <a:t>onBlur</a:t>
            </a:r>
            <a:r>
              <a:rPr lang="en-US" sz="3600" dirty="0" smtClean="0">
                <a:solidFill>
                  <a:schemeClr val="accent2"/>
                </a:solidFill>
              </a:rPr>
              <a:t>="</a:t>
            </a:r>
            <a:r>
              <a:rPr lang="en-US" sz="3600" dirty="0" err="1" smtClean="0">
                <a:solidFill>
                  <a:schemeClr val="accent2"/>
                </a:solidFill>
              </a:rPr>
              <a:t>validateEmail</a:t>
            </a:r>
            <a:r>
              <a:rPr lang="en-US" sz="3600" dirty="0" smtClean="0">
                <a:solidFill>
                  <a:schemeClr val="accent2"/>
                </a:solidFill>
              </a:rPr>
              <a:t>(</a:t>
            </a:r>
            <a:r>
              <a:rPr lang="en-US" sz="3600" dirty="0" err="1" smtClean="0">
                <a:solidFill>
                  <a:schemeClr val="accent2"/>
                </a:solidFill>
              </a:rPr>
              <a:t>this.value</a:t>
            </a:r>
            <a:r>
              <a:rPr lang="en-US" sz="3600" dirty="0" smtClean="0">
                <a:solidFill>
                  <a:schemeClr val="accent2"/>
                </a:solidFill>
              </a:rPr>
              <a:t>)"</a:t>
            </a:r>
          </a:p>
          <a:p>
            <a:pPr marL="109728" indent="0" algn="ctr">
              <a:buNone/>
            </a:pP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We will create a function called </a:t>
            </a:r>
            <a:r>
              <a:rPr lang="en-US" dirty="0" err="1" smtClean="0"/>
              <a:t>validateEmail</a:t>
            </a:r>
            <a:r>
              <a:rPr lang="en-US" dirty="0" smtClean="0"/>
              <a:t>.  </a:t>
            </a:r>
            <a:r>
              <a:rPr lang="en-US" dirty="0" smtClean="0">
                <a:solidFill>
                  <a:schemeClr val="accent2"/>
                </a:solidFill>
              </a:rPr>
              <a:t>This</a:t>
            </a:r>
            <a:r>
              <a:rPr lang="en-US" dirty="0" smtClean="0"/>
              <a:t> refers to the current object, which is the email input element. </a:t>
            </a:r>
            <a:r>
              <a:rPr lang="en-US" dirty="0" smtClean="0">
                <a:solidFill>
                  <a:schemeClr val="accent2"/>
                </a:solidFill>
              </a:rPr>
              <a:t>Value</a:t>
            </a:r>
            <a:r>
              <a:rPr lang="en-US" dirty="0" smtClean="0"/>
              <a:t> tells the browser  to use the value of the attribute.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067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script section, add: </a:t>
            </a:r>
          </a:p>
          <a:p>
            <a:pPr marL="109728" indent="0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function </a:t>
            </a:r>
            <a:r>
              <a:rPr lang="en-US" b="1" dirty="0" err="1" smtClean="0">
                <a:solidFill>
                  <a:schemeClr val="accent2"/>
                </a:solidFill>
              </a:rPr>
              <a:t>validateEmail</a:t>
            </a:r>
            <a:r>
              <a:rPr lang="en-US" b="1" dirty="0" smtClean="0">
                <a:solidFill>
                  <a:schemeClr val="accent2"/>
                </a:solidFill>
              </a:rPr>
              <a:t>(</a:t>
            </a:r>
            <a:r>
              <a:rPr lang="en-US" b="1" dirty="0" err="1" smtClean="0">
                <a:solidFill>
                  <a:schemeClr val="accent2"/>
                </a:solidFill>
              </a:rPr>
              <a:t>emailAddress</a:t>
            </a:r>
            <a:r>
              <a:rPr lang="en-US" b="1" dirty="0" smtClean="0">
                <a:solidFill>
                  <a:schemeClr val="accent2"/>
                </a:solidFill>
              </a:rPr>
              <a:t>){</a:t>
            </a:r>
          </a:p>
          <a:p>
            <a:pPr marL="109728" indent="0">
              <a:buNone/>
            </a:pPr>
            <a:endParaRPr lang="en-US" b="1" dirty="0">
              <a:solidFill>
                <a:schemeClr val="accent2"/>
              </a:solidFill>
            </a:endParaRPr>
          </a:p>
          <a:p>
            <a:pPr marL="109728" indent="0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}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dirty="0" smtClean="0"/>
              <a:t>Now add the following:</a:t>
            </a:r>
          </a:p>
          <a:p>
            <a:pPr marL="109728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var location =</a:t>
            </a:r>
            <a:r>
              <a:rPr lang="en-US" dirty="0" err="1" smtClean="0">
                <a:solidFill>
                  <a:schemeClr val="accent2"/>
                </a:solidFill>
              </a:rPr>
              <a:t>emailAddress.indexOf</a:t>
            </a:r>
            <a:r>
              <a:rPr lang="en-US" dirty="0" smtClean="0">
                <a:solidFill>
                  <a:schemeClr val="accent2"/>
                </a:solidFill>
              </a:rPr>
              <a:t>('@'); </a:t>
            </a:r>
          </a:p>
          <a:p>
            <a:pPr marL="109728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The </a:t>
            </a:r>
            <a:r>
              <a:rPr lang="en-US" sz="2400" dirty="0" err="1" smtClean="0"/>
              <a:t>indexOf</a:t>
            </a:r>
            <a:r>
              <a:rPr lang="en-US" sz="2400" dirty="0" smtClean="0"/>
              <a:t>() method finds the position of a character within a string of characters. If it does not find the character it will return a value of </a:t>
            </a:r>
            <a:r>
              <a:rPr lang="en-US" dirty="0" smtClean="0">
                <a:solidFill>
                  <a:schemeClr val="accent2"/>
                </a:solidFill>
              </a:rPr>
              <a:t>-1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create the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261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concerned that the email was not inputted correctly, so we will use an if statement.</a:t>
            </a:r>
          </a:p>
          <a:p>
            <a:pPr marL="109728" indent="0">
              <a:buNone/>
            </a:pPr>
            <a:r>
              <a:rPr lang="en-US" sz="3200" b="1" dirty="0" smtClean="0">
                <a:solidFill>
                  <a:schemeClr val="accent2"/>
                </a:solidFill>
              </a:rPr>
              <a:t>if (location == -1){</a:t>
            </a:r>
          </a:p>
          <a:p>
            <a:pPr marL="109728" indent="0">
              <a:buNone/>
            </a:pPr>
            <a:r>
              <a:rPr lang="en-US" sz="3200" b="1" dirty="0" smtClean="0">
                <a:solidFill>
                  <a:schemeClr val="accent2"/>
                </a:solidFill>
              </a:rPr>
              <a:t>alert("You entered an inaccurate email");</a:t>
            </a:r>
          </a:p>
          <a:p>
            <a:pPr marL="109728" indent="0">
              <a:buNone/>
            </a:pPr>
            <a:r>
              <a:rPr lang="en-US" sz="3200" b="1" dirty="0">
                <a:solidFill>
                  <a:schemeClr val="accent2"/>
                </a:solidFill>
              </a:rPr>
              <a:t>}</a:t>
            </a:r>
            <a:endParaRPr lang="en-US" sz="3200" b="1" dirty="0" smtClean="0">
              <a:solidFill>
                <a:schemeClr val="accent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create the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4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order merchandise online, you probably give little thought to how you order is processed. Like most of us, you make a selection, enter information, and then click a button on the order form.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There is a lot going on behind the scenes. Order information has to be extracted from the order form and then manipulated before being processed.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9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 series of characters that form text. It is often necessary to take apart and rearrange text so that the information can be processed properly. </a:t>
            </a:r>
          </a:p>
          <a:p>
            <a:endParaRPr lang="en-US" dirty="0" smtClean="0"/>
          </a:p>
          <a:p>
            <a:r>
              <a:rPr lang="en-US" dirty="0" smtClean="0"/>
              <a:t>This is referred to as manipulating a string.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1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or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915400" cy="4525963"/>
          </a:xfrm>
        </p:spPr>
        <p:txBody>
          <a:bodyPr/>
          <a:lstStyle/>
          <a:p>
            <a:pPr marL="109728" indent="0" algn="ctr">
              <a:buNone/>
            </a:pPr>
            <a:r>
              <a:rPr lang="en-US" dirty="0" smtClean="0"/>
              <a:t>String will be placed within quotes or single quotes.  Depends on what is within the text string. </a:t>
            </a:r>
          </a:p>
          <a:p>
            <a:r>
              <a:rPr lang="en-US" sz="3200" dirty="0" smtClean="0">
                <a:latin typeface="Cordia New" pitchFamily="34" charset="-34"/>
                <a:cs typeface="Cordia New" pitchFamily="34" charset="-34"/>
              </a:rPr>
              <a:t>“This is another string”</a:t>
            </a:r>
          </a:p>
          <a:p>
            <a:r>
              <a:rPr lang="en-US" sz="3200" dirty="0" smtClean="0">
                <a:latin typeface="Cordia New" pitchFamily="34" charset="-34"/>
                <a:cs typeface="Cordia New" pitchFamily="34" charset="-34"/>
              </a:rPr>
              <a:t>‘This </a:t>
            </a:r>
            <a:r>
              <a:rPr lang="en-US" sz="3200" dirty="0">
                <a:latin typeface="Cordia New" pitchFamily="34" charset="-34"/>
                <a:cs typeface="Cordia New" pitchFamily="34" charset="-34"/>
              </a:rPr>
              <a:t>is another </a:t>
            </a:r>
            <a:r>
              <a:rPr lang="en-US" sz="3200" dirty="0" smtClean="0">
                <a:latin typeface="Cordia New" pitchFamily="34" charset="-34"/>
                <a:cs typeface="Cordia New" pitchFamily="34" charset="-34"/>
              </a:rPr>
              <a:t>string’</a:t>
            </a:r>
            <a:endParaRPr lang="en-US" sz="3200" dirty="0">
              <a:latin typeface="Cordia New" pitchFamily="34" charset="-34"/>
              <a:cs typeface="Cordia New" pitchFamily="34" charset="-34"/>
            </a:endParaRPr>
          </a:p>
          <a:p>
            <a:r>
              <a:rPr lang="en-US" sz="3200" dirty="0" smtClean="0">
                <a:latin typeface="Cordia New" pitchFamily="34" charset="-34"/>
                <a:cs typeface="Cordia New" pitchFamily="34" charset="-34"/>
              </a:rPr>
              <a:t>“This is also ‘a string’ “</a:t>
            </a:r>
          </a:p>
          <a:p>
            <a:r>
              <a:rPr lang="en-US" sz="3200" dirty="0" smtClean="0">
                <a:latin typeface="Cordia New" pitchFamily="34" charset="-34"/>
                <a:cs typeface="Cordia New" pitchFamily="34" charset="-34"/>
              </a:rPr>
              <a:t>‘ This is a “string” ‘</a:t>
            </a:r>
          </a:p>
          <a:p>
            <a:r>
              <a:rPr lang="en-US" sz="3200" dirty="0" smtClean="0">
                <a:latin typeface="Cordia New" pitchFamily="34" charset="-34"/>
                <a:cs typeface="Cordia New" pitchFamily="34" charset="-34"/>
              </a:rPr>
              <a:t>“5” is consider text.</a:t>
            </a:r>
            <a:endParaRPr lang="en-US" sz="3200" dirty="0">
              <a:latin typeface="Cordia New" pitchFamily="34" charset="-34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16133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can be done by Concatenating. We saw this in week 1.  </a:t>
            </a:r>
          </a:p>
          <a:p>
            <a:r>
              <a:rPr lang="en-US" dirty="0" smtClean="0"/>
              <a:t>When you concatenate a string, you form a new string from two strings or more.  The new string will contain characters from both and second strings.</a:t>
            </a:r>
          </a:p>
          <a:p>
            <a:r>
              <a:rPr lang="en-US" dirty="0" smtClean="0"/>
              <a:t>The concatenating operator  + is used.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Open Concatenate.html  </a:t>
            </a:r>
          </a:p>
          <a:p>
            <a:r>
              <a:rPr lang="en-US" dirty="0" smtClean="0"/>
              <a:t>Notice how variables are being used with the concatenate operator.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strings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8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view the page, noticed that there is no space between the words.  You have to indicate any literal text within quotation marks. Since adding a space is a common issue, sometimes we utilize a variable as a space.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Add the following: </a:t>
            </a:r>
            <a:r>
              <a:rPr lang="en-US" dirty="0" smtClean="0">
                <a:solidFill>
                  <a:srgbClr val="0070C0"/>
                </a:solidFill>
              </a:rPr>
              <a:t>var space =' ';  </a:t>
            </a:r>
            <a:r>
              <a:rPr lang="en-US" dirty="0" smtClean="0"/>
              <a:t>Make sure there is a space in between the quotes. </a:t>
            </a:r>
          </a:p>
          <a:p>
            <a:r>
              <a:rPr lang="en-US" dirty="0" smtClean="0"/>
              <a:t>Modify </a:t>
            </a:r>
            <a:r>
              <a:rPr lang="en-US" dirty="0"/>
              <a:t>the following: </a:t>
            </a:r>
            <a:r>
              <a:rPr lang="en-US" dirty="0" err="1">
                <a:solidFill>
                  <a:srgbClr val="C00000"/>
                </a:solidFill>
              </a:rPr>
              <a:t>stringConcatenated</a:t>
            </a:r>
            <a:r>
              <a:rPr lang="en-US" dirty="0">
                <a:solidFill>
                  <a:srgbClr val="C00000"/>
                </a:solidFill>
              </a:rPr>
              <a:t> = string1 + </a:t>
            </a:r>
            <a:r>
              <a:rPr lang="en-US" dirty="0" smtClean="0">
                <a:solidFill>
                  <a:srgbClr val="C00000"/>
                </a:solidFill>
              </a:rPr>
              <a:t>space + string2</a:t>
            </a:r>
            <a:r>
              <a:rPr lang="en-US" dirty="0">
                <a:solidFill>
                  <a:srgbClr val="C00000"/>
                </a:solidFill>
              </a:rPr>
              <a:t>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strings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375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know that a string is an array of characters.  We will be discussing arrays in more detail later, but an array has one or more elements that are identified by an index.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your way around a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9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 look at the following: </a:t>
            </a:r>
          </a:p>
          <a:p>
            <a:pPr marL="109728" indent="0"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var </a:t>
            </a:r>
            <a:r>
              <a:rPr lang="en-US" b="1" dirty="0" err="1" smtClean="0">
                <a:solidFill>
                  <a:srgbClr val="C00000"/>
                </a:solidFill>
              </a:rPr>
              <a:t>firstName</a:t>
            </a:r>
            <a:r>
              <a:rPr lang="en-US" b="1" dirty="0" smtClean="0">
                <a:solidFill>
                  <a:srgbClr val="C00000"/>
                </a:solidFill>
              </a:rPr>
              <a:t>='Bob'</a:t>
            </a:r>
          </a:p>
          <a:p>
            <a:r>
              <a:rPr lang="en-US" dirty="0" smtClean="0"/>
              <a:t>This variable is actually an array. </a:t>
            </a:r>
          </a:p>
          <a:p>
            <a:r>
              <a:rPr lang="en-US" dirty="0" smtClean="0"/>
              <a:t>The first element of the array has the value of b. The second element has the value of o. and the last element is b. </a:t>
            </a:r>
          </a:p>
          <a:p>
            <a:r>
              <a:rPr lang="en-US" dirty="0" smtClean="0"/>
              <a:t>With arrays, the index of the first element is appointed a 0 and not 1.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your way around a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96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copy a character from a string to another string using the </a:t>
            </a:r>
            <a:r>
              <a:rPr lang="en-US" dirty="0" err="1" smtClean="0">
                <a:solidFill>
                  <a:srgbClr val="C00000"/>
                </a:solidFill>
              </a:rPr>
              <a:t>charAt</a:t>
            </a:r>
            <a:r>
              <a:rPr lang="en-US" dirty="0" smtClean="0">
                <a:solidFill>
                  <a:srgbClr val="C00000"/>
                </a:solidFill>
              </a:rPr>
              <a:t>() </a:t>
            </a:r>
            <a:r>
              <a:rPr lang="en-US" dirty="0" smtClean="0"/>
              <a:t>method. It requires one argument, and that is the index of the character that you want to copy. </a:t>
            </a:r>
          </a:p>
          <a:p>
            <a:r>
              <a:rPr lang="en-US" dirty="0" smtClean="0"/>
              <a:t>Open </a:t>
            </a:r>
            <a:r>
              <a:rPr lang="en-US" b="1" dirty="0" smtClean="0">
                <a:solidFill>
                  <a:schemeClr val="accent4"/>
                </a:solidFill>
              </a:rPr>
              <a:t>CharAt.html </a:t>
            </a:r>
          </a:p>
          <a:p>
            <a:r>
              <a:rPr lang="en-US" dirty="0" smtClean="0"/>
              <a:t>We will be wanting to copy the first character of the string. What is the value of the index?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your way around a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337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188</TotalTime>
  <Words>915</Words>
  <Application>Microsoft Office PowerPoint</Application>
  <PresentationFormat>On-screen Show (4:3)</PresentationFormat>
  <Paragraphs>93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More about Javascript</vt:lpstr>
      <vt:lpstr>Strings</vt:lpstr>
      <vt:lpstr>Strings</vt:lpstr>
      <vt:lpstr>String or Text</vt:lpstr>
      <vt:lpstr>Joining strings </vt:lpstr>
      <vt:lpstr>Joining strings </vt:lpstr>
      <vt:lpstr>Finding your way around a string</vt:lpstr>
      <vt:lpstr>Finding your way around a string</vt:lpstr>
      <vt:lpstr>Finding your way around a string</vt:lpstr>
      <vt:lpstr>Finding your way around a string</vt:lpstr>
      <vt:lpstr>Length</vt:lpstr>
      <vt:lpstr>Open Length.html</vt:lpstr>
      <vt:lpstr>Open Length.html</vt:lpstr>
      <vt:lpstr>Open Length.html</vt:lpstr>
      <vt:lpstr>Change Case </vt:lpstr>
      <vt:lpstr>Event handling and forms</vt:lpstr>
      <vt:lpstr>PowerPoint Presentation</vt:lpstr>
      <vt:lpstr>Lets create the function</vt:lpstr>
      <vt:lpstr>Lets create the function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Javascript</dc:title>
  <dc:creator>Mike Soliday</dc:creator>
  <cp:lastModifiedBy>Mike Soliday</cp:lastModifiedBy>
  <cp:revision>18</cp:revision>
  <dcterms:created xsi:type="dcterms:W3CDTF">2014-01-20T17:32:41Z</dcterms:created>
  <dcterms:modified xsi:type="dcterms:W3CDTF">2015-09-10T15:49:47Z</dcterms:modified>
</cp:coreProperties>
</file>