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.png" ContentType="image/png"/>
  <Override PartName="/ppt/media/image1.wmf" ContentType="image/x-wmf"/>
  <Override PartName="/ppt/media/image3.png" ContentType="image/png"/>
  <Override PartName="/ppt/media/image5.png" ContentType="image/png"/>
  <Override PartName="/ppt/media/image4.wmf" ContentType="image/x-wmf"/>
  <Override PartName="/ppt/media/image6.png" ContentType="image/png"/>
  <Override PartName="/ppt/media/image8.png" ContentType="image/png"/>
  <Override PartName="/ppt/media/image7.wmf" ContentType="image/x-wmf"/>
  <Override PartName="/ppt/media/image9.png" ContentType="image/png"/>
  <Override PartName="/ppt/media/image10.jpeg" ContentType="image/jpeg"/>
  <Override PartName="/ppt/media/image11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85800" y="3550320"/>
            <a:ext cx="777204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68480" y="355032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5800" y="355032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231640" y="1599840"/>
            <a:ext cx="4680000" cy="37335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231640" y="1599840"/>
            <a:ext cx="4680000" cy="3733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5800" y="1600200"/>
            <a:ext cx="7772040" cy="373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58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85800" y="355032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85800" y="1600200"/>
            <a:ext cx="7772040" cy="373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68480" y="355032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5800" y="3550320"/>
            <a:ext cx="777204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5800" y="3550320"/>
            <a:ext cx="777204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8480" y="355032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85800" y="355032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31640" y="1599840"/>
            <a:ext cx="4680000" cy="37335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31640" y="1599840"/>
            <a:ext cx="4680000" cy="3733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85800" y="1600200"/>
            <a:ext cx="7772040" cy="373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858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85800" y="355032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68480" y="355032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85800" y="3550320"/>
            <a:ext cx="777204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85800" y="3550320"/>
            <a:ext cx="777204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68480" y="355032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85800" y="355032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231640" y="1599840"/>
            <a:ext cx="4680000" cy="373356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2231640" y="1599840"/>
            <a:ext cx="4680000" cy="3733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858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5800" y="355032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3733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68480" y="355032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3550320"/>
            <a:ext cx="7772040" cy="178056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>
            <a:blip r:embed="rId2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5293440"/>
            <a:ext cx="9143640" cy="1442520"/>
          </a:xfrm>
          <a:custGeom>
            <a:avLst/>
            <a:gdLst/>
            <a:ahLst/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5293440"/>
            <a:ext cx="9143640" cy="1442520"/>
          </a:xfrm>
          <a:custGeom>
            <a:avLst/>
            <a:gdLst/>
            <a:ahLst/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545800"/>
            <a:ext cx="9146160" cy="1314000"/>
          </a:xfrm>
          <a:custGeom>
            <a:avLst/>
            <a:gdLst/>
            <a:ahLst/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0" y="1676520"/>
            <a:ext cx="3885840" cy="1523520"/>
          </a:xfrm>
          <a:prstGeom prst="rect">
            <a:avLst/>
          </a:prstGeom>
        </p:spPr>
        <p:txBody>
          <a:bodyPr lIns="0" rIns="0" anchor="b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ubTitle"/>
          </p:nvPr>
        </p:nvSpPr>
        <p:spPr>
          <a:xfrm>
            <a:off x="4572000" y="3203640"/>
            <a:ext cx="3885840" cy="18252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d4d4d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subtitle style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0" y="5262480"/>
            <a:ext cx="9143640" cy="7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5502600"/>
            <a:ext cx="9143640" cy="1270800"/>
          </a:xfrm>
          <a:custGeom>
            <a:avLst/>
            <a:gdLst/>
            <a:ahLst/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6400800" y="6416640"/>
            <a:ext cx="1980720" cy="364680"/>
          </a:xfrm>
          <a:prstGeom prst="rect">
            <a:avLst/>
          </a:prstGeom>
        </p:spPr>
        <p:txBody>
          <a:bodyPr lIns="0" rIns="0" bIns="0" anchor="b"/>
          <a:p>
            <a:pPr algn="r">
              <a:lnSpc>
                <a:spcPct val="100000"/>
              </a:lnSpc>
            </a:pPr>
            <a:r>
              <a:rPr lang="en-US" sz="900" spc="109" strike="noStrike" cap="all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1/27/16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228600" y="6416640"/>
            <a:ext cx="2895120" cy="364680"/>
          </a:xfrm>
          <a:prstGeom prst="rect">
            <a:avLst/>
          </a:prstGeom>
        </p:spPr>
        <p:txBody>
          <a:bodyPr lIns="0" rIns="0" bIns="0" anchor="b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8458200" y="6416640"/>
            <a:ext cx="456840" cy="364680"/>
          </a:xfrm>
          <a:prstGeom prst="rect">
            <a:avLst/>
          </a:prstGeom>
        </p:spPr>
        <p:txBody>
          <a:bodyPr lIns="0" rIns="0" bIns="0" anchor="b"/>
          <a:p>
            <a:pPr algn="r">
              <a:lnSpc>
                <a:spcPct val="100000"/>
              </a:lnSpc>
            </a:pPr>
            <a:fld id="{B8502AA3-AB2C-4EFE-9CE4-87B375B6E2AB}" type="slidenum">
              <a:rPr b="1" lang="en-US" sz="11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>
            <a:blip r:embed="rId2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5457960"/>
            <a:ext cx="7238520" cy="1399680"/>
          </a:xfrm>
          <a:custGeom>
            <a:avLst/>
            <a:gdLst/>
            <a:ahLst/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1807560" y="6148080"/>
            <a:ext cx="7338600" cy="711720"/>
          </a:xfrm>
          <a:custGeom>
            <a:avLst/>
            <a:gdLst/>
            <a:ahLst/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5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373356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LevelClick to edit Master text styles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74304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14300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60020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05740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-360" y="5412240"/>
            <a:ext cx="7605360" cy="927720"/>
          </a:xfrm>
          <a:custGeom>
            <a:avLst/>
            <a:gdLst/>
            <a:ahLst/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1680840" y="6116400"/>
            <a:ext cx="7465320" cy="741240"/>
          </a:xfrm>
          <a:custGeom>
            <a:avLst/>
            <a:gdLst/>
            <a:ahLst/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PlaceHolder 8"/>
          <p:cNvSpPr>
            <a:spLocks noGrp="1"/>
          </p:cNvSpPr>
          <p:nvPr>
            <p:ph type="dt"/>
          </p:nvPr>
        </p:nvSpPr>
        <p:spPr>
          <a:xfrm>
            <a:off x="6400800" y="6416640"/>
            <a:ext cx="1980720" cy="364680"/>
          </a:xfrm>
          <a:prstGeom prst="rect">
            <a:avLst/>
          </a:prstGeom>
        </p:spPr>
        <p:txBody>
          <a:bodyPr lIns="0" rIns="0" bIns="0" anchor="b"/>
          <a:p>
            <a:pPr algn="r">
              <a:lnSpc>
                <a:spcPct val="100000"/>
              </a:lnSpc>
            </a:pPr>
            <a:r>
              <a:rPr lang="en-US" sz="900" spc="109" strike="noStrike" cap="all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1/27/16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ftr"/>
          </p:nvPr>
        </p:nvSpPr>
        <p:spPr>
          <a:xfrm>
            <a:off x="228600" y="6416640"/>
            <a:ext cx="2895120" cy="364680"/>
          </a:xfrm>
          <a:prstGeom prst="rect">
            <a:avLst/>
          </a:prstGeom>
        </p:spPr>
        <p:txBody>
          <a:bodyPr lIns="0" rIns="0" bIns="0" anchor="b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8458200" y="6416640"/>
            <a:ext cx="456840" cy="364680"/>
          </a:xfrm>
          <a:prstGeom prst="rect">
            <a:avLst/>
          </a:prstGeom>
        </p:spPr>
        <p:txBody>
          <a:bodyPr lIns="0" rIns="0" bIns="0" anchor="b"/>
          <a:p>
            <a:pPr algn="r">
              <a:lnSpc>
                <a:spcPct val="100000"/>
              </a:lnSpc>
            </a:pPr>
            <a:fld id="{54CA1D5B-14C6-44D1-9A5E-071881541910}" type="slidenum">
              <a:rPr b="1" lang="en-US" sz="11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>
            <a:blip r:embed="rId2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1807560" y="6148080"/>
            <a:ext cx="7338600" cy="711720"/>
          </a:xfrm>
          <a:custGeom>
            <a:avLst/>
            <a:gdLst/>
            <a:ahLst/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5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0" y="5457960"/>
            <a:ext cx="7238520" cy="1399680"/>
          </a:xfrm>
          <a:custGeom>
            <a:avLst/>
            <a:gdLst/>
            <a:ahLst/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4"/>
          <p:cNvSpPr>
            <a:spLocks noGrp="1"/>
          </p:cNvSpPr>
          <p:nvPr>
            <p:ph type="title"/>
          </p:nvPr>
        </p:nvSpPr>
        <p:spPr>
          <a:xfrm>
            <a:off x="685800" y="274680"/>
            <a:ext cx="7772040" cy="1142640"/>
          </a:xfrm>
          <a:prstGeom prst="rect">
            <a:avLst/>
          </a:prstGeom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-360" y="5412240"/>
            <a:ext cx="7605360" cy="927720"/>
          </a:xfrm>
          <a:custGeom>
            <a:avLst/>
            <a:gdLst/>
            <a:ahLst/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1680840" y="6116400"/>
            <a:ext cx="7465320" cy="741240"/>
          </a:xfrm>
          <a:custGeom>
            <a:avLst/>
            <a:gdLst/>
            <a:ahLst/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7"/>
          <p:cNvSpPr>
            <a:spLocks noGrp="1"/>
          </p:cNvSpPr>
          <p:nvPr>
            <p:ph type="dt"/>
          </p:nvPr>
        </p:nvSpPr>
        <p:spPr>
          <a:xfrm>
            <a:off x="6400800" y="6416640"/>
            <a:ext cx="1980720" cy="364680"/>
          </a:xfrm>
          <a:prstGeom prst="rect">
            <a:avLst/>
          </a:prstGeom>
        </p:spPr>
        <p:txBody>
          <a:bodyPr lIns="0" rIns="0" bIns="0" anchor="b"/>
          <a:p>
            <a:pPr algn="r">
              <a:lnSpc>
                <a:spcPct val="100000"/>
              </a:lnSpc>
            </a:pPr>
            <a:r>
              <a:rPr lang="en-US" sz="900" spc="109" strike="noStrike" cap="all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1/27/16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ftr"/>
          </p:nvPr>
        </p:nvSpPr>
        <p:spPr>
          <a:xfrm>
            <a:off x="228600" y="6416640"/>
            <a:ext cx="2895120" cy="364680"/>
          </a:xfrm>
          <a:prstGeom prst="rect">
            <a:avLst/>
          </a:prstGeom>
        </p:spPr>
        <p:txBody>
          <a:bodyPr lIns="0" rIns="0" bIns="0" anchor="b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9"/>
          <p:cNvSpPr>
            <a:spLocks noGrp="1"/>
          </p:cNvSpPr>
          <p:nvPr>
            <p:ph type="sldNum"/>
          </p:nvPr>
        </p:nvSpPr>
        <p:spPr>
          <a:xfrm>
            <a:off x="8458200" y="6416640"/>
            <a:ext cx="456840" cy="364680"/>
          </a:xfrm>
          <a:prstGeom prst="rect">
            <a:avLst/>
          </a:prstGeom>
        </p:spPr>
        <p:txBody>
          <a:bodyPr lIns="0" rIns="0" bIns="0" anchor="b"/>
          <a:p>
            <a:pPr algn="r">
              <a:lnSpc>
                <a:spcPct val="100000"/>
              </a:lnSpc>
            </a:pPr>
            <a:fld id="{B12AD3ED-CA5A-435D-9600-7B418B48A953}" type="slidenum">
              <a:rPr b="1" lang="en-US" sz="11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10"/>
          <p:cNvSpPr>
            <a:spLocks noGrp="1"/>
          </p:cNvSpPr>
          <p:nvPr>
            <p:ph type="body"/>
          </p:nvPr>
        </p:nvSpPr>
        <p:spPr>
          <a:xfrm>
            <a:off x="685800" y="1536120"/>
            <a:ext cx="3657240" cy="387684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LevelClick to edit Master text styles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74304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14300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60020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05740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0" name="PlaceHolder 11"/>
          <p:cNvSpPr>
            <a:spLocks noGrp="1"/>
          </p:cNvSpPr>
          <p:nvPr>
            <p:ph type="body"/>
          </p:nvPr>
        </p:nvSpPr>
        <p:spPr>
          <a:xfrm>
            <a:off x="4800600" y="1536120"/>
            <a:ext cx="3657240" cy="387684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LevelClick to edit Master text styles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74304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14300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60020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05740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0" y="1676520"/>
            <a:ext cx="3885840" cy="152352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JavaScript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0" y="3203640"/>
            <a:ext cx="3885840" cy="18252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Naming your variable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85800" y="1536120"/>
            <a:ext cx="3657240" cy="387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Legal or not legal names: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b="1" lang="en-US" sz="32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5to10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b="1" lang="en-US" sz="32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ka_Chow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b="1" lang="en-US" sz="32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top100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b="1" lang="en-US" sz="32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!guilty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4800600" y="1536120"/>
            <a:ext cx="3657240" cy="387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b="1" lang="en-US" sz="32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_topSecret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b="1" lang="en-US" sz="32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$total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b="1" lang="en-US" sz="32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counting Crows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Variables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You can declare a variety of variables with one line.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Make sure to separate each declaration with a comma.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>
              <a:lnSpc>
                <a:spcPct val="100000"/>
              </a:lnSpc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 algn="ctr">
              <a:lnSpc>
                <a:spcPct val="100000"/>
              </a:lnSpc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 firstName, middleName, lastName;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Variables  - initialization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Pretty good idea to give a variable a value when first creating it. </a:t>
            </a:r>
            <a:r>
              <a:rPr b="1" lang="en-US" sz="24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This is called initializing a variable.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Now you will be adding the = sign to the var keyword.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 algn="ctr">
              <a:lnSpc>
                <a:spcPct val="100000"/>
              </a:lnSpc>
            </a:pPr>
            <a:r>
              <a:rPr lang="en-US" sz="32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 timeLeft = 30;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Unlike its blank counterpart, an initialized value is immediately ready to be used…it already has a value stored in it.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equal sign is an assignment operator.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Constants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Set up just like the variable.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32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const</a:t>
            </a: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is the keyword.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name of the constant should be typed in all caps. It will help you to distinguish between a variable and constant within the script.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 algn="ctr">
              <a:lnSpc>
                <a:spcPct val="100000"/>
              </a:lnSpc>
            </a:pPr>
            <a:r>
              <a:rPr lang="en-US" sz="32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const TAXRATE = .925;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 algn="ctr">
              <a:lnSpc>
                <a:spcPct val="100000"/>
              </a:lnSpc>
            </a:pP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Concatenation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80880" y="1600200"/>
            <a:ext cx="84578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When you join strings together it is called concatenation.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operator used is the + 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74304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If one string is a number,  and the other is text, they will both be concatenated as a string.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74304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If both are numbers, the + sign will be an addition operator. 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document.write("pop" + "corn");  </a:t>
            </a:r>
            <a:r>
              <a:rPr lang="en-US" sz="24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Results in popcorn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document.write("Route " + 66);  </a:t>
            </a:r>
            <a:r>
              <a:rPr lang="en-US" sz="24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Results in a string ,  Route 66.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1" lang="en-US" sz="20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Expression 5 + 100 results in 105, whereas “5” + 100 results in 5100.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Concatenation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80880" y="1219320"/>
            <a:ext cx="8457840" cy="41144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If you want to call a function or variable within concatenation field, it will be used without quotes. 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>
              <a:lnSpc>
                <a:spcPct val="100000"/>
              </a:lnSpc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alert("It is good to meet you, " + </a:t>
            </a:r>
            <a:r>
              <a:rPr lang="en-US" sz="32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userName</a:t>
            </a: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+ ".");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is the answer?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68760">
              <a:lnSpc>
                <a:spcPct val="100000"/>
              </a:lnSpc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 b= "10";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>
              <a:lnSpc>
                <a:spcPct val="100000"/>
              </a:lnSpc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 c= "100";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>
              <a:lnSpc>
                <a:spcPct val="100000"/>
              </a:lnSpc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 calculation= c + b; 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>
              <a:lnSpc>
                <a:spcPct val="100000"/>
              </a:lnSpc>
            </a:pP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>
              <a:lnSpc>
                <a:spcPct val="100000"/>
              </a:lnSpc>
            </a:pP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>
              <a:lnSpc>
                <a:spcPct val="100000"/>
              </a:lnSpc>
            </a:pP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Open Prompt.html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When a viewer comes to the page,  I want to prompt them for the price of the product, and then I will take that price, and calculate the sales tax(6%), and then alert them with the value of the tax.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do you need first?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Did you guess the script tag?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 the body section, add the </a:t>
            </a:r>
            <a:r>
              <a:rPr lang="en-US" sz="2800" spc="-1" strike="noStrike">
                <a:solidFill>
                  <a:srgbClr val="86ce2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&lt;script&gt; &lt;/script&gt;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Everything has its place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 the real world, people often overlook the importance of having a place to store stuff.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 Javascript, everything has its place.  The issue is data- how to represent it, how to store it, and how to find it once you’ve put it somewhere.  “Headfirst Javascript by Michael Morrison”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We need to prompt the user.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We need a prompt the user for the value. The value itself will need to be stored so it can be used in a calculation.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We typically will always declare the variable first.  That way the storage area is ready for your data.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86ce2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 purchasePrice=0;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Why do I declare the value as 0?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Prompting time!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variable should store the value that will be prompted. This can be simply written out with the "variable name" =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 algn="ctr">
              <a:lnSpc>
                <a:spcPct val="100000"/>
              </a:lnSpc>
            </a:pPr>
            <a:r>
              <a:rPr lang="en-US" sz="28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purchasePrice = prompt('Please Enter the </a:t>
            </a:r>
            <a:r>
              <a:rPr lang="en-US" sz="28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lang="en-US" sz="28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purchase price',' ');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Notice the string text., and the use of apostrophes/quotation marks.  There are two arguments to the prompt, and it is separated by a comma. The second argument is left blank, but the apostrophes are still needed.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Sales tax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How do I calculate the sales tax? What will you do?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Sales tax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Another variable is needed to store the sales tax value.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>
              <a:lnSpc>
                <a:spcPct val="100000"/>
              </a:lnSpc>
            </a:pPr>
            <a:r>
              <a:rPr b="1" lang="en-US" sz="4000" spc="-1" strike="noStrike">
                <a:solidFill>
                  <a:srgbClr val="86ce2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 salesTax=purchasePrice*.06;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>
              <a:lnSpc>
                <a:spcPct val="100000"/>
              </a:lnSpc>
            </a:pP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Now you need an alert that brings back the value to the viewer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Sales tax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85800" y="1672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>
              <a:lnSpc>
                <a:spcPct val="100000"/>
              </a:lnSpc>
            </a:pPr>
            <a:r>
              <a:rPr b="1" lang="en-US" sz="4000" spc="-1" strike="noStrike">
                <a:solidFill>
                  <a:srgbClr val="86ce2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alert('Sales tax is $' + salesTax);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Notice how the concatenated field is being used. Notice the literal text is always within apostrophe or quotation marks, and the variable name is not.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If you want to round to two decimals, you will need to utilize toFixed(2)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 num = salesTax.toFixed(2);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alert('Sales tax is $' + num);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Lets write out what is stored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We can do so by using the document.write object.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It has one argument, and that is what you want to write out.  This will be added within your body.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To write out your text,  </a:t>
            </a:r>
            <a:r>
              <a:rPr lang="en-US" sz="2800" spc="-1" strike="noStrike">
                <a:solidFill>
                  <a:srgbClr val="86ce2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document.write (       ) ; 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will go within the parenthesis?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Write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68760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document.write('&lt;p&gt;</a:t>
            </a:r>
            <a:r>
              <a:rPr b="1" lang="en-US" sz="4400" spc="-1" strike="noStrike">
                <a:solidFill>
                  <a:srgbClr val="86ce2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'Sales tax is $' + salesTax</a:t>
            </a: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'&lt;/p&gt;');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Storing data, cont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Javascript interpreter is responsible for setting aside little areas of storage for Javascript data.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It is your job, however, to spell out exactly </a:t>
            </a:r>
            <a:r>
              <a:rPr lang="en-US" sz="32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the data is and how you intend to use it.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Scripts think in data types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85800" y="1295280"/>
            <a:ext cx="7772040" cy="449532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You organize and categorize real world data into types without even thinking about it: names, numbers, sounds, and so on.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Javascript uses three basic data types: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74304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Text- Also know as </a:t>
            </a:r>
            <a:r>
              <a:rPr lang="en-US" sz="16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strings</a:t>
            </a: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, and typically found within quotes. 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74304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Number- Store numeric data, can be whole numbers or decimals. 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74304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Boolean- It is either one of these two states, </a:t>
            </a:r>
            <a:r>
              <a:rPr lang="en-US" sz="16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True or False</a:t>
            </a: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 If it has two possible settings, a boolean will be used. 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74304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Null and Undefined are special and consist of a single value. 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Data types directly affect how you work with data.  Alert boxes only display text, not numbers. So numbers are converted to text behind the scenes before they are displayed.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Scripts think in data types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44" name="Content Placeholder 3" descr=""/>
          <p:cNvPicPr/>
          <p:nvPr/>
        </p:nvPicPr>
        <p:blipFill>
          <a:blip r:embed="rId1"/>
          <a:stretch/>
        </p:blipFill>
        <p:spPr>
          <a:xfrm>
            <a:off x="1981080" y="1290240"/>
            <a:ext cx="4419360" cy="525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85800" y="274680"/>
            <a:ext cx="2514240" cy="14774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Variable and Constants</a:t>
            </a: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52280" y="1600200"/>
            <a:ext cx="281916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  variable changes throughout the course of a script, while a constant never changes value.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2904120" y="224280"/>
            <a:ext cx="6108480" cy="612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 constant or variable?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Sunrise at 6:43am ? 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URL of a web page?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Variables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 variable is a storage location in memory with an </a:t>
            </a:r>
            <a:r>
              <a:rPr b="1" lang="en-US" sz="20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unique name.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You create a variable using the keyword </a:t>
            </a:r>
            <a:r>
              <a:rPr b="1" lang="en-US" sz="20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</a:t>
            </a: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, and the name of the variable. (Keyword is a word set aside in Javascript to perform a particular task)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760" algn="ctr"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 moleCount;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var keyword indicates your creating a variable.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Variable name be anything you want, </a:t>
            </a:r>
            <a:r>
              <a:rPr b="1" lang="en-US" sz="20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as long as it is unique</a:t>
            </a: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A newly-created variable has reserved storage set aside, and is ready to store data.  Important for the name to be unique.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Semicolon- End of the line.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Variable is initially empty…it has no value.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858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Naming your variable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85800" y="1600200"/>
            <a:ext cx="7772040" cy="3733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unique name is also called an </a:t>
            </a:r>
            <a:r>
              <a:rPr lang="en-US" sz="20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identifier</a:t>
            </a: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Identifiers are not as flexible, so uniqueness is the key, and must follow a certain set of rules.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Identifier must be at least one character in length.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first character must be a letter, an underscore, or a dollar sign (See page 30) 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Each character after the first character can be a letter, an underscore, a dollar sign or a </a:t>
            </a:r>
            <a:r>
              <a:rPr b="1" lang="en-US" sz="20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number</a:t>
            </a: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!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b="1" lang="en-US" sz="20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Spaces are not allowed!!!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b="1" lang="en-US" sz="20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Follow camelCase   numCakeDonuts\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43080" indent="-273960">
              <a:lnSpc>
                <a:spcPct val="100000"/>
              </a:lnSpc>
              <a:buClr>
                <a:srgbClr val="86ce24"/>
              </a:buClr>
              <a:buSzPct val="85000"/>
              <a:buFont typeface="Wingdings 3" charset="2"/>
              <a:buChar char=""/>
            </a:pPr>
            <a:r>
              <a:rPr b="1" lang="en-US" sz="2000" spc="-1" strike="noStrike">
                <a:solidFill>
                  <a:srgbClr val="fac81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Do not use keywords reserved for Javascript. See page 31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312</TotalTime>
  <Application>LibreOffice/5.0.4.2$Windows_x86 LibreOffice_project/2b9802c1994aa0b7dc6079e128979269cf95bc78</Application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2012-08-30T23:58:21Z</dcterms:created>
  <dc:creator>Owner</dc:creator>
  <dc:language>en-US</dc:language>
  <dcterms:modified xsi:type="dcterms:W3CDTF">2016-01-27T15:28:51Z</dcterms:modified>
  <cp:revision>41</cp:revision>
  <dc:title>Java 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