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4" r:id="rId8"/>
    <p:sldId id="265" r:id="rId9"/>
    <p:sldId id="267"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641DA8-9FBA-4D12-8CEC-130FC53452FD}"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321089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41DA8-9FBA-4D12-8CEC-130FC53452FD}"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345627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41DA8-9FBA-4D12-8CEC-130FC53452FD}"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254439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41DA8-9FBA-4D12-8CEC-130FC53452FD}"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142856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641DA8-9FBA-4D12-8CEC-130FC53452FD}"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389814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641DA8-9FBA-4D12-8CEC-130FC53452FD}"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416418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641DA8-9FBA-4D12-8CEC-130FC53452FD}"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69922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641DA8-9FBA-4D12-8CEC-130FC53452FD}"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154455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1DA8-9FBA-4D12-8CEC-130FC53452FD}"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83587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641DA8-9FBA-4D12-8CEC-130FC53452FD}"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322770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641DA8-9FBA-4D12-8CEC-130FC53452FD}"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E549C-A3F4-45AE-B215-FFEA912F9255}" type="slidenum">
              <a:rPr lang="en-US" smtClean="0"/>
              <a:t>‹#›</a:t>
            </a:fld>
            <a:endParaRPr lang="en-US"/>
          </a:p>
        </p:txBody>
      </p:sp>
    </p:spTree>
    <p:extLst>
      <p:ext uri="{BB962C8B-B14F-4D97-AF65-F5344CB8AC3E}">
        <p14:creationId xmlns:p14="http://schemas.microsoft.com/office/powerpoint/2010/main" val="80413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41DA8-9FBA-4D12-8CEC-130FC53452FD}" type="datetimeFigureOut">
              <a:rPr lang="en-US" smtClean="0"/>
              <a:t>5/11/2016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E549C-A3F4-45AE-B215-FFEA912F9255}" type="slidenum">
              <a:rPr lang="en-US" smtClean="0"/>
              <a:t>‹#›</a:t>
            </a:fld>
            <a:endParaRPr lang="en-US"/>
          </a:p>
        </p:txBody>
      </p:sp>
    </p:spTree>
    <p:extLst>
      <p:ext uri="{BB962C8B-B14F-4D97-AF65-F5344CB8AC3E}">
        <p14:creationId xmlns:p14="http://schemas.microsoft.com/office/powerpoint/2010/main" val="383350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ound Diagonal Corner Rectangle 4"/>
          <p:cNvSpPr/>
          <p:nvPr/>
        </p:nvSpPr>
        <p:spPr>
          <a:xfrm>
            <a:off x="350873" y="1424762"/>
            <a:ext cx="2923954" cy="5252485"/>
          </a:xfrm>
          <a:prstGeom prst="round2DiagRect">
            <a:avLst/>
          </a:prstGeom>
          <a:noFill/>
          <a:ln w="762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solidFill>
                <a:srgbClr val="7030A0"/>
              </a:solidFill>
            </a:endParaRPr>
          </a:p>
        </p:txBody>
      </p:sp>
      <p:sp>
        <p:nvSpPr>
          <p:cNvPr id="6" name="TextBox 5"/>
          <p:cNvSpPr txBox="1"/>
          <p:nvPr/>
        </p:nvSpPr>
        <p:spPr>
          <a:xfrm>
            <a:off x="675166" y="1566078"/>
            <a:ext cx="2275368" cy="523220"/>
          </a:xfrm>
          <a:prstGeom prst="rect">
            <a:avLst/>
          </a:prstGeom>
          <a:noFill/>
        </p:spPr>
        <p:txBody>
          <a:bodyPr wrap="square" rtlCol="0">
            <a:spAutoFit/>
          </a:bodyPr>
          <a:lstStyle/>
          <a:p>
            <a:pPr algn="ctr"/>
            <a:r>
              <a:rPr lang="en-US" sz="2800" dirty="0">
                <a:solidFill>
                  <a:srgbClr val="FFFF00"/>
                </a:solidFill>
              </a:rPr>
              <a:t>Introduction</a:t>
            </a:r>
          </a:p>
        </p:txBody>
      </p:sp>
      <p:sp>
        <p:nvSpPr>
          <p:cNvPr id="7" name="TextBox 6"/>
          <p:cNvSpPr txBox="1"/>
          <p:nvPr/>
        </p:nvSpPr>
        <p:spPr>
          <a:xfrm>
            <a:off x="467832" y="2211572"/>
            <a:ext cx="2690037" cy="1600438"/>
          </a:xfrm>
          <a:prstGeom prst="rect">
            <a:avLst/>
          </a:prstGeom>
          <a:noFill/>
        </p:spPr>
        <p:txBody>
          <a:bodyPr wrap="square" rtlCol="0">
            <a:spAutoFit/>
          </a:bodyPr>
          <a:lstStyle/>
          <a:p>
            <a:r>
              <a:rPr lang="en-US" sz="1400" dirty="0">
                <a:solidFill>
                  <a:srgbClr val="FFFF00"/>
                </a:solidFill>
              </a:rPr>
              <a:t>Finding a parking space in general can be one of the most frustrating tasks a person faces when going to work or attending school. In the case of finding parking at the University of North Alabama, that issue is a reality. </a:t>
            </a:r>
          </a:p>
        </p:txBody>
      </p:sp>
      <p:sp>
        <p:nvSpPr>
          <p:cNvPr id="8" name="Rectangle 7"/>
          <p:cNvSpPr/>
          <p:nvPr/>
        </p:nvSpPr>
        <p:spPr>
          <a:xfrm>
            <a:off x="0" y="-1"/>
            <a:ext cx="12192000" cy="1127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1169364"/>
            <a:ext cx="12206177" cy="217"/>
          </a:xfrm>
          <a:prstGeom prst="line">
            <a:avLst/>
          </a:prstGeom>
          <a:ln w="76200"/>
        </p:spPr>
        <p:style>
          <a:lnRef idx="1">
            <a:schemeClr val="accent4"/>
          </a:lnRef>
          <a:fillRef idx="0">
            <a:schemeClr val="accent4"/>
          </a:fillRef>
          <a:effectRef idx="0">
            <a:schemeClr val="accent4"/>
          </a:effectRef>
          <a:fontRef idx="minor">
            <a:schemeClr val="tx1"/>
          </a:fontRef>
        </p:style>
      </p:cxnSp>
      <p:sp>
        <p:nvSpPr>
          <p:cNvPr id="16" name="TextBox 15"/>
          <p:cNvSpPr txBox="1"/>
          <p:nvPr/>
        </p:nvSpPr>
        <p:spPr>
          <a:xfrm>
            <a:off x="1881962" y="157554"/>
            <a:ext cx="8442251" cy="646331"/>
          </a:xfrm>
          <a:prstGeom prst="rect">
            <a:avLst/>
          </a:prstGeom>
          <a:noFill/>
        </p:spPr>
        <p:txBody>
          <a:bodyPr wrap="square" rtlCol="0">
            <a:spAutoFit/>
          </a:bodyPr>
          <a:lstStyle/>
          <a:p>
            <a:pPr algn="ctr"/>
            <a:r>
              <a:rPr lang="en-US" sz="3600" dirty="0">
                <a:solidFill>
                  <a:srgbClr val="FFC000"/>
                </a:solidFill>
                <a:latin typeface="Axure Handwriting" panose="020B0402020200020204" pitchFamily="34" charset="0"/>
              </a:rPr>
              <a:t>UNA Parking Pro</a:t>
            </a:r>
          </a:p>
        </p:txBody>
      </p:sp>
      <p:sp>
        <p:nvSpPr>
          <p:cNvPr id="17" name="Right Arrow 16"/>
          <p:cNvSpPr/>
          <p:nvPr/>
        </p:nvSpPr>
        <p:spPr>
          <a:xfrm>
            <a:off x="1329069" y="202237"/>
            <a:ext cx="1828799" cy="552674"/>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ight Arrow 17"/>
          <p:cNvSpPr/>
          <p:nvPr/>
        </p:nvSpPr>
        <p:spPr>
          <a:xfrm rot="10800000">
            <a:off x="9048307" y="202237"/>
            <a:ext cx="1828799" cy="552674"/>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p:cNvSpPr txBox="1"/>
          <p:nvPr/>
        </p:nvSpPr>
        <p:spPr>
          <a:xfrm>
            <a:off x="2375047" y="782342"/>
            <a:ext cx="7441906" cy="307777"/>
          </a:xfrm>
          <a:prstGeom prst="rect">
            <a:avLst/>
          </a:prstGeom>
          <a:noFill/>
        </p:spPr>
        <p:txBody>
          <a:bodyPr wrap="square" rtlCol="0">
            <a:spAutoFit/>
          </a:bodyPr>
          <a:lstStyle/>
          <a:p>
            <a:r>
              <a:rPr lang="en-US" sz="1400" dirty="0">
                <a:solidFill>
                  <a:srgbClr val="FFC000"/>
                </a:solidFill>
              </a:rPr>
              <a:t>Hussain Alhashim | Kirk Kratohvil | Luke Peterson | Kristina Trzaskoma, University of North Alabama</a:t>
            </a:r>
          </a:p>
        </p:txBody>
      </p:sp>
      <p:sp>
        <p:nvSpPr>
          <p:cNvPr id="20" name="TextBox 19"/>
          <p:cNvSpPr txBox="1"/>
          <p:nvPr/>
        </p:nvSpPr>
        <p:spPr>
          <a:xfrm>
            <a:off x="467832" y="4338766"/>
            <a:ext cx="2690036" cy="2246769"/>
          </a:xfrm>
          <a:prstGeom prst="rect">
            <a:avLst/>
          </a:prstGeom>
          <a:noFill/>
        </p:spPr>
        <p:txBody>
          <a:bodyPr wrap="square" rtlCol="0">
            <a:spAutoFit/>
          </a:bodyPr>
          <a:lstStyle/>
          <a:p>
            <a:r>
              <a:rPr lang="en-US" sz="1400" dirty="0">
                <a:solidFill>
                  <a:srgbClr val="FFFF00"/>
                </a:solidFill>
              </a:rPr>
              <a:t>We have developed an interface that will allow students who attend the University of North Alabama to find available parking spaces. The goal of this interface is to ensure students are able to easily find parking spaces. This will save them time and help to prevent them from being late to a class or meeting.</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361" y="3866897"/>
            <a:ext cx="943107" cy="46679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84227" y="-2"/>
            <a:ext cx="1121948" cy="1127052"/>
          </a:xfrm>
          <a:prstGeom prst="rect">
            <a:avLst/>
          </a:prstGeom>
        </p:spPr>
      </p:pic>
      <p:sp>
        <p:nvSpPr>
          <p:cNvPr id="23" name="Round Diagonal Corner Rectangle 22"/>
          <p:cNvSpPr/>
          <p:nvPr/>
        </p:nvSpPr>
        <p:spPr>
          <a:xfrm>
            <a:off x="9107563" y="1424762"/>
            <a:ext cx="2923954" cy="1583412"/>
          </a:xfrm>
          <a:prstGeom prst="round2DiagRect">
            <a:avLst/>
          </a:prstGeom>
          <a:noFill/>
          <a:ln w="762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solidFill>
                <a:srgbClr val="7030A0"/>
              </a:solidFill>
            </a:endParaRPr>
          </a:p>
        </p:txBody>
      </p:sp>
      <p:sp>
        <p:nvSpPr>
          <p:cNvPr id="25" name="Round Diagonal Corner Rectangle 24"/>
          <p:cNvSpPr/>
          <p:nvPr/>
        </p:nvSpPr>
        <p:spPr>
          <a:xfrm>
            <a:off x="9107563" y="3351496"/>
            <a:ext cx="2923954" cy="3325751"/>
          </a:xfrm>
          <a:prstGeom prst="round2DiagRect">
            <a:avLst/>
          </a:prstGeom>
          <a:noFill/>
          <a:ln w="762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solidFill>
                <a:srgbClr val="7030A0"/>
              </a:solidFill>
            </a:endParaRPr>
          </a:p>
        </p:txBody>
      </p:sp>
      <p:sp>
        <p:nvSpPr>
          <p:cNvPr id="26" name="TextBox 25"/>
          <p:cNvSpPr txBox="1"/>
          <p:nvPr/>
        </p:nvSpPr>
        <p:spPr>
          <a:xfrm>
            <a:off x="9511597" y="3556574"/>
            <a:ext cx="2275368" cy="523220"/>
          </a:xfrm>
          <a:prstGeom prst="rect">
            <a:avLst/>
          </a:prstGeom>
          <a:noFill/>
        </p:spPr>
        <p:txBody>
          <a:bodyPr wrap="square" rtlCol="0">
            <a:spAutoFit/>
          </a:bodyPr>
          <a:lstStyle/>
          <a:p>
            <a:pPr algn="ctr"/>
            <a:r>
              <a:rPr lang="en-US" sz="2800" dirty="0">
                <a:solidFill>
                  <a:srgbClr val="FFFF00"/>
                </a:solidFill>
              </a:rPr>
              <a:t>Results</a:t>
            </a:r>
          </a:p>
        </p:txBody>
      </p:sp>
      <p:sp>
        <p:nvSpPr>
          <p:cNvPr id="27" name="Round Diagonal Corner Rectangle 26"/>
          <p:cNvSpPr/>
          <p:nvPr/>
        </p:nvSpPr>
        <p:spPr>
          <a:xfrm>
            <a:off x="4224315" y="1424762"/>
            <a:ext cx="3968846" cy="5252485"/>
          </a:xfrm>
          <a:prstGeom prst="round2DiagRect">
            <a:avLst/>
          </a:prstGeom>
          <a:noFill/>
          <a:ln w="762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solidFill>
                <a:srgbClr val="7030A0"/>
              </a:solidFill>
            </a:endParaRPr>
          </a:p>
        </p:txBody>
      </p:sp>
      <p:sp>
        <p:nvSpPr>
          <p:cNvPr id="28" name="TextBox 27"/>
          <p:cNvSpPr txBox="1"/>
          <p:nvPr/>
        </p:nvSpPr>
        <p:spPr>
          <a:xfrm>
            <a:off x="5032246" y="1566078"/>
            <a:ext cx="2275368" cy="523220"/>
          </a:xfrm>
          <a:prstGeom prst="rect">
            <a:avLst/>
          </a:prstGeom>
          <a:noFill/>
        </p:spPr>
        <p:txBody>
          <a:bodyPr wrap="square" rtlCol="0">
            <a:spAutoFit/>
          </a:bodyPr>
          <a:lstStyle/>
          <a:p>
            <a:pPr algn="ctr"/>
            <a:r>
              <a:rPr lang="en-US" sz="2800" dirty="0">
                <a:solidFill>
                  <a:srgbClr val="FFFF00"/>
                </a:solidFill>
              </a:rPr>
              <a:t>Analysis</a:t>
            </a:r>
          </a:p>
        </p:txBody>
      </p:sp>
      <p:sp>
        <p:nvSpPr>
          <p:cNvPr id="2" name="TextBox 1"/>
          <p:cNvSpPr txBox="1"/>
          <p:nvPr/>
        </p:nvSpPr>
        <p:spPr>
          <a:xfrm>
            <a:off x="9330843" y="4094306"/>
            <a:ext cx="2636875" cy="2462213"/>
          </a:xfrm>
          <a:prstGeom prst="rect">
            <a:avLst/>
          </a:prstGeom>
          <a:noFill/>
        </p:spPr>
        <p:txBody>
          <a:bodyPr wrap="square" rtlCol="0">
            <a:spAutoFit/>
          </a:bodyPr>
          <a:lstStyle/>
          <a:p>
            <a:r>
              <a:rPr lang="en-US" sz="1400" dirty="0">
                <a:solidFill>
                  <a:srgbClr val="FFFF00"/>
                </a:solidFill>
              </a:rPr>
              <a:t>After implementing features and  making changes that our users advised us to consider,  we’ve made the interface more user friendly by enhancing the features of the voice command and by providing a library of voice command lines for the user to view. These changes have improved the user experience for the interface as a whole.</a:t>
            </a:r>
          </a:p>
        </p:txBody>
      </p:sp>
      <p:cxnSp>
        <p:nvCxnSpPr>
          <p:cNvPr id="43" name="Straight Arrow Connector 42"/>
          <p:cNvCxnSpPr>
            <a:stCxn id="23" idx="1"/>
            <a:endCxn id="25" idx="3"/>
          </p:cNvCxnSpPr>
          <p:nvPr/>
        </p:nvCxnSpPr>
        <p:spPr>
          <a:xfrm>
            <a:off x="10569540" y="3008174"/>
            <a:ext cx="0" cy="343322"/>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1231" y="2233123"/>
            <a:ext cx="789005" cy="1247137"/>
          </a:xfrm>
          <a:prstGeom prst="rect">
            <a:avLst/>
          </a:prstGeom>
        </p:spPr>
      </p:pic>
      <p:sp>
        <p:nvSpPr>
          <p:cNvPr id="46" name="TextBox 45"/>
          <p:cNvSpPr txBox="1"/>
          <p:nvPr/>
        </p:nvSpPr>
        <p:spPr>
          <a:xfrm>
            <a:off x="6895644" y="1827688"/>
            <a:ext cx="184731" cy="369332"/>
          </a:xfrm>
          <a:prstGeom prst="rect">
            <a:avLst/>
          </a:prstGeom>
          <a:noFill/>
        </p:spPr>
        <p:txBody>
          <a:bodyPr wrap="none" rtlCol="0">
            <a:spAutoFit/>
          </a:bodyPr>
          <a:lstStyle/>
          <a:p>
            <a:endParaRPr lang="en-US" dirty="0"/>
          </a:p>
        </p:txBody>
      </p:sp>
      <p:sp>
        <p:nvSpPr>
          <p:cNvPr id="47" name="TextBox 46"/>
          <p:cNvSpPr txBox="1"/>
          <p:nvPr/>
        </p:nvSpPr>
        <p:spPr>
          <a:xfrm>
            <a:off x="5337398" y="2197020"/>
            <a:ext cx="2922605" cy="1384995"/>
          </a:xfrm>
          <a:prstGeom prst="rect">
            <a:avLst/>
          </a:prstGeom>
          <a:noFill/>
        </p:spPr>
        <p:txBody>
          <a:bodyPr wrap="square" rtlCol="0">
            <a:spAutoFit/>
          </a:bodyPr>
          <a:lstStyle/>
          <a:p>
            <a:r>
              <a:rPr lang="en-US" sz="1400" dirty="0">
                <a:solidFill>
                  <a:srgbClr val="FFFF00"/>
                </a:solidFill>
              </a:rPr>
              <a:t>We tested our prototype interface with </a:t>
            </a:r>
            <a:r>
              <a:rPr lang="en-US" sz="1400" dirty="0" smtClean="0">
                <a:solidFill>
                  <a:srgbClr val="FFFF00"/>
                </a:solidFill>
              </a:rPr>
              <a:t>ten</a:t>
            </a:r>
            <a:r>
              <a:rPr lang="en-US" sz="1400" dirty="0" smtClean="0">
                <a:solidFill>
                  <a:srgbClr val="FFFF00"/>
                </a:solidFill>
              </a:rPr>
              <a:t> </a:t>
            </a:r>
            <a:r>
              <a:rPr lang="en-US" sz="1400" dirty="0">
                <a:solidFill>
                  <a:srgbClr val="FFFF00"/>
                </a:solidFill>
              </a:rPr>
              <a:t>individuals. Their goal was to navigate past the home page and then use the voice command feature to find an available parking spot in the GUC parking lot. </a:t>
            </a:r>
          </a:p>
        </p:txBody>
      </p:sp>
      <p:sp>
        <p:nvSpPr>
          <p:cNvPr id="48" name="TextBox 47"/>
          <p:cNvSpPr txBox="1"/>
          <p:nvPr/>
        </p:nvSpPr>
        <p:spPr>
          <a:xfrm>
            <a:off x="4434917" y="4950254"/>
            <a:ext cx="3470025" cy="1600438"/>
          </a:xfrm>
          <a:prstGeom prst="rect">
            <a:avLst/>
          </a:prstGeom>
          <a:noFill/>
        </p:spPr>
        <p:txBody>
          <a:bodyPr wrap="square" rtlCol="0">
            <a:spAutoFit/>
          </a:bodyPr>
          <a:lstStyle/>
          <a:p>
            <a:r>
              <a:rPr lang="en-US" sz="1400">
                <a:solidFill>
                  <a:srgbClr val="FFFF00"/>
                </a:solidFill>
              </a:rPr>
              <a:t>The </a:t>
            </a:r>
            <a:r>
              <a:rPr lang="en-US" sz="1400" smtClean="0">
                <a:solidFill>
                  <a:srgbClr val="FFFF00"/>
                </a:solidFill>
              </a:rPr>
              <a:t>ten</a:t>
            </a:r>
            <a:r>
              <a:rPr lang="en-US" sz="1400" smtClean="0">
                <a:solidFill>
                  <a:srgbClr val="FFFF00"/>
                </a:solidFill>
              </a:rPr>
              <a:t> </a:t>
            </a:r>
            <a:r>
              <a:rPr lang="en-US" sz="1400" dirty="0">
                <a:solidFill>
                  <a:srgbClr val="FFFF00"/>
                </a:solidFill>
              </a:rPr>
              <a:t>individuals had many problems and suggestions from the start after attempting the task. The main problem was not knowing what to say once the voice command was activated, while the  main suggestion was to have the voice command feature displayed on the homepage.</a:t>
            </a:r>
          </a:p>
        </p:txBody>
      </p:sp>
      <p:sp>
        <p:nvSpPr>
          <p:cNvPr id="49" name="TextBox 48"/>
          <p:cNvSpPr txBox="1"/>
          <p:nvPr/>
        </p:nvSpPr>
        <p:spPr>
          <a:xfrm>
            <a:off x="4451231" y="3624085"/>
            <a:ext cx="3555085" cy="400110"/>
          </a:xfrm>
          <a:prstGeom prst="rect">
            <a:avLst/>
          </a:prstGeom>
          <a:noFill/>
        </p:spPr>
        <p:txBody>
          <a:bodyPr wrap="square" rtlCol="0">
            <a:spAutoFit/>
          </a:bodyPr>
          <a:lstStyle/>
          <a:p>
            <a:pPr algn="ctr"/>
            <a:r>
              <a:rPr lang="en-US" sz="2000" b="1" dirty="0">
                <a:solidFill>
                  <a:srgbClr val="FFFF00"/>
                </a:solidFill>
              </a:rPr>
              <a:t>Feedback</a:t>
            </a:r>
          </a:p>
        </p:txBody>
      </p:sp>
      <p:cxnSp>
        <p:nvCxnSpPr>
          <p:cNvPr id="50" name="Straight Connector 49"/>
          <p:cNvCxnSpPr/>
          <p:nvPr/>
        </p:nvCxnSpPr>
        <p:spPr>
          <a:xfrm>
            <a:off x="4257736" y="3631271"/>
            <a:ext cx="3935425" cy="5087"/>
          </a:xfrm>
          <a:prstGeom prst="line">
            <a:avLst/>
          </a:prstGeom>
          <a:ln w="76200">
            <a:solidFill>
              <a:srgbClr val="7030A0"/>
            </a:solidFill>
          </a:ln>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a:off x="4257736" y="4880807"/>
            <a:ext cx="3935425" cy="15104"/>
          </a:xfrm>
          <a:prstGeom prst="line">
            <a:avLst/>
          </a:prstGeom>
          <a:ln w="76200">
            <a:solidFill>
              <a:srgbClr val="7030A0"/>
            </a:solidFill>
          </a:ln>
        </p:spPr>
        <p:style>
          <a:lnRef idx="1">
            <a:schemeClr val="accent6"/>
          </a:lnRef>
          <a:fillRef idx="0">
            <a:schemeClr val="accent6"/>
          </a:fillRef>
          <a:effectRef idx="0">
            <a:schemeClr val="accent6"/>
          </a:effectRef>
          <a:fontRef idx="minor">
            <a:schemeClr val="tx1"/>
          </a:fontRef>
        </p:style>
      </p:cxnSp>
      <p:sp>
        <p:nvSpPr>
          <p:cNvPr id="55" name="TextBox 54"/>
          <p:cNvSpPr txBox="1"/>
          <p:nvPr/>
        </p:nvSpPr>
        <p:spPr>
          <a:xfrm>
            <a:off x="4351738" y="3926700"/>
            <a:ext cx="3747419" cy="954107"/>
          </a:xfrm>
          <a:prstGeom prst="rect">
            <a:avLst/>
          </a:prstGeom>
          <a:noFill/>
        </p:spPr>
        <p:txBody>
          <a:bodyPr wrap="square" rtlCol="0">
            <a:spAutoFit/>
          </a:bodyPr>
          <a:lstStyle/>
          <a:p>
            <a:pPr algn="ctr"/>
            <a:r>
              <a:rPr lang="en-US" sz="1400" dirty="0">
                <a:solidFill>
                  <a:srgbClr val="FFFF00"/>
                </a:solidFill>
              </a:rPr>
              <a:t>Was the task achieved: </a:t>
            </a:r>
            <a:r>
              <a:rPr lang="en-US" sz="1400" b="1" dirty="0">
                <a:solidFill>
                  <a:srgbClr val="FFFF00"/>
                </a:solidFill>
              </a:rPr>
              <a:t>100% yes</a:t>
            </a:r>
          </a:p>
          <a:p>
            <a:pPr algn="ctr"/>
            <a:r>
              <a:rPr lang="en-US" sz="1400" dirty="0">
                <a:solidFill>
                  <a:srgbClr val="FFFF00"/>
                </a:solidFill>
              </a:rPr>
              <a:t>Hardest task: </a:t>
            </a:r>
            <a:r>
              <a:rPr lang="en-US" sz="1400" b="1" dirty="0">
                <a:solidFill>
                  <a:srgbClr val="FFFF00"/>
                </a:solidFill>
              </a:rPr>
              <a:t>Guessing voice command lines</a:t>
            </a:r>
          </a:p>
          <a:p>
            <a:pPr algn="ctr"/>
            <a:r>
              <a:rPr lang="en-US" sz="1400" dirty="0">
                <a:solidFill>
                  <a:srgbClr val="FFFF00"/>
                </a:solidFill>
              </a:rPr>
              <a:t>Best feature: </a:t>
            </a:r>
            <a:r>
              <a:rPr lang="en-US" sz="1400" b="1" dirty="0">
                <a:solidFill>
                  <a:srgbClr val="FFFF00"/>
                </a:solidFill>
              </a:rPr>
              <a:t>Voice command </a:t>
            </a:r>
          </a:p>
          <a:p>
            <a:pPr algn="ctr"/>
            <a:r>
              <a:rPr lang="en-US" sz="1400" dirty="0">
                <a:solidFill>
                  <a:srgbClr val="FFFF00"/>
                </a:solidFill>
              </a:rPr>
              <a:t>Average rating</a:t>
            </a:r>
            <a:r>
              <a:rPr lang="en-US" sz="1400" b="1" dirty="0">
                <a:solidFill>
                  <a:srgbClr val="FFFF00"/>
                </a:solidFill>
              </a:rPr>
              <a:t>: 7/10</a:t>
            </a: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6756" y="3510567"/>
            <a:ext cx="585950" cy="583739"/>
          </a:xfrm>
          <a:prstGeom prst="rect">
            <a:avLst/>
          </a:prstGeom>
        </p:spPr>
      </p:pic>
      <p:sp>
        <p:nvSpPr>
          <p:cNvPr id="69" name="TextBox 68"/>
          <p:cNvSpPr txBox="1"/>
          <p:nvPr/>
        </p:nvSpPr>
        <p:spPr>
          <a:xfrm>
            <a:off x="9311120" y="1449179"/>
            <a:ext cx="2577918" cy="523220"/>
          </a:xfrm>
          <a:prstGeom prst="rect">
            <a:avLst/>
          </a:prstGeom>
          <a:noFill/>
        </p:spPr>
        <p:txBody>
          <a:bodyPr wrap="square" rtlCol="0">
            <a:spAutoFit/>
          </a:bodyPr>
          <a:lstStyle/>
          <a:p>
            <a:pPr algn="ctr"/>
            <a:r>
              <a:rPr lang="en-US" sz="2800" dirty="0">
                <a:solidFill>
                  <a:srgbClr val="FFFF00"/>
                </a:solidFill>
              </a:rPr>
              <a:t>Implementation</a:t>
            </a:r>
          </a:p>
        </p:txBody>
      </p:sp>
      <p:cxnSp>
        <p:nvCxnSpPr>
          <p:cNvPr id="70" name="Straight Arrow Connector 69"/>
          <p:cNvCxnSpPr/>
          <p:nvPr/>
        </p:nvCxnSpPr>
        <p:spPr>
          <a:xfrm>
            <a:off x="3308248" y="1917270"/>
            <a:ext cx="949488"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77" name="Straight Arrow Connector 76"/>
          <p:cNvCxnSpPr/>
          <p:nvPr/>
        </p:nvCxnSpPr>
        <p:spPr>
          <a:xfrm flipV="1">
            <a:off x="8254239" y="1905106"/>
            <a:ext cx="914402" cy="25228"/>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2706" y="1963532"/>
            <a:ext cx="548910" cy="1016021"/>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6290" y="2653867"/>
            <a:ext cx="316963" cy="29295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9401" y="2056276"/>
            <a:ext cx="357512" cy="323463"/>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71068" y="2058294"/>
            <a:ext cx="477883" cy="287995"/>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471068" y="2662805"/>
            <a:ext cx="437914" cy="193886"/>
          </a:xfrm>
          <a:prstGeom prst="rect">
            <a:avLst/>
          </a:prstGeom>
        </p:spPr>
      </p:pic>
      <p:pic>
        <p:nvPicPr>
          <p:cNvPr id="29" name="Picture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04459" y="1963532"/>
            <a:ext cx="542808" cy="992319"/>
          </a:xfrm>
          <a:prstGeom prst="rect">
            <a:avLst/>
          </a:prstGeom>
        </p:spPr>
      </p:pic>
      <p:cxnSp>
        <p:nvCxnSpPr>
          <p:cNvPr id="31" name="Straight Arrow Connector 30"/>
          <p:cNvCxnSpPr/>
          <p:nvPr/>
        </p:nvCxnSpPr>
        <p:spPr>
          <a:xfrm>
            <a:off x="9636913" y="2197020"/>
            <a:ext cx="421487"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9541219" y="2662805"/>
            <a:ext cx="602241" cy="126529"/>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flipH="1">
            <a:off x="11084227" y="2196645"/>
            <a:ext cx="376947" cy="18309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stCxn id="24" idx="1"/>
          </p:cNvCxnSpPr>
          <p:nvPr/>
        </p:nvCxnSpPr>
        <p:spPr>
          <a:xfrm flipH="1" flipV="1">
            <a:off x="11084227" y="2726069"/>
            <a:ext cx="386841" cy="33679"/>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8647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 y="173736"/>
            <a:ext cx="921021" cy="369332"/>
          </a:xfrm>
          <a:prstGeom prst="rect">
            <a:avLst/>
          </a:prstGeom>
          <a:noFill/>
        </p:spPr>
        <p:txBody>
          <a:bodyPr wrap="none" rtlCol="0">
            <a:spAutoFit/>
          </a:bodyPr>
          <a:lstStyle/>
          <a:p>
            <a:r>
              <a:rPr lang="en-US" dirty="0"/>
              <a:t>Options</a:t>
            </a:r>
          </a:p>
        </p:txBody>
      </p:sp>
      <p:graphicFrame>
        <p:nvGraphicFramePr>
          <p:cNvPr id="3" name="Table 2"/>
          <p:cNvGraphicFramePr>
            <a:graphicFrameLocks noGrp="1"/>
          </p:cNvGraphicFramePr>
          <p:nvPr>
            <p:extLst>
              <p:ext uri="{D42A27DB-BD31-4B8C-83A1-F6EECF244321}">
                <p14:modId xmlns:p14="http://schemas.microsoft.com/office/powerpoint/2010/main" val="2614962371"/>
              </p:ext>
            </p:extLst>
          </p:nvPr>
        </p:nvGraphicFramePr>
        <p:xfrm>
          <a:off x="2032000" y="719664"/>
          <a:ext cx="8128000" cy="517364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4017505948"/>
                    </a:ext>
                  </a:extLst>
                </a:gridCol>
              </a:tblGrid>
              <a:tr h="1155589">
                <a:tc>
                  <a:txBody>
                    <a:bodyPr/>
                    <a:lstStyle/>
                    <a:p>
                      <a:r>
                        <a:rPr lang="en-US" sz="3200" dirty="0"/>
                        <a:t>Voice Settings:</a:t>
                      </a:r>
                    </a:p>
                  </a:txBody>
                  <a:tcPr/>
                </a:tc>
                <a:extLst>
                  <a:ext uri="{0D108BD9-81ED-4DB2-BD59-A6C34878D82A}">
                    <a16:rowId xmlns:a16="http://schemas.microsoft.com/office/drawing/2014/main" xmlns="" val="1462090097"/>
                  </a:ext>
                </a:extLst>
              </a:tr>
              <a:tr h="1155589">
                <a:tc>
                  <a:txBody>
                    <a:bodyPr/>
                    <a:lstStyle/>
                    <a:p>
                      <a:r>
                        <a:rPr lang="en-US" sz="2400" dirty="0"/>
                        <a:t>Male Voice </a:t>
                      </a:r>
                    </a:p>
                    <a:p>
                      <a:r>
                        <a:rPr lang="en-US" sz="2000" dirty="0"/>
                        <a:t>    Accent</a:t>
                      </a:r>
                      <a:r>
                        <a:rPr lang="en-US" sz="2000" baseline="0" dirty="0"/>
                        <a:t> – French, Spanish, Russian, Italian</a:t>
                      </a:r>
                      <a:endParaRPr lang="en-US" sz="2000" dirty="0"/>
                    </a:p>
                    <a:p>
                      <a:r>
                        <a:rPr lang="en-US" sz="2400" dirty="0"/>
                        <a:t>Female</a:t>
                      </a:r>
                      <a:r>
                        <a:rPr lang="en-US" sz="2400" baseline="0" dirty="0"/>
                        <a:t> Voice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    Accent</a:t>
                      </a:r>
                      <a:r>
                        <a:rPr lang="en-US" sz="2000" baseline="0" dirty="0"/>
                        <a:t> – French, Spanish, Russian, Italian</a:t>
                      </a:r>
                      <a:endParaRPr lang="en-US" sz="2000" dirty="0"/>
                    </a:p>
                    <a:p>
                      <a:endParaRPr lang="en-US" dirty="0"/>
                    </a:p>
                  </a:txBody>
                  <a:tcPr/>
                </a:tc>
                <a:extLst>
                  <a:ext uri="{0D108BD9-81ED-4DB2-BD59-A6C34878D82A}">
                    <a16:rowId xmlns:a16="http://schemas.microsoft.com/office/drawing/2014/main" xmlns="" val="2579910894"/>
                  </a:ext>
                </a:extLst>
              </a:tr>
              <a:tr h="1155589">
                <a:tc>
                  <a:txBody>
                    <a:bodyPr/>
                    <a:lstStyle/>
                    <a:p>
                      <a:r>
                        <a:rPr lang="en-US" sz="2400" dirty="0"/>
                        <a:t>Voice off (will accept user voice</a:t>
                      </a:r>
                      <a:r>
                        <a:rPr lang="en-US" sz="2400" baseline="0" dirty="0"/>
                        <a:t> commands only)</a:t>
                      </a:r>
                    </a:p>
                    <a:p>
                      <a:r>
                        <a:rPr lang="en-US" sz="2400" baseline="0" dirty="0"/>
                        <a:t>Voice off (no voice commands / not recommended)</a:t>
                      </a:r>
                      <a:endParaRPr lang="en-US" sz="2400" dirty="0"/>
                    </a:p>
                  </a:txBody>
                  <a:tcPr/>
                </a:tc>
                <a:extLst>
                  <a:ext uri="{0D108BD9-81ED-4DB2-BD59-A6C34878D82A}">
                    <a16:rowId xmlns:a16="http://schemas.microsoft.com/office/drawing/2014/main" xmlns="" val="2728387360"/>
                  </a:ext>
                </a:extLst>
              </a:tr>
              <a:tr h="1155589">
                <a:tc>
                  <a:txBody>
                    <a:bodyPr/>
                    <a:lstStyle/>
                    <a:p>
                      <a:r>
                        <a:rPr lang="en-US" sz="2400" dirty="0"/>
                        <a:t>Exit</a:t>
                      </a:r>
                    </a:p>
                  </a:txBody>
                  <a:tcPr/>
                </a:tc>
                <a:extLst>
                  <a:ext uri="{0D108BD9-81ED-4DB2-BD59-A6C34878D82A}">
                    <a16:rowId xmlns:a16="http://schemas.microsoft.com/office/drawing/2014/main" xmlns="" val="1272185111"/>
                  </a:ext>
                </a:extLst>
              </a:tr>
            </a:tbl>
          </a:graphicData>
        </a:graphic>
      </p:graphicFrame>
      <p:sp>
        <p:nvSpPr>
          <p:cNvPr id="4" name="TextBox 3">
            <a:hlinkClick r:id="rId2" action="ppaction://hlinksldjump"/>
          </p:cNvPr>
          <p:cNvSpPr txBox="1"/>
          <p:nvPr/>
        </p:nvSpPr>
        <p:spPr>
          <a:xfrm>
            <a:off x="289283" y="5893311"/>
            <a:ext cx="933490" cy="369332"/>
          </a:xfrm>
          <a:prstGeom prst="rect">
            <a:avLst/>
          </a:prstGeom>
          <a:noFill/>
        </p:spPr>
        <p:txBody>
          <a:bodyPr wrap="square" rtlCol="0">
            <a:spAutoFit/>
          </a:bodyPr>
          <a:lstStyle/>
          <a:p>
            <a:r>
              <a:rPr lang="en-US" dirty="0"/>
              <a:t>Exit</a:t>
            </a:r>
          </a:p>
        </p:txBody>
      </p:sp>
    </p:spTree>
    <p:extLst>
      <p:ext uri="{BB962C8B-B14F-4D97-AF65-F5344CB8AC3E}">
        <p14:creationId xmlns:p14="http://schemas.microsoft.com/office/powerpoint/2010/main" val="312121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 y="173736"/>
            <a:ext cx="1801262" cy="369332"/>
          </a:xfrm>
          <a:prstGeom prst="rect">
            <a:avLst/>
          </a:prstGeom>
          <a:noFill/>
        </p:spPr>
        <p:txBody>
          <a:bodyPr wrap="none" rtlCol="0">
            <a:spAutoFit/>
          </a:bodyPr>
          <a:lstStyle/>
          <a:p>
            <a:r>
              <a:rPr lang="en-US" dirty="0"/>
              <a:t>Close Application</a:t>
            </a:r>
          </a:p>
        </p:txBody>
      </p:sp>
      <p:sp>
        <p:nvSpPr>
          <p:cNvPr id="3" name="TextBox 2">
            <a:hlinkClick r:id="rId2" action="ppaction://hlinksldjump"/>
          </p:cNvPr>
          <p:cNvSpPr txBox="1"/>
          <p:nvPr/>
        </p:nvSpPr>
        <p:spPr>
          <a:xfrm>
            <a:off x="289283" y="5893311"/>
            <a:ext cx="933490" cy="369332"/>
          </a:xfrm>
          <a:prstGeom prst="rect">
            <a:avLst/>
          </a:prstGeom>
          <a:noFill/>
        </p:spPr>
        <p:txBody>
          <a:bodyPr wrap="square" rtlCol="0">
            <a:spAutoFit/>
          </a:bodyPr>
          <a:lstStyle/>
          <a:p>
            <a:r>
              <a:rPr lang="en-US" dirty="0"/>
              <a:t>No</a:t>
            </a:r>
          </a:p>
        </p:txBody>
      </p:sp>
      <p:graphicFrame>
        <p:nvGraphicFramePr>
          <p:cNvPr id="4" name="Table 3"/>
          <p:cNvGraphicFramePr>
            <a:graphicFrameLocks noGrp="1"/>
          </p:cNvGraphicFramePr>
          <p:nvPr>
            <p:extLst>
              <p:ext uri="{D42A27DB-BD31-4B8C-83A1-F6EECF244321}">
                <p14:modId xmlns:p14="http://schemas.microsoft.com/office/powerpoint/2010/main" val="1925148407"/>
              </p:ext>
            </p:extLst>
          </p:nvPr>
        </p:nvGraphicFramePr>
        <p:xfrm>
          <a:off x="3240505" y="1351166"/>
          <a:ext cx="5630779" cy="4542146"/>
        </p:xfrm>
        <a:graphic>
          <a:graphicData uri="http://schemas.openxmlformats.org/drawingml/2006/table">
            <a:tbl>
              <a:tblPr firstRow="1" bandRow="1">
                <a:tableStyleId>{5C22544A-7EE6-4342-B048-85BDC9FD1C3A}</a:tableStyleId>
              </a:tblPr>
              <a:tblGrid>
                <a:gridCol w="5630779">
                  <a:extLst>
                    <a:ext uri="{9D8B030D-6E8A-4147-A177-3AD203B41FA5}">
                      <a16:colId xmlns:a16="http://schemas.microsoft.com/office/drawing/2014/main" xmlns="" val="159337621"/>
                    </a:ext>
                  </a:extLst>
                </a:gridCol>
              </a:tblGrid>
              <a:tr h="2271073">
                <a:tc>
                  <a:txBody>
                    <a:bodyPr/>
                    <a:lstStyle/>
                    <a:p>
                      <a:endParaRPr lang="en-US" sz="3200" dirty="0"/>
                    </a:p>
                    <a:p>
                      <a:r>
                        <a:rPr lang="en-US" sz="3200" dirty="0"/>
                        <a:t>Are you sure</a:t>
                      </a:r>
                      <a:r>
                        <a:rPr lang="en-US" sz="3200" baseline="0" dirty="0"/>
                        <a:t> you want to exit?</a:t>
                      </a:r>
                    </a:p>
                    <a:p>
                      <a:endParaRPr lang="en-US" baseline="0" dirty="0"/>
                    </a:p>
                  </a:txBody>
                  <a:tcPr>
                    <a:solidFill>
                      <a:schemeClr val="tx1"/>
                    </a:solidFill>
                  </a:tcPr>
                </a:tc>
                <a:extLst>
                  <a:ext uri="{0D108BD9-81ED-4DB2-BD59-A6C34878D82A}">
                    <a16:rowId xmlns:a16="http://schemas.microsoft.com/office/drawing/2014/main" xmlns="" val="365897805"/>
                  </a:ext>
                </a:extLst>
              </a:tr>
              <a:tr h="2271073">
                <a:tc>
                  <a:txBody>
                    <a:bodyPr/>
                    <a:lstStyle/>
                    <a:p>
                      <a:r>
                        <a:rPr lang="en-US" sz="2800" baseline="0" dirty="0">
                          <a:solidFill>
                            <a:schemeClr val="bg1"/>
                          </a:solidFill>
                        </a:rPr>
                        <a:t>                         </a:t>
                      </a:r>
                    </a:p>
                    <a:p>
                      <a:r>
                        <a:rPr lang="en-US" sz="2800" baseline="0" dirty="0">
                          <a:solidFill>
                            <a:schemeClr val="bg1"/>
                          </a:solidFill>
                        </a:rPr>
                        <a:t>                         </a:t>
                      </a:r>
                      <a:r>
                        <a:rPr lang="en-US" sz="2800" baseline="0" dirty="0">
                          <a:solidFill>
                            <a:schemeClr val="bg1"/>
                          </a:solidFill>
                          <a:hlinkClick r:id="rId3" action="ppaction://hlinksldjump"/>
                        </a:rPr>
                        <a:t>Yes / No</a:t>
                      </a:r>
                      <a:endParaRPr lang="en-US" sz="2800" dirty="0">
                        <a:solidFill>
                          <a:schemeClr val="bg1"/>
                        </a:solidFill>
                      </a:endParaRPr>
                    </a:p>
                    <a:p>
                      <a:endParaRPr lang="en-US" dirty="0">
                        <a:solidFill>
                          <a:schemeClr val="bg1"/>
                        </a:solidFill>
                      </a:endParaRPr>
                    </a:p>
                  </a:txBody>
                  <a:tcPr>
                    <a:solidFill>
                      <a:schemeClr val="tx1"/>
                    </a:solidFill>
                  </a:tcPr>
                </a:tc>
                <a:extLst>
                  <a:ext uri="{0D108BD9-81ED-4DB2-BD59-A6C34878D82A}">
                    <a16:rowId xmlns:a16="http://schemas.microsoft.com/office/drawing/2014/main" xmlns="" val="3727637215"/>
                  </a:ext>
                </a:extLst>
              </a:tr>
            </a:tbl>
          </a:graphicData>
        </a:graphic>
      </p:graphicFrame>
    </p:spTree>
    <p:extLst>
      <p:ext uri="{BB962C8B-B14F-4D97-AF65-F5344CB8AC3E}">
        <p14:creationId xmlns:p14="http://schemas.microsoft.com/office/powerpoint/2010/main" val="23417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47" y="224589"/>
            <a:ext cx="1876927" cy="369332"/>
          </a:xfrm>
          <a:prstGeom prst="rect">
            <a:avLst/>
          </a:prstGeom>
          <a:noFill/>
        </p:spPr>
        <p:txBody>
          <a:bodyPr wrap="square" rtlCol="0">
            <a:spAutoFit/>
          </a:bodyPr>
          <a:lstStyle/>
          <a:p>
            <a:r>
              <a:rPr lang="en-US" dirty="0"/>
              <a:t>Application Closes</a:t>
            </a:r>
          </a:p>
        </p:txBody>
      </p:sp>
    </p:spTree>
    <p:extLst>
      <p:ext uri="{BB962C8B-B14F-4D97-AF65-F5344CB8AC3E}">
        <p14:creationId xmlns:p14="http://schemas.microsoft.com/office/powerpoint/2010/main" val="179760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72000" y="914400"/>
            <a:ext cx="3315833" cy="5386387"/>
          </a:xfrm>
          <a:prstGeom prst="rect">
            <a:avLst/>
          </a:prstGeom>
        </p:spPr>
      </p:pic>
      <p:sp>
        <p:nvSpPr>
          <p:cNvPr id="7" name="TextBox 6"/>
          <p:cNvSpPr txBox="1"/>
          <p:nvPr/>
        </p:nvSpPr>
        <p:spPr>
          <a:xfrm>
            <a:off x="1345095" y="352926"/>
            <a:ext cx="9769642" cy="369332"/>
          </a:xfrm>
          <a:prstGeom prst="rect">
            <a:avLst/>
          </a:prstGeom>
          <a:noFill/>
        </p:spPr>
        <p:txBody>
          <a:bodyPr wrap="square" rtlCol="0">
            <a:spAutoFit/>
          </a:bodyPr>
          <a:lstStyle/>
          <a:p>
            <a:pPr algn="ctr"/>
            <a:r>
              <a:rPr lang="en-US" dirty="0"/>
              <a:t>UNA PARKING PRO</a:t>
            </a:r>
          </a:p>
        </p:txBody>
      </p:sp>
      <p:sp>
        <p:nvSpPr>
          <p:cNvPr id="8" name="TextBox 7">
            <a:hlinkClick r:id="rId3" action="ppaction://hlinksldjump"/>
          </p:cNvPr>
          <p:cNvSpPr txBox="1"/>
          <p:nvPr/>
        </p:nvSpPr>
        <p:spPr>
          <a:xfrm>
            <a:off x="612648" y="1207008"/>
            <a:ext cx="2807369" cy="369332"/>
          </a:xfrm>
          <a:prstGeom prst="rect">
            <a:avLst/>
          </a:prstGeom>
          <a:noFill/>
        </p:spPr>
        <p:txBody>
          <a:bodyPr wrap="square" rtlCol="0">
            <a:spAutoFit/>
          </a:bodyPr>
          <a:lstStyle/>
          <a:p>
            <a:r>
              <a:rPr lang="en-US" dirty="0"/>
              <a:t>Find Parking</a:t>
            </a:r>
          </a:p>
        </p:txBody>
      </p:sp>
      <p:sp>
        <p:nvSpPr>
          <p:cNvPr id="9" name="TextBox 8">
            <a:hlinkClick r:id="rId4" action="ppaction://hlinksldjump"/>
          </p:cNvPr>
          <p:cNvSpPr txBox="1"/>
          <p:nvPr/>
        </p:nvSpPr>
        <p:spPr>
          <a:xfrm>
            <a:off x="612648" y="1691758"/>
            <a:ext cx="2277979" cy="369332"/>
          </a:xfrm>
          <a:prstGeom prst="rect">
            <a:avLst/>
          </a:prstGeom>
          <a:noFill/>
        </p:spPr>
        <p:txBody>
          <a:bodyPr wrap="square" rtlCol="0">
            <a:spAutoFit/>
          </a:bodyPr>
          <a:lstStyle/>
          <a:p>
            <a:r>
              <a:rPr lang="en-US" dirty="0"/>
              <a:t>Options</a:t>
            </a:r>
          </a:p>
        </p:txBody>
      </p:sp>
      <p:sp>
        <p:nvSpPr>
          <p:cNvPr id="10" name="TextBox 9">
            <a:hlinkClick r:id="rId5" action="ppaction://hlinksldjump"/>
          </p:cNvPr>
          <p:cNvSpPr txBox="1"/>
          <p:nvPr/>
        </p:nvSpPr>
        <p:spPr>
          <a:xfrm>
            <a:off x="612648" y="2176508"/>
            <a:ext cx="2630905" cy="369332"/>
          </a:xfrm>
          <a:prstGeom prst="rect">
            <a:avLst/>
          </a:prstGeom>
          <a:noFill/>
        </p:spPr>
        <p:txBody>
          <a:bodyPr wrap="square" rtlCol="0">
            <a:spAutoFit/>
          </a:bodyPr>
          <a:lstStyle/>
          <a:p>
            <a:r>
              <a:rPr lang="en-US" dirty="0"/>
              <a:t>Close Application</a:t>
            </a:r>
          </a:p>
        </p:txBody>
      </p:sp>
    </p:spTree>
    <p:extLst>
      <p:ext uri="{BB962C8B-B14F-4D97-AF65-F5344CB8AC3E}">
        <p14:creationId xmlns:p14="http://schemas.microsoft.com/office/powerpoint/2010/main" val="33746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0" y="914400"/>
            <a:ext cx="3316511" cy="5387488"/>
          </a:xfrm>
          <a:prstGeom prst="rect">
            <a:avLst/>
          </a:prstGeom>
        </p:spPr>
      </p:pic>
      <p:sp>
        <p:nvSpPr>
          <p:cNvPr id="7" name="TextBox 6"/>
          <p:cNvSpPr txBox="1"/>
          <p:nvPr/>
        </p:nvSpPr>
        <p:spPr>
          <a:xfrm>
            <a:off x="609600" y="1203158"/>
            <a:ext cx="2967789" cy="369332"/>
          </a:xfrm>
          <a:prstGeom prst="rect">
            <a:avLst/>
          </a:prstGeom>
          <a:noFill/>
        </p:spPr>
        <p:txBody>
          <a:bodyPr wrap="square" rtlCol="0">
            <a:spAutoFit/>
          </a:bodyPr>
          <a:lstStyle/>
          <a:p>
            <a:r>
              <a:rPr lang="en-US" dirty="0"/>
              <a:t>Zoom 1</a:t>
            </a:r>
          </a:p>
        </p:txBody>
      </p:sp>
      <p:sp>
        <p:nvSpPr>
          <p:cNvPr id="8" name="TextBox 7"/>
          <p:cNvSpPr txBox="1"/>
          <p:nvPr/>
        </p:nvSpPr>
        <p:spPr>
          <a:xfrm>
            <a:off x="602080" y="1756611"/>
            <a:ext cx="2967789" cy="369332"/>
          </a:xfrm>
          <a:prstGeom prst="rect">
            <a:avLst/>
          </a:prstGeom>
          <a:noFill/>
        </p:spPr>
        <p:txBody>
          <a:bodyPr wrap="square" rtlCol="0">
            <a:spAutoFit/>
          </a:bodyPr>
          <a:lstStyle/>
          <a:p>
            <a:r>
              <a:rPr lang="en-US" dirty="0"/>
              <a:t>Zoom 2</a:t>
            </a:r>
          </a:p>
        </p:txBody>
      </p:sp>
      <p:sp>
        <p:nvSpPr>
          <p:cNvPr id="9" name="TextBox 8"/>
          <p:cNvSpPr txBox="1"/>
          <p:nvPr/>
        </p:nvSpPr>
        <p:spPr>
          <a:xfrm>
            <a:off x="609600" y="2310064"/>
            <a:ext cx="2967789" cy="369332"/>
          </a:xfrm>
          <a:prstGeom prst="rect">
            <a:avLst/>
          </a:prstGeom>
          <a:noFill/>
        </p:spPr>
        <p:txBody>
          <a:bodyPr wrap="square" rtlCol="0">
            <a:spAutoFit/>
          </a:bodyPr>
          <a:lstStyle/>
          <a:p>
            <a:r>
              <a:rPr lang="en-US" dirty="0"/>
              <a:t>Zoom 3</a:t>
            </a:r>
          </a:p>
        </p:txBody>
      </p:sp>
      <p:sp>
        <p:nvSpPr>
          <p:cNvPr id="11" name="TextBox 10"/>
          <p:cNvSpPr txBox="1"/>
          <p:nvPr/>
        </p:nvSpPr>
        <p:spPr>
          <a:xfrm>
            <a:off x="8454189" y="3383553"/>
            <a:ext cx="625642" cy="369332"/>
          </a:xfrm>
          <a:prstGeom prst="rect">
            <a:avLst/>
          </a:prstGeom>
          <a:noFill/>
        </p:spPr>
        <p:txBody>
          <a:bodyPr wrap="square" rtlCol="0">
            <a:spAutoFit/>
          </a:bodyPr>
          <a:lstStyle/>
          <a:p>
            <a:r>
              <a:rPr lang="en-US" dirty="0"/>
              <a:t>          </a:t>
            </a:r>
          </a:p>
        </p:txBody>
      </p:sp>
      <p:pic>
        <p:nvPicPr>
          <p:cNvPr id="12" name="Picture 11"/>
          <p:cNvPicPr>
            <a:picLocks noChangeAspect="1"/>
          </p:cNvPicPr>
          <p:nvPr/>
        </p:nvPicPr>
        <p:blipFill>
          <a:blip r:embed="rId3"/>
          <a:stretch>
            <a:fillRect/>
          </a:stretch>
        </p:blipFill>
        <p:spPr>
          <a:xfrm>
            <a:off x="7888511" y="2005263"/>
            <a:ext cx="3640663" cy="2456999"/>
          </a:xfrm>
          <a:prstGeom prst="rect">
            <a:avLst/>
          </a:prstGeom>
        </p:spPr>
      </p:pic>
      <p:sp>
        <p:nvSpPr>
          <p:cNvPr id="13" name="TextBox 12">
            <a:hlinkClick r:id="rId4" action="ppaction://hlinksldjump"/>
          </p:cNvPr>
          <p:cNvSpPr txBox="1"/>
          <p:nvPr/>
        </p:nvSpPr>
        <p:spPr>
          <a:xfrm>
            <a:off x="8480157" y="2494730"/>
            <a:ext cx="2457371" cy="923330"/>
          </a:xfrm>
          <a:prstGeom prst="rect">
            <a:avLst/>
          </a:prstGeom>
          <a:noFill/>
        </p:spPr>
        <p:txBody>
          <a:bodyPr wrap="square" rtlCol="0">
            <a:spAutoFit/>
          </a:bodyPr>
          <a:lstStyle/>
          <a:p>
            <a:r>
              <a:rPr lang="en-US" dirty="0"/>
              <a:t>Find Parking?</a:t>
            </a:r>
          </a:p>
          <a:p>
            <a:r>
              <a:rPr lang="en-US" dirty="0"/>
              <a:t>Say: Yes, or at any time Say:  No thanks.</a:t>
            </a:r>
          </a:p>
        </p:txBody>
      </p:sp>
    </p:spTree>
    <p:extLst>
      <p:ext uri="{BB962C8B-B14F-4D97-AF65-F5344CB8AC3E}">
        <p14:creationId xmlns:p14="http://schemas.microsoft.com/office/powerpoint/2010/main" val="205637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90544" y="734334"/>
            <a:ext cx="3316511" cy="5389331"/>
          </a:xfrm>
          <a:prstGeom prst="rect">
            <a:avLst/>
          </a:prstGeom>
        </p:spPr>
      </p:pic>
      <p:pic>
        <p:nvPicPr>
          <p:cNvPr id="3" name="Picture 2"/>
          <p:cNvPicPr>
            <a:picLocks noChangeAspect="1"/>
          </p:cNvPicPr>
          <p:nvPr/>
        </p:nvPicPr>
        <p:blipFill>
          <a:blip r:embed="rId3"/>
          <a:stretch>
            <a:fillRect/>
          </a:stretch>
        </p:blipFill>
        <p:spPr>
          <a:xfrm>
            <a:off x="609600" y="734334"/>
            <a:ext cx="7180944" cy="5385708"/>
          </a:xfrm>
          <a:prstGeom prst="rect">
            <a:avLst/>
          </a:prstGeom>
        </p:spPr>
      </p:pic>
      <p:sp>
        <p:nvSpPr>
          <p:cNvPr id="5" name="TextBox 4">
            <a:hlinkClick r:id="rId4" action="ppaction://hlinksldjump"/>
          </p:cNvPr>
          <p:cNvSpPr txBox="1"/>
          <p:nvPr/>
        </p:nvSpPr>
        <p:spPr>
          <a:xfrm>
            <a:off x="5029200" y="224590"/>
            <a:ext cx="1720908" cy="369332"/>
          </a:xfrm>
          <a:prstGeom prst="rect">
            <a:avLst/>
          </a:prstGeom>
          <a:noFill/>
        </p:spPr>
        <p:txBody>
          <a:bodyPr wrap="square" rtlCol="0">
            <a:spAutoFit/>
          </a:bodyPr>
          <a:lstStyle/>
          <a:p>
            <a:pPr algn="ctr"/>
            <a:r>
              <a:rPr lang="en-US" dirty="0"/>
              <a:t>Zoom 1</a:t>
            </a:r>
          </a:p>
        </p:txBody>
      </p:sp>
    </p:spTree>
    <p:extLst>
      <p:ext uri="{BB962C8B-B14F-4D97-AF65-F5344CB8AC3E}">
        <p14:creationId xmlns:p14="http://schemas.microsoft.com/office/powerpoint/2010/main" val="214255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6784" y="731520"/>
            <a:ext cx="7193904" cy="5395428"/>
          </a:xfrm>
          <a:prstGeom prst="rect">
            <a:avLst/>
          </a:prstGeom>
        </p:spPr>
      </p:pic>
      <p:pic>
        <p:nvPicPr>
          <p:cNvPr id="6" name="Picture 5"/>
          <p:cNvPicPr>
            <a:picLocks noChangeAspect="1"/>
          </p:cNvPicPr>
          <p:nvPr/>
        </p:nvPicPr>
        <p:blipFill>
          <a:blip r:embed="rId3"/>
          <a:stretch>
            <a:fillRect/>
          </a:stretch>
        </p:blipFill>
        <p:spPr>
          <a:xfrm>
            <a:off x="7790688" y="731520"/>
            <a:ext cx="3316511" cy="5395428"/>
          </a:xfrm>
          <a:prstGeom prst="rect">
            <a:avLst/>
          </a:prstGeom>
        </p:spPr>
      </p:pic>
      <p:sp>
        <p:nvSpPr>
          <p:cNvPr id="7" name="TextBox 6">
            <a:hlinkClick r:id="rId4" action="ppaction://hlinksldjump"/>
          </p:cNvPr>
          <p:cNvSpPr txBox="1"/>
          <p:nvPr/>
        </p:nvSpPr>
        <p:spPr>
          <a:xfrm>
            <a:off x="5029200" y="224590"/>
            <a:ext cx="1720908" cy="369332"/>
          </a:xfrm>
          <a:prstGeom prst="rect">
            <a:avLst/>
          </a:prstGeom>
          <a:noFill/>
        </p:spPr>
        <p:txBody>
          <a:bodyPr wrap="square" rtlCol="0">
            <a:spAutoFit/>
          </a:bodyPr>
          <a:lstStyle/>
          <a:p>
            <a:pPr algn="ctr"/>
            <a:r>
              <a:rPr lang="en-US" dirty="0"/>
              <a:t>Zoom 2</a:t>
            </a:r>
          </a:p>
        </p:txBody>
      </p:sp>
    </p:spTree>
    <p:extLst>
      <p:ext uri="{BB962C8B-B14F-4D97-AF65-F5344CB8AC3E}">
        <p14:creationId xmlns:p14="http://schemas.microsoft.com/office/powerpoint/2010/main" val="336632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6783" y="731520"/>
            <a:ext cx="7193905" cy="5395428"/>
          </a:xfrm>
          <a:prstGeom prst="rect">
            <a:avLst/>
          </a:prstGeom>
        </p:spPr>
      </p:pic>
      <p:pic>
        <p:nvPicPr>
          <p:cNvPr id="3" name="Picture 2"/>
          <p:cNvPicPr>
            <a:picLocks noChangeAspect="1"/>
          </p:cNvPicPr>
          <p:nvPr/>
        </p:nvPicPr>
        <p:blipFill>
          <a:blip r:embed="rId3"/>
          <a:stretch>
            <a:fillRect/>
          </a:stretch>
        </p:blipFill>
        <p:spPr>
          <a:xfrm>
            <a:off x="7790688" y="731520"/>
            <a:ext cx="3316511" cy="5395428"/>
          </a:xfrm>
          <a:prstGeom prst="rect">
            <a:avLst/>
          </a:prstGeom>
        </p:spPr>
      </p:pic>
      <p:sp>
        <p:nvSpPr>
          <p:cNvPr id="4" name="TextBox 3">
            <a:hlinkClick r:id="rId4" action="ppaction://hlinksldjump"/>
          </p:cNvPr>
          <p:cNvSpPr txBox="1"/>
          <p:nvPr/>
        </p:nvSpPr>
        <p:spPr>
          <a:xfrm>
            <a:off x="5029200" y="224590"/>
            <a:ext cx="1720908" cy="369332"/>
          </a:xfrm>
          <a:prstGeom prst="rect">
            <a:avLst/>
          </a:prstGeom>
          <a:noFill/>
        </p:spPr>
        <p:txBody>
          <a:bodyPr wrap="square" rtlCol="0">
            <a:spAutoFit/>
          </a:bodyPr>
          <a:lstStyle/>
          <a:p>
            <a:pPr algn="ctr"/>
            <a:r>
              <a:rPr lang="en-US" dirty="0"/>
              <a:t>Zoom 3</a:t>
            </a:r>
          </a:p>
        </p:txBody>
      </p:sp>
    </p:spTree>
    <p:extLst>
      <p:ext uri="{BB962C8B-B14F-4D97-AF65-F5344CB8AC3E}">
        <p14:creationId xmlns:p14="http://schemas.microsoft.com/office/powerpoint/2010/main" val="136749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7888511" y="4637536"/>
            <a:ext cx="2475191" cy="1664352"/>
          </a:xfrm>
          <a:prstGeom prst="rect">
            <a:avLst/>
          </a:prstGeom>
        </p:spPr>
      </p:pic>
      <p:pic>
        <p:nvPicPr>
          <p:cNvPr id="2" name="Picture 1"/>
          <p:cNvPicPr>
            <a:picLocks noChangeAspect="1"/>
          </p:cNvPicPr>
          <p:nvPr/>
        </p:nvPicPr>
        <p:blipFill>
          <a:blip r:embed="rId3"/>
          <a:stretch>
            <a:fillRect/>
          </a:stretch>
        </p:blipFill>
        <p:spPr>
          <a:xfrm>
            <a:off x="4572000" y="914400"/>
            <a:ext cx="3316511" cy="5387488"/>
          </a:xfrm>
          <a:prstGeom prst="rect">
            <a:avLst/>
          </a:prstGeom>
        </p:spPr>
      </p:pic>
      <p:sp>
        <p:nvSpPr>
          <p:cNvPr id="3" name="TextBox 2"/>
          <p:cNvSpPr txBox="1"/>
          <p:nvPr/>
        </p:nvSpPr>
        <p:spPr>
          <a:xfrm>
            <a:off x="304801" y="176463"/>
            <a:ext cx="1793440" cy="369332"/>
          </a:xfrm>
          <a:prstGeom prst="rect">
            <a:avLst/>
          </a:prstGeom>
          <a:noFill/>
        </p:spPr>
        <p:txBody>
          <a:bodyPr wrap="none" rtlCol="0">
            <a:spAutoFit/>
          </a:bodyPr>
          <a:lstStyle/>
          <a:p>
            <a:r>
              <a:rPr lang="en-US" dirty="0"/>
              <a:t>Find Parking? </a:t>
            </a:r>
            <a:r>
              <a:rPr lang="en-US" u="sng" dirty="0"/>
              <a:t>Yes</a:t>
            </a:r>
          </a:p>
        </p:txBody>
      </p:sp>
      <p:pic>
        <p:nvPicPr>
          <p:cNvPr id="7" name="Picture 6"/>
          <p:cNvPicPr>
            <a:picLocks noChangeAspect="1"/>
          </p:cNvPicPr>
          <p:nvPr/>
        </p:nvPicPr>
        <p:blipFill>
          <a:blip r:embed="rId4"/>
          <a:stretch>
            <a:fillRect/>
          </a:stretch>
        </p:blipFill>
        <p:spPr>
          <a:xfrm>
            <a:off x="2098241" y="1039417"/>
            <a:ext cx="2476500" cy="1666875"/>
          </a:xfrm>
          <a:prstGeom prst="rect">
            <a:avLst/>
          </a:prstGeom>
        </p:spPr>
      </p:pic>
      <p:sp>
        <p:nvSpPr>
          <p:cNvPr id="10" name="TextBox 9"/>
          <p:cNvSpPr txBox="1"/>
          <p:nvPr/>
        </p:nvSpPr>
        <p:spPr>
          <a:xfrm>
            <a:off x="2254490" y="1503522"/>
            <a:ext cx="2077620" cy="338554"/>
          </a:xfrm>
          <a:prstGeom prst="rect">
            <a:avLst/>
          </a:prstGeom>
          <a:noFill/>
        </p:spPr>
        <p:txBody>
          <a:bodyPr wrap="none" rtlCol="0">
            <a:spAutoFit/>
          </a:bodyPr>
          <a:lstStyle/>
          <a:p>
            <a:pPr algn="ctr"/>
            <a:r>
              <a:rPr lang="en-US" sz="1600" dirty="0"/>
              <a:t>Say: Where can I park?</a:t>
            </a:r>
          </a:p>
        </p:txBody>
      </p:sp>
      <p:sp>
        <p:nvSpPr>
          <p:cNvPr id="11" name="TextBox 10"/>
          <p:cNvSpPr txBox="1"/>
          <p:nvPr/>
        </p:nvSpPr>
        <p:spPr>
          <a:xfrm>
            <a:off x="8189727" y="5131158"/>
            <a:ext cx="1872757" cy="338554"/>
          </a:xfrm>
          <a:prstGeom prst="rect">
            <a:avLst/>
          </a:prstGeom>
          <a:noFill/>
        </p:spPr>
        <p:txBody>
          <a:bodyPr wrap="none" rtlCol="0">
            <a:spAutoFit/>
          </a:bodyPr>
          <a:lstStyle/>
          <a:p>
            <a:pPr algn="ctr"/>
            <a:r>
              <a:rPr lang="en-US" sz="1600" dirty="0"/>
              <a:t>“Where can I park?”</a:t>
            </a:r>
          </a:p>
        </p:txBody>
      </p:sp>
    </p:spTree>
    <p:extLst>
      <p:ext uri="{BB962C8B-B14F-4D97-AF65-F5344CB8AC3E}">
        <p14:creationId xmlns:p14="http://schemas.microsoft.com/office/powerpoint/2010/main" val="277870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37744" y="734334"/>
            <a:ext cx="3316511" cy="5389331"/>
          </a:xfrm>
          <a:prstGeom prst="rect">
            <a:avLst/>
          </a:prstGeom>
        </p:spPr>
      </p:pic>
      <p:sp>
        <p:nvSpPr>
          <p:cNvPr id="3" name="TextBox 2"/>
          <p:cNvSpPr txBox="1"/>
          <p:nvPr/>
        </p:nvSpPr>
        <p:spPr>
          <a:xfrm>
            <a:off x="301752" y="173736"/>
            <a:ext cx="1888530" cy="369332"/>
          </a:xfrm>
          <a:prstGeom prst="rect">
            <a:avLst/>
          </a:prstGeom>
          <a:noFill/>
        </p:spPr>
        <p:txBody>
          <a:bodyPr wrap="none" rtlCol="0">
            <a:spAutoFit/>
          </a:bodyPr>
          <a:lstStyle/>
          <a:p>
            <a:r>
              <a:rPr lang="en-US" dirty="0"/>
              <a:t>Where can I park?</a:t>
            </a:r>
          </a:p>
        </p:txBody>
      </p:sp>
      <p:pic>
        <p:nvPicPr>
          <p:cNvPr id="4" name="Picture 3"/>
          <p:cNvPicPr>
            <a:picLocks noChangeAspect="1"/>
          </p:cNvPicPr>
          <p:nvPr/>
        </p:nvPicPr>
        <p:blipFill>
          <a:blip r:embed="rId3"/>
          <a:stretch>
            <a:fillRect/>
          </a:stretch>
        </p:blipFill>
        <p:spPr>
          <a:xfrm>
            <a:off x="959785" y="746688"/>
            <a:ext cx="3477959" cy="2347194"/>
          </a:xfrm>
          <a:prstGeom prst="rect">
            <a:avLst/>
          </a:prstGeom>
        </p:spPr>
      </p:pic>
      <p:sp>
        <p:nvSpPr>
          <p:cNvPr id="5" name="TextBox 4"/>
          <p:cNvSpPr txBox="1"/>
          <p:nvPr/>
        </p:nvSpPr>
        <p:spPr>
          <a:xfrm>
            <a:off x="1340925" y="1473184"/>
            <a:ext cx="2715680" cy="584775"/>
          </a:xfrm>
          <a:prstGeom prst="rect">
            <a:avLst/>
          </a:prstGeom>
          <a:noFill/>
        </p:spPr>
        <p:txBody>
          <a:bodyPr wrap="none" rtlCol="0">
            <a:spAutoFit/>
          </a:bodyPr>
          <a:lstStyle/>
          <a:p>
            <a:pPr algn="ctr"/>
            <a:r>
              <a:rPr lang="en-US" sz="1600" dirty="0"/>
              <a:t>Current Parking is Available at:</a:t>
            </a:r>
          </a:p>
          <a:p>
            <a:pPr algn="ctr"/>
            <a:r>
              <a:rPr lang="en-US" sz="1600" dirty="0"/>
              <a:t>‘The GUC’</a:t>
            </a:r>
          </a:p>
        </p:txBody>
      </p:sp>
      <p:pic>
        <p:nvPicPr>
          <p:cNvPr id="6" name="Picture 5"/>
          <p:cNvPicPr>
            <a:picLocks noChangeAspect="1"/>
          </p:cNvPicPr>
          <p:nvPr/>
        </p:nvPicPr>
        <p:blipFill>
          <a:blip r:embed="rId4"/>
          <a:stretch>
            <a:fillRect/>
          </a:stretch>
        </p:blipFill>
        <p:spPr>
          <a:xfrm>
            <a:off x="2190282" y="3297502"/>
            <a:ext cx="2475191" cy="1664352"/>
          </a:xfrm>
          <a:prstGeom prst="rect">
            <a:avLst/>
          </a:prstGeom>
        </p:spPr>
      </p:pic>
      <p:sp>
        <p:nvSpPr>
          <p:cNvPr id="7" name="TextBox 6"/>
          <p:cNvSpPr txBox="1"/>
          <p:nvPr/>
        </p:nvSpPr>
        <p:spPr>
          <a:xfrm>
            <a:off x="2661978" y="3820378"/>
            <a:ext cx="1531798" cy="369332"/>
          </a:xfrm>
          <a:prstGeom prst="rect">
            <a:avLst/>
          </a:prstGeom>
          <a:noFill/>
        </p:spPr>
        <p:txBody>
          <a:bodyPr wrap="square" rtlCol="0">
            <a:spAutoFit/>
          </a:bodyPr>
          <a:lstStyle/>
          <a:p>
            <a:pPr algn="ctr"/>
            <a:r>
              <a:rPr lang="en-US" dirty="0"/>
              <a:t>Say: Show me</a:t>
            </a:r>
          </a:p>
        </p:txBody>
      </p:sp>
      <p:pic>
        <p:nvPicPr>
          <p:cNvPr id="8" name="Picture 7"/>
          <p:cNvPicPr>
            <a:picLocks noChangeAspect="1"/>
          </p:cNvPicPr>
          <p:nvPr/>
        </p:nvPicPr>
        <p:blipFill>
          <a:blip r:embed="rId5"/>
          <a:stretch>
            <a:fillRect/>
          </a:stretch>
        </p:blipFill>
        <p:spPr>
          <a:xfrm>
            <a:off x="7888511" y="4637536"/>
            <a:ext cx="2475191" cy="1664352"/>
          </a:xfrm>
          <a:prstGeom prst="rect">
            <a:avLst/>
          </a:prstGeom>
        </p:spPr>
      </p:pic>
      <p:sp>
        <p:nvSpPr>
          <p:cNvPr id="9" name="TextBox 8"/>
          <p:cNvSpPr txBox="1"/>
          <p:nvPr/>
        </p:nvSpPr>
        <p:spPr>
          <a:xfrm>
            <a:off x="8543960" y="5131158"/>
            <a:ext cx="1164294" cy="338554"/>
          </a:xfrm>
          <a:prstGeom prst="rect">
            <a:avLst/>
          </a:prstGeom>
          <a:noFill/>
        </p:spPr>
        <p:txBody>
          <a:bodyPr wrap="none" rtlCol="0">
            <a:spAutoFit/>
          </a:bodyPr>
          <a:lstStyle/>
          <a:p>
            <a:pPr algn="ctr"/>
            <a:r>
              <a:rPr lang="en-US" sz="1600" dirty="0"/>
              <a:t>“Show me.”</a:t>
            </a:r>
          </a:p>
        </p:txBody>
      </p:sp>
    </p:spTree>
    <p:extLst>
      <p:ext uri="{BB962C8B-B14F-4D97-AF65-F5344CB8AC3E}">
        <p14:creationId xmlns:p14="http://schemas.microsoft.com/office/powerpoint/2010/main" val="187778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551" y="1630235"/>
            <a:ext cx="2260497" cy="1519989"/>
          </a:xfrm>
          <a:prstGeom prst="rect">
            <a:avLst/>
          </a:prstGeom>
        </p:spPr>
      </p:pic>
      <p:sp>
        <p:nvSpPr>
          <p:cNvPr id="2" name="TextBox 1"/>
          <p:cNvSpPr txBox="1"/>
          <p:nvPr/>
        </p:nvSpPr>
        <p:spPr>
          <a:xfrm>
            <a:off x="301752" y="173736"/>
            <a:ext cx="1063817" cy="369332"/>
          </a:xfrm>
          <a:prstGeom prst="rect">
            <a:avLst/>
          </a:prstGeom>
          <a:noFill/>
        </p:spPr>
        <p:txBody>
          <a:bodyPr wrap="none" rtlCol="0">
            <a:spAutoFit/>
          </a:bodyPr>
          <a:lstStyle/>
          <a:p>
            <a:r>
              <a:rPr lang="en-US" dirty="0"/>
              <a:t>Show Me</a:t>
            </a:r>
          </a:p>
        </p:txBody>
      </p:sp>
      <p:pic>
        <p:nvPicPr>
          <p:cNvPr id="3" name="Picture 2"/>
          <p:cNvPicPr>
            <a:picLocks noChangeAspect="1"/>
          </p:cNvPicPr>
          <p:nvPr/>
        </p:nvPicPr>
        <p:blipFill>
          <a:blip r:embed="rId3"/>
          <a:stretch>
            <a:fillRect/>
          </a:stretch>
        </p:blipFill>
        <p:spPr>
          <a:xfrm>
            <a:off x="2499048" y="731286"/>
            <a:ext cx="7193903" cy="5395428"/>
          </a:xfrm>
          <a:prstGeom prst="rect">
            <a:avLst/>
          </a:prstGeom>
        </p:spPr>
      </p:pic>
      <p:sp>
        <p:nvSpPr>
          <p:cNvPr id="4" name="TextBox 3">
            <a:hlinkClick r:id="rId4" action="ppaction://hlinksldjump"/>
          </p:cNvPr>
          <p:cNvSpPr txBox="1"/>
          <p:nvPr/>
        </p:nvSpPr>
        <p:spPr>
          <a:xfrm>
            <a:off x="898824" y="2020897"/>
            <a:ext cx="933490" cy="369332"/>
          </a:xfrm>
          <a:prstGeom prst="rect">
            <a:avLst/>
          </a:prstGeom>
          <a:noFill/>
        </p:spPr>
        <p:txBody>
          <a:bodyPr wrap="square" rtlCol="0">
            <a:spAutoFit/>
          </a:bodyPr>
          <a:lstStyle/>
          <a:p>
            <a:r>
              <a:rPr lang="en-US" dirty="0"/>
              <a:t>‘Home’</a:t>
            </a:r>
          </a:p>
        </p:txBody>
      </p:sp>
      <p:sp>
        <p:nvSpPr>
          <p:cNvPr id="6" name="TextBox 5"/>
          <p:cNvSpPr txBox="1"/>
          <p:nvPr/>
        </p:nvSpPr>
        <p:spPr>
          <a:xfrm>
            <a:off x="3628240" y="173736"/>
            <a:ext cx="4935518" cy="369332"/>
          </a:xfrm>
          <a:prstGeom prst="rect">
            <a:avLst/>
          </a:prstGeom>
          <a:noFill/>
        </p:spPr>
        <p:txBody>
          <a:bodyPr wrap="none" rtlCol="0">
            <a:spAutoFit/>
          </a:bodyPr>
          <a:lstStyle/>
          <a:p>
            <a:r>
              <a:rPr lang="en-US" dirty="0"/>
              <a:t>If you need to return to the home screen, just say:</a:t>
            </a:r>
          </a:p>
        </p:txBody>
      </p:sp>
    </p:spTree>
    <p:extLst>
      <p:ext uri="{BB962C8B-B14F-4D97-AF65-F5344CB8AC3E}">
        <p14:creationId xmlns:p14="http://schemas.microsoft.com/office/powerpoint/2010/main" val="488153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456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Axure Handwriting</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dc:creator>
  <cp:lastModifiedBy>Peterson, Luke A.</cp:lastModifiedBy>
  <cp:revision>15</cp:revision>
  <dcterms:created xsi:type="dcterms:W3CDTF">2016-05-11T02:27:50Z</dcterms:created>
  <dcterms:modified xsi:type="dcterms:W3CDTF">2016-05-11T15:59:52Z</dcterms:modified>
</cp:coreProperties>
</file>