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sy\OneDrive\Desktop\Sterling%20E-Commerce%20Data%20-%20Chidozi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sy\OneDrive\Desktop\Sterling%20E-Commerce%20Data%20-%20Chidozi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sy\OneDrive\Desktop\Sterling%20E-Commerce%20Data%20-%20Chidozi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sy\OneDrive\Desktop\Sterling%20E-Commerce%20Data%20-%20Chidozi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alsy\OneDrive\Desktop\Sterling%20E-Commerce%20Data%20-%20Chidozi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[Sterling E-Commerce Data - Chidozie.xlsx]Workings!PivotTable8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Workings!$B$23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Workings!$A$24:$A$64</c:f>
              <c:strCache>
                <c:ptCount val="40"/>
                <c:pt idx="0">
                  <c:v>1978</c:v>
                </c:pt>
                <c:pt idx="1">
                  <c:v>1979</c:v>
                </c:pt>
                <c:pt idx="2">
                  <c:v>1980</c:v>
                </c:pt>
                <c:pt idx="3">
                  <c:v>1981</c:v>
                </c:pt>
                <c:pt idx="4">
                  <c:v>1982</c:v>
                </c:pt>
                <c:pt idx="5">
                  <c:v>1983</c:v>
                </c:pt>
                <c:pt idx="6">
                  <c:v>1984</c:v>
                </c:pt>
                <c:pt idx="7">
                  <c:v>1985</c:v>
                </c:pt>
                <c:pt idx="8">
                  <c:v>1986</c:v>
                </c:pt>
                <c:pt idx="9">
                  <c:v>1987</c:v>
                </c:pt>
                <c:pt idx="10">
                  <c:v>1988</c:v>
                </c:pt>
                <c:pt idx="11">
                  <c:v>1989</c:v>
                </c:pt>
                <c:pt idx="12">
                  <c:v>1990</c:v>
                </c:pt>
                <c:pt idx="13">
                  <c:v>1991</c:v>
                </c:pt>
                <c:pt idx="14">
                  <c:v>1992</c:v>
                </c:pt>
                <c:pt idx="15">
                  <c:v>1993</c:v>
                </c:pt>
                <c:pt idx="16">
                  <c:v>1994</c:v>
                </c:pt>
                <c:pt idx="17">
                  <c:v>1995</c:v>
                </c:pt>
                <c:pt idx="18">
                  <c:v>1996</c:v>
                </c:pt>
                <c:pt idx="19">
                  <c:v>1997</c:v>
                </c:pt>
                <c:pt idx="20">
                  <c:v>1998</c:v>
                </c:pt>
                <c:pt idx="21">
                  <c:v>1999</c:v>
                </c:pt>
                <c:pt idx="22">
                  <c:v>2000</c:v>
                </c:pt>
                <c:pt idx="23">
                  <c:v>2001</c:v>
                </c:pt>
                <c:pt idx="24">
                  <c:v>2002</c:v>
                </c:pt>
                <c:pt idx="25">
                  <c:v>2003</c:v>
                </c:pt>
                <c:pt idx="26">
                  <c:v>2004</c:v>
                </c:pt>
                <c:pt idx="27">
                  <c:v>2005</c:v>
                </c:pt>
                <c:pt idx="28">
                  <c:v>2006</c:v>
                </c:pt>
                <c:pt idx="29">
                  <c:v>2007</c:v>
                </c:pt>
                <c:pt idx="30">
                  <c:v>2008</c:v>
                </c:pt>
                <c:pt idx="31">
                  <c:v>2009</c:v>
                </c:pt>
                <c:pt idx="32">
                  <c:v>2010</c:v>
                </c:pt>
                <c:pt idx="33">
                  <c:v>2011</c:v>
                </c:pt>
                <c:pt idx="34">
                  <c:v>2012</c:v>
                </c:pt>
                <c:pt idx="35">
                  <c:v>2013</c:v>
                </c:pt>
                <c:pt idx="36">
                  <c:v>2014</c:v>
                </c:pt>
                <c:pt idx="37">
                  <c:v>2015</c:v>
                </c:pt>
                <c:pt idx="38">
                  <c:v>2016</c:v>
                </c:pt>
                <c:pt idx="39">
                  <c:v>2017</c:v>
                </c:pt>
              </c:strCache>
            </c:strRef>
          </c:cat>
          <c:val>
            <c:numRef>
              <c:f>Workings!$B$24:$B$64</c:f>
              <c:numCache>
                <c:formatCode>General</c:formatCode>
                <c:ptCount val="40"/>
                <c:pt idx="0">
                  <c:v>31</c:v>
                </c:pt>
                <c:pt idx="1">
                  <c:v>434</c:v>
                </c:pt>
                <c:pt idx="2">
                  <c:v>1263</c:v>
                </c:pt>
                <c:pt idx="3">
                  <c:v>1654</c:v>
                </c:pt>
                <c:pt idx="4">
                  <c:v>1968</c:v>
                </c:pt>
                <c:pt idx="5">
                  <c:v>2234</c:v>
                </c:pt>
                <c:pt idx="6">
                  <c:v>2840</c:v>
                </c:pt>
                <c:pt idx="7">
                  <c:v>3074</c:v>
                </c:pt>
                <c:pt idx="8">
                  <c:v>5219</c:v>
                </c:pt>
                <c:pt idx="9">
                  <c:v>6573</c:v>
                </c:pt>
                <c:pt idx="10">
                  <c:v>7883</c:v>
                </c:pt>
                <c:pt idx="11">
                  <c:v>7238</c:v>
                </c:pt>
                <c:pt idx="12">
                  <c:v>8967</c:v>
                </c:pt>
                <c:pt idx="13">
                  <c:v>8449</c:v>
                </c:pt>
                <c:pt idx="14">
                  <c:v>10150</c:v>
                </c:pt>
                <c:pt idx="15">
                  <c:v>7781</c:v>
                </c:pt>
                <c:pt idx="16">
                  <c:v>10509</c:v>
                </c:pt>
                <c:pt idx="17">
                  <c:v>16021</c:v>
                </c:pt>
                <c:pt idx="18">
                  <c:v>11131</c:v>
                </c:pt>
                <c:pt idx="19">
                  <c:v>14791</c:v>
                </c:pt>
                <c:pt idx="20">
                  <c:v>13582</c:v>
                </c:pt>
                <c:pt idx="21">
                  <c:v>15962</c:v>
                </c:pt>
                <c:pt idx="22">
                  <c:v>17350</c:v>
                </c:pt>
                <c:pt idx="23">
                  <c:v>18225</c:v>
                </c:pt>
                <c:pt idx="24">
                  <c:v>21419</c:v>
                </c:pt>
                <c:pt idx="25">
                  <c:v>19761</c:v>
                </c:pt>
                <c:pt idx="26">
                  <c:v>23455</c:v>
                </c:pt>
                <c:pt idx="27">
                  <c:v>32543</c:v>
                </c:pt>
                <c:pt idx="28">
                  <c:v>28600</c:v>
                </c:pt>
                <c:pt idx="29">
                  <c:v>30005</c:v>
                </c:pt>
                <c:pt idx="30">
                  <c:v>29927</c:v>
                </c:pt>
                <c:pt idx="31">
                  <c:v>28435</c:v>
                </c:pt>
                <c:pt idx="32">
                  <c:v>42963</c:v>
                </c:pt>
                <c:pt idx="33">
                  <c:v>35604</c:v>
                </c:pt>
                <c:pt idx="34">
                  <c:v>42644</c:v>
                </c:pt>
                <c:pt idx="35">
                  <c:v>47217</c:v>
                </c:pt>
                <c:pt idx="36">
                  <c:v>53931</c:v>
                </c:pt>
                <c:pt idx="37">
                  <c:v>75712</c:v>
                </c:pt>
                <c:pt idx="38">
                  <c:v>84691</c:v>
                </c:pt>
                <c:pt idx="39">
                  <c:v>61341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3A-4D1F-80AA-16E0F3A3F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1427327"/>
        <c:axId val="325315919"/>
      </c:lineChart>
      <c:catAx>
        <c:axId val="29142732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315919"/>
        <c:crosses val="autoZero"/>
        <c:auto val="1"/>
        <c:lblAlgn val="ctr"/>
        <c:lblOffset val="100"/>
        <c:noMultiLvlLbl val="0"/>
      </c:catAx>
      <c:valAx>
        <c:axId val="32531591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427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[Sterling E-Commerce Data - Chidozie.xlsx]Workings!PivotTable11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4387620297462817"/>
          <c:y val="2.3148148148148147E-2"/>
          <c:w val="0.59764435695538054"/>
          <c:h val="0.847314814814814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Workings!$B$103:$B$104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Workings!$A$105:$A$120</c:f>
              <c:strCache>
                <c:ptCount val="15"/>
                <c:pt idx="0">
                  <c:v>Appliances</c:v>
                </c:pt>
                <c:pt idx="1">
                  <c:v>Beauty &amp; Grooming</c:v>
                </c:pt>
                <c:pt idx="2">
                  <c:v>Books</c:v>
                </c:pt>
                <c:pt idx="3">
                  <c:v>Computing</c:v>
                </c:pt>
                <c:pt idx="4">
                  <c:v>Entertainment</c:v>
                </c:pt>
                <c:pt idx="5">
                  <c:v>Health &amp; Sports</c:v>
                </c:pt>
                <c:pt idx="6">
                  <c:v>Home &amp; Living</c:v>
                </c:pt>
                <c:pt idx="7">
                  <c:v>Kids &amp; Baby</c:v>
                </c:pt>
                <c:pt idx="8">
                  <c:v>Men's Fashion</c:v>
                </c:pt>
                <c:pt idx="9">
                  <c:v>Mobiles &amp; Tablets</c:v>
                </c:pt>
                <c:pt idx="10">
                  <c:v>Others</c:v>
                </c:pt>
                <c:pt idx="11">
                  <c:v>School &amp; Education</c:v>
                </c:pt>
                <c:pt idx="12">
                  <c:v>Soghaat</c:v>
                </c:pt>
                <c:pt idx="13">
                  <c:v>Superstore</c:v>
                </c:pt>
                <c:pt idx="14">
                  <c:v>Women's Fashion</c:v>
                </c:pt>
              </c:strCache>
            </c:strRef>
          </c:cat>
          <c:val>
            <c:numRef>
              <c:f>Workings!$B$105:$B$120</c:f>
              <c:numCache>
                <c:formatCode>General</c:formatCode>
                <c:ptCount val="15"/>
                <c:pt idx="0">
                  <c:v>39907</c:v>
                </c:pt>
                <c:pt idx="1">
                  <c:v>34077</c:v>
                </c:pt>
                <c:pt idx="2">
                  <c:v>1005</c:v>
                </c:pt>
                <c:pt idx="3">
                  <c:v>9618</c:v>
                </c:pt>
                <c:pt idx="4">
                  <c:v>17131</c:v>
                </c:pt>
                <c:pt idx="5">
                  <c:v>9541</c:v>
                </c:pt>
                <c:pt idx="6">
                  <c:v>20659</c:v>
                </c:pt>
                <c:pt idx="7">
                  <c:v>10341</c:v>
                </c:pt>
                <c:pt idx="8">
                  <c:v>48976</c:v>
                </c:pt>
                <c:pt idx="9">
                  <c:v>66359</c:v>
                </c:pt>
                <c:pt idx="10">
                  <c:v>50956</c:v>
                </c:pt>
                <c:pt idx="11">
                  <c:v>1992</c:v>
                </c:pt>
                <c:pt idx="12">
                  <c:v>13883</c:v>
                </c:pt>
                <c:pt idx="13">
                  <c:v>45972</c:v>
                </c:pt>
                <c:pt idx="14">
                  <c:v>37242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C6-4EF6-99A4-0F275FADF172}"/>
            </c:ext>
          </c:extLst>
        </c:ser>
        <c:ser>
          <c:idx val="1"/>
          <c:order val="1"/>
          <c:tx>
            <c:strRef>
              <c:f>Workings!$C$103:$C$104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Workings!$A$105:$A$120</c:f>
              <c:strCache>
                <c:ptCount val="15"/>
                <c:pt idx="0">
                  <c:v>Appliances</c:v>
                </c:pt>
                <c:pt idx="1">
                  <c:v>Beauty &amp; Grooming</c:v>
                </c:pt>
                <c:pt idx="2">
                  <c:v>Books</c:v>
                </c:pt>
                <c:pt idx="3">
                  <c:v>Computing</c:v>
                </c:pt>
                <c:pt idx="4">
                  <c:v>Entertainment</c:v>
                </c:pt>
                <c:pt idx="5">
                  <c:v>Health &amp; Sports</c:v>
                </c:pt>
                <c:pt idx="6">
                  <c:v>Home &amp; Living</c:v>
                </c:pt>
                <c:pt idx="7">
                  <c:v>Kids &amp; Baby</c:v>
                </c:pt>
                <c:pt idx="8">
                  <c:v>Men's Fashion</c:v>
                </c:pt>
                <c:pt idx="9">
                  <c:v>Mobiles &amp; Tablets</c:v>
                </c:pt>
                <c:pt idx="10">
                  <c:v>Others</c:v>
                </c:pt>
                <c:pt idx="11">
                  <c:v>School &amp; Education</c:v>
                </c:pt>
                <c:pt idx="12">
                  <c:v>Soghaat</c:v>
                </c:pt>
                <c:pt idx="13">
                  <c:v>Superstore</c:v>
                </c:pt>
                <c:pt idx="14">
                  <c:v>Women's Fashion</c:v>
                </c:pt>
              </c:strCache>
            </c:strRef>
          </c:cat>
          <c:val>
            <c:numRef>
              <c:f>Workings!$C$105:$C$120</c:f>
              <c:numCache>
                <c:formatCode>General</c:formatCode>
                <c:ptCount val="15"/>
                <c:pt idx="0">
                  <c:v>41781</c:v>
                </c:pt>
                <c:pt idx="1">
                  <c:v>35904</c:v>
                </c:pt>
                <c:pt idx="2">
                  <c:v>1126</c:v>
                </c:pt>
                <c:pt idx="3">
                  <c:v>10677</c:v>
                </c:pt>
                <c:pt idx="4">
                  <c:v>17199</c:v>
                </c:pt>
                <c:pt idx="5">
                  <c:v>18847</c:v>
                </c:pt>
                <c:pt idx="6">
                  <c:v>20616</c:v>
                </c:pt>
                <c:pt idx="7">
                  <c:v>10113</c:v>
                </c:pt>
                <c:pt idx="8">
                  <c:v>52236</c:v>
                </c:pt>
                <c:pt idx="9">
                  <c:v>66862</c:v>
                </c:pt>
                <c:pt idx="10">
                  <c:v>57584</c:v>
                </c:pt>
                <c:pt idx="11">
                  <c:v>2414</c:v>
                </c:pt>
                <c:pt idx="12">
                  <c:v>14154</c:v>
                </c:pt>
                <c:pt idx="13">
                  <c:v>53531</c:v>
                </c:pt>
                <c:pt idx="14">
                  <c:v>40874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C6-4EF6-99A4-0F275FADF1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838365711"/>
        <c:axId val="139553711"/>
      </c:barChart>
      <c:catAx>
        <c:axId val="8383657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53711"/>
        <c:crosses val="autoZero"/>
        <c:auto val="1"/>
        <c:lblAlgn val="ctr"/>
        <c:lblOffset val="100"/>
        <c:noMultiLvlLbl val="0"/>
      </c:catAx>
      <c:valAx>
        <c:axId val="139553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365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[Sterling E-Commerce Data - Chidozie.xlsx]Workings!PivotTable9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1"/>
          <c:order val="1"/>
          <c:tx>
            <c:strRef>
              <c:f>Workings!$C$65</c:f>
              <c:strCache>
                <c:ptCount val="1"/>
                <c:pt idx="0">
                  <c:v>Avg. Monthly Sales, By Revenue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Workings!$A$66:$A$78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Workings!$C$66:$C$78</c:f>
              <c:numCache>
                <c:formatCode>0</c:formatCode>
                <c:ptCount val="12"/>
                <c:pt idx="0">
                  <c:v>416.75647464551997</c:v>
                </c:pt>
                <c:pt idx="1">
                  <c:v>436.89899391450626</c:v>
                </c:pt>
                <c:pt idx="2">
                  <c:v>935.40144655739869</c:v>
                </c:pt>
                <c:pt idx="3">
                  <c:v>869.88187771086086</c:v>
                </c:pt>
                <c:pt idx="4">
                  <c:v>681.58081367479269</c:v>
                </c:pt>
                <c:pt idx="5">
                  <c:v>919.90875332617543</c:v>
                </c:pt>
                <c:pt idx="6">
                  <c:v>1239.4244564141454</c:v>
                </c:pt>
                <c:pt idx="7">
                  <c:v>1792.6343603019577</c:v>
                </c:pt>
                <c:pt idx="8">
                  <c:v>928.61587167566756</c:v>
                </c:pt>
                <c:pt idx="9">
                  <c:v>574.77486348485218</c:v>
                </c:pt>
                <c:pt idx="10">
                  <c:v>665.68762721354733</c:v>
                </c:pt>
                <c:pt idx="11">
                  <c:v>698.15965139084426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C8-462B-BF5B-778073ABE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6902127"/>
        <c:axId val="325325519"/>
      </c:lineChart>
      <c:lineChart>
        <c:grouping val="standard"/>
        <c:varyColors val="0"/>
        <c:ser>
          <c:idx val="0"/>
          <c:order val="0"/>
          <c:tx>
            <c:strRef>
              <c:f>Workings!$B$65</c:f>
              <c:strCache>
                <c:ptCount val="1"/>
                <c:pt idx="0">
                  <c:v>Avg. Monthly Sales, By Qty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Workings!$A$66:$A$78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Workings!$B$66:$B$78</c:f>
              <c:numCache>
                <c:formatCode>0</c:formatCode>
                <c:ptCount val="12"/>
                <c:pt idx="0">
                  <c:v>2.816116915130884</c:v>
                </c:pt>
                <c:pt idx="1">
                  <c:v>3.2548293464117708</c:v>
                </c:pt>
                <c:pt idx="2">
                  <c:v>3.7905141310883943</c:v>
                </c:pt>
                <c:pt idx="3">
                  <c:v>3.5627323531528075</c:v>
                </c:pt>
                <c:pt idx="4">
                  <c:v>3.2540860800871698</c:v>
                </c:pt>
                <c:pt idx="5">
                  <c:v>3.4436529473842907</c:v>
                </c:pt>
                <c:pt idx="6">
                  <c:v>3.8235449386300648</c:v>
                </c:pt>
                <c:pt idx="7">
                  <c:v>2.7603152116167875</c:v>
                </c:pt>
                <c:pt idx="8">
                  <c:v>3.563720703125</c:v>
                </c:pt>
                <c:pt idx="9">
                  <c:v>2.4454325867369344</c:v>
                </c:pt>
                <c:pt idx="10">
                  <c:v>2.5927074798080301</c:v>
                </c:pt>
                <c:pt idx="11">
                  <c:v>2.2430428762238535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C8-462B-BF5B-778073ABE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8085455"/>
        <c:axId val="325308719"/>
      </c:lineChart>
      <c:catAx>
        <c:axId val="566902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325519"/>
        <c:crosses val="autoZero"/>
        <c:auto val="1"/>
        <c:lblAlgn val="ctr"/>
        <c:lblOffset val="100"/>
        <c:noMultiLvlLbl val="0"/>
      </c:catAx>
      <c:valAx>
        <c:axId val="325325519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902127"/>
        <c:crosses val="autoZero"/>
        <c:crossBetween val="between"/>
      </c:valAx>
      <c:valAx>
        <c:axId val="325308719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085455"/>
        <c:crosses val="max"/>
        <c:crossBetween val="between"/>
      </c:valAx>
      <c:catAx>
        <c:axId val="5580854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253087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[Sterling E-Commerce Data - Chidozie.xlsx]Workings!PivotTable10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4990573053368328"/>
          <c:y val="7.407407407407407E-2"/>
          <c:w val="0.74223490813648296"/>
          <c:h val="0.630018591426071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Workings!$B$83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Workings!$A$84:$A$97</c:f>
              <c:strCache>
                <c:ptCount val="13"/>
                <c:pt idx="0">
                  <c:v>apg</c:v>
                </c:pt>
                <c:pt idx="1">
                  <c:v>bankalfalah</c:v>
                </c:pt>
                <c:pt idx="2">
                  <c:v>cashatdoorstep</c:v>
                </c:pt>
                <c:pt idx="3">
                  <c:v>cod</c:v>
                </c:pt>
                <c:pt idx="4">
                  <c:v>customercredit</c:v>
                </c:pt>
                <c:pt idx="5">
                  <c:v>Easypay</c:v>
                </c:pt>
                <c:pt idx="6">
                  <c:v>Easypay_MA</c:v>
                </c:pt>
                <c:pt idx="7">
                  <c:v>easypay_voucher</c:v>
                </c:pt>
                <c:pt idx="8">
                  <c:v>financesettlement</c:v>
                </c:pt>
                <c:pt idx="9">
                  <c:v>jazzvoucher</c:v>
                </c:pt>
                <c:pt idx="10">
                  <c:v>jazzwallet</c:v>
                </c:pt>
                <c:pt idx="11">
                  <c:v>mcblite</c:v>
                </c:pt>
                <c:pt idx="12">
                  <c:v>Payaxis</c:v>
                </c:pt>
              </c:strCache>
            </c:strRef>
          </c:cat>
          <c:val>
            <c:numRef>
              <c:f>Workings!$B$84:$B$97</c:f>
              <c:numCache>
                <c:formatCode>_("$"* #,##0.00_);_("$"* \(#,##0.00\);_("$"* "-"??_);_(@_)</c:formatCode>
                <c:ptCount val="13"/>
                <c:pt idx="0">
                  <c:v>1360129.2609999941</c:v>
                </c:pt>
                <c:pt idx="1">
                  <c:v>47231829.851645969</c:v>
                </c:pt>
                <c:pt idx="2">
                  <c:v>3799.2</c:v>
                </c:pt>
                <c:pt idx="3">
                  <c:v>32465689.389987689</c:v>
                </c:pt>
                <c:pt idx="4">
                  <c:v>1916578.4099999925</c:v>
                </c:pt>
                <c:pt idx="5">
                  <c:v>54189077.113480404</c:v>
                </c:pt>
                <c:pt idx="6">
                  <c:v>6662707.2450000597</c:v>
                </c:pt>
                <c:pt idx="7">
                  <c:v>41492370.864001796</c:v>
                </c:pt>
                <c:pt idx="8">
                  <c:v>2059.9</c:v>
                </c:pt>
                <c:pt idx="9">
                  <c:v>5481296.2090000156</c:v>
                </c:pt>
                <c:pt idx="10">
                  <c:v>2498594.5679999702</c:v>
                </c:pt>
                <c:pt idx="11">
                  <c:v>163340.79999999999</c:v>
                </c:pt>
                <c:pt idx="12">
                  <c:v>37593565.814878784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FB-4420-BEE0-6ED3A9402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0024335"/>
        <c:axId val="139570031"/>
      </c:barChart>
      <c:catAx>
        <c:axId val="560024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70031"/>
        <c:crosses val="autoZero"/>
        <c:auto val="1"/>
        <c:lblAlgn val="ctr"/>
        <c:lblOffset val="100"/>
        <c:noMultiLvlLbl val="0"/>
      </c:catAx>
      <c:valAx>
        <c:axId val="139570031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024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Workings!$C$2:$D$13</cx:f>
        <cx:lvl ptCount="12">
          <cx:pt idx="1">F</cx:pt>
          <cx:pt idx="2">M</cx:pt>
          <cx:pt idx="4">F</cx:pt>
          <cx:pt idx="5">M</cx:pt>
          <cx:pt idx="7">F</cx:pt>
          <cx:pt idx="8">M</cx:pt>
          <cx:pt idx="10">F</cx:pt>
          <cx:pt idx="11">M</cx:pt>
        </cx:lvl>
        <cx:lvl ptCount="12">
          <cx:pt idx="0">Midwest</cx:pt>
          <cx:pt idx="3">Northeast</cx:pt>
          <cx:pt idx="6">South</cx:pt>
          <cx:pt idx="9">West</cx:pt>
        </cx:lvl>
      </cx:strDim>
      <cx:numDim type="size">
        <cx:f>Workings!$E$2:$E$13</cx:f>
        <cx:lvl ptCount="12" formatCode="0%">
          <cx:pt idx="1">0.13340308627405389</cx:pt>
          <cx:pt idx="2">0.16400630829625507</cx:pt>
          <cx:pt idx="4">0.080815945005560275</cx:pt>
          <cx:pt idx="5">0.095667215060998595</cx:pt>
          <cx:pt idx="7">0.17422617097455662</cx:pt>
          <cx:pt idx="8">0.18174985937854121</cx:pt>
          <cx:pt idx="10">0.090265472176914122</cx:pt>
          <cx:pt idx="11">0.079865942833120193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sunburst" uniqueId="{8BF06319-988E-47A9-B24C-3DF3B65FE83D}">
          <cx:dataLabels>
            <cx:visibility seriesName="0" categoryName="1" value="1"/>
            <cx:separator>
</cx:separator>
          </cx:dataLabels>
          <cx:dataId val="0"/>
        </cx:series>
      </cx:plotAreaRegion>
    </cx:plotArea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37DC-F20C-026B-6C50-D9A564AF5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87D92-235E-EB87-8B9B-A87B4AFE0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3B4F-FD58-C26F-6110-A4B2F4FE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2CF2-175B-42BC-A36F-7C5411B1854C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AD153-EA36-08A3-846B-909C63AF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5E231-9BE1-CC24-235A-2A898148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7E89-2DED-4253-AF23-D5EB9CF53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4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8546-FB87-03F3-87B1-DEBE889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58057-94EE-8900-8B9F-75FAED3E0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30B6-FA2C-B3EC-91D7-AE7EEDB3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2CF2-175B-42BC-A36F-7C5411B1854C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4F2D-4054-3F4F-626E-21261936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B4147-AF3A-75C0-6E91-C4968290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7E89-2DED-4253-AF23-D5EB9CF53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478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3C41F-AD81-11DF-1993-B5B7FBEED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1D9F4-73B5-FB28-2BBF-C7164CB8C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24D0-9BDA-22E5-2449-B00DF2E8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2CF2-175B-42BC-A36F-7C5411B1854C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E2C10-DFBD-2B84-E1AC-18D6AAFF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61E62-4A81-2FC6-1E50-24037B44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7E89-2DED-4253-AF23-D5EB9CF53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04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2441-F85F-B95A-0F5E-C4B1AC2D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EDFD9-3B60-40F9-38FB-A995D1C9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516F-2718-6519-6EED-2C1BFE4E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2CF2-175B-42BC-A36F-7C5411B1854C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3509D-B223-5BE8-7D18-DC386611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BC8D8-653C-822D-9E2C-BFE72832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7E89-2DED-4253-AF23-D5EB9CF53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05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B40B-7318-3B42-60AA-574CA4CA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D5CED-9F2E-4220-106B-B7EFCB31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A3BE-0BCB-5041-437E-96C7D43A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2CF2-175B-42BC-A36F-7C5411B1854C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5F1E9-57D1-8AE4-FF64-87397268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D75E4-4D67-68E6-1D16-A0C403DF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7E89-2DED-4253-AF23-D5EB9CF53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64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1098-43D2-9A9C-55F7-C63EE873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3B1FD-9700-027E-6071-8B33F03DD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0D400-0CD7-5E3A-76EC-39E3BDE45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6A731-7758-66D8-AC2A-461A08FD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2CF2-175B-42BC-A36F-7C5411B1854C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052F7-5269-04E9-FF38-70EB17AE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CB7E9-B9CF-5819-8912-4ED51625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7E89-2DED-4253-AF23-D5EB9CF53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599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E5DA-8551-7A8D-8E67-80920FFC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1B5DD-9A14-E4DD-6641-6DAECE821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C36FC-B4EE-E6AF-C3F9-FAF8C8C7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CD490-CF1A-FF84-8997-606380EB1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5DBDB-B341-8974-8FED-8B3410AC1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E641D-86FC-DC1F-DAE2-69FA6750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2CF2-175B-42BC-A36F-7C5411B1854C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67175-903E-224F-8305-F5E71988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386C8-32A4-B03C-6F2D-ED40075B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7E89-2DED-4253-AF23-D5EB9CF53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14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B1F1-519A-5F4F-2869-D36056CA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383CC-EBC6-EDF6-E289-C5CE6930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2CF2-175B-42BC-A36F-7C5411B1854C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EFD3E-E042-5B53-C468-2C1A2915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FDA43-31F4-BF8A-76F3-C74542C8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7E89-2DED-4253-AF23-D5EB9CF53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58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5C0C2-4F0B-05EE-E081-98E475BF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2CF2-175B-42BC-A36F-7C5411B1854C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35FA5-42BE-3504-8041-88BCCD5D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1482B-F283-00D8-161E-9C3A472B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7E89-2DED-4253-AF23-D5EB9CF53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22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298A-CCF0-15A3-988E-D10E0DDB8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8F0F8-250C-CED9-6498-6135DD8F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BFF92-3F47-70C5-A531-E89712396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4130C-20C8-6882-1CE6-536B27CA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2CF2-175B-42BC-A36F-7C5411B1854C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A7060-BE89-986B-875D-5DFC9C6A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DCA6B-033D-547B-7EC2-A2F6DE02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7E89-2DED-4253-AF23-D5EB9CF53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3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01E0-05AE-CEB1-E412-919653E0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D5B16-3CC5-480E-9EE0-D3D40C4FB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4495C-68CB-529A-1F32-06147EBA5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5045-B044-D223-A95E-8B086431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2CF2-175B-42BC-A36F-7C5411B1854C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5A1DD-AB9E-D04B-403C-C806EDAA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F8787-8F7F-C8BB-018D-CFD492ED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7E89-2DED-4253-AF23-D5EB9CF53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34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9A065-D212-DB2D-B7BC-2BF0C6F49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47209-CCF4-0060-4280-D51E78308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9D05B-6413-FDB9-D4D6-EEE37FA3D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A2CF2-175B-42BC-A36F-7C5411B1854C}" type="datetimeFigureOut">
              <a:rPr lang="en-CA" smtClean="0"/>
              <a:t>2023-09-09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153E5-246A-D61E-171A-B98E239E3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E8DED-E463-850B-8CD6-7D3B40B1F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7E89-2DED-4253-AF23-D5EB9CF53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1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FB49142-34BA-720F-E5B6-27FC6C11A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24" y="280340"/>
            <a:ext cx="11411339" cy="617644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Algerian" panose="04020705040A02060702" pitchFamily="82" charset="0"/>
              </a:rPr>
              <a:t>STARLING E-COMMERCE BUSINESS REVIEW</a:t>
            </a:r>
            <a:endParaRPr lang="en-CA" sz="44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99E4FB-5DF7-2E38-67A3-A1F194713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99920"/>
            <a:ext cx="10820789" cy="52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9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D6C1-6B4B-72C4-E4C5-00F9F8DF0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751"/>
            <a:ext cx="10515600" cy="619870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ANALYSIS 1</a:t>
            </a:r>
            <a:r>
              <a:rPr lang="en-US" dirty="0"/>
              <a:t>: </a:t>
            </a:r>
            <a:r>
              <a:rPr lang="en-US" i="1" dirty="0"/>
              <a:t>Analyze the demographics of the business spread.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RESULT: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CONCLUSION: </a:t>
            </a:r>
            <a:r>
              <a:rPr lang="en-US" i="1" dirty="0"/>
              <a:t>The business has an even spread across the various regions and among the various genders.</a:t>
            </a:r>
            <a:endParaRPr lang="en-CA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1AEE5-2F99-92B9-B073-398F50B05809}"/>
              </a:ext>
            </a:extLst>
          </p:cNvPr>
          <p:cNvSpPr/>
          <p:nvPr/>
        </p:nvSpPr>
        <p:spPr>
          <a:xfrm>
            <a:off x="2849880" y="1320165"/>
            <a:ext cx="3474720" cy="2788920"/>
          </a:xfrm>
          <a:prstGeom prst="rect">
            <a:avLst/>
          </a:prstGeom>
          <a:solidFill>
            <a:srgbClr val="FBD089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CA" sz="110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C67A1677-A1E7-434D-0D86-B32FAA7EEC8B}"/>
              </a:ext>
            </a:extLst>
          </p:cNvPr>
          <p:cNvSpPr txBox="1"/>
          <p:nvPr/>
        </p:nvSpPr>
        <p:spPr>
          <a:xfrm>
            <a:off x="2849880" y="1365885"/>
            <a:ext cx="3482340" cy="38862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>
                <a:solidFill>
                  <a:srgbClr val="002060"/>
                </a:solidFill>
              </a:rPr>
              <a:t>Sales</a:t>
            </a:r>
            <a:r>
              <a:rPr lang="en-CA" sz="1400" b="1" baseline="0">
                <a:solidFill>
                  <a:srgbClr val="002060"/>
                </a:solidFill>
              </a:rPr>
              <a:t> Spread - By </a:t>
            </a:r>
            <a:r>
              <a:rPr lang="en-CA" sz="1400" b="1" i="1" baseline="0">
                <a:solidFill>
                  <a:srgbClr val="002060"/>
                </a:solidFill>
              </a:rPr>
              <a:t>Gender &amp; By Region</a:t>
            </a:r>
            <a:endParaRPr lang="en-CA" sz="1400" b="1" i="1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F1A943B7-2EDA-4E58-B6B4-B9476F42A71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82832642"/>
                  </p:ext>
                </p:extLst>
              </p:nvPr>
            </p:nvGraphicFramePr>
            <p:xfrm>
              <a:off x="2849880" y="1724025"/>
              <a:ext cx="3482340" cy="226314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F1A943B7-2EDA-4E58-B6B4-B9476F42A7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9880" y="1724025"/>
                <a:ext cx="3482340" cy="22631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381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D6C1-6B4B-72C4-E4C5-00F9F8DF0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751"/>
            <a:ext cx="10515600" cy="619870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ANALYSIS 2</a:t>
            </a:r>
            <a:r>
              <a:rPr lang="en-US" dirty="0"/>
              <a:t>: </a:t>
            </a:r>
            <a:r>
              <a:rPr lang="en-US" i="1" dirty="0"/>
              <a:t>Analyze business growth since inception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RESULT: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CONCLUSION: </a:t>
            </a:r>
            <a:r>
              <a:rPr lang="en-US" i="1" dirty="0"/>
              <a:t>The company has, on average, doubled its sales revenue over two decades. A comparison with comparable businesses will indicate how good this growth is. The growth appears sustainable.</a:t>
            </a:r>
            <a:endParaRPr lang="en-CA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3C460C-C658-1E8A-5114-611FAECC972E}"/>
              </a:ext>
            </a:extLst>
          </p:cNvPr>
          <p:cNvSpPr/>
          <p:nvPr/>
        </p:nvSpPr>
        <p:spPr>
          <a:xfrm>
            <a:off x="2552699" y="1377315"/>
            <a:ext cx="8362279" cy="2827020"/>
          </a:xfrm>
          <a:prstGeom prst="rect">
            <a:avLst/>
          </a:prstGeom>
          <a:solidFill>
            <a:srgbClr val="FBD089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CA" sz="1100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682EA864-7889-EB62-2DF2-38EADD3DEB14}"/>
              </a:ext>
            </a:extLst>
          </p:cNvPr>
          <p:cNvSpPr txBox="1"/>
          <p:nvPr/>
        </p:nvSpPr>
        <p:spPr>
          <a:xfrm>
            <a:off x="5162550" y="1453515"/>
            <a:ext cx="3459480" cy="3810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>
                <a:solidFill>
                  <a:srgbClr val="002060"/>
                </a:solidFill>
              </a:rPr>
              <a:t>Business Historical Growth Story (Sales)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17CA6E6-E03B-400F-8CFB-5C08C332B9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878925"/>
              </p:ext>
            </p:extLst>
          </p:nvPr>
        </p:nvGraphicFramePr>
        <p:xfrm>
          <a:off x="2552700" y="1910715"/>
          <a:ext cx="8343900" cy="217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160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D6C1-6B4B-72C4-E4C5-00F9F8DF0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751"/>
            <a:ext cx="10515600" cy="619870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ANALYSIS 3:  </a:t>
            </a:r>
            <a:r>
              <a:rPr lang="en-US" i="1" dirty="0"/>
              <a:t>Analyze the Viability 				</a:t>
            </a:r>
            <a:r>
              <a:rPr lang="en-US" u="sng" dirty="0"/>
              <a:t>RESULT:</a:t>
            </a:r>
          </a:p>
          <a:p>
            <a:pPr marL="0" indent="0">
              <a:buNone/>
            </a:pPr>
            <a:r>
              <a:rPr lang="en-US" i="1" dirty="0"/>
              <a:t>		of Various products.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CONCLUSION: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/>
              <a:t>Strength: </a:t>
            </a:r>
            <a:r>
              <a:rPr lang="en-US" i="1" dirty="0"/>
              <a:t>Mobiles &amp; Tablet, Men’s Fashion and </a:t>
            </a:r>
          </a:p>
          <a:p>
            <a:pPr marL="0" indent="0">
              <a:buNone/>
            </a:pPr>
            <a:r>
              <a:rPr lang="en-US" i="1" dirty="0"/>
              <a:t>		Superstore.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/>
              <a:t>Opportunities: </a:t>
            </a:r>
            <a:r>
              <a:rPr lang="en-US" i="1" dirty="0"/>
              <a:t>Women’s Fashion, Beauty &amp; </a:t>
            </a:r>
          </a:p>
          <a:p>
            <a:pPr marL="0" indent="0">
              <a:buNone/>
            </a:pPr>
            <a:r>
              <a:rPr lang="en-US" i="1" dirty="0"/>
              <a:t>                    Gaming and Appliances</a:t>
            </a:r>
            <a:endParaRPr lang="en-US" b="1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/>
              <a:t>Weakness: </a:t>
            </a:r>
            <a:r>
              <a:rPr lang="en-US" i="1" dirty="0" err="1"/>
              <a:t>Soghaat</a:t>
            </a:r>
            <a:r>
              <a:rPr lang="en-US" i="1" dirty="0"/>
              <a:t>, Home &amp; Living, Health &amp;</a:t>
            </a:r>
          </a:p>
          <a:p>
            <a:pPr marL="0" indent="0">
              <a:buNone/>
            </a:pPr>
            <a:r>
              <a:rPr lang="en-US" i="1" dirty="0"/>
              <a:t>                    Sports, Kids &amp; Baby and Computing.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/>
              <a:t>Threat: </a:t>
            </a:r>
            <a:r>
              <a:rPr lang="en-US" i="1" dirty="0"/>
              <a:t>Books, School &amp; Education.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7DC8C-3334-4D11-2AFC-4DF5244C117F}"/>
              </a:ext>
            </a:extLst>
          </p:cNvPr>
          <p:cNvSpPr/>
          <p:nvPr/>
        </p:nvSpPr>
        <p:spPr>
          <a:xfrm>
            <a:off x="8212455" y="801032"/>
            <a:ext cx="3520440" cy="5646420"/>
          </a:xfrm>
          <a:prstGeom prst="rect">
            <a:avLst/>
          </a:prstGeom>
          <a:solidFill>
            <a:srgbClr val="FBD089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CA" sz="1100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B5140940-FEC2-8D53-59B1-E63EB493B2A3}"/>
              </a:ext>
            </a:extLst>
          </p:cNvPr>
          <p:cNvSpPr txBox="1"/>
          <p:nvPr/>
        </p:nvSpPr>
        <p:spPr>
          <a:xfrm>
            <a:off x="8227695" y="861992"/>
            <a:ext cx="3329940" cy="51054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>
                <a:solidFill>
                  <a:srgbClr val="002060"/>
                </a:solidFill>
              </a:rPr>
              <a:t>Sales</a:t>
            </a:r>
            <a:r>
              <a:rPr lang="en-CA" sz="1400" b="1" baseline="0">
                <a:solidFill>
                  <a:srgbClr val="002060"/>
                </a:solidFill>
              </a:rPr>
              <a:t> Contribution of Various Product Lines (Spread by Gender)</a:t>
            </a:r>
            <a:endParaRPr lang="en-CA" sz="1400" b="1">
              <a:solidFill>
                <a:srgbClr val="002060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A4171AF-4F84-496F-BD0D-9C964639F5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053941"/>
              </p:ext>
            </p:extLst>
          </p:nvPr>
        </p:nvGraphicFramePr>
        <p:xfrm>
          <a:off x="8250555" y="1357292"/>
          <a:ext cx="3436620" cy="50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1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D6C1-6B4B-72C4-E4C5-00F9F8DF0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751"/>
            <a:ext cx="10515600" cy="61987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ANALYSIS</a:t>
            </a:r>
            <a:r>
              <a:rPr lang="en-US" dirty="0"/>
              <a:t>: Review seasonality trends of sales and advise optimal stock levels.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RESULT: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CONCLUSION</a:t>
            </a:r>
            <a:r>
              <a:rPr lang="en-US" dirty="0"/>
              <a:t>:  First half of the year is the peak sales period with a fairly even volume of sales. However, Q3 is the peak of sales for high-priced items.</a:t>
            </a:r>
            <a:endParaRPr lang="en-CA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3170AD-5DC4-663D-08B2-31018CB8E7C8}"/>
              </a:ext>
            </a:extLst>
          </p:cNvPr>
          <p:cNvSpPr/>
          <p:nvPr/>
        </p:nvSpPr>
        <p:spPr>
          <a:xfrm>
            <a:off x="2811779" y="1764030"/>
            <a:ext cx="7065645" cy="2796540"/>
          </a:xfrm>
          <a:prstGeom prst="rect">
            <a:avLst/>
          </a:prstGeom>
          <a:solidFill>
            <a:srgbClr val="FBD089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CA" sz="110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E25E7598-4922-1321-1A37-126BDB24694C}"/>
              </a:ext>
            </a:extLst>
          </p:cNvPr>
          <p:cNvSpPr txBox="1"/>
          <p:nvPr/>
        </p:nvSpPr>
        <p:spPr>
          <a:xfrm>
            <a:off x="4604385" y="1870710"/>
            <a:ext cx="3794760" cy="3810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>
                <a:solidFill>
                  <a:srgbClr val="002060"/>
                </a:solidFill>
              </a:rPr>
              <a:t>Average Annual Sales Seasonality Cycle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EB3B9BE-C97C-41FC-AE12-935F159A3A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873234"/>
              </p:ext>
            </p:extLst>
          </p:nvPr>
        </p:nvGraphicFramePr>
        <p:xfrm>
          <a:off x="2811779" y="2122170"/>
          <a:ext cx="7037495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378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D6C1-6B4B-72C4-E4C5-00F9F8DF0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751"/>
            <a:ext cx="10515600" cy="6198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ANALYSIS</a:t>
            </a:r>
            <a:r>
              <a:rPr lang="en-US" dirty="0"/>
              <a:t>: Review of payment option preferences by customer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RESULT: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CONCLUSION</a:t>
            </a:r>
            <a:r>
              <a:rPr lang="en-US" dirty="0"/>
              <a:t>: </a:t>
            </a:r>
            <a:r>
              <a:rPr lang="en-US" i="1" dirty="0"/>
              <a:t>It may be recommendable for the company to consolidate payment options </a:t>
            </a:r>
            <a:r>
              <a:rPr lang="en-US" i="1" dirty="0" err="1"/>
              <a:t>Payaxis</a:t>
            </a:r>
            <a:r>
              <a:rPr lang="en-US" i="1" dirty="0"/>
              <a:t>, </a:t>
            </a:r>
            <a:r>
              <a:rPr lang="en-US" i="1" dirty="0" err="1"/>
              <a:t>Easypay_Vaoucher</a:t>
            </a:r>
            <a:r>
              <a:rPr lang="en-US" i="1" dirty="0"/>
              <a:t>, </a:t>
            </a:r>
            <a:r>
              <a:rPr lang="en-US" i="1" dirty="0" err="1"/>
              <a:t>Easypay</a:t>
            </a:r>
            <a:r>
              <a:rPr lang="en-US" i="1" dirty="0"/>
              <a:t>, Cod and </a:t>
            </a:r>
            <a:r>
              <a:rPr lang="en-US" i="1" dirty="0" err="1"/>
              <a:t>BankAlfalah</a:t>
            </a:r>
            <a:r>
              <a:rPr lang="en-US" i="1" dirty="0"/>
              <a:t> in line with customer preferences.</a:t>
            </a:r>
            <a:endParaRPr lang="en-CA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AA5E7-5189-8DC0-EE23-8EB2569E511A}"/>
              </a:ext>
            </a:extLst>
          </p:cNvPr>
          <p:cNvSpPr/>
          <p:nvPr/>
        </p:nvSpPr>
        <p:spPr>
          <a:xfrm>
            <a:off x="2847974" y="1510665"/>
            <a:ext cx="7419975" cy="2788920"/>
          </a:xfrm>
          <a:prstGeom prst="rect">
            <a:avLst/>
          </a:prstGeom>
          <a:solidFill>
            <a:srgbClr val="FBD089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CA" sz="1100"/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E732CEAB-685C-FEB1-DD21-EE6A80720C1F}"/>
              </a:ext>
            </a:extLst>
          </p:cNvPr>
          <p:cNvSpPr txBox="1"/>
          <p:nvPr/>
        </p:nvSpPr>
        <p:spPr>
          <a:xfrm>
            <a:off x="5175885" y="1544955"/>
            <a:ext cx="3756660" cy="38862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>
                <a:solidFill>
                  <a:srgbClr val="002060"/>
                </a:solidFill>
              </a:rPr>
              <a:t>Customers Preferred</a:t>
            </a:r>
            <a:r>
              <a:rPr lang="en-CA" sz="1400" b="1" baseline="0" dirty="0">
                <a:solidFill>
                  <a:srgbClr val="002060"/>
                </a:solidFill>
              </a:rPr>
              <a:t> Payment Methods</a:t>
            </a:r>
            <a:endParaRPr lang="en-CA" sz="1400" b="1" dirty="0">
              <a:solidFill>
                <a:srgbClr val="002060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3922023-F839-48DD-9E40-F0DDFCFA85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819066"/>
              </p:ext>
            </p:extLst>
          </p:nvPr>
        </p:nvGraphicFramePr>
        <p:xfrm>
          <a:off x="2847974" y="1906905"/>
          <a:ext cx="7419975" cy="2346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9687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274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CUU</dc:creator>
  <cp:lastModifiedBy>CUU</cp:lastModifiedBy>
  <cp:revision>1</cp:revision>
  <dcterms:created xsi:type="dcterms:W3CDTF">2023-09-09T03:22:07Z</dcterms:created>
  <dcterms:modified xsi:type="dcterms:W3CDTF">2023-09-09T04:52:26Z</dcterms:modified>
</cp:coreProperties>
</file>