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020c79c14_0_2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7020c79c14_0_2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020c79c14_0_2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7020c79c14_0_2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020c79c14_0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020c79c14_0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020c79c14_0_2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020c79c14_0_2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020c79c14_0_2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020c79c14_0_2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020c79c14_0_2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020c79c14_0_2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020c79c14_0_2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020c79c14_0_2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020c79c14_0_2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020c79c14_0_2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020c79c14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020c79c14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020c79c14_0_2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020c79c14_0_2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020c79c14_0_2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020c79c14_0_2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020c79c14_0_2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020c79c14_0_2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020c79c14_0_2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020c79c14_0_2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zenithban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zenithban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zenithbank.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9056700" cy="3989100"/>
          </a:xfrm>
          <a:prstGeom prst="rect">
            <a:avLst/>
          </a:prstGeom>
        </p:spPr>
        <p:txBody>
          <a:bodyPr anchorCtr="0" anchor="b" bIns="91425" lIns="91425" spcFirstLastPara="1" rIns="91425" wrap="square" tIns="91425">
            <a:normAutofit/>
          </a:bodyPr>
          <a:lstStyle/>
          <a:p>
            <a:pPr indent="0" lvl="0" marL="0" rtl="0" algn="ctr">
              <a:lnSpc>
                <a:spcPct val="115000"/>
              </a:lnSpc>
              <a:spcBef>
                <a:spcPts val="2400"/>
              </a:spcBef>
              <a:spcAft>
                <a:spcPts val="0"/>
              </a:spcAft>
              <a:buNone/>
            </a:pPr>
            <a:r>
              <a:rPr b="1" lang="en-GB" sz="3000"/>
              <a:t>Cyber Threat Intelligence Report: possibility of Lazarus Group Targeting </a:t>
            </a:r>
            <a:r>
              <a:rPr b="1" lang="en-GB" sz="3000" u="sng">
                <a:solidFill>
                  <a:schemeClr val="hlink"/>
                </a:solidFill>
                <a:hlinkClick r:id="rId3"/>
              </a:rPr>
              <a:t>Zenith Bank</a:t>
            </a:r>
            <a:endParaRPr b="1" sz="3000"/>
          </a:p>
          <a:p>
            <a:pPr indent="0" lvl="0" marL="0" rtl="0" algn="ctr">
              <a:lnSpc>
                <a:spcPct val="115000"/>
              </a:lnSpc>
              <a:spcBef>
                <a:spcPts val="2400"/>
              </a:spcBef>
              <a:spcAft>
                <a:spcPts val="0"/>
              </a:spcAft>
              <a:buClr>
                <a:schemeClr val="dk1"/>
              </a:buClr>
              <a:buSzPts val="1100"/>
              <a:buFont typeface="Arial"/>
              <a:buNone/>
            </a:pPr>
            <a:r>
              <a:t/>
            </a:r>
            <a:endParaRPr b="1" sz="3000"/>
          </a:p>
          <a:p>
            <a:pPr indent="0" lvl="0" marL="0" rtl="0" algn="ctr">
              <a:spcBef>
                <a:spcPts val="600"/>
              </a:spcBef>
              <a:spcAft>
                <a:spcPts val="0"/>
              </a:spcAft>
              <a:buNone/>
            </a:pPr>
            <a:r>
              <a:rPr b="1" lang="en-GB" sz="3000"/>
              <a:t>Presented </a:t>
            </a:r>
            <a:endParaRPr b="1" sz="3000"/>
          </a:p>
          <a:p>
            <a:pPr indent="0" lvl="0" marL="0" rtl="0" algn="ctr">
              <a:spcBef>
                <a:spcPts val="0"/>
              </a:spcBef>
              <a:spcAft>
                <a:spcPts val="0"/>
              </a:spcAft>
              <a:buNone/>
            </a:pPr>
            <a:r>
              <a:rPr b="1" lang="en-GB" sz="3000"/>
              <a:t>By </a:t>
            </a:r>
            <a:endParaRPr b="1" sz="3000"/>
          </a:p>
          <a:p>
            <a:pPr indent="0" lvl="0" marL="0" rtl="0" algn="ctr">
              <a:spcBef>
                <a:spcPts val="0"/>
              </a:spcBef>
              <a:spcAft>
                <a:spcPts val="0"/>
              </a:spcAft>
              <a:buNone/>
            </a:pPr>
            <a:r>
              <a:t/>
            </a:r>
            <a:endParaRPr/>
          </a:p>
        </p:txBody>
      </p:sp>
      <p:sp>
        <p:nvSpPr>
          <p:cNvPr id="55" name="Google Shape;55;p13"/>
          <p:cNvSpPr txBox="1"/>
          <p:nvPr>
            <p:ph idx="1" type="subTitle"/>
          </p:nvPr>
        </p:nvSpPr>
        <p:spPr>
          <a:xfrm>
            <a:off x="112200" y="4114100"/>
            <a:ext cx="88323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Font typeface="Arial"/>
              <a:buNone/>
            </a:pPr>
            <a:r>
              <a:rPr lang="en-GB" sz="3000">
                <a:solidFill>
                  <a:schemeClr val="dk1"/>
                </a:solidFill>
              </a:rPr>
              <a:t>CHIDUBEM JUDE ANYAEGBU</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ctrTitle"/>
          </p:nvPr>
        </p:nvSpPr>
        <p:spPr>
          <a:xfrm>
            <a:off x="311700" y="0"/>
            <a:ext cx="8520600" cy="96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GB" sz="3000"/>
              <a:t>Potential Impact</a:t>
            </a:r>
            <a:endParaRPr b="1" sz="3000"/>
          </a:p>
        </p:txBody>
      </p:sp>
      <p:sp>
        <p:nvSpPr>
          <p:cNvPr id="118" name="Google Shape;118;p22"/>
          <p:cNvSpPr txBox="1"/>
          <p:nvPr>
            <p:ph idx="1" type="subTitle"/>
          </p:nvPr>
        </p:nvSpPr>
        <p:spPr>
          <a:xfrm>
            <a:off x="0" y="965400"/>
            <a:ext cx="9053100" cy="4087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solidFill>
                  <a:schemeClr val="dk1"/>
                </a:solidFill>
              </a:rPr>
              <a:t>Financial Loss: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Direct theft of funds via SWIFT network manipulation (e.g., $101M stolen in Bangladesh Bank heist).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Cost of ransomware payments or recovery from wiper attacks.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Operational Disruption: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Downtime of online banking services due to ransomware or DDoS attacks, impacting customer trust.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Data Breach:</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Exposure of customer PII, leading to regulatory fines (e.g., under Nigeria Data Protection Regulation) and reputational damage.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0" y="0"/>
            <a:ext cx="9056700" cy="7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3000"/>
              <a:t>Continue Potential Impact </a:t>
            </a:r>
            <a:endParaRPr b="1" sz="3000"/>
          </a:p>
        </p:txBody>
      </p:sp>
      <p:sp>
        <p:nvSpPr>
          <p:cNvPr id="124" name="Google Shape;124;p23"/>
          <p:cNvSpPr txBox="1"/>
          <p:nvPr>
            <p:ph idx="1" type="subTitle"/>
          </p:nvPr>
        </p:nvSpPr>
        <p:spPr>
          <a:xfrm>
            <a:off x="0" y="792600"/>
            <a:ext cx="9056700" cy="42237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GB" sz="2000">
                <a:solidFill>
                  <a:schemeClr val="dk1"/>
                </a:solidFill>
              </a:rPr>
              <a:t>Geopolitical Implications:</a:t>
            </a:r>
            <a:endParaRPr b="1"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0" lvl="0" marL="0" rtl="0" algn="l">
              <a:lnSpc>
                <a:spcPct val="90000"/>
              </a:lnSpc>
              <a:spcBef>
                <a:spcPts val="0"/>
              </a:spcBef>
              <a:spcAft>
                <a:spcPts val="0"/>
              </a:spcAft>
              <a:buNone/>
            </a:pPr>
            <a:r>
              <a:rPr lang="en-GB" sz="2000">
                <a:solidFill>
                  <a:schemeClr val="dk1"/>
                </a:solidFill>
              </a:rPr>
              <a:t>As a North Korean state-sponsored actor, Lazarus Group’s actions could escalate tensions or draw international scrutiny.</a:t>
            </a:r>
            <a:endParaRPr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0" lvl="0" marL="0" rtl="0" algn="l">
              <a:lnSpc>
                <a:spcPct val="90000"/>
              </a:lnSpc>
              <a:spcBef>
                <a:spcPts val="0"/>
              </a:spcBef>
              <a:spcAft>
                <a:spcPts val="0"/>
              </a:spcAft>
              <a:buNone/>
            </a:pPr>
            <a:r>
              <a:rPr b="1" lang="en-GB" sz="2000">
                <a:solidFill>
                  <a:schemeClr val="dk1"/>
                </a:solidFill>
              </a:rPr>
              <a:t>Supply Chain Risk:</a:t>
            </a:r>
            <a:endParaRPr b="1" sz="2000">
              <a:solidFill>
                <a:schemeClr val="dk1"/>
              </a:solidFill>
            </a:endParaRPr>
          </a:p>
          <a:p>
            <a:pPr indent="0" lvl="0" marL="0" rtl="0" algn="l">
              <a:lnSpc>
                <a:spcPct val="90000"/>
              </a:lnSpc>
              <a:spcBef>
                <a:spcPts val="0"/>
              </a:spcBef>
              <a:spcAft>
                <a:spcPts val="0"/>
              </a:spcAft>
              <a:buNone/>
            </a:pPr>
            <a:r>
              <a:t/>
            </a:r>
            <a:endParaRPr sz="2000">
              <a:solidFill>
                <a:schemeClr val="dk1"/>
              </a:solidFill>
            </a:endParaRPr>
          </a:p>
          <a:p>
            <a:pPr indent="0" lvl="0" marL="0" rtl="0" algn="l">
              <a:lnSpc>
                <a:spcPct val="90000"/>
              </a:lnSpc>
              <a:spcBef>
                <a:spcPts val="0"/>
              </a:spcBef>
              <a:spcAft>
                <a:spcPts val="0"/>
              </a:spcAft>
              <a:buNone/>
            </a:pPr>
            <a:r>
              <a:rPr lang="en-GB" sz="2000">
                <a:solidFill>
                  <a:schemeClr val="dk1"/>
                </a:solidFill>
              </a:rPr>
              <a:t>Compromise of third-party vendors could amplify attack impact, affecting interconnected financial systems.</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ctrTitle"/>
          </p:nvPr>
        </p:nvSpPr>
        <p:spPr>
          <a:xfrm>
            <a:off x="0" y="88825"/>
            <a:ext cx="8832300" cy="59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3080"/>
              <a:t>Recommendations</a:t>
            </a:r>
            <a:endParaRPr b="1" sz="3080"/>
          </a:p>
        </p:txBody>
      </p:sp>
      <p:sp>
        <p:nvSpPr>
          <p:cNvPr id="130" name="Google Shape;130;p24"/>
          <p:cNvSpPr txBox="1"/>
          <p:nvPr>
            <p:ph idx="1" type="subTitle"/>
          </p:nvPr>
        </p:nvSpPr>
        <p:spPr>
          <a:xfrm>
            <a:off x="0" y="681325"/>
            <a:ext cx="9056700" cy="4462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solidFill>
                  <a:schemeClr val="dk1"/>
                </a:solidFill>
              </a:rPr>
              <a:t>Enhance Detection Capabilities: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Deploy endpoint detection and response (EDR) tools to monitor for TTPs like T1059.001 and T1078.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Integrate threat intelligence feeds to identify Lazarus Group IOCs (e.g., known C2 IPs).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Strengthen Access Controls: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Enforce MFA across all accounts and systems to prevent credential abuse.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Disable unused accounts and implement strong password policies.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Patch Management: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Regularly update software to mitigate vulnerabilities (e.g., Apache Struts, Log4j).</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0" y="80150"/>
            <a:ext cx="8832300" cy="710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GB" sz="3000"/>
              <a:t>Continue </a:t>
            </a:r>
            <a:r>
              <a:rPr b="1" lang="en-GB" sz="3000"/>
              <a:t>Recommendation</a:t>
            </a:r>
            <a:r>
              <a:rPr b="1" lang="en-GB" sz="3000"/>
              <a:t> </a:t>
            </a:r>
            <a:endParaRPr b="1" sz="3000"/>
          </a:p>
        </p:txBody>
      </p:sp>
      <p:sp>
        <p:nvSpPr>
          <p:cNvPr id="136" name="Google Shape;136;p25"/>
          <p:cNvSpPr txBox="1"/>
          <p:nvPr>
            <p:ph idx="1" type="subTitle"/>
          </p:nvPr>
        </p:nvSpPr>
        <p:spPr>
          <a:xfrm>
            <a:off x="0" y="717675"/>
            <a:ext cx="9144000" cy="4425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solidFill>
                  <a:schemeClr val="dk1"/>
                </a:solidFill>
              </a:rPr>
              <a:t>Employee Training:</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Conduct phishing awareness training to recognize </a:t>
            </a:r>
            <a:r>
              <a:rPr lang="en-GB">
                <a:solidFill>
                  <a:schemeClr val="dk1"/>
                </a:solidFill>
              </a:rPr>
              <a:t>spear phishing</a:t>
            </a:r>
            <a:r>
              <a:rPr lang="en-GB">
                <a:solidFill>
                  <a:schemeClr val="dk1"/>
                </a:solidFill>
              </a:rPr>
              <a:t> attempts.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Network Segmentation: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Isolate critical systems (e.g., SWIFT servers) from external networks to limit lateral movement.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Incident Response Planning:</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Develop and test an incident response plan tailored to ransomware and data exfiltration scenarios.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Engage a third-party incident response team (e.g., Unit 42) for proactive assessments.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Third-Party Risk Management: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Audit vendors for cybersecurity compliance to reduce supply chain risks.</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ctrTitle"/>
          </p:nvPr>
        </p:nvSpPr>
        <p:spPr>
          <a:xfrm>
            <a:off x="311700" y="744575"/>
            <a:ext cx="8520600" cy="189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THANKS FOR YOUR TIME</a:t>
            </a:r>
            <a:endParaRPr/>
          </a:p>
        </p:txBody>
      </p:sp>
      <p:sp>
        <p:nvSpPr>
          <p:cNvPr id="142" name="Google Shape;142;p26"/>
          <p:cNvSpPr txBox="1"/>
          <p:nvPr>
            <p:ph idx="1" type="subTitle"/>
          </p:nvPr>
        </p:nvSpPr>
        <p:spPr>
          <a:xfrm>
            <a:off x="311700" y="2834125"/>
            <a:ext cx="8520600" cy="1890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6300">
                <a:solidFill>
                  <a:srgbClr val="FFFF00"/>
                </a:solidFill>
              </a:rPr>
              <a:t>THE END</a:t>
            </a:r>
            <a:endParaRPr sz="63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98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Executive Summary</a:t>
            </a:r>
            <a:endParaRPr b="1" sz="3020"/>
          </a:p>
        </p:txBody>
      </p:sp>
      <p:sp>
        <p:nvSpPr>
          <p:cNvPr id="61" name="Google Shape;61;p14"/>
          <p:cNvSpPr txBox="1"/>
          <p:nvPr>
            <p:ph idx="1" type="body"/>
          </p:nvPr>
        </p:nvSpPr>
        <p:spPr>
          <a:xfrm>
            <a:off x="94725" y="790525"/>
            <a:ext cx="9049200" cy="4353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b="1" lang="en-GB" sz="1600">
                <a:solidFill>
                  <a:schemeClr val="dk1"/>
                </a:solidFill>
              </a:rPr>
              <a:t>What?</a:t>
            </a:r>
            <a:r>
              <a:rPr lang="en-GB" sz="1600">
                <a:solidFill>
                  <a:schemeClr val="dk1"/>
                </a:solidFill>
              </a:rPr>
              <a:t> The Lazarus Group, a North Korean state-sponsored threat actor, has been identified as a significant cyber threat to Zenith Bank, a leading financial institution in Nigeria.</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So What?</a:t>
            </a:r>
            <a:r>
              <a:rPr lang="en-GB" sz="1600">
                <a:solidFill>
                  <a:schemeClr val="dk1"/>
                </a:solidFill>
              </a:rPr>
              <a:t> The group’s history of targeting financial institutions (e.g., Bangladesh Bank heist) and deploying sophisticated malware (e.g., WannaCry) indicates a high risk of data theft, financial loss, or ransomware attacks. Zenith Bank online banking infrastructure  such </a:t>
            </a:r>
            <a:r>
              <a:rPr lang="en-GB" sz="1600" u="sng">
                <a:solidFill>
                  <a:schemeClr val="hlink"/>
                </a:solidFill>
                <a:hlinkClick r:id="rId3"/>
              </a:rPr>
              <a:t>www.zenithbank.com</a:t>
            </a:r>
            <a:r>
              <a:rPr lang="en-GB" sz="1600">
                <a:solidFill>
                  <a:schemeClr val="dk1"/>
                </a:solidFill>
              </a:rPr>
              <a:t> and customer data are prime targets.</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What Now?</a:t>
            </a:r>
            <a:r>
              <a:rPr lang="en-GB" sz="1600">
                <a:solidFill>
                  <a:schemeClr val="dk1"/>
                </a:solidFill>
              </a:rPr>
              <a:t> Zenith Bank must enhance its cybersecurity posture by implementing proactive defenses, monitoring for specific tactics, techniques, and procedures (TTPs), and training staff to mitigate risks from phishing and social engineering attacks.</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Threat Level:</a:t>
            </a:r>
            <a:r>
              <a:rPr lang="en-GB" sz="1600">
                <a:solidFill>
                  <a:schemeClr val="dk1"/>
                </a:solidFill>
              </a:rPr>
              <a:t> High, due to Lazarus Group’s advanced capabilities and focus on financial sectors.</a:t>
            </a:r>
            <a:endParaRPr sz="1600">
              <a:solidFill>
                <a:schemeClr val="dk1"/>
              </a:solidFill>
            </a:endParaRPr>
          </a:p>
          <a:p>
            <a:pPr indent="-330200" lvl="0" marL="457200" rtl="0" algn="l">
              <a:spcBef>
                <a:spcPts val="0"/>
              </a:spcBef>
              <a:spcAft>
                <a:spcPts val="0"/>
              </a:spcAft>
              <a:buClr>
                <a:schemeClr val="dk1"/>
              </a:buClr>
              <a:buSzPts val="1600"/>
              <a:buChar char="●"/>
            </a:pPr>
            <a:r>
              <a:rPr b="1" lang="en-GB" sz="1600">
                <a:solidFill>
                  <a:schemeClr val="dk1"/>
                </a:solidFill>
              </a:rPr>
              <a:t>Recommendation:</a:t>
            </a:r>
            <a:r>
              <a:rPr lang="en-GB" sz="1600">
                <a:solidFill>
                  <a:schemeClr val="dk1"/>
                </a:solidFill>
              </a:rPr>
              <a:t> Immediate implementation of multi-factor authentication (MFA), endpoint detection, and threat intelligence integration to counter potential attacks.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67575" y="98925"/>
            <a:ext cx="866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120"/>
              <a:t>Threat Actor Profile</a:t>
            </a:r>
            <a:endParaRPr b="1" sz="3120"/>
          </a:p>
        </p:txBody>
      </p:sp>
      <p:sp>
        <p:nvSpPr>
          <p:cNvPr id="67" name="Google Shape;67;p15"/>
          <p:cNvSpPr txBox="1"/>
          <p:nvPr>
            <p:ph idx="1" type="body"/>
          </p:nvPr>
        </p:nvSpPr>
        <p:spPr>
          <a:xfrm>
            <a:off x="167575" y="826975"/>
            <a:ext cx="4143900" cy="422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solidFill>
                  <a:schemeClr val="dk1"/>
                </a:solidFill>
              </a:rPr>
              <a:t>N</a:t>
            </a:r>
            <a:r>
              <a:rPr b="1" lang="en-GB" sz="1500">
                <a:solidFill>
                  <a:schemeClr val="dk1"/>
                </a:solidFill>
              </a:rPr>
              <a:t>ame: Lazarus Group (aka Hidden Cobra, Guardians of Peace, ZINC, Diamond Sleet)</a:t>
            </a:r>
            <a:endParaRPr b="1" sz="1500">
              <a:solidFill>
                <a:schemeClr val="dk1"/>
              </a:solidFill>
            </a:endParaRPr>
          </a:p>
          <a:p>
            <a:pPr indent="0" lvl="0" marL="0" rtl="0" algn="l">
              <a:spcBef>
                <a:spcPts val="1200"/>
              </a:spcBef>
              <a:spcAft>
                <a:spcPts val="0"/>
              </a:spcAft>
              <a:buNone/>
            </a:pPr>
            <a:r>
              <a:rPr b="1" lang="en-GB" sz="1500">
                <a:solidFill>
                  <a:schemeClr val="dk1"/>
                </a:solidFill>
              </a:rPr>
              <a:t>Origin: North Korea, attributed to the Reconnaissance General Bureau (RGB).</a:t>
            </a:r>
            <a:endParaRPr b="1" sz="1500">
              <a:solidFill>
                <a:schemeClr val="dk1"/>
              </a:solidFill>
            </a:endParaRPr>
          </a:p>
          <a:p>
            <a:pPr indent="0" lvl="0" marL="0" rtl="0" algn="l">
              <a:spcBef>
                <a:spcPts val="1200"/>
              </a:spcBef>
              <a:spcAft>
                <a:spcPts val="0"/>
              </a:spcAft>
              <a:buNone/>
            </a:pPr>
            <a:r>
              <a:rPr b="1" lang="en-GB" sz="1500">
                <a:solidFill>
                  <a:schemeClr val="dk1"/>
                </a:solidFill>
              </a:rPr>
              <a:t>Motivation: Financial gain, espionage, geopolitical disruption.</a:t>
            </a:r>
            <a:endParaRPr b="1" sz="1500">
              <a:solidFill>
                <a:schemeClr val="dk1"/>
              </a:solidFill>
            </a:endParaRPr>
          </a:p>
          <a:p>
            <a:pPr indent="0" lvl="0" marL="0" rtl="0" algn="l">
              <a:spcBef>
                <a:spcPts val="1200"/>
              </a:spcBef>
              <a:spcAft>
                <a:spcPts val="0"/>
              </a:spcAft>
              <a:buNone/>
            </a:pPr>
            <a:r>
              <a:rPr b="1" lang="en-GB" sz="1500">
                <a:solidFill>
                  <a:schemeClr val="dk1"/>
                </a:solidFill>
              </a:rPr>
              <a:t>actics: Phishing, watering hole attacks, exploitation of software vulnerabilities (e.g., Apache Struts 2), and strategic web compromises.</a:t>
            </a:r>
            <a:endParaRPr b="1" sz="1500">
              <a:solidFill>
                <a:schemeClr val="dk1"/>
              </a:solidFill>
            </a:endParaRPr>
          </a:p>
          <a:p>
            <a:pPr indent="0" lvl="0" marL="0" rtl="0" algn="l">
              <a:spcBef>
                <a:spcPts val="1200"/>
              </a:spcBef>
              <a:spcAft>
                <a:spcPts val="1200"/>
              </a:spcAft>
              <a:buNone/>
            </a:pPr>
            <a:r>
              <a:rPr b="1" lang="en-GB" sz="1500">
                <a:solidFill>
                  <a:schemeClr val="dk1"/>
                </a:solidFill>
              </a:rPr>
              <a:t>Targeting: Financial institutions, cryptocurrency exchanges, critical infrastructure, and government entities globally.</a:t>
            </a:r>
            <a:endParaRPr b="1" sz="1500">
              <a:solidFill>
                <a:schemeClr val="dk1"/>
              </a:solidFill>
            </a:endParaRPr>
          </a:p>
        </p:txBody>
      </p:sp>
      <p:sp>
        <p:nvSpPr>
          <p:cNvPr id="68" name="Google Shape;68;p15"/>
          <p:cNvSpPr txBox="1"/>
          <p:nvPr>
            <p:ph idx="2" type="body"/>
          </p:nvPr>
        </p:nvSpPr>
        <p:spPr>
          <a:xfrm>
            <a:off x="4572000" y="872425"/>
            <a:ext cx="4448100" cy="41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chemeClr val="dk1"/>
                </a:solidFill>
              </a:rPr>
              <a:t>Key Characteristics:</a:t>
            </a:r>
            <a:endParaRPr b="1" sz="1700">
              <a:solidFill>
                <a:schemeClr val="dk1"/>
              </a:solidFill>
            </a:endParaRPr>
          </a:p>
          <a:p>
            <a:pPr indent="0" lvl="0" marL="0" rtl="0" algn="l">
              <a:spcBef>
                <a:spcPts val="1200"/>
              </a:spcBef>
              <a:spcAft>
                <a:spcPts val="0"/>
              </a:spcAft>
              <a:buNone/>
            </a:pPr>
            <a:r>
              <a:rPr lang="en-GB" sz="1700">
                <a:solidFill>
                  <a:schemeClr val="dk1"/>
                </a:solidFill>
              </a:rPr>
              <a:t>Active since at least 2009, known for high-profile attacks (e.g., Sony Pictures 2014, WannaCry 2017, Bangladesh Bank 2016).</a:t>
            </a:r>
            <a:endParaRPr sz="1700">
              <a:solidFill>
                <a:schemeClr val="dk1"/>
              </a:solidFill>
            </a:endParaRPr>
          </a:p>
          <a:p>
            <a:pPr indent="0" lvl="0" marL="0" rtl="0" algn="l">
              <a:spcBef>
                <a:spcPts val="1200"/>
              </a:spcBef>
              <a:spcAft>
                <a:spcPts val="0"/>
              </a:spcAft>
              <a:buNone/>
            </a:pPr>
            <a:r>
              <a:rPr lang="en-GB" sz="1700">
                <a:solidFill>
                  <a:schemeClr val="dk1"/>
                </a:solidFill>
              </a:rPr>
              <a:t>Operates subgroups like Bluenoroff (financial cyberattacks) and Andariel (South Korea-focused reconnaissance).</a:t>
            </a:r>
            <a:endParaRPr sz="1700">
              <a:solidFill>
                <a:schemeClr val="dk1"/>
              </a:solidFill>
            </a:endParaRPr>
          </a:p>
          <a:p>
            <a:pPr indent="0" lvl="0" marL="0" rtl="0" algn="l">
              <a:spcBef>
                <a:spcPts val="1200"/>
              </a:spcBef>
              <a:spcAft>
                <a:spcPts val="1200"/>
              </a:spcAft>
              <a:buNone/>
            </a:pPr>
            <a:r>
              <a:rPr lang="en-GB" sz="1700">
                <a:solidFill>
                  <a:schemeClr val="dk1"/>
                </a:solidFill>
              </a:rPr>
              <a:t>Uses advanced tools: DDoS botnets, keyloggers, remote access tools (RATs), wiper malware, </a:t>
            </a:r>
            <a:r>
              <a:rPr lang="en-GB" sz="1700">
                <a:solidFill>
                  <a:schemeClr val="dk1"/>
                </a:solidFill>
              </a:rPr>
              <a:t>theharvester</a:t>
            </a:r>
            <a:r>
              <a:rPr lang="en-GB" sz="1700">
                <a:solidFill>
                  <a:schemeClr val="dk1"/>
                </a:solidFill>
              </a:rPr>
              <a:t> and ransomware (e.g., WannaCry, AppleJeus).</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71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t>Techniques Observed:</a:t>
            </a:r>
            <a:endParaRPr b="1" sz="4000"/>
          </a:p>
        </p:txBody>
      </p:sp>
      <p:sp>
        <p:nvSpPr>
          <p:cNvPr id="74" name="Google Shape;74;p16"/>
          <p:cNvSpPr txBox="1"/>
          <p:nvPr>
            <p:ph idx="1" type="body"/>
          </p:nvPr>
        </p:nvSpPr>
        <p:spPr>
          <a:xfrm>
            <a:off x="311700" y="744500"/>
            <a:ext cx="8520600" cy="38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dk1"/>
                </a:solidFill>
              </a:rPr>
              <a:t>Passive Reconnaissance: Scraping ZenithBank.com for employee details, public APIs, and third-party vendor information with TheHarvester.</a:t>
            </a:r>
            <a:endParaRPr sz="2000">
              <a:solidFill>
                <a:schemeClr val="dk1"/>
              </a:solidFill>
            </a:endParaRPr>
          </a:p>
          <a:p>
            <a:pPr indent="0" lvl="0" marL="0" rtl="0" algn="l">
              <a:spcBef>
                <a:spcPts val="1200"/>
              </a:spcBef>
              <a:spcAft>
                <a:spcPts val="0"/>
              </a:spcAft>
              <a:buNone/>
            </a:pPr>
            <a:r>
              <a:rPr lang="en-GB" sz="2000">
                <a:solidFill>
                  <a:schemeClr val="dk1"/>
                </a:solidFill>
              </a:rPr>
              <a:t>Active Reconnaissance: Scanning for vulnerabilities in web applications, network services, and outdated software (e.g., T1016: System Network Configuration Discovery).</a:t>
            </a:r>
            <a:endParaRPr sz="2000">
              <a:solidFill>
                <a:schemeClr val="dk1"/>
              </a:solidFill>
            </a:endParaRPr>
          </a:p>
          <a:p>
            <a:pPr indent="0" lvl="0" marL="0" rtl="0" algn="l">
              <a:spcBef>
                <a:spcPts val="1200"/>
              </a:spcBef>
              <a:spcAft>
                <a:spcPts val="1200"/>
              </a:spcAft>
              <a:buNone/>
            </a:pPr>
            <a:r>
              <a:rPr lang="en-GB" sz="2000">
                <a:solidFill>
                  <a:schemeClr val="dk1"/>
                </a:solidFill>
              </a:rPr>
              <a:t>Social Engineering: Targeting employees via LinkedIn and other platforms to identify key personnel for phishing campaigns.</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90000"/>
            <a:ext cx="399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3020"/>
              <a:t>Reconnaissance</a:t>
            </a:r>
            <a:endParaRPr b="1" sz="3020"/>
          </a:p>
        </p:txBody>
      </p:sp>
      <p:sp>
        <p:nvSpPr>
          <p:cNvPr id="80" name="Google Shape;80;p17"/>
          <p:cNvSpPr txBox="1"/>
          <p:nvPr>
            <p:ph idx="1" type="body"/>
          </p:nvPr>
        </p:nvSpPr>
        <p:spPr>
          <a:xfrm>
            <a:off x="76500" y="762700"/>
            <a:ext cx="4080300" cy="4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chemeClr val="dk1"/>
                </a:solidFill>
              </a:rPr>
              <a:t>Findings:</a:t>
            </a:r>
            <a:endParaRPr b="1" sz="2000">
              <a:solidFill>
                <a:schemeClr val="dk1"/>
              </a:solidFill>
            </a:endParaRPr>
          </a:p>
          <a:p>
            <a:pPr indent="0" lvl="0" marL="0" rtl="0" algn="l">
              <a:spcBef>
                <a:spcPts val="1200"/>
              </a:spcBef>
              <a:spcAft>
                <a:spcPts val="0"/>
              </a:spcAft>
              <a:buNone/>
            </a:pPr>
            <a:r>
              <a:rPr lang="en-GB" sz="1800">
                <a:solidFill>
                  <a:schemeClr val="dk1"/>
                </a:solidFill>
              </a:rPr>
              <a:t>Zenith Bank uses public-facing web servers that may run unpatched versions of software, increasing vulnerability to exploits.</a:t>
            </a:r>
            <a:endParaRPr sz="1800">
              <a:solidFill>
                <a:schemeClr val="dk1"/>
              </a:solidFill>
            </a:endParaRPr>
          </a:p>
          <a:p>
            <a:pPr indent="0" lvl="0" marL="0" rtl="0" algn="l">
              <a:spcBef>
                <a:spcPts val="1200"/>
              </a:spcBef>
              <a:spcAft>
                <a:spcPts val="0"/>
              </a:spcAft>
              <a:buNone/>
            </a:pPr>
            <a:r>
              <a:rPr lang="en-GB" sz="1800">
                <a:solidFill>
                  <a:schemeClr val="dk1"/>
                </a:solidFill>
              </a:rPr>
              <a:t>Employee details available on public platforms could be leveraged for </a:t>
            </a:r>
            <a:r>
              <a:rPr lang="en-GB" sz="1800">
                <a:solidFill>
                  <a:schemeClr val="dk1"/>
                </a:solidFill>
              </a:rPr>
              <a:t>spear phishing</a:t>
            </a:r>
            <a:r>
              <a:rPr lang="en-GB" sz="1800">
                <a:solidFill>
                  <a:schemeClr val="dk1"/>
                </a:solidFill>
              </a:rPr>
              <a:t>.</a:t>
            </a:r>
            <a:endParaRPr sz="1800">
              <a:solidFill>
                <a:schemeClr val="dk1"/>
              </a:solidFill>
            </a:endParaRPr>
          </a:p>
          <a:p>
            <a:pPr indent="0" lvl="0" marL="0" rtl="0" algn="l">
              <a:spcBef>
                <a:spcPts val="1200"/>
              </a:spcBef>
              <a:spcAft>
                <a:spcPts val="1200"/>
              </a:spcAft>
              <a:buNone/>
            </a:pPr>
            <a:r>
              <a:rPr lang="en-GB" sz="1800">
                <a:solidFill>
                  <a:schemeClr val="dk1"/>
                </a:solidFill>
              </a:rPr>
              <a:t>Third-party vendors (e.g., payment processors) may serve as weak entry points.</a:t>
            </a:r>
            <a:endParaRPr sz="1800">
              <a:solidFill>
                <a:schemeClr val="dk1"/>
              </a:solidFill>
            </a:endParaRPr>
          </a:p>
        </p:txBody>
      </p:sp>
      <p:sp>
        <p:nvSpPr>
          <p:cNvPr id="81" name="Google Shape;81;p17"/>
          <p:cNvSpPr txBox="1"/>
          <p:nvPr>
            <p:ph idx="2" type="body"/>
          </p:nvPr>
        </p:nvSpPr>
        <p:spPr>
          <a:xfrm>
            <a:off x="4156700" y="190000"/>
            <a:ext cx="4827000" cy="47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4156700" y="190000"/>
            <a:ext cx="2459050" cy="4719026"/>
          </a:xfrm>
          <a:prstGeom prst="rect">
            <a:avLst/>
          </a:prstGeom>
          <a:noFill/>
          <a:ln>
            <a:noFill/>
          </a:ln>
        </p:spPr>
      </p:pic>
      <p:pic>
        <p:nvPicPr>
          <p:cNvPr id="83" name="Google Shape;83;p17"/>
          <p:cNvPicPr preferRelativeResize="0"/>
          <p:nvPr/>
        </p:nvPicPr>
        <p:blipFill>
          <a:blip r:embed="rId4">
            <a:alphaModFix/>
          </a:blip>
          <a:stretch>
            <a:fillRect/>
          </a:stretch>
        </p:blipFill>
        <p:spPr>
          <a:xfrm>
            <a:off x="6360725" y="0"/>
            <a:ext cx="2783274" cy="4909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Continue TheH</a:t>
            </a:r>
            <a:r>
              <a:rPr b="1" lang="en-GB"/>
              <a:t>arvester</a:t>
            </a:r>
            <a:r>
              <a:rPr b="1" lang="en-GB"/>
              <a:t>, Whois and Google Docking </a:t>
            </a:r>
            <a:endParaRPr b="1"/>
          </a:p>
        </p:txBody>
      </p:sp>
      <p:sp>
        <p:nvSpPr>
          <p:cNvPr id="89" name="Google Shape;89;p18"/>
          <p:cNvSpPr txBox="1"/>
          <p:nvPr>
            <p:ph idx="1" type="body"/>
          </p:nvPr>
        </p:nvSpPr>
        <p:spPr>
          <a:xfrm>
            <a:off x="0" y="572700"/>
            <a:ext cx="44664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0" name="Google Shape;90;p18"/>
          <p:cNvSpPr txBox="1"/>
          <p:nvPr>
            <p:ph idx="2" type="body"/>
          </p:nvPr>
        </p:nvSpPr>
        <p:spPr>
          <a:xfrm>
            <a:off x="4832400" y="572700"/>
            <a:ext cx="3999900" cy="444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8"/>
          <p:cNvPicPr preferRelativeResize="0"/>
          <p:nvPr/>
        </p:nvPicPr>
        <p:blipFill>
          <a:blip r:embed="rId3">
            <a:alphaModFix/>
          </a:blip>
          <a:stretch>
            <a:fillRect/>
          </a:stretch>
        </p:blipFill>
        <p:spPr>
          <a:xfrm>
            <a:off x="0" y="572700"/>
            <a:ext cx="4739573" cy="2257925"/>
          </a:xfrm>
          <a:prstGeom prst="rect">
            <a:avLst/>
          </a:prstGeom>
          <a:noFill/>
          <a:ln>
            <a:noFill/>
          </a:ln>
        </p:spPr>
      </p:pic>
      <p:pic>
        <p:nvPicPr>
          <p:cNvPr id="92" name="Google Shape;92;p18"/>
          <p:cNvPicPr preferRelativeResize="0"/>
          <p:nvPr/>
        </p:nvPicPr>
        <p:blipFill>
          <a:blip r:embed="rId4">
            <a:alphaModFix/>
          </a:blip>
          <a:stretch>
            <a:fillRect/>
          </a:stretch>
        </p:blipFill>
        <p:spPr>
          <a:xfrm>
            <a:off x="0" y="2830625"/>
            <a:ext cx="4648500" cy="2465274"/>
          </a:xfrm>
          <a:prstGeom prst="rect">
            <a:avLst/>
          </a:prstGeom>
          <a:noFill/>
          <a:ln>
            <a:noFill/>
          </a:ln>
        </p:spPr>
      </p:pic>
      <p:pic>
        <p:nvPicPr>
          <p:cNvPr id="93" name="Google Shape;93;p18"/>
          <p:cNvPicPr preferRelativeResize="0"/>
          <p:nvPr/>
        </p:nvPicPr>
        <p:blipFill>
          <a:blip r:embed="rId5">
            <a:alphaModFix/>
          </a:blip>
          <a:stretch>
            <a:fillRect/>
          </a:stretch>
        </p:blipFill>
        <p:spPr>
          <a:xfrm>
            <a:off x="4832400" y="572700"/>
            <a:ext cx="3999901" cy="4443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0" y="0"/>
            <a:ext cx="8832300" cy="69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080"/>
              <a:t>Attack Simulation Steps</a:t>
            </a:r>
            <a:endParaRPr b="1" sz="3080"/>
          </a:p>
        </p:txBody>
      </p:sp>
      <p:sp>
        <p:nvSpPr>
          <p:cNvPr id="99" name="Google Shape;99;p19"/>
          <p:cNvSpPr txBox="1"/>
          <p:nvPr>
            <p:ph idx="1" type="subTitle"/>
          </p:nvPr>
        </p:nvSpPr>
        <p:spPr>
          <a:xfrm>
            <a:off x="94725" y="699600"/>
            <a:ext cx="8961900" cy="4262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solidFill>
                  <a:schemeClr val="dk1"/>
                </a:solidFill>
              </a:rPr>
              <a:t>Lazarus Group may executes a multi-stage attack to steal funds and sensitive data from </a:t>
            </a:r>
            <a:r>
              <a:rPr lang="en-GB" u="sng">
                <a:solidFill>
                  <a:schemeClr val="dk1"/>
                </a:solidFill>
                <a:hlinkClick r:id="rId3">
                  <a:extLst>
                    <a:ext uri="{A12FA001-AC4F-418D-AE19-62706E023703}">
                      <ahyp:hlinkClr val="tx"/>
                    </a:ext>
                  </a:extLst>
                </a:hlinkClick>
              </a:rPr>
              <a:t>ZenithBank.com</a:t>
            </a:r>
            <a:r>
              <a:rPr lang="en-GB">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Initial Access (Phishing):</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Spearphishing emails targeting bank employees with malicious attachments or harvesting the website (T1566.001).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Execution: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Deployment of a remote access tool (RAT) like Dacls or Bankshot to establish a foothold (T1059: Command and Scripting Interpreter).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Persistence:</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Creation of scheduled tasks (T1053) or registry run keys (T1547.001) to maintain access.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ctrTitle"/>
          </p:nvPr>
        </p:nvSpPr>
        <p:spPr>
          <a:xfrm>
            <a:off x="112925" y="0"/>
            <a:ext cx="9031200" cy="73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3080"/>
              <a:t>Continue Attack Steps </a:t>
            </a:r>
            <a:endParaRPr b="1" sz="3080"/>
          </a:p>
        </p:txBody>
      </p:sp>
      <p:sp>
        <p:nvSpPr>
          <p:cNvPr id="105" name="Google Shape;105;p20"/>
          <p:cNvSpPr txBox="1"/>
          <p:nvPr>
            <p:ph idx="1" type="subTitle"/>
          </p:nvPr>
        </p:nvSpPr>
        <p:spPr>
          <a:xfrm>
            <a:off x="125" y="663025"/>
            <a:ext cx="9144000" cy="4480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solidFill>
                  <a:schemeClr val="dk1"/>
                </a:solidFill>
              </a:rPr>
              <a:t>Privilege Escalation: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Exploitation of unpatched vulnerabilities (e.g., CVE-2021-44228 in Apache Log4j) to gain elevated privileges (T1068).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Lateral Movement: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Use of stolen credentials to move across the network (T1078: Valid Accounts).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Data Exfiltration:</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Collection of customer data and financial records (T1005: Data from Local System), exfiltrated via encrypted channels (T1041).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Impact:</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Deployment of ransomware (e.g., WannaCry) or wiper malware to disrupt operations (T1486: Data Encrypted for Impact).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ctrTitle"/>
          </p:nvPr>
        </p:nvSpPr>
        <p:spPr>
          <a:xfrm>
            <a:off x="0" y="0"/>
            <a:ext cx="9144000" cy="95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GB" sz="3000"/>
              <a:t>MITRE ATTA&amp;CK Table Screen shot</a:t>
            </a:r>
            <a:endParaRPr b="1" sz="3000"/>
          </a:p>
        </p:txBody>
      </p:sp>
      <p:sp>
        <p:nvSpPr>
          <p:cNvPr id="111" name="Google Shape;111;p21"/>
          <p:cNvSpPr txBox="1"/>
          <p:nvPr>
            <p:ph idx="1" type="subTitle"/>
          </p:nvPr>
        </p:nvSpPr>
        <p:spPr>
          <a:xfrm>
            <a:off x="0" y="1045550"/>
            <a:ext cx="9144000" cy="39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12" name="Google Shape;112;p21"/>
          <p:cNvPicPr preferRelativeResize="0"/>
          <p:nvPr/>
        </p:nvPicPr>
        <p:blipFill>
          <a:blip r:embed="rId3">
            <a:alphaModFix/>
          </a:blip>
          <a:stretch>
            <a:fillRect/>
          </a:stretch>
        </p:blipFill>
        <p:spPr>
          <a:xfrm>
            <a:off x="0" y="882475"/>
            <a:ext cx="9144003" cy="426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