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7" r:id="rId6"/>
    <p:sldId id="290" r:id="rId7"/>
    <p:sldId id="264" r:id="rId8"/>
    <p:sldId id="293"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3204" autoAdjust="0"/>
  </p:normalViewPr>
  <p:slideViewPr>
    <p:cSldViewPr snapToGrid="0">
      <p:cViewPr>
        <p:scale>
          <a:sx n="73" d="100"/>
          <a:sy n="73" d="100"/>
        </p:scale>
        <p:origin x="720" y="-33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8/30/2024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909667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2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nexford.instructure.com/courses/5256/pages/the-importance-of-data-visualization?module_item_id=230683"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nexford.instructure.com/courses/5256/pages/emerging-technologies-in-python-and-r?module_item_id=2307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sz="2400" dirty="0">
                <a:latin typeface="Times New Roman" panose="02020603050405020304" pitchFamily="18" charset="0"/>
                <a:cs typeface="Times New Roman" panose="02020603050405020304" pitchFamily="18" charset="0"/>
              </a:rPr>
              <a:t>FINAL PROJECT – BAN6420</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NAME: CHIEBUKA VICTORIA CHIBUIKE</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DATE: 29</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AUGUST 2024</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LEARNER ID: </a:t>
            </a:r>
            <a:r>
              <a:rPr lang="en-US" sz="2400" cap="none" dirty="0">
                <a:latin typeface="Times New Roman" panose="02020603050405020304" pitchFamily="18" charset="0"/>
                <a:cs typeface="Times New Roman" panose="02020603050405020304" pitchFamily="18" charset="0"/>
              </a:rPr>
              <a:t>cchibuike@learner.nexford.org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679812"/>
            <a:ext cx="6343650" cy="2668463"/>
          </a:xfrm>
        </p:spPr>
        <p:txBody>
          <a:bodyPr>
            <a:normAutofit/>
          </a:bodyPr>
          <a:lstStyle/>
          <a:p>
            <a:r>
              <a:rPr lang="en-US" sz="1600" dirty="0">
                <a:latin typeface="Times New Roman" panose="02020603050405020304" pitchFamily="18" charset="0"/>
                <a:cs typeface="Times New Roman" panose="02020603050405020304" pitchFamily="18" charset="0"/>
              </a:rPr>
              <a:t>CONTENTS:</a:t>
            </a:r>
            <a:endParaRPr lang="en-ZA" sz="1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748392" y="2459831"/>
            <a:ext cx="6338887" cy="3796428"/>
          </a:xfrm>
        </p:spPr>
        <p:txBody>
          <a:bodyPr>
            <a:normAutofit/>
          </a:bodyPr>
          <a:lstStyle/>
          <a:p>
            <a:pPr marL="342900" indent="-342900">
              <a:buFontTx/>
              <a:buChar char="-"/>
            </a:pPr>
            <a:r>
              <a:rPr lang="en-US" dirty="0"/>
              <a:t>Introduction.</a:t>
            </a:r>
          </a:p>
          <a:p>
            <a:pPr marL="342900" indent="-342900">
              <a:buFontTx/>
              <a:buChar char="-"/>
            </a:pPr>
            <a:r>
              <a:rPr lang="en-US" dirty="0"/>
              <a:t>Visualizing Age-Income Distribution Using Matplotlib and Seaborn.</a:t>
            </a:r>
          </a:p>
          <a:p>
            <a:pPr marL="342900" indent="-342900">
              <a:buFontTx/>
              <a:buChar char="-"/>
            </a:pPr>
            <a:r>
              <a:rPr lang="en-US" dirty="0"/>
              <a:t>Visualizing Gender Distribution Across Spending Categories.</a:t>
            </a:r>
          </a:p>
          <a:p>
            <a:pPr marL="342900" indent="-342900">
              <a:buFontTx/>
              <a:buChar char="-"/>
            </a:pPr>
            <a:r>
              <a:rPr lang="en-US" dirty="0"/>
              <a:t>References.</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332708" y="-958167"/>
            <a:ext cx="6594768" cy="3445329"/>
          </a:xfrm>
        </p:spPr>
        <p:txBody>
          <a:bodyPr>
            <a:normAutofit/>
          </a:bodyPr>
          <a:lstStyle/>
          <a:p>
            <a:r>
              <a:rPr lang="en-US" sz="14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332708" y="2794022"/>
            <a:ext cx="6594768" cy="1951523"/>
          </a:xfrm>
        </p:spPr>
        <p:txBody>
          <a:bodyPr/>
          <a:lstStyle/>
          <a:p>
            <a:r>
              <a:rPr lang="en-US" sz="1400" dirty="0">
                <a:latin typeface="Times New Roman" panose="02020603050405020304" pitchFamily="18" charset="0"/>
                <a:cs typeface="Times New Roman" panose="02020603050405020304" pitchFamily="18" charset="0"/>
              </a:rPr>
              <a:t>This presentation illustrates how age impacts the earning capabilities of an individual. It also contains a visualization that show expense categories among females and males. It clearly explains the expense category that require major spending and the minor expense categories.</a:t>
            </a:r>
          </a:p>
          <a:p>
            <a:endParaRPr lang="en-US" dirty="0"/>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19921" y="0"/>
            <a:ext cx="6589150" cy="2291788"/>
          </a:xfrm>
        </p:spPr>
        <p:txBody>
          <a:bodyPr>
            <a:normAutofit fontScale="90000"/>
          </a:bodyPr>
          <a:lstStyle/>
          <a:p>
            <a:r>
              <a:rPr lang="en-US" sz="1200" dirty="0">
                <a:latin typeface="Times New Roman" panose="02020603050405020304" pitchFamily="18" charset="0"/>
                <a:cs typeface="Times New Roman" panose="02020603050405020304" pitchFamily="18" charset="0"/>
              </a:rPr>
              <a:t>Visualizing Age-Income Distribution Using Matplotlib and Seaborn.</a:t>
            </a:r>
            <a:br>
              <a:rPr lang="en-US" sz="1200" dirty="0">
                <a:latin typeface="Times New Roman" panose="02020603050405020304" pitchFamily="18" charset="0"/>
                <a:cs typeface="Times New Roman" panose="02020603050405020304" pitchFamily="18" charset="0"/>
              </a:rPr>
            </a:br>
            <a:br>
              <a:rPr lang="en-US" sz="1400" cap="none" dirty="0">
                <a:latin typeface="Times New Roman" panose="02020603050405020304" pitchFamily="18" charset="0"/>
                <a:cs typeface="Times New Roman" panose="02020603050405020304" pitchFamily="18" charset="0"/>
              </a:rPr>
            </a:br>
            <a:r>
              <a:rPr lang="en-US" sz="1300" cap="none" dirty="0">
                <a:latin typeface="Times New Roman" panose="02020603050405020304" pitchFamily="18" charset="0"/>
                <a:cs typeface="Times New Roman" panose="02020603050405020304" pitchFamily="18" charset="0"/>
              </a:rPr>
              <a:t>“Matplotlib is a visualization tool in python used to create interactive visualizations. Seaborn is a statistical visualization library built on top of matplotlib” (Programming In Python And R, 2024, Module 4, Section 3).</a:t>
            </a:r>
            <a:br>
              <a:rPr lang="en-US" sz="1300" cap="none" dirty="0">
                <a:latin typeface="Times New Roman" panose="02020603050405020304" pitchFamily="18" charset="0"/>
                <a:cs typeface="Times New Roman" panose="02020603050405020304" pitchFamily="18" charset="0"/>
              </a:rPr>
            </a:br>
            <a:br>
              <a:rPr lang="en-US" sz="1300" cap="none" dirty="0">
                <a:latin typeface="Times New Roman" panose="02020603050405020304" pitchFamily="18" charset="0"/>
                <a:cs typeface="Times New Roman" panose="02020603050405020304" pitchFamily="18" charset="0"/>
              </a:rPr>
            </a:br>
            <a:r>
              <a:rPr lang="en-US" sz="1300" cap="none" dirty="0">
                <a:latin typeface="Times New Roman" panose="02020603050405020304" pitchFamily="18" charset="0"/>
                <a:cs typeface="Times New Roman" panose="02020603050405020304" pitchFamily="18" charset="0"/>
              </a:rPr>
              <a:t>In this scenario, these tools were used to create visualizations illustrating how age impacts income. </a:t>
            </a:r>
            <a:br>
              <a:rPr lang="en-US" sz="1300" cap="none" dirty="0">
                <a:latin typeface="Times New Roman" panose="02020603050405020304" pitchFamily="18" charset="0"/>
                <a:cs typeface="Times New Roman" panose="02020603050405020304" pitchFamily="18" charset="0"/>
              </a:rPr>
            </a:br>
            <a:br>
              <a:rPr lang="en-US" sz="1300" cap="none" dirty="0">
                <a:latin typeface="Times New Roman" panose="02020603050405020304" pitchFamily="18" charset="0"/>
                <a:cs typeface="Times New Roman" panose="02020603050405020304" pitchFamily="18" charset="0"/>
              </a:rPr>
            </a:br>
            <a:r>
              <a:rPr lang="en-US" sz="1300" cap="none" dirty="0">
                <a:latin typeface="Times New Roman" panose="02020603050405020304" pitchFamily="18" charset="0"/>
                <a:cs typeface="Times New Roman" panose="02020603050405020304" pitchFamily="18" charset="0"/>
              </a:rPr>
              <a:t>From the charts below, the older one gets, the higher his income. This could be due to factors such as career advancements and developments, exposure, and years of experience.</a:t>
            </a:r>
            <a:br>
              <a:rPr lang="en-US" sz="1300" dirty="0">
                <a:latin typeface="Times New Roman" panose="02020603050405020304" pitchFamily="18" charset="0"/>
                <a:cs typeface="Times New Roman" panose="02020603050405020304" pitchFamily="18" charset="0"/>
              </a:rPr>
            </a:br>
            <a:br>
              <a:rPr lang="en-US" sz="13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4" name="Content Placeholder 3" descr="A graph of ageing and ageing&#10;&#10;Description automatically generated with medium confidence">
            <a:extLst>
              <a:ext uri="{FF2B5EF4-FFF2-40B4-BE49-F238E27FC236}">
                <a16:creationId xmlns:a16="http://schemas.microsoft.com/office/drawing/2014/main" id="{38718485-43B1-4E53-1A07-097B81B5D7F2}"/>
              </a:ext>
            </a:extLst>
          </p:cNvPr>
          <p:cNvPicPr>
            <a:picLocks noGrp="1" noChangeAspect="1"/>
          </p:cNvPicPr>
          <p:nvPr>
            <p:ph sz="half" idx="14"/>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1315" r="6115" b="3"/>
          <a:stretch/>
        </p:blipFill>
        <p:spPr>
          <a:xfrm>
            <a:off x="119922" y="2210765"/>
            <a:ext cx="3957404" cy="450944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BEAF3C0F-D2B6-29CA-7E6E-4C6561217BC9}"/>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t="13581" r="4" b="4"/>
          <a:stretch/>
        </p:blipFill>
        <p:spPr>
          <a:xfrm>
            <a:off x="4197246" y="2210765"/>
            <a:ext cx="3917430" cy="4509440"/>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BBA2-466F-8839-FF64-98AB187AFBD3}"/>
              </a:ext>
            </a:extLst>
          </p:cNvPr>
          <p:cNvSpPr>
            <a:spLocks noGrp="1"/>
          </p:cNvSpPr>
          <p:nvPr>
            <p:ph type="title"/>
          </p:nvPr>
        </p:nvSpPr>
        <p:spPr>
          <a:xfrm>
            <a:off x="196970" y="203781"/>
            <a:ext cx="9389288" cy="1362456"/>
          </a:xfrm>
        </p:spPr>
        <p:txBody>
          <a:bodyPr>
            <a:normAutofit/>
          </a:bodyPr>
          <a:lstStyle/>
          <a:p>
            <a:r>
              <a:rPr lang="en-US" sz="1200" dirty="0">
                <a:solidFill>
                  <a:schemeClr val="tx1"/>
                </a:solidFill>
                <a:latin typeface="Times New Roman" panose="02020603050405020304" pitchFamily="18" charset="0"/>
                <a:cs typeface="Times New Roman" panose="02020603050405020304" pitchFamily="18" charset="0"/>
              </a:rPr>
              <a:t>Visualizing Gender Distribution Across Spending Categories.</a:t>
            </a:r>
          </a:p>
        </p:txBody>
      </p:sp>
      <p:sp>
        <p:nvSpPr>
          <p:cNvPr id="3" name="Slide Number Placeholder 2">
            <a:extLst>
              <a:ext uri="{FF2B5EF4-FFF2-40B4-BE49-F238E27FC236}">
                <a16:creationId xmlns:a16="http://schemas.microsoft.com/office/drawing/2014/main" id="{29850CF7-8629-6B66-AC17-7D053A8F03F4}"/>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8" name="Content Placeholder 7">
            <a:extLst>
              <a:ext uri="{FF2B5EF4-FFF2-40B4-BE49-F238E27FC236}">
                <a16:creationId xmlns:a16="http://schemas.microsoft.com/office/drawing/2014/main" id="{72AB7BC0-E6C1-1399-FD50-A89D2F7C06C3}"/>
              </a:ext>
            </a:extLst>
          </p:cNvPr>
          <p:cNvSpPr>
            <a:spLocks noGrp="1"/>
          </p:cNvSpPr>
          <p:nvPr>
            <p:ph sz="half" idx="14"/>
          </p:nvPr>
        </p:nvSpPr>
        <p:spPr>
          <a:xfrm>
            <a:off x="196970" y="885008"/>
            <a:ext cx="10815019" cy="5176157"/>
          </a:xfrm>
        </p:spPr>
        <p:txBody>
          <a:bodyPr/>
          <a:lstStyle/>
          <a:p>
            <a:r>
              <a:rPr lang="en-US" sz="1200" dirty="0">
                <a:latin typeface="Times New Roman" panose="02020603050405020304" pitchFamily="18" charset="0"/>
                <a:cs typeface="Times New Roman" panose="02020603050405020304" pitchFamily="18" charset="0"/>
              </a:rPr>
              <a:t>The chart below explains the spending categories across both gender. From the Chart, a greater proportion of resources across both genders are expended on “School Fees”. This is closely followed by “Healthcare”, “Entertainment”, “Utilities” and lastly “Shopping”.</a:t>
            </a:r>
          </a:p>
          <a:p>
            <a:endParaRPr lang="en-US" dirty="0"/>
          </a:p>
        </p:txBody>
      </p:sp>
      <p:pic>
        <p:nvPicPr>
          <p:cNvPr id="9" name="Content Placeholder 5" descr="A graph showing different colored squares&#10;&#10;Description automatically generated with medium confidence">
            <a:extLst>
              <a:ext uri="{FF2B5EF4-FFF2-40B4-BE49-F238E27FC236}">
                <a16:creationId xmlns:a16="http://schemas.microsoft.com/office/drawing/2014/main" id="{572D697E-26E2-EC1B-351E-6C1774101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011" y="1905378"/>
            <a:ext cx="6408544" cy="3816645"/>
          </a:xfrm>
          <a:prstGeom prst="rect">
            <a:avLst/>
          </a:prstGeom>
        </p:spPr>
      </p:pic>
    </p:spTree>
    <p:extLst>
      <p:ext uri="{BB962C8B-B14F-4D97-AF65-F5344CB8AC3E}">
        <p14:creationId xmlns:p14="http://schemas.microsoft.com/office/powerpoint/2010/main" val="215921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399186" y="1000158"/>
            <a:ext cx="7889768" cy="2039341"/>
          </a:xfrm>
        </p:spPr>
        <p:txBody>
          <a:bodyPr>
            <a:normAutofit/>
          </a:bodyPr>
          <a:lstStyle/>
          <a:p>
            <a:r>
              <a:rPr lang="en-US" sz="1400" dirty="0">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REFERENCES</a:t>
            </a:r>
          </a:p>
        </p:txBody>
      </p:sp>
      <p:sp>
        <p:nvSpPr>
          <p:cNvPr id="12" name="Text Placeholder 11">
            <a:extLst>
              <a:ext uri="{FF2B5EF4-FFF2-40B4-BE49-F238E27FC236}">
                <a16:creationId xmlns:a16="http://schemas.microsoft.com/office/drawing/2014/main" id="{D3251268-42B4-3B45-A59B-740E2DB97A00}"/>
              </a:ext>
            </a:extLst>
          </p:cNvPr>
          <p:cNvSpPr>
            <a:spLocks noGrp="1"/>
          </p:cNvSpPr>
          <p:nvPr>
            <p:ph sz="half" idx="14"/>
          </p:nvPr>
        </p:nvSpPr>
        <p:spPr>
          <a:xfrm>
            <a:off x="3598817" y="2019829"/>
            <a:ext cx="8066314" cy="3006531"/>
          </a:xfrm>
        </p:spPr>
        <p:txBody>
          <a:bodyPr>
            <a:normAutofit/>
          </a:bodyPr>
          <a:lstStyle/>
          <a:p>
            <a:pPr marL="342900" indent="-342900">
              <a:buAutoNum type="arabicParenR"/>
            </a:pPr>
            <a:r>
              <a:rPr lang="en-US" sz="1200" dirty="0">
                <a:latin typeface="Times New Roman" panose="02020603050405020304" pitchFamily="18" charset="0"/>
                <a:cs typeface="Times New Roman" panose="02020603050405020304" pitchFamily="18" charset="0"/>
              </a:rPr>
              <a:t>Programming In R And Python. Module 4: Data Visualization In R And Python For Data Analysis. August 2024. </a:t>
            </a:r>
            <a:r>
              <a:rPr lang="en-US" sz="1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https://nexford.instructure.com/courses/5256/pages/the-importance-of-data-visualization?module_item_id=230683</a:t>
            </a:r>
            <a:endParaRPr lang="en-US" sz="1200" dirty="0">
              <a:latin typeface="Times New Roman" panose="02020603050405020304" pitchFamily="18" charset="0"/>
              <a:cs typeface="Times New Roman" panose="02020603050405020304" pitchFamily="18" charset="0"/>
            </a:endParaRPr>
          </a:p>
          <a:p>
            <a:pPr marL="342900" indent="-342900">
              <a:buAutoNum type="arabicParenR"/>
            </a:pPr>
            <a:endParaRPr lang="en-US" sz="1200" dirty="0">
              <a:latin typeface="Times New Roman" panose="02020603050405020304" pitchFamily="18" charset="0"/>
              <a:cs typeface="Times New Roman" panose="02020603050405020304" pitchFamily="18" charset="0"/>
            </a:endParaRPr>
          </a:p>
          <a:p>
            <a:pPr marL="342900" indent="-342900">
              <a:buAutoNum type="arabicParenR"/>
            </a:pPr>
            <a:r>
              <a:rPr lang="en-US" sz="1200" dirty="0">
                <a:latin typeface="Times New Roman" panose="02020603050405020304" pitchFamily="18" charset="0"/>
                <a:cs typeface="Times New Roman" panose="02020603050405020304" pitchFamily="18" charset="0"/>
              </a:rPr>
              <a:t>Programming In R And Python. Module 6: Use of R And Python In Emerging Technologies. August 2024. </a:t>
            </a:r>
            <a:r>
              <a:rPr lang="en-US" sz="1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https://nexford.instructure.com/courses/5256/pages/emerging-technologies-in-python-and-r?module_item_id=230726</a:t>
            </a:r>
            <a:endParaRPr lang="en-US" sz="1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418789964"/>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60</TotalTime>
  <Words>361</Words>
  <Application>Microsoft Office PowerPoint</Application>
  <PresentationFormat>Widescreen</PresentationFormat>
  <Paragraphs>24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Times New Roman</vt:lpstr>
      <vt:lpstr>Custom</vt:lpstr>
      <vt:lpstr>FINAL PROJECT – BAN6420  NAME: CHIEBUKA VICTORIA CHIBUIKE  DATE: 29TH AUGUST 2024  LEARNER ID: cchibuike@learner.nexford.org</vt:lpstr>
      <vt:lpstr>CONTENTS:</vt:lpstr>
      <vt:lpstr>INTRODUCTION</vt:lpstr>
      <vt:lpstr>Visualizing Age-Income Distribution Using Matplotlib and Seaborn.  “Matplotlib is a visualization tool in python used to create interactive visualizations. Seaborn is a statistical visualization library built on top of matplotlib” (Programming In Python And R, 2024, Module 4, Section 3).  In this scenario, these tools were used to create visualizations illustrating how age impacts income.   From the charts below, the older one gets, the higher his income. This could be due to factors such as career advancements and developments, exposure, and years of experience.   </vt:lpstr>
      <vt:lpstr>Visualizing Gender Distribution Across Spending Categories.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Victoria Chibuike</dc:creator>
  <cp:lastModifiedBy>Victoria Chibuike</cp:lastModifiedBy>
  <cp:revision>2</cp:revision>
  <dcterms:created xsi:type="dcterms:W3CDTF">2024-08-30T18:18:35Z</dcterms:created>
  <dcterms:modified xsi:type="dcterms:W3CDTF">2024-08-30T19:18:41Z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