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4" roundtripDataSignature="AMtx7mgzIDC2t/hHsnPIXyAlB/Ff789D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0775D8-9D0D-4085-9A67-D0E91C7586ED}">
  <a:tblStyle styleId="{940775D8-9D0D-4085-9A67-D0E91C7586E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e5a73b021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9e5a73b02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9e5a73b021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0" name="Google Shape;380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31" name="Google Shape;31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4" name="Google Shape;34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5" name="Google Shape;35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6" name="Google Shape;36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5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5"/>
          <p:cNvSpPr txBox="1"/>
          <p:nvPr>
            <p:ph idx="1" type="body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9pPr>
          </a:lstStyle>
          <a:p/>
        </p:txBody>
      </p:sp>
      <p:sp>
        <p:nvSpPr>
          <p:cNvPr id="62" name="Google Shape;62;p6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3" name="Google Shape;73;p2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5" name="Google Shape;75;p2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8" name="Google Shape;88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2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4" name="Google Shape;14;p2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7" name="Google Shape;17;p2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8" name="Google Shape;18;p2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9" name="Google Shape;19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vbolisetty@horizon.csueastbay.edu" TargetMode="External"/><Relationship Id="rId4" Type="http://schemas.openxmlformats.org/officeDocument/2006/relationships/hyperlink" Target="mailto:hkumar9@horizon.csueastbay.edu" TargetMode="External"/><Relationship Id="rId9" Type="http://schemas.openxmlformats.org/officeDocument/2006/relationships/hyperlink" Target="mailto:uupadhyay3@horizon.csueastbay.edu" TargetMode="External"/><Relationship Id="rId5" Type="http://schemas.openxmlformats.org/officeDocument/2006/relationships/hyperlink" Target="mailto:nkumarasamy@horizon.csueastbay.edu" TargetMode="External"/><Relationship Id="rId6" Type="http://schemas.openxmlformats.org/officeDocument/2006/relationships/hyperlink" Target="mailto:nkumarasamy@horizon.csueastbay.edu" TargetMode="External"/><Relationship Id="rId7" Type="http://schemas.openxmlformats.org/officeDocument/2006/relationships/hyperlink" Target="mailto:pchokkalingam@horizon.csueastbay.edu" TargetMode="External"/><Relationship Id="rId8" Type="http://schemas.openxmlformats.org/officeDocument/2006/relationships/hyperlink" Target="mailto:sthangaraj@horizon.csueastbay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zillow.com/home-values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www.zillow.com/homes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type="ctrTitle"/>
          </p:nvPr>
        </p:nvSpPr>
        <p:spPr>
          <a:xfrm>
            <a:off x="985968" y="4075358"/>
            <a:ext cx="8288032" cy="1096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20"/>
              <a:buFont typeface="Trebuchet MS"/>
              <a:buNone/>
            </a:pPr>
            <a:r>
              <a:rPr lang="en-US" sz="4000"/>
              <a:t>Housing Price Prediction - 2020</a:t>
            </a:r>
            <a:endParaRPr sz="4000"/>
          </a:p>
        </p:txBody>
      </p:sp>
      <p:pic>
        <p:nvPicPr>
          <p:cNvPr descr="A drawing of a cartoon character&#10;&#10;Description automatically generated" id="146" name="Google Shape;146;p1"/>
          <p:cNvPicPr preferRelativeResize="0"/>
          <p:nvPr/>
        </p:nvPicPr>
        <p:blipFill rotWithShape="1">
          <a:blip r:embed="rId3">
            <a:alphaModFix/>
          </a:blip>
          <a:srcRect b="1524" l="0" r="0" t="18366"/>
          <a:stretch/>
        </p:blipFill>
        <p:spPr>
          <a:xfrm>
            <a:off x="985968" y="609600"/>
            <a:ext cx="8288033" cy="36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677325" y="1245000"/>
            <a:ext cx="85968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4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City with highest number of listings by ratio</a:t>
            </a:r>
            <a:endParaRPr sz="3240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1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6096000" y="2261161"/>
            <a:ext cx="5346344" cy="3103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Merriweather Sans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can see that the San Francisco has the highest number of Active listings.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Mountain View has the lowest number of active listings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3" name="Google Shape;2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410" y="1930500"/>
            <a:ext cx="5647050" cy="37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Trend of Price for the different years</a:t>
            </a:r>
            <a:endParaRPr/>
          </a:p>
        </p:txBody>
      </p:sp>
      <p:pic>
        <p:nvPicPr>
          <p:cNvPr id="269" name="Google Shape;2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474" y="2159331"/>
            <a:ext cx="5283289" cy="260201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0"/>
          <p:cNvSpPr txBox="1"/>
          <p:nvPr>
            <p:ph idx="1" type="body"/>
          </p:nvPr>
        </p:nvSpPr>
        <p:spPr>
          <a:xfrm>
            <a:off x="5799438" y="2409567"/>
            <a:ext cx="4370173" cy="2038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   Looking at the bar graph we get to know that there is a trend of price increasing every year and it can be seen the prices have only increased in 2020 too.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Housing Prices – by city in Bay Area</a:t>
            </a:r>
            <a:endParaRPr/>
          </a:p>
        </p:txBody>
      </p:sp>
      <p:sp>
        <p:nvSpPr>
          <p:cNvPr id="276" name="Google Shape;276;p11"/>
          <p:cNvSpPr txBox="1"/>
          <p:nvPr>
            <p:ph idx="1" type="body"/>
          </p:nvPr>
        </p:nvSpPr>
        <p:spPr>
          <a:xfrm>
            <a:off x="7829006" y="1638075"/>
            <a:ext cx="331101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Palo Alto shows a wide range of prices for the houses sold.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High Prices – Mountain-View, Palo-Alto, San-Francisco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Medium Prices – Fremont, Milpitas, Santa-Clara, Oakland</a:t>
            </a:r>
            <a:endParaRPr/>
          </a:p>
        </p:txBody>
      </p:sp>
      <p:pic>
        <p:nvPicPr>
          <p:cNvPr id="277" name="Google Shape;2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249446"/>
            <a:ext cx="7027817" cy="537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Which type of house are selling faster than other?	</a:t>
            </a:r>
            <a:endParaRPr/>
          </a:p>
        </p:txBody>
      </p:sp>
      <p:sp>
        <p:nvSpPr>
          <p:cNvPr id="283" name="Google Shape;283;p13"/>
          <p:cNvSpPr txBox="1"/>
          <p:nvPr>
            <p:ph idx="1" type="body"/>
          </p:nvPr>
        </p:nvSpPr>
        <p:spPr>
          <a:xfrm>
            <a:off x="7311647" y="1957389"/>
            <a:ext cx="2934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Single Family houses are the ones sold more </a:t>
            </a:r>
            <a:endParaRPr/>
          </a:p>
        </p:txBody>
      </p:sp>
      <p:pic>
        <p:nvPicPr>
          <p:cNvPr id="284" name="Google Shape;2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38" y="1930400"/>
            <a:ext cx="6208323" cy="4231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City vs Walk score</a:t>
            </a:r>
            <a:endParaRPr/>
          </a:p>
        </p:txBody>
      </p:sp>
      <p:sp>
        <p:nvSpPr>
          <p:cNvPr id="290" name="Google Shape;290;p14"/>
          <p:cNvSpPr txBox="1"/>
          <p:nvPr>
            <p:ph idx="1" type="body"/>
          </p:nvPr>
        </p:nvSpPr>
        <p:spPr>
          <a:xfrm>
            <a:off x="7806645" y="1488613"/>
            <a:ext cx="2934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number of houses sold in San Francisco is more which has all the essentials at a very walkable distance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San Jose and Milpitas is mostly car-dependent cities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91" name="Google Shape;291;p14"/>
          <p:cNvPicPr preferRelativeResize="0"/>
          <p:nvPr/>
        </p:nvPicPr>
        <p:blipFill rotWithShape="1">
          <a:blip r:embed="rId3">
            <a:alphaModFix/>
          </a:blip>
          <a:srcRect b="1" l="0" r="3" t="229"/>
          <a:stretch/>
        </p:blipFill>
        <p:spPr>
          <a:xfrm>
            <a:off x="677334" y="1375954"/>
            <a:ext cx="6785912" cy="48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How good is city transport system</a:t>
            </a:r>
            <a:endParaRPr/>
          </a:p>
        </p:txBody>
      </p:sp>
      <p:pic>
        <p:nvPicPr>
          <p:cNvPr id="297" name="Google Shape;297;p15"/>
          <p:cNvPicPr preferRelativeResize="0"/>
          <p:nvPr/>
        </p:nvPicPr>
        <p:blipFill rotWithShape="1">
          <a:blip r:embed="rId3">
            <a:alphaModFix/>
          </a:blip>
          <a:srcRect b="3" l="0" r="3" t="3913"/>
          <a:stretch/>
        </p:blipFill>
        <p:spPr>
          <a:xfrm>
            <a:off x="904559" y="1554479"/>
            <a:ext cx="6557156" cy="469392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7810409" y="1236618"/>
            <a:ext cx="3477032" cy="469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-US"/>
              <a:t>San Francisco has good transit options and hence the number of houses sold is more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/>
              <a:t>Santa Clara &amp; Mountain View has only some transit options.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240"/>
              <a:t>Price per sqft of the house listings on zillow</a:t>
            </a:r>
            <a:br>
              <a:rPr lang="en-US" sz="2673"/>
            </a:br>
            <a:endParaRPr sz="2673"/>
          </a:p>
        </p:txBody>
      </p:sp>
      <p:pic>
        <p:nvPicPr>
          <p:cNvPr descr="Chart, histogram&#10;&#10;Description automatically generated" id="304" name="Google Shape;3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474" y="2159331"/>
            <a:ext cx="5283289" cy="360584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6416039" y="1930401"/>
            <a:ext cx="3537858" cy="411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Listings belonging to 500 to 1500 price sqft are predominantly listed.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Built year distribution of the house on Zillow</a:t>
            </a:r>
            <a:br>
              <a:rPr lang="en-US"/>
            </a:b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68" y="2228998"/>
            <a:ext cx="6167593" cy="322256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6776061" y="1902824"/>
            <a:ext cx="4275116" cy="398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Majority of the houses listed currently belongs to freshly built homes.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With respect to old houses, houses built in 2000’s are on sale on larger volume.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8" name="Google Shape;318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0" name="Google Shape;320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321" name="Google Shape;321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2" name="Google Shape;322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24" name="Google Shape;324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25" name="Google Shape;325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6" name="Google Shape;326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29" name="Google Shape;329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0" name="Google Shape;330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1" name="Google Shape;331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332" name="Google Shape;332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3" name="Google Shape;333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35" name="Google Shape;335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36" name="Google Shape;336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37" name="Google Shape;337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19"/>
          <p:cNvSpPr/>
          <p:nvPr/>
        </p:nvSpPr>
        <p:spPr>
          <a:xfrm>
            <a:off x="477012" y="480060"/>
            <a:ext cx="11238000" cy="5898000"/>
          </a:xfrm>
          <a:prstGeom prst="rect">
            <a:avLst/>
          </a:prstGeom>
          <a:solidFill>
            <a:srgbClr val="FFFFFF"/>
          </a:solidFill>
          <a:ln cap="flat" cmpd="sng" w="2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0" name="Google Shape;34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03" l="0" r="1" t="0"/>
          <a:stretch/>
        </p:blipFill>
        <p:spPr>
          <a:xfrm>
            <a:off x="568450" y="1192700"/>
            <a:ext cx="6140400" cy="50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House types listed across multiple cities</a:t>
            </a:r>
            <a:br>
              <a:rPr lang="en-US"/>
            </a:br>
            <a:endParaRPr/>
          </a:p>
        </p:txBody>
      </p:sp>
      <p:sp>
        <p:nvSpPr>
          <p:cNvPr id="342" name="Google Shape;342;p19"/>
          <p:cNvSpPr txBox="1"/>
          <p:nvPr>
            <p:ph idx="1" type="body"/>
          </p:nvPr>
        </p:nvSpPr>
        <p:spPr>
          <a:xfrm>
            <a:off x="6827175" y="1192700"/>
            <a:ext cx="4484700" cy="3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/>
              <a:t>Multiple occupancy type homes are least common across cities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/>
              <a:t>Single Family homes are most commonly listed in Oakland and Condos are listed in high numbers in San Francisco</a:t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-US"/>
              <a:t>Zestimate compared to the Actual listed price</a:t>
            </a:r>
            <a:br>
              <a:rPr lang="en-US"/>
            </a:br>
            <a:endParaRPr/>
          </a:p>
        </p:txBody>
      </p:sp>
      <p:sp>
        <p:nvSpPr>
          <p:cNvPr id="348" name="Google Shape;348;p20"/>
          <p:cNvSpPr txBox="1"/>
          <p:nvPr>
            <p:ph idx="1" type="body"/>
          </p:nvPr>
        </p:nvSpPr>
        <p:spPr>
          <a:xfrm>
            <a:off x="6336287" y="2160589"/>
            <a:ext cx="4105290" cy="415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Oakland and Milpitas seem to have Zestimate closest to the actual listed price.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San Francisco’s Zestimate is very low compared to the actual listed price.</a:t>
            </a:r>
            <a:endParaRPr/>
          </a:p>
        </p:txBody>
      </p:sp>
      <p:pic>
        <p:nvPicPr>
          <p:cNvPr descr="Scatter chart&#10;&#10;Description automatically generated" id="349" name="Google Shape;3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2171635"/>
            <a:ext cx="5418667" cy="3705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677334" y="609600"/>
            <a:ext cx="8596668" cy="793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BAN 612_01 GROUP 3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677863" y="2527677"/>
            <a:ext cx="6967485" cy="25852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Akhila Bolisetty (</a:t>
            </a:r>
            <a:r>
              <a:rPr b="0" i="0" lang="en-US" sz="1800" u="sng" cap="none" strike="noStrike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vbolisetty@horizon.csueastbay.edu</a:t>
            </a:r>
            <a:r>
              <a:rPr b="0" i="0" lang="en-US" sz="1800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Haripriya Kumar (</a:t>
            </a:r>
            <a:r>
              <a:rPr b="0" i="0" lang="en-US" sz="1800" u="sng" cap="none" strike="noStrike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hkumar9@horizon.csueastbay.edu</a:t>
            </a:r>
            <a:r>
              <a:rPr b="0" i="0" lang="en-US" sz="1800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Nivedhitha Kumarasamy (</a:t>
            </a:r>
            <a:r>
              <a:rPr b="0" i="0" lang="en-US" sz="1800" u="sng" cap="none" strike="noStrike">
                <a:solidFill>
                  <a:srgbClr val="1A73E8"/>
                </a:solid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nkumarasamy@horizon.csueastbay.e</a:t>
            </a:r>
            <a:r>
              <a:rPr b="0" i="0" lang="en-US" sz="1800" u="sng" cap="none" strike="noStrike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</a:t>
            </a:r>
            <a:r>
              <a:rPr b="0" i="0" lang="en-US" sz="1800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Prakash Chokkalingam (</a:t>
            </a:r>
            <a:r>
              <a:rPr b="0" i="0" lang="en-US" sz="1800" u="sng" cap="none" strike="noStrike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pchokkalingam@horizon.csueastbay.edu</a:t>
            </a:r>
            <a:r>
              <a:rPr b="0" i="0" lang="en-US" sz="1800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Surya Thangaraj (</a:t>
            </a:r>
            <a:r>
              <a:rPr b="0" i="0" lang="en-US" sz="1800" u="sng" cap="none" strike="noStrike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sthangaraj@horizon.csueastbay.edu</a:t>
            </a:r>
            <a:r>
              <a:rPr b="0" i="0" lang="en-US" sz="1800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Utkarsh Upadhyay (</a:t>
            </a:r>
            <a:r>
              <a:rPr b="0" i="0" lang="en-US" sz="1800" u="sng" cap="none" strike="noStrike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uupadhyay3@horizon.csueastbay.edu</a:t>
            </a:r>
            <a:r>
              <a:rPr b="0" i="0" lang="en-US" sz="1800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e5a73b021_0_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per square feet of the Houses  in San Francisco and Oakland</a:t>
            </a:r>
            <a:endParaRPr/>
          </a:p>
        </p:txBody>
      </p:sp>
      <p:sp>
        <p:nvSpPr>
          <p:cNvPr id="356" name="Google Shape;356;g9e5a73b021_0_3"/>
          <p:cNvSpPr txBox="1"/>
          <p:nvPr>
            <p:ph idx="1" type="body"/>
          </p:nvPr>
        </p:nvSpPr>
        <p:spPr>
          <a:xfrm>
            <a:off x="5579855" y="2160600"/>
            <a:ext cx="3694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79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40"/>
              <a:buFont typeface="Merriweather Sans"/>
              <a:buChar char="►"/>
            </a:pPr>
            <a:r>
              <a:rPr lang="en-US"/>
              <a:t>San Francisco has the higher rate of per SQFT for the houses when compared to Oakland.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7" name="Google Shape;357;g9e5a73b02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789675"/>
            <a:ext cx="5275056" cy="32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Number of Bedrooms houses sold – by city</a:t>
            </a:r>
            <a:endParaRPr/>
          </a:p>
        </p:txBody>
      </p:sp>
      <p:sp>
        <p:nvSpPr>
          <p:cNvPr id="363" name="Google Shape;363;p12"/>
          <p:cNvSpPr txBox="1"/>
          <p:nvPr>
            <p:ph idx="1" type="body"/>
          </p:nvPr>
        </p:nvSpPr>
        <p:spPr>
          <a:xfrm>
            <a:off x="6336286" y="1541417"/>
            <a:ext cx="5178379" cy="449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Shows the distribution of number of bedroom houses sold by city.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outliers in this are the number of bedrooms which are more than 5. </a:t>
            </a:r>
            <a:endParaRPr/>
          </a:p>
        </p:txBody>
      </p:sp>
      <p:pic>
        <p:nvPicPr>
          <p:cNvPr id="364" name="Google Shape;364;p12"/>
          <p:cNvPicPr preferRelativeResize="0"/>
          <p:nvPr/>
        </p:nvPicPr>
        <p:blipFill rotWithShape="1">
          <a:blip r:embed="rId3">
            <a:alphaModFix/>
          </a:blip>
          <a:srcRect b="-2" l="3903" r="3196" t="0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Develop a Modeling Framework</a:t>
            </a:r>
            <a:br>
              <a:rPr lang="en-US"/>
            </a:br>
            <a:r>
              <a:rPr lang="en-US"/>
              <a:t>- to estimate the price of the house</a:t>
            </a:r>
            <a:endParaRPr/>
          </a:p>
        </p:txBody>
      </p:sp>
      <p:sp>
        <p:nvSpPr>
          <p:cNvPr id="370" name="Google Shape;370;p3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Linear Regression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Char char="-"/>
            </a:pPr>
            <a:r>
              <a:rPr lang="en-US"/>
              <a:t>Linear regression models assume that the relationship between a 	dependent continuous variable Y and one or more explanatory (independent) variables X is linear (that is, a straight line). 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Char char="-"/>
            </a:pPr>
            <a:r>
              <a:rPr lang="en-US"/>
              <a:t>Predicts values within a continuous range (e.g. sales, price) rather than trying to classify them into categories (e.g. cat, dog). 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Char char="-"/>
            </a:pPr>
            <a:r>
              <a:rPr lang="en-US"/>
              <a:t>Linear regression models can be divided into two main types: Simple &amp; Multiple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Random Forest Regressor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Supervised learning algorithm used for Classification &amp; Regression.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type="title"/>
          </p:nvPr>
        </p:nvSpPr>
        <p:spPr>
          <a:xfrm>
            <a:off x="677334" y="609600"/>
            <a:ext cx="8596668" cy="1144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Predictors &amp; Outcome Variable </a:t>
            </a:r>
            <a:endParaRPr/>
          </a:p>
        </p:txBody>
      </p:sp>
      <p:sp>
        <p:nvSpPr>
          <p:cNvPr id="376" name="Google Shape;376;p4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predictors = ['Bed',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'Bath', 'House_size', 'Year_Built', 'Parking', 'Lot',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'HOA', 'Price_Sqft', 'walk_score', 'transit_score’]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outcome = 'List_price'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type="title"/>
          </p:nvPr>
        </p:nvSpPr>
        <p:spPr>
          <a:xfrm>
            <a:off x="702272" y="418407"/>
            <a:ext cx="8596668" cy="77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Correlation Analysis</a:t>
            </a:r>
            <a:endParaRPr/>
          </a:p>
        </p:txBody>
      </p:sp>
      <p:pic>
        <p:nvPicPr>
          <p:cNvPr id="383" name="Google Shape;3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740" y="1015999"/>
            <a:ext cx="6469223" cy="5726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Training, Validation &amp; Test Dataset</a:t>
            </a:r>
            <a:endParaRPr/>
          </a:p>
        </p:txBody>
      </p:sp>
      <p:pic>
        <p:nvPicPr>
          <p:cNvPr id="389" name="Google Shape;38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641" y="2641495"/>
            <a:ext cx="8422150" cy="182731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Predicted Housing Prices</a:t>
            </a:r>
            <a:br>
              <a:rPr lang="en-US"/>
            </a:br>
            <a:r>
              <a:rPr lang="en-US"/>
              <a:t>-Linear Regression </a:t>
            </a:r>
            <a:endParaRPr/>
          </a:p>
        </p:txBody>
      </p:sp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Actual List Price = $1,695,000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Zestimate = $1,721,954 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Predicted Price = $1,856,000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97" name="Google Shape;39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9901" y="1041081"/>
            <a:ext cx="5348201" cy="543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Regression Statistics – Linear Regression</a:t>
            </a:r>
            <a:endParaRPr/>
          </a:p>
        </p:txBody>
      </p:sp>
      <p:pic>
        <p:nvPicPr>
          <p:cNvPr id="403" name="Google Shape;4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224" y="3101022"/>
            <a:ext cx="62103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>
            <p:ph type="title"/>
          </p:nvPr>
        </p:nvSpPr>
        <p:spPr>
          <a:xfrm>
            <a:off x="677334" y="609600"/>
            <a:ext cx="8596668" cy="717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Random Forest Regressor</a:t>
            </a:r>
            <a:endParaRPr/>
          </a:p>
        </p:txBody>
      </p:sp>
      <p:sp>
        <p:nvSpPr>
          <p:cNvPr id="409" name="Google Shape;409;p45"/>
          <p:cNvSpPr txBox="1"/>
          <p:nvPr>
            <p:ph idx="1" type="body"/>
          </p:nvPr>
        </p:nvSpPr>
        <p:spPr>
          <a:xfrm>
            <a:off x="677334" y="2458719"/>
            <a:ext cx="8596668" cy="3887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Supervised Learning algorithm used for classification &amp; regression tasks with the use of multiple decision trees and a technique called </a:t>
            </a:r>
            <a:r>
              <a:rPr b="1" lang="en-US"/>
              <a:t>Bootstrap Aggregation</a:t>
            </a:r>
            <a:r>
              <a:rPr lang="en-US"/>
              <a:t>, commonly known</a:t>
            </a:r>
            <a:r>
              <a:rPr b="1" lang="en-US"/>
              <a:t> </a:t>
            </a:r>
            <a:r>
              <a:rPr lang="en-US"/>
              <a:t>as</a:t>
            </a:r>
            <a:r>
              <a:rPr b="1" lang="en-US"/>
              <a:t> bagging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basic idea behind this is to combine multiple decision trees in determining the final output rather than relying on individual decision trees.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 txBox="1"/>
          <p:nvPr>
            <p:ph type="title"/>
          </p:nvPr>
        </p:nvSpPr>
        <p:spPr>
          <a:xfrm>
            <a:off x="677334" y="609600"/>
            <a:ext cx="8596668" cy="880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Random Forest Regressor</a:t>
            </a:r>
            <a:endParaRPr/>
          </a:p>
        </p:txBody>
      </p:sp>
      <p:pic>
        <p:nvPicPr>
          <p:cNvPr id="415" name="Google Shape;41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668" y="1618827"/>
            <a:ext cx="5097322" cy="4522804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6"/>
          <p:cNvSpPr txBox="1"/>
          <p:nvPr>
            <p:ph idx="1" type="body"/>
          </p:nvPr>
        </p:nvSpPr>
        <p:spPr>
          <a:xfrm>
            <a:off x="677334" y="1618827"/>
            <a:ext cx="8596668" cy="4422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Comparison between the actual </a:t>
            </a:r>
            <a:br>
              <a:rPr lang="en-US"/>
            </a:br>
            <a:r>
              <a:rPr lang="en-US"/>
              <a:t>&amp; predicted prices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List price = $1,299,000 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Zestimate = $1,451,613 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Predicted price using </a:t>
            </a:r>
            <a:br>
              <a:rPr lang="en-US"/>
            </a:br>
            <a:r>
              <a:rPr lang="en-US"/>
              <a:t>Random Forest Regressor = $1,331,950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677334" y="609600"/>
            <a:ext cx="8596668" cy="695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Agenda:	</a:t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677334" y="1563555"/>
            <a:ext cx="8596668" cy="4477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pSp>
        <p:nvGrpSpPr>
          <p:cNvPr id="159" name="Google Shape;159;p3"/>
          <p:cNvGrpSpPr/>
          <p:nvPr/>
        </p:nvGrpSpPr>
        <p:grpSpPr>
          <a:xfrm>
            <a:off x="829738" y="1715955"/>
            <a:ext cx="8596663" cy="4477808"/>
            <a:chOff x="4" y="0"/>
            <a:chExt cx="8596663" cy="4477808"/>
          </a:xfrm>
        </p:grpSpPr>
        <p:sp>
          <p:nvSpPr>
            <p:cNvPr id="160" name="Google Shape;160;p3"/>
            <p:cNvSpPr/>
            <p:nvPr/>
          </p:nvSpPr>
          <p:spPr>
            <a:xfrm>
              <a:off x="4" y="0"/>
              <a:ext cx="8596663" cy="447780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BE8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734" y="1343342"/>
              <a:ext cx="1177424" cy="1791123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 txBox="1"/>
            <p:nvPr/>
          </p:nvSpPr>
          <p:spPr>
            <a:xfrm>
              <a:off x="58211" y="1400819"/>
              <a:ext cx="1062470" cy="1676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Objective</a:t>
              </a:r>
              <a:endParaRPr b="0" i="0" sz="1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237030" y="1343342"/>
              <a:ext cx="1177424" cy="1791123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 txBox="1"/>
            <p:nvPr/>
          </p:nvSpPr>
          <p:spPr>
            <a:xfrm>
              <a:off x="1294507" y="1400819"/>
              <a:ext cx="1062470" cy="1676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Bay Area Housing Trends</a:t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473326" y="1343342"/>
              <a:ext cx="1177424" cy="1791123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2530803" y="1400819"/>
              <a:ext cx="1062470" cy="1676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Research Questions</a:t>
              </a:r>
              <a:endParaRPr b="0" i="0" sz="1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709621" y="1343342"/>
              <a:ext cx="1177424" cy="1791123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 txBox="1"/>
            <p:nvPr/>
          </p:nvSpPr>
          <p:spPr>
            <a:xfrm>
              <a:off x="3767098" y="1400819"/>
              <a:ext cx="1062470" cy="1676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Visualization</a:t>
              </a:r>
              <a:endParaRPr b="0" i="0" sz="1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945917" y="1343342"/>
              <a:ext cx="1177424" cy="1791123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5003394" y="1400819"/>
              <a:ext cx="1062470" cy="1676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Models &amp;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Project Summary</a:t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182213" y="1343342"/>
              <a:ext cx="1177424" cy="1791123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6239690" y="1400819"/>
              <a:ext cx="1062470" cy="1676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Conclusion</a:t>
              </a:r>
              <a:endParaRPr b="0" i="0" sz="1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7418508" y="1343342"/>
              <a:ext cx="1177424" cy="1791123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7475985" y="1400819"/>
              <a:ext cx="1062470" cy="1676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Technical Aspects</a:t>
              </a:r>
              <a:endParaRPr b="0" i="0" sz="1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Grid Search to find Optimized tree</a:t>
            </a:r>
            <a:endParaRPr/>
          </a:p>
        </p:txBody>
      </p:sp>
      <p:pic>
        <p:nvPicPr>
          <p:cNvPr id="422" name="Google Shape;42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125" y="2160589"/>
            <a:ext cx="6750645" cy="388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Variable Importance </a:t>
            </a:r>
            <a:endParaRPr/>
          </a:p>
        </p:txBody>
      </p:sp>
      <p:pic>
        <p:nvPicPr>
          <p:cNvPr id="428" name="Google Shape;42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173" y="1741527"/>
            <a:ext cx="6634585" cy="3672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Comparison of RMSE between Linear Regression &amp; Random Forest</a:t>
            </a:r>
            <a:endParaRPr/>
          </a:p>
        </p:txBody>
      </p:sp>
      <p:sp>
        <p:nvSpPr>
          <p:cNvPr id="434" name="Google Shape;434;p4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RMSE is less for Random Forest Regressor and hence, we propose Random Forest for predicting the housing prices.</a:t>
            </a:r>
            <a:endParaRPr/>
          </a:p>
        </p:txBody>
      </p:sp>
      <p:graphicFrame>
        <p:nvGraphicFramePr>
          <p:cNvPr id="435" name="Google Shape;435;p49"/>
          <p:cNvGraphicFramePr/>
          <p:nvPr/>
        </p:nvGraphicFramePr>
        <p:xfrm>
          <a:off x="9794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{940775D8-9D0D-4085-9A67-D0E91C7586ED}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Linear Regression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Random Forest Regressor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Root Mean Squared Error (RMSE) : 1098555.7883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Root Mean Squared Error (RMSE): 875205.77231598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1" name="Google Shape;441;p6"/>
          <p:cNvSpPr/>
          <p:nvPr/>
        </p:nvSpPr>
        <p:spPr>
          <a:xfrm>
            <a:off x="0" y="0"/>
            <a:ext cx="47961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2" name="Google Shape;442;p6"/>
          <p:cNvSpPr/>
          <p:nvPr/>
        </p:nvSpPr>
        <p:spPr>
          <a:xfrm rot="10800000">
            <a:off x="4660127" y="-3"/>
            <a:ext cx="1056745" cy="6858001"/>
          </a:xfrm>
          <a:prstGeom prst="triangle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6"/>
          <p:cNvSpPr txBox="1"/>
          <p:nvPr>
            <p:ph type="title"/>
          </p:nvPr>
        </p:nvSpPr>
        <p:spPr>
          <a:xfrm>
            <a:off x="291886" y="2101204"/>
            <a:ext cx="42030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lt1"/>
                </a:solidFill>
              </a:rPr>
              <a:t>Is 2020 a good year to buy house?</a:t>
            </a:r>
            <a:endParaRPr/>
          </a:p>
        </p:txBody>
      </p:sp>
      <p:pic>
        <p:nvPicPr>
          <p:cNvPr descr="A picture containing drawing, shirt&#10;&#10;Description automatically generated" id="444" name="Google Shape;4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1090732"/>
            <a:ext cx="5143500" cy="466402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"/>
          <p:cNvSpPr/>
          <p:nvPr/>
        </p:nvSpPr>
        <p:spPr>
          <a:xfrm flipH="1">
            <a:off x="11755696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392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/>
          <p:nvPr>
            <p:ph type="title"/>
          </p:nvPr>
        </p:nvSpPr>
        <p:spPr>
          <a:xfrm>
            <a:off x="677334" y="609600"/>
            <a:ext cx="8596668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Conclusion	</a:t>
            </a:r>
            <a:endParaRPr/>
          </a:p>
        </p:txBody>
      </p:sp>
      <p:sp>
        <p:nvSpPr>
          <p:cNvPr id="451" name="Google Shape;451;p50"/>
          <p:cNvSpPr txBox="1"/>
          <p:nvPr>
            <p:ph idx="1" type="body"/>
          </p:nvPr>
        </p:nvSpPr>
        <p:spPr>
          <a:xfrm>
            <a:off x="677334" y="1551093"/>
            <a:ext cx="8596668" cy="4490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housing prices have dropped and again increased in 2020. More number of houses are sold in the Bay area even during the pandemic.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Single Occupancy houses does not have a considerable increase in price.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San Francisco remains a hot spot for buying houses in Bay Area.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San Francisco has excellent transit options and walk score which shows that the neighborhood is good. Hence the number of houses sold in SFO is more. 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House Buyers preferences are based on the zipcode, price per sqft and house size. These attributes have higher significance when they are choosing the house.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800" y="1174750"/>
            <a:ext cx="4470400" cy="4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3600">
                <a:solidFill>
                  <a:srgbClr val="92D050"/>
                </a:solidFill>
              </a:rPr>
              <a:t>Technical Aspects of the Project</a:t>
            </a:r>
            <a:endParaRPr/>
          </a:p>
        </p:txBody>
      </p:sp>
      <p:sp>
        <p:nvSpPr>
          <p:cNvPr id="462" name="Google Shape;462;p5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68" name="Google Shape;468;p5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Web scraping is a technique for </a:t>
            </a:r>
            <a:r>
              <a:rPr b="1" i="0" lang="en-US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targeted, automated extraction of information from websites</a:t>
            </a:r>
            <a:r>
              <a:rPr b="0" i="0" lang="en-US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It extracts the data from the web, and turning unstructured data on the web (including HTML formats) into structured data that you can store to your local computer or a database.</a:t>
            </a:r>
            <a:endParaRPr b="0" i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Its much more efficient, faster and less error-prone to automate the task when compared to manual extraction of data.</a:t>
            </a:r>
            <a:endParaRPr b="0" i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b="0" i="0" lang="en-US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74" name="Google Shape;474;p5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Web sites contain detailed and frequently updated information that may be useful to official statistics.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can enrich the results of the traditional methods with automatically collected information.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Web data may enable new types of indicators that are not feasible with traditional methods.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collection and analysis time is much faster than performing these tasks manually.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80" name="Google Shape;480;p55"/>
          <p:cNvSpPr txBox="1"/>
          <p:nvPr>
            <p:ph idx="1" type="body"/>
          </p:nvPr>
        </p:nvSpPr>
        <p:spPr>
          <a:xfrm>
            <a:off x="677334" y="2230441"/>
            <a:ext cx="8596668" cy="4087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800" u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interchange information transported over the Internet to enable multi-media data exchange.  The protocol defines aspects of authentication, requests, status codes, persistent connections, client/server request/response. etc. 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800" u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The server is made connected with the v=client with the help of Python libraries.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The web page is opened and stored in a file.</a:t>
            </a:r>
            <a:r>
              <a:rPr b="0" i="0" lang="en-US" sz="1800" u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The file is read and stored in string format 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800" u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The webpage is parsed using Beautiful Soup.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The information is extracted using soup, findAll,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attributes.</a:t>
            </a:r>
            <a:endParaRPr b="0" i="0" sz="1800" u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81" name="Google Shape;48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6489" y="806640"/>
            <a:ext cx="4387511" cy="1005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9779" y="3770670"/>
            <a:ext cx="3254221" cy="1952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Bay Area Housing Market Prices &amp; Trends – A GLIMPSE</a:t>
            </a:r>
            <a:endParaRPr/>
          </a:p>
        </p:txBody>
      </p:sp>
      <p:sp>
        <p:nvSpPr>
          <p:cNvPr id="180" name="Google Shape;180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According to U.S Census Bureau, the median home price in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1980  - $148,000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2000  - $180,000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2010  - $375,000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2020  - $1,500,000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Bay Area Real Estate – most expensive market in California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average value of a home in the city is more than one-million dollars more than the median home value in the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United States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Libraries &amp; packages</a:t>
            </a:r>
            <a:endParaRPr/>
          </a:p>
        </p:txBody>
      </p:sp>
      <p:sp>
        <p:nvSpPr>
          <p:cNvPr id="488" name="Google Shape;488;p5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Beautiful Soup </a:t>
            </a:r>
            <a:r>
              <a:rPr lang="en-US"/>
              <a:t>: Python library for pulling data out of HTML and XML files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urllib</a:t>
            </a:r>
            <a:r>
              <a:rPr lang="en-US"/>
              <a:t> : Python library that collects several modules for working with URLs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urllib.request </a:t>
            </a:r>
            <a:r>
              <a:rPr lang="en-US"/>
              <a:t>: Module for opening and reading URLSs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urllib.parse </a:t>
            </a:r>
            <a:r>
              <a:rPr lang="en-US"/>
              <a:t>: Module for parsing URLs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urllib.urlopen </a:t>
            </a:r>
            <a:r>
              <a:rPr lang="en-US"/>
              <a:t>: Module for opening URLs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json </a:t>
            </a:r>
            <a:r>
              <a:rPr lang="en-US"/>
              <a:t>: Python library to transmit data in web applications.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94" name="Google Shape;494;p5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800" u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Our dataset comes from Zillow website.</a:t>
            </a:r>
            <a:endParaRPr b="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800" u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dataset contains house listing prices and its parameters for houses which are listed on the website.</a:t>
            </a:r>
            <a:endParaRPr b="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800" u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about 500 observations  in the dataset which ar</a:t>
            </a:r>
            <a:r>
              <a:rPr lang="en-US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e scraped</a:t>
            </a:r>
            <a:r>
              <a:rPr b="0" i="0" lang="en-US" sz="1800" u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800" u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about 18 total attributes in the dataset.</a:t>
            </a:r>
            <a:endParaRPr b="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Walk and Transit score – Function for data scraping.</a:t>
            </a:r>
            <a:endParaRPr/>
          </a:p>
        </p:txBody>
      </p:sp>
      <p:pic>
        <p:nvPicPr>
          <p:cNvPr id="500" name="Google Shape;50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524" y="2042812"/>
            <a:ext cx="6458079" cy="4195977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/>
          <p:nvPr>
            <p:ph type="title"/>
          </p:nvPr>
        </p:nvSpPr>
        <p:spPr>
          <a:xfrm>
            <a:off x="677334" y="609600"/>
            <a:ext cx="8596668" cy="5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240"/>
              <a:t>Attributes</a:t>
            </a:r>
            <a:endParaRPr/>
          </a:p>
        </p:txBody>
      </p:sp>
      <p:sp>
        <p:nvSpPr>
          <p:cNvPr id="507" name="Google Shape;507;p59"/>
          <p:cNvSpPr txBox="1"/>
          <p:nvPr>
            <p:ph idx="1" type="body"/>
          </p:nvPr>
        </p:nvSpPr>
        <p:spPr>
          <a:xfrm>
            <a:off x="677334" y="1313055"/>
            <a:ext cx="3282107" cy="4567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i="0" lang="en-US" sz="1530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 Variables : Definition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5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ZPID : </a:t>
            </a:r>
            <a:r>
              <a:rPr lang="en-US" sz="1530">
                <a:solidFill>
                  <a:schemeClr val="dk1"/>
                </a:solidFill>
              </a:rPr>
              <a:t>unique ID of each house</a:t>
            </a:r>
            <a:r>
              <a:rPr b="0" i="0" lang="en-US" sz="15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5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Address : location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5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City : city 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5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ZipCode</a:t>
            </a:r>
            <a:r>
              <a:rPr lang="en-US" sz="1530">
                <a:solidFill>
                  <a:schemeClr val="dk1"/>
                </a:solidFill>
              </a:rPr>
              <a:t> :</a:t>
            </a:r>
            <a:r>
              <a:rPr b="0" i="0" lang="en-US" sz="15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postal code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5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List_price : listing price on zillow 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5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Zestimate : price estimated by zillow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5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sold_year : year sold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530">
                <a:solidFill>
                  <a:schemeClr val="dk1"/>
                </a:solidFill>
              </a:rPr>
              <a:t>Bed</a:t>
            </a:r>
            <a:r>
              <a:rPr b="0" i="0" lang="en-US" sz="15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: no. of bedrooms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5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Bath : no. of bathrooms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5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House_type : type of house </a:t>
            </a:r>
            <a:endParaRPr/>
          </a:p>
        </p:txBody>
      </p:sp>
      <p:sp>
        <p:nvSpPr>
          <p:cNvPr id="508" name="Google Shape;508;p59"/>
          <p:cNvSpPr txBox="1"/>
          <p:nvPr/>
        </p:nvSpPr>
        <p:spPr>
          <a:xfrm>
            <a:off x="3959441" y="1313055"/>
            <a:ext cx="3282107" cy="4567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0" lang="en-US" sz="15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Variables : Definition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House_size : size of house ( sq ft) 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Year_built : house built year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Parking : no. of spaces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Lot : size of lot (sq ft)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HOA : fees ($)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Price_sqft : price per sq ft ($) 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walk score : walkability of any address using a patented system.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transit score : measure of any address by public transit (1-100)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0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600"/>
              <a:t>Data Preprocessing</a:t>
            </a:r>
            <a:br>
              <a:rPr lang="en-US" sz="3600"/>
            </a:br>
            <a:br>
              <a:rPr lang="en-US" sz="3600"/>
            </a:br>
            <a:endParaRPr sz="3600"/>
          </a:p>
        </p:txBody>
      </p:sp>
      <p:sp>
        <p:nvSpPr>
          <p:cNvPr id="514" name="Google Shape;514;p60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/>
          <p:cNvSpPr txBox="1"/>
          <p:nvPr>
            <p:ph type="title"/>
          </p:nvPr>
        </p:nvSpPr>
        <p:spPr>
          <a:xfrm>
            <a:off x="677333" y="609600"/>
            <a:ext cx="8596670" cy="1182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7428"/>
              </a:lnSpc>
              <a:spcBef>
                <a:spcPts val="3200"/>
              </a:spcBef>
              <a:spcAft>
                <a:spcPts val="0"/>
              </a:spcAft>
              <a:buSzPts val="3600"/>
              <a:buNone/>
            </a:pPr>
            <a:r>
              <a:rPr b="1" lang="en-US" sz="2073"/>
              <a:t>Data Cleaning and Preparation</a:t>
            </a:r>
            <a:endParaRPr/>
          </a:p>
          <a:p>
            <a:pPr indent="0" lvl="0" marL="0" rtl="0" algn="l">
              <a:lnSpc>
                <a:spcPct val="207428"/>
              </a:lnSpc>
              <a:spcBef>
                <a:spcPts val="3200"/>
              </a:spcBef>
              <a:spcAft>
                <a:spcPts val="0"/>
              </a:spcAft>
              <a:buSzPts val="3600"/>
              <a:buNone/>
            </a:pPr>
            <a:r>
              <a:rPr b="1" lang="en-US" sz="2073"/>
              <a:t>Handling missing Data:</a:t>
            </a:r>
            <a:endParaRPr/>
          </a:p>
        </p:txBody>
      </p:sp>
      <p:pic>
        <p:nvPicPr>
          <p:cNvPr descr="Image" id="520" name="Google Shape;52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92" y="2080319"/>
            <a:ext cx="5994401" cy="34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1"/>
          <p:cNvSpPr txBox="1"/>
          <p:nvPr/>
        </p:nvSpPr>
        <p:spPr>
          <a:xfrm>
            <a:off x="5826882" y="3249929"/>
            <a:ext cx="4343201" cy="624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43.2 % of  parking Lot is missing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64% of HOA is missing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2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Heatmap after treating missing values:</a:t>
            </a:r>
            <a:endParaRPr/>
          </a:p>
        </p:txBody>
      </p:sp>
      <p:sp>
        <p:nvSpPr>
          <p:cNvPr id="527" name="Google Shape;527;p62"/>
          <p:cNvSpPr txBox="1"/>
          <p:nvPr>
            <p:ph idx="1" type="body"/>
          </p:nvPr>
        </p:nvSpPr>
        <p:spPr>
          <a:xfrm>
            <a:off x="677333" y="1401911"/>
            <a:ext cx="9055753" cy="463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" lvl="0" marL="1371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Image" id="528" name="Google Shape;52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401911"/>
            <a:ext cx="7894190" cy="4543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"/>
          <p:cNvSpPr txBox="1"/>
          <p:nvPr>
            <p:ph type="title"/>
          </p:nvPr>
        </p:nvSpPr>
        <p:spPr>
          <a:xfrm>
            <a:off x="715997" y="493608"/>
            <a:ext cx="8596670" cy="1320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900"/>
              <a:t>Removing special characters</a:t>
            </a:r>
            <a:endParaRPr/>
          </a:p>
        </p:txBody>
      </p:sp>
      <p:sp>
        <p:nvSpPr>
          <p:cNvPr id="534" name="Google Shape;534;p63"/>
          <p:cNvSpPr txBox="1"/>
          <p:nvPr>
            <p:ph idx="1" type="body"/>
          </p:nvPr>
        </p:nvSpPr>
        <p:spPr>
          <a:xfrm>
            <a:off x="715997" y="1340291"/>
            <a:ext cx="8596670" cy="48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“sqft”</a:t>
            </a:r>
            <a:endParaRPr/>
          </a:p>
          <a:p>
            <a:pPr indent="-32004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“acres"</a:t>
            </a:r>
            <a:endParaRPr/>
          </a:p>
          <a:p>
            <a:pPr indent="-32004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“$"</a:t>
            </a:r>
            <a:endParaRPr/>
          </a:p>
          <a:p>
            <a:pPr indent="-32004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“/“,"month","mo","/month","/mo"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900"/>
              <a:buNone/>
            </a:pPr>
            <a:r>
              <a:rPr lang="en-US"/>
              <a:t>Imputing Values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‣"/>
            </a:pPr>
            <a:r>
              <a:rPr lang="en-US"/>
              <a:t>    Zestimate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‣"/>
            </a:pPr>
            <a:r>
              <a:rPr lang="en-US"/>
              <a:t>    Year built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Thank you !</a:t>
            </a:r>
            <a:br>
              <a:rPr lang="en-US"/>
            </a:br>
            <a:r>
              <a:rPr lang="en-US"/>
              <a:t>Questions ?...</a:t>
            </a:r>
            <a:endParaRPr/>
          </a:p>
        </p:txBody>
      </p:sp>
      <p:sp>
        <p:nvSpPr>
          <p:cNvPr id="540" name="Google Shape;540;p6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How the COVID has affected the Bay Area real estate market	</a:t>
            </a:r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Record Unemployment &amp; Volatile Stock market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Uncertain economic times during COVID has affected the buyer’s &amp; seller’s mindset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- Buyer’s reluctant to invest during recession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- Seller’s removed the house listing and the number of newly listed 		 	  properties declined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- Real Estate market frozen as soon as the pandemic started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But..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Merriweather Sans"/>
              <a:buChar char="►"/>
            </a:pPr>
            <a:r>
              <a:rPr lang="en-US"/>
              <a:t>Due to the deadliest pandemic people now see their home not only as a place   to live, but as a shelter and workspace.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FACTORS THAT INFLUENCE THE BUYING PATTERN</a:t>
            </a:r>
            <a:endParaRPr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3428268" y="2162768"/>
            <a:ext cx="3094800" cy="3878594"/>
            <a:chOff x="2750933" y="1089"/>
            <a:chExt cx="3094800" cy="3878594"/>
          </a:xfrm>
        </p:grpSpPr>
        <p:sp>
          <p:nvSpPr>
            <p:cNvPr id="194" name="Google Shape;194;p7"/>
            <p:cNvSpPr/>
            <p:nvPr/>
          </p:nvSpPr>
          <p:spPr>
            <a:xfrm>
              <a:off x="2750933" y="1089"/>
              <a:ext cx="3094800" cy="412616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 txBox="1"/>
            <p:nvPr/>
          </p:nvSpPr>
          <p:spPr>
            <a:xfrm>
              <a:off x="2750933" y="21231"/>
              <a:ext cx="3054516" cy="372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Location</a:t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750933" y="434336"/>
              <a:ext cx="3094800" cy="412616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 txBox="1"/>
            <p:nvPr/>
          </p:nvSpPr>
          <p:spPr>
            <a:xfrm>
              <a:off x="2771075" y="454478"/>
              <a:ext cx="3054516" cy="372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Price</a:t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2750933" y="867583"/>
              <a:ext cx="3094800" cy="412616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 txBox="1"/>
            <p:nvPr/>
          </p:nvSpPr>
          <p:spPr>
            <a:xfrm>
              <a:off x="2771075" y="887725"/>
              <a:ext cx="3054516" cy="372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SQFT</a:t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750933" y="1300831"/>
              <a:ext cx="3094800" cy="412616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 txBox="1"/>
            <p:nvPr/>
          </p:nvSpPr>
          <p:spPr>
            <a:xfrm>
              <a:off x="2771075" y="1320973"/>
              <a:ext cx="3054516" cy="372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Number of bedrooms &amp; bathrooms</a:t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750933" y="1734078"/>
              <a:ext cx="3094800" cy="412616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 txBox="1"/>
            <p:nvPr/>
          </p:nvSpPr>
          <p:spPr>
            <a:xfrm>
              <a:off x="2771075" y="1754220"/>
              <a:ext cx="3054516" cy="372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Single Occupancy or Family houses</a:t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750933" y="2167325"/>
              <a:ext cx="3094800" cy="412616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 txBox="1"/>
            <p:nvPr/>
          </p:nvSpPr>
          <p:spPr>
            <a:xfrm>
              <a:off x="2771075" y="2187467"/>
              <a:ext cx="3054516" cy="372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Parking space</a:t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750933" y="2600572"/>
              <a:ext cx="3094800" cy="412616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 txBox="1"/>
            <p:nvPr/>
          </p:nvSpPr>
          <p:spPr>
            <a:xfrm>
              <a:off x="2771075" y="2620714"/>
              <a:ext cx="3054516" cy="372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Neighbourhood</a:t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750933" y="3033819"/>
              <a:ext cx="3094800" cy="412616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 txBox="1"/>
            <p:nvPr/>
          </p:nvSpPr>
          <p:spPr>
            <a:xfrm>
              <a:off x="2771075" y="3053961"/>
              <a:ext cx="3054516" cy="372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Proximity to shop &amp; essentials</a:t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2750933" y="3467067"/>
              <a:ext cx="3094800" cy="412616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2771075" y="3487209"/>
              <a:ext cx="3054516" cy="372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Public transport facilities</a:t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/>
          <p:nvPr/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7" name="Google Shape;217;p8"/>
          <p:cNvGrpSpPr/>
          <p:nvPr/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18" name="Google Shape;218;p8"/>
            <p:cNvCxnSpPr/>
            <p:nvPr/>
          </p:nvCxnSpPr>
          <p:spPr>
            <a:xfrm>
              <a:off x="10196547" y="4572001"/>
              <a:ext cx="393665" cy="2285999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6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 flipH="1">
              <a:off x="7425267" y="4572001"/>
              <a:ext cx="3383073" cy="2285999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6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0" name="Google Shape;220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21" name="Google Shape;221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22" name="Google Shape;222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224" name="Google Shape;224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225" name="Google Shape;225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226" name="Google Shape;226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8"/>
          <p:cNvSpPr txBox="1"/>
          <p:nvPr>
            <p:ph type="title"/>
          </p:nvPr>
        </p:nvSpPr>
        <p:spPr>
          <a:xfrm>
            <a:off x="677334" y="4765972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000">
                <a:solidFill>
                  <a:schemeClr val="lt1"/>
                </a:solidFill>
              </a:rPr>
              <a:t>Dataset &amp; Attributes</a:t>
            </a:r>
            <a:endParaRPr sz="4000"/>
          </a:p>
        </p:txBody>
      </p:sp>
      <p:sp>
        <p:nvSpPr>
          <p:cNvPr id="228" name="Google Shape;228;p8"/>
          <p:cNvSpPr/>
          <p:nvPr/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9" name="Google Shape;229;p8"/>
          <p:cNvGrpSpPr/>
          <p:nvPr/>
        </p:nvGrpSpPr>
        <p:grpSpPr>
          <a:xfrm>
            <a:off x="642938" y="643339"/>
            <a:ext cx="10906125" cy="3285322"/>
            <a:chOff x="0" y="401"/>
            <a:chExt cx="10906125" cy="3285322"/>
          </a:xfrm>
        </p:grpSpPr>
        <p:sp>
          <p:nvSpPr>
            <p:cNvPr id="230" name="Google Shape;230;p8"/>
            <p:cNvSpPr/>
            <p:nvPr/>
          </p:nvSpPr>
          <p:spPr>
            <a:xfrm>
              <a:off x="0" y="401"/>
              <a:ext cx="10906125" cy="938663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283945" y="211600"/>
              <a:ext cx="516264" cy="51626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084156" y="401"/>
              <a:ext cx="9821968" cy="938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 txBox="1"/>
            <p:nvPr/>
          </p:nvSpPr>
          <p:spPr>
            <a:xfrm>
              <a:off x="1084156" y="401"/>
              <a:ext cx="9821968" cy="938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325" lIns="99325" spcFirstLastPara="1" rIns="99325" wrap="square" tIns="993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Zillow - </a:t>
              </a:r>
              <a:r>
                <a:rPr b="0" i="0" lang="en-US" sz="1600" u="sng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https://www.zillow.com/homes/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0" y="1173730"/>
              <a:ext cx="10906125" cy="938663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283945" y="1384930"/>
              <a:ext cx="516264" cy="51626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084156" y="1173730"/>
              <a:ext cx="9821968" cy="938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 txBox="1"/>
            <p:nvPr/>
          </p:nvSpPr>
          <p:spPr>
            <a:xfrm>
              <a:off x="1084156" y="1173730"/>
              <a:ext cx="9821968" cy="938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325" lIns="99325" spcFirstLastPara="1" rIns="99325" wrap="square" tIns="993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Web Scraping using Python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0" y="2347060"/>
              <a:ext cx="10906125" cy="938663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283945" y="2558259"/>
              <a:ext cx="516264" cy="51626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1084156" y="2347060"/>
              <a:ext cx="9821968" cy="938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 txBox="1"/>
            <p:nvPr/>
          </p:nvSpPr>
          <p:spPr>
            <a:xfrm>
              <a:off x="1084156" y="2347060"/>
              <a:ext cx="9821968" cy="938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325" lIns="99325" spcFirstLastPara="1" rIns="99325" wrap="square" tIns="993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Attributes Scraped – ZPID, Address, City, ZipCode, Home Listing price, Zillow Zestimate, sold_year number of bedrooms, number of bathrooms, House type, House size, House built year, parking, house lot sqft, HOA, Price per sqft, walk score and description, transit score and description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Research Questions.</a:t>
            </a:r>
            <a:endParaRPr/>
          </a:p>
        </p:txBody>
      </p:sp>
      <p:sp>
        <p:nvSpPr>
          <p:cNvPr id="247" name="Google Shape;247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395">
                <a:latin typeface="Trebuchet MS"/>
                <a:ea typeface="Trebuchet MS"/>
                <a:cs typeface="Trebuchet MS"/>
                <a:sym typeface="Trebuchet MS"/>
              </a:rPr>
              <a:t>City with highest number of listings by ratio</a:t>
            </a:r>
            <a:endParaRPr/>
          </a:p>
          <a:p>
            <a:pPr indent="-32004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395">
                <a:latin typeface="Trebuchet MS"/>
                <a:ea typeface="Trebuchet MS"/>
                <a:cs typeface="Trebuchet MS"/>
                <a:sym typeface="Trebuchet MS"/>
              </a:rPr>
              <a:t>Trend of Price over the years</a:t>
            </a:r>
            <a:endParaRPr/>
          </a:p>
          <a:p>
            <a:pPr indent="-32004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395"/>
              <a:t>Housing Prices – by city in Bay Area</a:t>
            </a:r>
            <a:endParaRPr/>
          </a:p>
          <a:p>
            <a:pPr indent="-32004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395"/>
              <a:t>Which type of house are selling faster than other</a:t>
            </a:r>
            <a:endParaRPr/>
          </a:p>
          <a:p>
            <a:pPr indent="-32004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395"/>
              <a:t>City vs Walk score</a:t>
            </a:r>
            <a:endParaRPr/>
          </a:p>
          <a:p>
            <a:pPr indent="-32004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395"/>
              <a:t>How good is city transport system</a:t>
            </a:r>
            <a:endParaRPr/>
          </a:p>
          <a:p>
            <a:pPr indent="-32004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395"/>
              <a:t>Price per sqft of the house listings on zillow</a:t>
            </a:r>
            <a:endParaRPr/>
          </a:p>
          <a:p>
            <a:pPr indent="-32004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395"/>
              <a:t>Built year distribution of the house on Zillow</a:t>
            </a:r>
            <a:endParaRPr/>
          </a:p>
          <a:p>
            <a:pPr indent="-32004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395"/>
              <a:t>House types listed across multiple cities</a:t>
            </a:r>
            <a:endParaRPr/>
          </a:p>
          <a:p>
            <a:pPr indent="-32004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395"/>
              <a:t>Zestimate compared to the Actual listed price</a:t>
            </a:r>
            <a:endParaRPr/>
          </a:p>
          <a:p>
            <a:pPr indent="-32004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395"/>
              <a:t>Number of Bedrooms houses sold – by city</a:t>
            </a:r>
            <a:br>
              <a:rPr lang="en-US" sz="1395"/>
            </a:br>
            <a:br>
              <a:rPr lang="en-US" sz="1395"/>
            </a:br>
            <a:br>
              <a:rPr lang="en-US" sz="1395"/>
            </a:br>
            <a:endParaRPr sz="1395"/>
          </a:p>
          <a:p>
            <a:pPr indent="-2286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39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>
            <p:ph type="ctrTitle"/>
          </p:nvPr>
        </p:nvSpPr>
        <p:spPr>
          <a:xfrm>
            <a:off x="404812" y="538163"/>
            <a:ext cx="8947258" cy="16337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4400"/>
              <a:t>Why Data Visualization is Needed?</a:t>
            </a:r>
            <a:endParaRPr sz="4400"/>
          </a:p>
        </p:txBody>
      </p:sp>
      <p:sp>
        <p:nvSpPr>
          <p:cNvPr id="253" name="Google Shape;253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254" name="Google Shape;254;p18"/>
          <p:cNvGraphicFramePr/>
          <p:nvPr/>
        </p:nvGraphicFramePr>
        <p:xfrm>
          <a:off x="98425" y="98425"/>
          <a:ext cx="612775" cy="439738"/>
        </p:xfrm>
        <a:graphic>
          <a:graphicData uri="http://schemas.openxmlformats.org/presentationml/2006/ole">
            <mc:AlternateContent>
              <mc:Choice Requires="v">
                <p:oleObj r:id="rId4" imgH="439738" imgW="612775" progId="Package" spid="_x0000_s1">
                  <p:embed/>
                </p:oleObj>
              </mc:Choice>
              <mc:Fallback>
                <p:oleObj r:id="rId5" imgH="439738" imgW="612775" progId="Package">
                  <p:embed/>
                  <p:pic>
                    <p:nvPicPr>
                      <p:cNvPr id="254" name="Google Shape;254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8425" y="98425"/>
                        <a:ext cx="6127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5" name="Google Shape;25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2933284"/>
            <a:ext cx="3925360" cy="3924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256" name="Google Shape;25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68807" y="3146084"/>
            <a:ext cx="8423193" cy="371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2020-10-06T23:56:20Z</dcterms:created>
</cp:coreProperties>
</file>