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AEDD7-B7A1-402B-B70B-68ED8E2830B3}" type="datetimeFigureOut">
              <a:rPr lang="en-US" smtClean="0"/>
              <a:t>15-Apr-25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EE04B-9224-4565-9028-A66E13283AF3}" type="slidenum">
              <a:rPr lang="en-US" smtClean="0"/>
              <a:t>‹#›</a:t>
            </a:fld>
            <a:endParaRPr lang="en-US"/>
          </a:p>
        </p:txBody>
      </p:sp>
    </p:spTree>
    <p:extLst>
      <p:ext uri="{BB962C8B-B14F-4D97-AF65-F5344CB8AC3E}">
        <p14:creationId xmlns:p14="http://schemas.microsoft.com/office/powerpoint/2010/main" val="1022900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EE04B-9224-4565-9028-A66E13283AF3}" type="slidenum">
              <a:rPr lang="en-US" smtClean="0"/>
              <a:t>5</a:t>
            </a:fld>
            <a:endParaRPr lang="en-US"/>
          </a:p>
        </p:txBody>
      </p:sp>
    </p:spTree>
    <p:extLst>
      <p:ext uri="{BB962C8B-B14F-4D97-AF65-F5344CB8AC3E}">
        <p14:creationId xmlns:p14="http://schemas.microsoft.com/office/powerpoint/2010/main" val="1149530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94206CF-8936-40EC-BD09-3952569275D3}" type="datetime1">
              <a:rPr lang="en-US" smtClean="0"/>
              <a:t>15-Apr-25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Introduction and Concept.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958784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9842FE-9DAE-48CA-9E71-E528AEFA08FC}" type="datetime1">
              <a:rPr lang="en-US" smtClean="0"/>
              <a:t>15-Apr-25</a:t>
            </a:fld>
            <a:endParaRPr lang="en-US"/>
          </a:p>
        </p:txBody>
      </p:sp>
      <p:sp>
        <p:nvSpPr>
          <p:cNvPr id="6" name="Footer Placeholder 5"/>
          <p:cNvSpPr>
            <a:spLocks noGrp="1"/>
          </p:cNvSpPr>
          <p:nvPr>
            <p:ph type="ftr" sz="quarter" idx="11"/>
          </p:nvPr>
        </p:nvSpPr>
        <p:spPr/>
        <p:txBody>
          <a:bodyPr/>
          <a:lstStyle/>
          <a:p>
            <a:r>
              <a:rPr lang="en-US"/>
              <a:t>Introduction and Concept.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1717089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0EC1A1-2465-459B-AA98-C317D65E2736}" type="datetime1">
              <a:rPr lang="en-US" smtClean="0"/>
              <a:t>15-Apr-25</a:t>
            </a:fld>
            <a:endParaRPr lang="en-US"/>
          </a:p>
        </p:txBody>
      </p:sp>
      <p:sp>
        <p:nvSpPr>
          <p:cNvPr id="5" name="Footer Placeholder 4"/>
          <p:cNvSpPr>
            <a:spLocks noGrp="1"/>
          </p:cNvSpPr>
          <p:nvPr>
            <p:ph type="ftr" sz="quarter" idx="11"/>
          </p:nvPr>
        </p:nvSpPr>
        <p:spPr/>
        <p:txBody>
          <a:bodyPr/>
          <a:lstStyle/>
          <a:p>
            <a:r>
              <a:rPr lang="en-US"/>
              <a:t>Introduction and Concept.</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1015890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DB2945-2FCE-469D-9170-58C8AFB86A62}" type="datetime1">
              <a:rPr lang="en-US" smtClean="0"/>
              <a:t>15-Apr-25</a:t>
            </a:fld>
            <a:endParaRPr lang="en-US"/>
          </a:p>
        </p:txBody>
      </p:sp>
      <p:sp>
        <p:nvSpPr>
          <p:cNvPr id="5" name="Footer Placeholder 4"/>
          <p:cNvSpPr>
            <a:spLocks noGrp="1"/>
          </p:cNvSpPr>
          <p:nvPr>
            <p:ph type="ftr" sz="quarter" idx="11"/>
          </p:nvPr>
        </p:nvSpPr>
        <p:spPr/>
        <p:txBody>
          <a:bodyPr/>
          <a:lstStyle/>
          <a:p>
            <a:r>
              <a:rPr lang="en-US"/>
              <a:t>Introduction and Concept.</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1778082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B8F5A7-9FEA-4306-93FA-582B5B092FE6}" type="datetime1">
              <a:rPr lang="en-US" smtClean="0"/>
              <a:t>15-Apr-25</a:t>
            </a:fld>
            <a:endParaRPr lang="en-US"/>
          </a:p>
        </p:txBody>
      </p:sp>
      <p:sp>
        <p:nvSpPr>
          <p:cNvPr id="5" name="Footer Placeholder 4"/>
          <p:cNvSpPr>
            <a:spLocks noGrp="1"/>
          </p:cNvSpPr>
          <p:nvPr>
            <p:ph type="ftr" sz="quarter" idx="11"/>
          </p:nvPr>
        </p:nvSpPr>
        <p:spPr/>
        <p:txBody>
          <a:bodyPr/>
          <a:lstStyle/>
          <a:p>
            <a:r>
              <a:rPr lang="en-US"/>
              <a:t>Introduction and Concept.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2963315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3ED81CF-8090-4150-8C0B-75D6BD7D564B}" type="datetime1">
              <a:rPr lang="en-US" smtClean="0"/>
              <a:t>15-Apr-25</a:t>
            </a:fld>
            <a:endParaRPr lang="en-US"/>
          </a:p>
        </p:txBody>
      </p:sp>
      <p:sp>
        <p:nvSpPr>
          <p:cNvPr id="8" name="Footer Placeholder 7"/>
          <p:cNvSpPr>
            <a:spLocks noGrp="1"/>
          </p:cNvSpPr>
          <p:nvPr>
            <p:ph type="ftr" sz="quarter" idx="11"/>
          </p:nvPr>
        </p:nvSpPr>
        <p:spPr/>
        <p:txBody>
          <a:bodyPr/>
          <a:lstStyle/>
          <a:p>
            <a:r>
              <a:rPr lang="en-US"/>
              <a:t>Introduction and Concept.</a:t>
            </a:r>
          </a:p>
        </p:txBody>
      </p:sp>
      <p:sp>
        <p:nvSpPr>
          <p:cNvPr id="9" name="Slide Number Placeholder 8"/>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187858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C44B57-EFC4-4D74-95B9-A94E4D07E997}" type="datetime1">
              <a:rPr lang="en-US" smtClean="0"/>
              <a:t>15-Apr-25</a:t>
            </a:fld>
            <a:endParaRPr lang="en-US"/>
          </a:p>
        </p:txBody>
      </p:sp>
      <p:sp>
        <p:nvSpPr>
          <p:cNvPr id="8" name="Footer Placeholder 7"/>
          <p:cNvSpPr>
            <a:spLocks noGrp="1"/>
          </p:cNvSpPr>
          <p:nvPr>
            <p:ph type="ftr" sz="quarter" idx="11"/>
          </p:nvPr>
        </p:nvSpPr>
        <p:spPr>
          <a:xfrm>
            <a:off x="561111" y="6391838"/>
            <a:ext cx="3644282" cy="304801"/>
          </a:xfrm>
        </p:spPr>
        <p:txBody>
          <a:bodyPr/>
          <a:lstStyle/>
          <a:p>
            <a:r>
              <a:rPr lang="en-US"/>
              <a:t>Introduction and Concept.</a:t>
            </a:r>
          </a:p>
        </p:txBody>
      </p:sp>
      <p:sp>
        <p:nvSpPr>
          <p:cNvPr id="9" name="Slide Number Placeholder 8"/>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375168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0CFFD50-705F-43DC-813C-7CFF8B42B8C5}" type="datetime1">
              <a:rPr lang="en-US" smtClean="0"/>
              <a:t>15-Apr-25</a:t>
            </a:fld>
            <a:endParaRPr lang="en-US"/>
          </a:p>
        </p:txBody>
      </p:sp>
      <p:sp>
        <p:nvSpPr>
          <p:cNvPr id="5" name="Footer Placeholder 4"/>
          <p:cNvSpPr>
            <a:spLocks noGrp="1"/>
          </p:cNvSpPr>
          <p:nvPr>
            <p:ph type="ftr" sz="quarter" idx="11"/>
          </p:nvPr>
        </p:nvSpPr>
        <p:spPr/>
        <p:txBody>
          <a:bodyPr/>
          <a:lstStyle/>
          <a:p>
            <a:r>
              <a:rPr lang="en-US"/>
              <a:t>Introduction and Concept.</a:t>
            </a:r>
          </a:p>
        </p:txBody>
      </p:sp>
      <p:sp>
        <p:nvSpPr>
          <p:cNvPr id="6" name="Slide Number Placeholder 5"/>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928390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C130F2E-EF45-40EC-86D2-A8085FD8530A}" type="datetime1">
              <a:rPr lang="en-US" smtClean="0"/>
              <a:t>15-Apr-25</a:t>
            </a:fld>
            <a:endParaRPr lang="en-US"/>
          </a:p>
        </p:txBody>
      </p:sp>
      <p:sp>
        <p:nvSpPr>
          <p:cNvPr id="5" name="Footer Placeholder 4"/>
          <p:cNvSpPr>
            <a:spLocks noGrp="1"/>
          </p:cNvSpPr>
          <p:nvPr>
            <p:ph type="ftr" sz="quarter" idx="11"/>
          </p:nvPr>
        </p:nvSpPr>
        <p:spPr/>
        <p:txBody>
          <a:bodyPr/>
          <a:lstStyle/>
          <a:p>
            <a:r>
              <a:rPr lang="en-US"/>
              <a:t>Introduction and Concept.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3760581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771B-854D-4C14-840F-42209B435D28}" type="datetime1">
              <a:rPr lang="en-US" smtClean="0"/>
              <a:t>15-Apr-25</a:t>
            </a:fld>
            <a:endParaRPr lang="en-US"/>
          </a:p>
        </p:txBody>
      </p:sp>
      <p:sp>
        <p:nvSpPr>
          <p:cNvPr id="5" name="Footer Placeholder 4"/>
          <p:cNvSpPr>
            <a:spLocks noGrp="1"/>
          </p:cNvSpPr>
          <p:nvPr>
            <p:ph type="ftr" sz="quarter" idx="11"/>
          </p:nvPr>
        </p:nvSpPr>
        <p:spPr/>
        <p:txBody>
          <a:bodyPr/>
          <a:lstStyle/>
          <a:p>
            <a:r>
              <a:rPr lang="en-US"/>
              <a:t>Introduction and Concept.</a:t>
            </a:r>
          </a:p>
        </p:txBody>
      </p:sp>
      <p:sp>
        <p:nvSpPr>
          <p:cNvPr id="6" name="Slide Number Placeholder 5"/>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2484484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C1AA64-F592-4889-994C-3DF9FCB973EC}" type="datetime1">
              <a:rPr lang="en-US" smtClean="0"/>
              <a:t>15-Apr-25</a:t>
            </a:fld>
            <a:endParaRPr lang="en-US"/>
          </a:p>
        </p:txBody>
      </p:sp>
      <p:sp>
        <p:nvSpPr>
          <p:cNvPr id="5" name="Footer Placeholder 4"/>
          <p:cNvSpPr>
            <a:spLocks noGrp="1"/>
          </p:cNvSpPr>
          <p:nvPr>
            <p:ph type="ftr" sz="quarter" idx="11"/>
          </p:nvPr>
        </p:nvSpPr>
        <p:spPr/>
        <p:txBody>
          <a:bodyPr/>
          <a:lstStyle/>
          <a:p>
            <a:r>
              <a:rPr lang="en-US"/>
              <a:t>Introduction and Concept.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3656843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D8A12-8920-4112-BAEE-EC3C9DC7A96B}" type="datetime1">
              <a:rPr lang="en-US" smtClean="0"/>
              <a:t>15-Apr-25</a:t>
            </a:fld>
            <a:endParaRPr lang="en-US"/>
          </a:p>
        </p:txBody>
      </p:sp>
      <p:sp>
        <p:nvSpPr>
          <p:cNvPr id="6" name="Footer Placeholder 5"/>
          <p:cNvSpPr>
            <a:spLocks noGrp="1"/>
          </p:cNvSpPr>
          <p:nvPr>
            <p:ph type="ftr" sz="quarter" idx="11"/>
          </p:nvPr>
        </p:nvSpPr>
        <p:spPr/>
        <p:txBody>
          <a:bodyPr/>
          <a:lstStyle/>
          <a:p>
            <a:r>
              <a:rPr lang="en-US"/>
              <a:t>Introduction and Concept.</a:t>
            </a:r>
          </a:p>
        </p:txBody>
      </p:sp>
      <p:sp>
        <p:nvSpPr>
          <p:cNvPr id="7" name="Slide Number Placeholder 6"/>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387876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65964C-0655-436B-BA0A-FE0C30D78450}" type="datetime1">
              <a:rPr lang="en-US" smtClean="0"/>
              <a:t>15-Apr-25</a:t>
            </a:fld>
            <a:endParaRPr lang="en-US"/>
          </a:p>
        </p:txBody>
      </p:sp>
      <p:sp>
        <p:nvSpPr>
          <p:cNvPr id="8" name="Footer Placeholder 7"/>
          <p:cNvSpPr>
            <a:spLocks noGrp="1"/>
          </p:cNvSpPr>
          <p:nvPr>
            <p:ph type="ftr" sz="quarter" idx="11"/>
          </p:nvPr>
        </p:nvSpPr>
        <p:spPr/>
        <p:txBody>
          <a:bodyPr/>
          <a:lstStyle/>
          <a:p>
            <a:r>
              <a:rPr lang="en-US"/>
              <a:t>Introduction and Concept.</a:t>
            </a:r>
          </a:p>
        </p:txBody>
      </p:sp>
      <p:sp>
        <p:nvSpPr>
          <p:cNvPr id="9" name="Slide Number Placeholder 8"/>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3633518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86D7D-BB59-496A-ABDA-1CA44D02709C}" type="datetime1">
              <a:rPr lang="en-US" smtClean="0"/>
              <a:t>15-Apr-25</a:t>
            </a:fld>
            <a:endParaRPr lang="en-US"/>
          </a:p>
        </p:txBody>
      </p:sp>
      <p:sp>
        <p:nvSpPr>
          <p:cNvPr id="4" name="Footer Placeholder 3"/>
          <p:cNvSpPr>
            <a:spLocks noGrp="1"/>
          </p:cNvSpPr>
          <p:nvPr>
            <p:ph type="ftr" sz="quarter" idx="11"/>
          </p:nvPr>
        </p:nvSpPr>
        <p:spPr/>
        <p:txBody>
          <a:bodyPr/>
          <a:lstStyle/>
          <a:p>
            <a:r>
              <a:rPr lang="en-US"/>
              <a:t>Introduction and Concept.</a:t>
            </a:r>
          </a:p>
        </p:txBody>
      </p:sp>
      <p:sp>
        <p:nvSpPr>
          <p:cNvPr id="5" name="Slide Number Placeholder 4"/>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674857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16853C-76DE-4FB5-A898-B9D11F61ABD1}" type="datetime1">
              <a:rPr lang="en-US" smtClean="0"/>
              <a:t>15-Apr-25</a:t>
            </a:fld>
            <a:endParaRPr lang="en-US"/>
          </a:p>
        </p:txBody>
      </p:sp>
      <p:sp>
        <p:nvSpPr>
          <p:cNvPr id="3" name="Footer Placeholder 2"/>
          <p:cNvSpPr>
            <a:spLocks noGrp="1"/>
          </p:cNvSpPr>
          <p:nvPr>
            <p:ph type="ftr" sz="quarter" idx="11"/>
          </p:nvPr>
        </p:nvSpPr>
        <p:spPr/>
        <p:txBody>
          <a:bodyPr/>
          <a:lstStyle/>
          <a:p>
            <a:r>
              <a:rPr lang="en-US"/>
              <a:t>Introduction and Concept.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88511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A2ED92-16E6-41EE-BA3B-CE2EC68C92A0}" type="datetime1">
              <a:rPr lang="en-US" smtClean="0"/>
              <a:t>15-Apr-25</a:t>
            </a:fld>
            <a:endParaRPr lang="en-US"/>
          </a:p>
        </p:txBody>
      </p:sp>
      <p:sp>
        <p:nvSpPr>
          <p:cNvPr id="6" name="Footer Placeholder 5"/>
          <p:cNvSpPr>
            <a:spLocks noGrp="1"/>
          </p:cNvSpPr>
          <p:nvPr>
            <p:ph type="ftr" sz="quarter" idx="11"/>
          </p:nvPr>
        </p:nvSpPr>
        <p:spPr/>
        <p:txBody>
          <a:bodyPr/>
          <a:lstStyle/>
          <a:p>
            <a:r>
              <a:rPr lang="en-US"/>
              <a:t>Introduction and Concept.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4262854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8878AB-93D6-49D5-887F-562BE5D489FF}" type="datetime1">
              <a:rPr lang="en-US" smtClean="0"/>
              <a:t>15-Apr-25</a:t>
            </a:fld>
            <a:endParaRPr lang="en-US"/>
          </a:p>
        </p:txBody>
      </p:sp>
      <p:sp>
        <p:nvSpPr>
          <p:cNvPr id="6" name="Footer Placeholder 5"/>
          <p:cNvSpPr>
            <a:spLocks noGrp="1"/>
          </p:cNvSpPr>
          <p:nvPr>
            <p:ph type="ftr" sz="quarter" idx="11"/>
          </p:nvPr>
        </p:nvSpPr>
        <p:spPr/>
        <p:txBody>
          <a:bodyPr/>
          <a:lstStyle/>
          <a:p>
            <a:r>
              <a:rPr lang="en-US"/>
              <a:t>Introduction and Concept.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C2E1C6-70CC-4BC8-827B-747D1209BEF2}" type="slidenum">
              <a:rPr lang="en-US" smtClean="0"/>
              <a:t>‹#›</a:t>
            </a:fld>
            <a:endParaRPr lang="en-US"/>
          </a:p>
        </p:txBody>
      </p:sp>
    </p:spTree>
    <p:extLst>
      <p:ext uri="{BB962C8B-B14F-4D97-AF65-F5344CB8AC3E}">
        <p14:creationId xmlns:p14="http://schemas.microsoft.com/office/powerpoint/2010/main" val="351392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8D09A2A-08BC-4038-B889-4B173B164D4D}" type="datetime1">
              <a:rPr lang="en-US" smtClean="0"/>
              <a:t>15-Apr-25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Introduction and Concept.</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C2E1C6-70CC-4BC8-827B-747D1209BEF2}" type="slidenum">
              <a:rPr lang="en-US" smtClean="0"/>
              <a:t>‹#›</a:t>
            </a:fld>
            <a:endParaRPr lang="en-US"/>
          </a:p>
        </p:txBody>
      </p:sp>
    </p:spTree>
    <p:extLst>
      <p:ext uri="{BB962C8B-B14F-4D97-AF65-F5344CB8AC3E}">
        <p14:creationId xmlns:p14="http://schemas.microsoft.com/office/powerpoint/2010/main" val="20498712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38A0-683C-4899-4A81-A43999AC9F27}"/>
              </a:ext>
            </a:extLst>
          </p:cNvPr>
          <p:cNvSpPr>
            <a:spLocks noGrp="1"/>
          </p:cNvSpPr>
          <p:nvPr>
            <p:ph type="ctrTitle"/>
          </p:nvPr>
        </p:nvSpPr>
        <p:spPr>
          <a:xfrm>
            <a:off x="1154954" y="2099733"/>
            <a:ext cx="9982437" cy="861420"/>
          </a:xfrm>
        </p:spPr>
        <p:txBody>
          <a:bodyPr/>
          <a:lstStyle/>
          <a:p>
            <a:pPr algn="ctr"/>
            <a:r>
              <a:rPr lang="en-US" sz="6000" dirty="0">
                <a:latin typeface="Eras Medium ITC" panose="020B0602030504020804" pitchFamily="34" charset="0"/>
              </a:rPr>
              <a:t>Restoring Division Algorithm </a:t>
            </a:r>
          </a:p>
        </p:txBody>
      </p:sp>
      <p:cxnSp>
        <p:nvCxnSpPr>
          <p:cNvPr id="5" name="Straight Connector 4">
            <a:extLst>
              <a:ext uri="{FF2B5EF4-FFF2-40B4-BE49-F238E27FC236}">
                <a16:creationId xmlns:a16="http://schemas.microsoft.com/office/drawing/2014/main" id="{F740B513-E7D5-5271-16DC-C6FC387A042E}"/>
              </a:ext>
            </a:extLst>
          </p:cNvPr>
          <p:cNvCxnSpPr>
            <a:cxnSpLocks/>
          </p:cNvCxnSpPr>
          <p:nvPr/>
        </p:nvCxnSpPr>
        <p:spPr>
          <a:xfrm>
            <a:off x="1271016" y="3384804"/>
            <a:ext cx="0" cy="2039112"/>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5C1771DC-93EB-F933-023F-691DB260719D}"/>
              </a:ext>
            </a:extLst>
          </p:cNvPr>
          <p:cNvCxnSpPr>
            <a:cxnSpLocks/>
          </p:cNvCxnSpPr>
          <p:nvPr/>
        </p:nvCxnSpPr>
        <p:spPr>
          <a:xfrm>
            <a:off x="3701034" y="3384804"/>
            <a:ext cx="0" cy="2039112"/>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C5726C96-8FBA-BF06-017E-3B9DE715507C}"/>
              </a:ext>
            </a:extLst>
          </p:cNvPr>
          <p:cNvCxnSpPr>
            <a:cxnSpLocks/>
          </p:cNvCxnSpPr>
          <p:nvPr/>
        </p:nvCxnSpPr>
        <p:spPr>
          <a:xfrm>
            <a:off x="8561070" y="3384804"/>
            <a:ext cx="0" cy="2039112"/>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71BC3C41-E87F-A703-626B-BD905B6A0218}"/>
              </a:ext>
            </a:extLst>
          </p:cNvPr>
          <p:cNvCxnSpPr>
            <a:cxnSpLocks/>
          </p:cNvCxnSpPr>
          <p:nvPr/>
        </p:nvCxnSpPr>
        <p:spPr>
          <a:xfrm>
            <a:off x="10991088" y="3384804"/>
            <a:ext cx="0" cy="2039112"/>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C2D32B52-2765-1B06-0927-E721FF47EEC7}"/>
              </a:ext>
            </a:extLst>
          </p:cNvPr>
          <p:cNvCxnSpPr>
            <a:cxnSpLocks/>
          </p:cNvCxnSpPr>
          <p:nvPr/>
        </p:nvCxnSpPr>
        <p:spPr>
          <a:xfrm>
            <a:off x="6131052" y="3384804"/>
            <a:ext cx="0" cy="2039112"/>
          </a:xfrm>
          <a:prstGeom prst="line">
            <a:avLst/>
          </a:prstGeom>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CDF5D54-3AE9-00B7-1A26-D233AC09C58D}"/>
              </a:ext>
            </a:extLst>
          </p:cNvPr>
          <p:cNvSpPr txBox="1"/>
          <p:nvPr/>
        </p:nvSpPr>
        <p:spPr>
          <a:xfrm>
            <a:off x="1271016" y="3429000"/>
            <a:ext cx="2429999" cy="1938992"/>
          </a:xfrm>
          <a:prstGeom prst="rect">
            <a:avLst/>
          </a:prstGeom>
          <a:noFill/>
        </p:spPr>
        <p:txBody>
          <a:bodyPr wrap="square" rtlCol="0">
            <a:spAutoFit/>
          </a:bodyPr>
          <a:lstStyle/>
          <a:p>
            <a:pPr algn="ctr"/>
            <a:r>
              <a:rPr lang="en-US" sz="2000" dirty="0">
                <a:solidFill>
                  <a:schemeClr val="bg1">
                    <a:lumMod val="85000"/>
                  </a:schemeClr>
                </a:solidFill>
                <a:latin typeface="Bahnschrift Light SemiCondensed" panose="020B0502040204020203" pitchFamily="34" charset="0"/>
              </a:rPr>
              <a:t>Abdullah Nadeem</a:t>
            </a: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2023-EE-126</a:t>
            </a: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Introduction and Concept.</a:t>
            </a:r>
            <a:endParaRPr lang="en-US" sz="2000" dirty="0">
              <a:solidFill>
                <a:schemeClr val="bg1">
                  <a:lumMod val="85000"/>
                </a:schemeClr>
              </a:solidFill>
            </a:endParaRPr>
          </a:p>
        </p:txBody>
      </p:sp>
      <p:sp>
        <p:nvSpPr>
          <p:cNvPr id="11" name="TextBox 10">
            <a:extLst>
              <a:ext uri="{FF2B5EF4-FFF2-40B4-BE49-F238E27FC236}">
                <a16:creationId xmlns:a16="http://schemas.microsoft.com/office/drawing/2014/main" id="{0E1E7EB5-AAA5-EABD-88BF-D6C4682C78EA}"/>
              </a:ext>
            </a:extLst>
          </p:cNvPr>
          <p:cNvSpPr txBox="1"/>
          <p:nvPr/>
        </p:nvSpPr>
        <p:spPr>
          <a:xfrm>
            <a:off x="3701015" y="3429000"/>
            <a:ext cx="2429999" cy="1938992"/>
          </a:xfrm>
          <a:prstGeom prst="rect">
            <a:avLst/>
          </a:prstGeom>
          <a:noFill/>
        </p:spPr>
        <p:txBody>
          <a:bodyPr wrap="square" rtlCol="0">
            <a:spAutoFit/>
          </a:bodyPr>
          <a:lstStyle/>
          <a:p>
            <a:pPr algn="ctr"/>
            <a:r>
              <a:rPr lang="en-US" sz="2000" dirty="0">
                <a:solidFill>
                  <a:schemeClr val="bg1">
                    <a:lumMod val="85000"/>
                  </a:schemeClr>
                </a:solidFill>
                <a:latin typeface="Bahnschrift Light SemiCondensed" panose="020B0502040204020203" pitchFamily="34" charset="0"/>
              </a:rPr>
              <a:t>Umair Nadeem</a:t>
            </a: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2023-EE-115</a:t>
            </a: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Topic: How the Algorithm works.</a:t>
            </a:r>
          </a:p>
        </p:txBody>
      </p:sp>
      <p:sp>
        <p:nvSpPr>
          <p:cNvPr id="12" name="TextBox 11">
            <a:extLst>
              <a:ext uri="{FF2B5EF4-FFF2-40B4-BE49-F238E27FC236}">
                <a16:creationId xmlns:a16="http://schemas.microsoft.com/office/drawing/2014/main" id="{61CC1874-4667-9BDA-8791-12B82B2CF4FF}"/>
              </a:ext>
            </a:extLst>
          </p:cNvPr>
          <p:cNvSpPr txBox="1"/>
          <p:nvPr/>
        </p:nvSpPr>
        <p:spPr>
          <a:xfrm>
            <a:off x="6096000" y="3429000"/>
            <a:ext cx="2429999" cy="1938992"/>
          </a:xfrm>
          <a:prstGeom prst="rect">
            <a:avLst/>
          </a:prstGeom>
          <a:noFill/>
        </p:spPr>
        <p:txBody>
          <a:bodyPr wrap="square" rtlCol="0">
            <a:spAutoFit/>
          </a:bodyPr>
          <a:lstStyle/>
          <a:p>
            <a:pPr algn="ctr"/>
            <a:r>
              <a:rPr lang="en-US" sz="2000" dirty="0">
                <a:solidFill>
                  <a:schemeClr val="bg1">
                    <a:lumMod val="85000"/>
                  </a:schemeClr>
                </a:solidFill>
                <a:latin typeface="Bahnschrift Light SemiCondensed" panose="020B0502040204020203" pitchFamily="34" charset="0"/>
              </a:rPr>
              <a:t>Abdul </a:t>
            </a:r>
            <a:r>
              <a:rPr lang="en-US" sz="2000" dirty="0" err="1">
                <a:solidFill>
                  <a:schemeClr val="bg1">
                    <a:lumMod val="85000"/>
                  </a:schemeClr>
                </a:solidFill>
                <a:latin typeface="Bahnschrift Light SemiCondensed" panose="020B0502040204020203" pitchFamily="34" charset="0"/>
              </a:rPr>
              <a:t>Nafeh</a:t>
            </a:r>
            <a:endParaRPr lang="en-US" sz="2000" dirty="0">
              <a:solidFill>
                <a:schemeClr val="bg1">
                  <a:lumMod val="85000"/>
                </a:schemeClr>
              </a:solidFill>
              <a:latin typeface="Bahnschrift Light SemiCondensed" panose="020B0502040204020203" pitchFamily="34" charset="0"/>
            </a:endParaRP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2023-EE-124</a:t>
            </a: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Topic: Example of The Working.</a:t>
            </a:r>
          </a:p>
        </p:txBody>
      </p:sp>
      <p:sp>
        <p:nvSpPr>
          <p:cNvPr id="13" name="TextBox 12">
            <a:extLst>
              <a:ext uri="{FF2B5EF4-FFF2-40B4-BE49-F238E27FC236}">
                <a16:creationId xmlns:a16="http://schemas.microsoft.com/office/drawing/2014/main" id="{EA6D8391-D666-CE00-9619-4EDDF269DA15}"/>
              </a:ext>
            </a:extLst>
          </p:cNvPr>
          <p:cNvSpPr txBox="1"/>
          <p:nvPr/>
        </p:nvSpPr>
        <p:spPr>
          <a:xfrm>
            <a:off x="8596142" y="3429000"/>
            <a:ext cx="2429999" cy="1938992"/>
          </a:xfrm>
          <a:prstGeom prst="rect">
            <a:avLst/>
          </a:prstGeom>
          <a:noFill/>
        </p:spPr>
        <p:txBody>
          <a:bodyPr wrap="square" rtlCol="0">
            <a:spAutoFit/>
          </a:bodyPr>
          <a:lstStyle/>
          <a:p>
            <a:pPr algn="ctr"/>
            <a:r>
              <a:rPr lang="en-US" sz="2000" dirty="0">
                <a:solidFill>
                  <a:schemeClr val="bg1">
                    <a:lumMod val="85000"/>
                  </a:schemeClr>
                </a:solidFill>
                <a:latin typeface="Bahnschrift Light SemiCondensed" panose="020B0502040204020203" pitchFamily="34" charset="0"/>
              </a:rPr>
              <a:t>Azaan Shah </a:t>
            </a:r>
            <a:r>
              <a:rPr lang="en-US" sz="2000">
                <a:solidFill>
                  <a:schemeClr val="bg1">
                    <a:lumMod val="85000"/>
                  </a:schemeClr>
                </a:solidFill>
                <a:latin typeface="Bahnschrift Light SemiCondensed" panose="020B0502040204020203" pitchFamily="34" charset="0"/>
              </a:rPr>
              <a:t>Tirmazi</a:t>
            </a:r>
            <a:r>
              <a:rPr lang="en-US" sz="2000" dirty="0">
                <a:solidFill>
                  <a:schemeClr val="bg1">
                    <a:lumMod val="85000"/>
                  </a:schemeClr>
                </a:solidFill>
                <a:latin typeface="Bahnschrift Light SemiCondensed" panose="020B0502040204020203" pitchFamily="34" charset="0"/>
              </a:rPr>
              <a:t> </a:t>
            </a: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2023-EE-129</a:t>
            </a:r>
          </a:p>
          <a:p>
            <a:pPr algn="ctr"/>
            <a:endParaRPr lang="en-US" sz="2000" dirty="0">
              <a:solidFill>
                <a:schemeClr val="bg1">
                  <a:lumMod val="85000"/>
                </a:schemeClr>
              </a:solidFill>
              <a:latin typeface="Bahnschrift Light SemiCondensed" panose="020B0502040204020203" pitchFamily="34" charset="0"/>
            </a:endParaRPr>
          </a:p>
          <a:p>
            <a:pPr algn="ctr"/>
            <a:r>
              <a:rPr lang="en-US" sz="2000" dirty="0">
                <a:solidFill>
                  <a:schemeClr val="bg1">
                    <a:lumMod val="85000"/>
                  </a:schemeClr>
                </a:solidFill>
                <a:latin typeface="Bahnschrift Light SemiCondensed" panose="020B0502040204020203" pitchFamily="34" charset="0"/>
              </a:rPr>
              <a:t>Topic: Applications of Restoring Division.</a:t>
            </a:r>
          </a:p>
        </p:txBody>
      </p:sp>
    </p:spTree>
    <p:extLst>
      <p:ext uri="{BB962C8B-B14F-4D97-AF65-F5344CB8AC3E}">
        <p14:creationId xmlns:p14="http://schemas.microsoft.com/office/powerpoint/2010/main" val="570379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208FA0-5A0C-3EB6-CCF1-CF9F63BFACD2}"/>
              </a:ext>
            </a:extLst>
          </p:cNvPr>
          <p:cNvSpPr>
            <a:spLocks noGrp="1"/>
          </p:cNvSpPr>
          <p:nvPr>
            <p:ph type="ftr" sz="quarter" idx="11"/>
          </p:nvPr>
        </p:nvSpPr>
        <p:spPr/>
        <p:txBody>
          <a:bodyPr/>
          <a:lstStyle/>
          <a:p>
            <a:r>
              <a:rPr lang="en-US" sz="1200" dirty="0"/>
              <a:t>Example of the working</a:t>
            </a:r>
          </a:p>
        </p:txBody>
      </p:sp>
      <p:sp>
        <p:nvSpPr>
          <p:cNvPr id="3" name="Title 1">
            <a:extLst>
              <a:ext uri="{FF2B5EF4-FFF2-40B4-BE49-F238E27FC236}">
                <a16:creationId xmlns:a16="http://schemas.microsoft.com/office/drawing/2014/main" id="{0D19A2D4-47FC-5530-5206-9E533904EA37}"/>
              </a:ext>
            </a:extLst>
          </p:cNvPr>
          <p:cNvSpPr txBox="1">
            <a:spLocks/>
          </p:cNvSpPr>
          <p:nvPr/>
        </p:nvSpPr>
        <p:spPr>
          <a:xfrm>
            <a:off x="2224567" y="434172"/>
            <a:ext cx="7742865"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lumMod val="75000"/>
                    <a:lumOff val="25000"/>
                  </a:schemeClr>
                </a:solidFill>
                <a:latin typeface="Eras Medium ITC" panose="020B0602030504020804" pitchFamily="34" charset="0"/>
              </a:rPr>
              <a:t>Step-by-Step Table for 11 ÷ 3 (Binary)</a:t>
            </a:r>
          </a:p>
        </p:txBody>
      </p:sp>
      <p:graphicFrame>
        <p:nvGraphicFramePr>
          <p:cNvPr id="4" name="Table 3">
            <a:extLst>
              <a:ext uri="{FF2B5EF4-FFF2-40B4-BE49-F238E27FC236}">
                <a16:creationId xmlns:a16="http://schemas.microsoft.com/office/drawing/2014/main" id="{B2010B93-296E-6796-40E4-471AD2962335}"/>
              </a:ext>
            </a:extLst>
          </p:cNvPr>
          <p:cNvGraphicFramePr>
            <a:graphicFrameLocks noGrp="1"/>
          </p:cNvGraphicFramePr>
          <p:nvPr>
            <p:extLst>
              <p:ext uri="{D42A27DB-BD31-4B8C-83A1-F6EECF244321}">
                <p14:modId xmlns:p14="http://schemas.microsoft.com/office/powerpoint/2010/main" val="832267160"/>
              </p:ext>
            </p:extLst>
          </p:nvPr>
        </p:nvGraphicFramePr>
        <p:xfrm>
          <a:off x="879347" y="1554290"/>
          <a:ext cx="10433305" cy="4713769"/>
        </p:xfrm>
        <a:graphic>
          <a:graphicData uri="http://schemas.openxmlformats.org/drawingml/2006/table">
            <a:tbl>
              <a:tblPr firstRow="1" bandRow="1">
                <a:tableStyleId>{5C22544A-7EE6-4342-B048-85BDC9FD1C3A}</a:tableStyleId>
              </a:tblPr>
              <a:tblGrid>
                <a:gridCol w="2086661">
                  <a:extLst>
                    <a:ext uri="{9D8B030D-6E8A-4147-A177-3AD203B41FA5}">
                      <a16:colId xmlns:a16="http://schemas.microsoft.com/office/drawing/2014/main" val="20000"/>
                    </a:ext>
                  </a:extLst>
                </a:gridCol>
                <a:gridCol w="2086661">
                  <a:extLst>
                    <a:ext uri="{9D8B030D-6E8A-4147-A177-3AD203B41FA5}">
                      <a16:colId xmlns:a16="http://schemas.microsoft.com/office/drawing/2014/main" val="20001"/>
                    </a:ext>
                  </a:extLst>
                </a:gridCol>
                <a:gridCol w="2086661">
                  <a:extLst>
                    <a:ext uri="{9D8B030D-6E8A-4147-A177-3AD203B41FA5}">
                      <a16:colId xmlns:a16="http://schemas.microsoft.com/office/drawing/2014/main" val="20002"/>
                    </a:ext>
                  </a:extLst>
                </a:gridCol>
                <a:gridCol w="2086661">
                  <a:extLst>
                    <a:ext uri="{9D8B030D-6E8A-4147-A177-3AD203B41FA5}">
                      <a16:colId xmlns:a16="http://schemas.microsoft.com/office/drawing/2014/main" val="20003"/>
                    </a:ext>
                  </a:extLst>
                </a:gridCol>
                <a:gridCol w="2086661">
                  <a:extLst>
                    <a:ext uri="{9D8B030D-6E8A-4147-A177-3AD203B41FA5}">
                      <a16:colId xmlns:a16="http://schemas.microsoft.com/office/drawing/2014/main" val="20004"/>
                    </a:ext>
                  </a:extLst>
                </a:gridCol>
              </a:tblGrid>
              <a:tr h="339165">
                <a:tc>
                  <a:txBody>
                    <a:bodyPr/>
                    <a:lstStyle/>
                    <a:p>
                      <a:pPr algn="ctr">
                        <a:defRPr sz="1000" b="1"/>
                      </a:pPr>
                      <a:r>
                        <a:rPr sz="1000" dirty="0">
                          <a:latin typeface="Times New Roman" panose="02020603050405020304" pitchFamily="18" charset="0"/>
                          <a:cs typeface="Times New Roman" panose="02020603050405020304" pitchFamily="18" charset="0"/>
                        </a:rPr>
                        <a:t>Step</a:t>
                      </a:r>
                    </a:p>
                  </a:txBody>
                  <a:tcPr/>
                </a:tc>
                <a:tc>
                  <a:txBody>
                    <a:bodyPr/>
                    <a:lstStyle/>
                    <a:p>
                      <a:pPr algn="ctr">
                        <a:defRPr sz="1000" b="1"/>
                      </a:pPr>
                      <a:r>
                        <a:rPr sz="1000" dirty="0">
                          <a:latin typeface="Times New Roman" panose="02020603050405020304" pitchFamily="18" charset="0"/>
                          <a:cs typeface="Times New Roman" panose="02020603050405020304" pitchFamily="18" charset="0"/>
                        </a:rPr>
                        <a:t>A </a:t>
                      </a:r>
                      <a:r>
                        <a:rPr lang="en-US" sz="1000" dirty="0">
                          <a:latin typeface="Times New Roman" panose="02020603050405020304" pitchFamily="18" charset="0"/>
                          <a:cs typeface="Times New Roman" panose="02020603050405020304" pitchFamily="18" charset="0"/>
                        </a:rPr>
                        <a:t>(5</a:t>
                      </a:r>
                      <a:r>
                        <a:rPr sz="1000" dirty="0">
                          <a:latin typeface="Times New Roman" panose="02020603050405020304" pitchFamily="18" charset="0"/>
                          <a:cs typeface="Times New Roman" panose="02020603050405020304" pitchFamily="18" charset="0"/>
                        </a:rPr>
                        <a:t> bits)</a:t>
                      </a:r>
                    </a:p>
                  </a:txBody>
                  <a:tcPr/>
                </a:tc>
                <a:tc>
                  <a:txBody>
                    <a:bodyPr/>
                    <a:lstStyle/>
                    <a:p>
                      <a:pPr algn="ctr">
                        <a:defRPr sz="1000" b="1"/>
                      </a:pPr>
                      <a:r>
                        <a:rPr sz="1000" dirty="0">
                          <a:latin typeface="Times New Roman" panose="02020603050405020304" pitchFamily="18" charset="0"/>
                          <a:cs typeface="Times New Roman" panose="02020603050405020304" pitchFamily="18" charset="0"/>
                        </a:rPr>
                        <a:t>Q (</a:t>
                      </a:r>
                      <a:r>
                        <a:rPr lang="en-US" sz="1000" dirty="0">
                          <a:latin typeface="Times New Roman" panose="02020603050405020304" pitchFamily="18" charset="0"/>
                          <a:cs typeface="Times New Roman" panose="02020603050405020304" pitchFamily="18" charset="0"/>
                        </a:rPr>
                        <a:t>4</a:t>
                      </a:r>
                      <a:r>
                        <a:rPr sz="1000" dirty="0">
                          <a:latin typeface="Times New Roman" panose="02020603050405020304" pitchFamily="18" charset="0"/>
                          <a:cs typeface="Times New Roman" panose="02020603050405020304" pitchFamily="18" charset="0"/>
                        </a:rPr>
                        <a:t> bits)</a:t>
                      </a:r>
                    </a:p>
                  </a:txBody>
                  <a:tcPr/>
                </a:tc>
                <a:tc>
                  <a:txBody>
                    <a:bodyPr/>
                    <a:lstStyle/>
                    <a:p>
                      <a:pPr algn="ctr">
                        <a:defRPr sz="1000" b="1"/>
                      </a:pPr>
                      <a:r>
                        <a:rPr sz="1000" dirty="0">
                          <a:latin typeface="Times New Roman" panose="02020603050405020304" pitchFamily="18" charset="0"/>
                          <a:cs typeface="Times New Roman" panose="02020603050405020304" pitchFamily="18" charset="0"/>
                        </a:rPr>
                        <a:t>Operation</a:t>
                      </a:r>
                    </a:p>
                  </a:txBody>
                  <a:tcPr/>
                </a:tc>
                <a:tc>
                  <a:txBody>
                    <a:bodyPr/>
                    <a:lstStyle/>
                    <a:p>
                      <a:pPr algn="ctr">
                        <a:defRPr sz="1000" b="1"/>
                      </a:pPr>
                      <a:r>
                        <a:rPr sz="1000">
                          <a:latin typeface="Times New Roman" panose="02020603050405020304" pitchFamily="18" charset="0"/>
                          <a:cs typeface="Times New Roman" panose="02020603050405020304" pitchFamily="18" charset="0"/>
                        </a:rPr>
                        <a:t>Action Taken</a:t>
                      </a:r>
                    </a:p>
                  </a:txBody>
                  <a:tcPr/>
                </a:tc>
                <a:extLst>
                  <a:ext uri="{0D108BD9-81ED-4DB2-BD59-A6C34878D82A}">
                    <a16:rowId xmlns:a16="http://schemas.microsoft.com/office/drawing/2014/main" val="10000"/>
                  </a:ext>
                </a:extLst>
              </a:tr>
              <a:tr h="339165">
                <a:tc>
                  <a:txBody>
                    <a:bodyPr/>
                    <a:lstStyle/>
                    <a:p>
                      <a:pPr algn="ctr">
                        <a:defRPr sz="1000"/>
                      </a:pPr>
                      <a:r>
                        <a:rPr sz="1000">
                          <a:latin typeface="Times New Roman" panose="02020603050405020304" pitchFamily="18" charset="0"/>
                          <a:cs typeface="Times New Roman" panose="02020603050405020304" pitchFamily="18" charset="0"/>
                        </a:rPr>
                        <a:t>Init</a:t>
                      </a: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0000</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1011</a:t>
                      </a:r>
                    </a:p>
                  </a:txBody>
                  <a:tcPr/>
                </a:tc>
                <a:tc>
                  <a:txBody>
                    <a:bodyPr/>
                    <a:lstStyle/>
                    <a:p>
                      <a:pPr algn="ctr">
                        <a:defRPr sz="1000"/>
                      </a:pPr>
                      <a:r>
                        <a:rPr sz="1000">
                          <a:latin typeface="Times New Roman" panose="02020603050405020304" pitchFamily="18" charset="0"/>
                          <a:cs typeface="Times New Roman" panose="02020603050405020304" pitchFamily="18" charset="0"/>
                        </a:rPr>
                        <a:t>—</a:t>
                      </a:r>
                    </a:p>
                  </a:txBody>
                  <a:tcPr/>
                </a:tc>
                <a:tc>
                  <a:txBody>
                    <a:bodyPr/>
                    <a:lstStyle/>
                    <a:p>
                      <a:pPr algn="ctr">
                        <a:defRPr sz="1000"/>
                      </a:pPr>
                      <a:r>
                        <a:rPr sz="1000">
                          <a:latin typeface="Times New Roman" panose="02020603050405020304" pitchFamily="18" charset="0"/>
                          <a:cs typeface="Times New Roman" panose="02020603050405020304" pitchFamily="18" charset="0"/>
                        </a:rPr>
                        <a:t>Initialize A = 0</a:t>
                      </a:r>
                    </a:p>
                  </a:txBody>
                  <a:tcPr/>
                </a:tc>
                <a:extLst>
                  <a:ext uri="{0D108BD9-81ED-4DB2-BD59-A6C34878D82A}">
                    <a16:rowId xmlns:a16="http://schemas.microsoft.com/office/drawing/2014/main" val="10001"/>
                  </a:ext>
                </a:extLst>
              </a:tr>
              <a:tr h="339165">
                <a:tc>
                  <a:txBody>
                    <a:bodyPr/>
                    <a:lstStyle/>
                    <a:p>
                      <a:pPr algn="ctr">
                        <a:defRPr sz="1000"/>
                      </a:pPr>
                      <a:r>
                        <a:rPr lang="en-US" sz="1000" dirty="0">
                          <a:latin typeface="Times New Roman" panose="02020603050405020304" pitchFamily="18" charset="0"/>
                          <a:cs typeface="Times New Roman" panose="02020603050405020304" pitchFamily="18" charset="0"/>
                        </a:rPr>
                        <a:t>4</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0001</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011</a:t>
                      </a:r>
                      <a:r>
                        <a:rPr lang="en-US" sz="1000" dirty="0">
                          <a:latin typeface="Times New Roman" panose="02020603050405020304" pitchFamily="18" charset="0"/>
                          <a:cs typeface="Times New Roman" panose="02020603050405020304" pitchFamily="18" charset="0"/>
                        </a:rPr>
                        <a:t>_</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a:latin typeface="Times New Roman" panose="02020603050405020304" pitchFamily="18" charset="0"/>
                          <a:cs typeface="Times New Roman" panose="02020603050405020304" pitchFamily="18" charset="0"/>
                        </a:rPr>
                        <a:t>Left shift A:Q</a:t>
                      </a:r>
                    </a:p>
                  </a:txBody>
                  <a:tcPr/>
                </a:tc>
                <a:tc>
                  <a:txBody>
                    <a:bodyPr/>
                    <a:lstStyle/>
                    <a:p>
                      <a:pPr algn="ctr">
                        <a:defRPr sz="1000"/>
                      </a:pPr>
                      <a:r>
                        <a:rPr sz="1000">
                          <a:latin typeface="Times New Roman" panose="02020603050405020304" pitchFamily="18" charset="0"/>
                          <a:cs typeface="Times New Roman" panose="02020603050405020304" pitchFamily="18" charset="0"/>
                        </a:rPr>
                        <a:t>Shift AQ left by 1</a:t>
                      </a:r>
                    </a:p>
                  </a:txBody>
                  <a:tcPr/>
                </a:tc>
                <a:extLst>
                  <a:ext uri="{0D108BD9-81ED-4DB2-BD59-A6C34878D82A}">
                    <a16:rowId xmlns:a16="http://schemas.microsoft.com/office/drawing/2014/main" val="10002"/>
                  </a:ext>
                </a:extLst>
              </a:tr>
              <a:tr h="339165">
                <a:tc>
                  <a:txBody>
                    <a:bodyPr/>
                    <a:lstStyle/>
                    <a:p>
                      <a:pPr algn="ctr">
                        <a:defRPr sz="1000"/>
                      </a:pP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11110</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011</a:t>
                      </a:r>
                      <a:r>
                        <a:rPr lang="en-US" sz="1000" dirty="0">
                          <a:latin typeface="Times New Roman" panose="02020603050405020304" pitchFamily="18" charset="0"/>
                          <a:cs typeface="Times New Roman" panose="02020603050405020304" pitchFamily="18" charset="0"/>
                        </a:rPr>
                        <a:t>_</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A = A - M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0001 </a:t>
                      </a:r>
                      <a:r>
                        <a:rPr lang="en-US" sz="1000" dirty="0">
                          <a:latin typeface="Times New Roman" panose="02020603050405020304" pitchFamily="18" charset="0"/>
                          <a:cs typeface="Times New Roman" panose="02020603050405020304" pitchFamily="18" charset="0"/>
                        </a:rPr>
                        <a:t>+</a:t>
                      </a:r>
                      <a:r>
                        <a:rPr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11101</a:t>
                      </a:r>
                      <a:r>
                        <a:rPr sz="1000" dirty="0">
                          <a:latin typeface="Times New Roman" panose="02020603050405020304" pitchFamily="18" charset="0"/>
                          <a:cs typeface="Times New Roman" panose="02020603050405020304" pitchFamily="18" charset="0"/>
                        </a:rPr>
                        <a:t> = </a:t>
                      </a:r>
                      <a:r>
                        <a:rPr lang="en-US" sz="1000" dirty="0">
                          <a:latin typeface="Times New Roman" panose="02020603050405020304" pitchFamily="18" charset="0"/>
                          <a:cs typeface="Times New Roman" panose="02020603050405020304" pitchFamily="18" charset="0"/>
                        </a:rPr>
                        <a:t>1</a:t>
                      </a:r>
                      <a:r>
                        <a:rPr sz="1000" dirty="0">
                          <a:latin typeface="Times New Roman" panose="02020603050405020304" pitchFamily="18" charset="0"/>
                          <a:cs typeface="Times New Roman" panose="02020603050405020304" pitchFamily="18" charset="0"/>
                        </a:rPr>
                        <a:t>1110</a:t>
                      </a:r>
                    </a:p>
                  </a:txBody>
                  <a:tcPr/>
                </a:tc>
                <a:tc>
                  <a:txBody>
                    <a:bodyPr/>
                    <a:lstStyle/>
                    <a:p>
                      <a:pPr algn="ctr">
                        <a:defRPr sz="1000"/>
                      </a:pPr>
                      <a:r>
                        <a:rPr sz="1000">
                          <a:latin typeface="Times New Roman" panose="02020603050405020304" pitchFamily="18" charset="0"/>
                          <a:cs typeface="Times New Roman" panose="02020603050405020304" pitchFamily="18" charset="0"/>
                        </a:rPr>
                        <a:t>Negative → Restore, Q₀ = 0</a:t>
                      </a:r>
                    </a:p>
                  </a:txBody>
                  <a:tcPr/>
                </a:tc>
                <a:extLst>
                  <a:ext uri="{0D108BD9-81ED-4DB2-BD59-A6C34878D82A}">
                    <a16:rowId xmlns:a16="http://schemas.microsoft.com/office/drawing/2014/main" val="10003"/>
                  </a:ext>
                </a:extLst>
              </a:tr>
              <a:tr h="339165">
                <a:tc>
                  <a:txBody>
                    <a:bodyPr/>
                    <a:lstStyle/>
                    <a:p>
                      <a:pPr algn="ctr">
                        <a:defRPr sz="1000"/>
                      </a:pP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0001</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0110</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A = A + M = </a:t>
                      </a:r>
                      <a:r>
                        <a:rPr lang="en-US" sz="1000" dirty="0">
                          <a:latin typeface="Times New Roman" panose="02020603050405020304" pitchFamily="18" charset="0"/>
                          <a:cs typeface="Times New Roman" panose="02020603050405020304" pitchFamily="18" charset="0"/>
                        </a:rPr>
                        <a:t>1</a:t>
                      </a:r>
                      <a:r>
                        <a:rPr sz="1000" dirty="0">
                          <a:latin typeface="Times New Roman" panose="02020603050405020304" pitchFamily="18" charset="0"/>
                          <a:cs typeface="Times New Roman" panose="02020603050405020304" pitchFamily="18" charset="0"/>
                        </a:rPr>
                        <a:t>1110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0011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0001</a:t>
                      </a:r>
                    </a:p>
                  </a:txBody>
                  <a:tcPr/>
                </a:tc>
                <a:tc>
                  <a:txBody>
                    <a:bodyPr/>
                    <a:lstStyle/>
                    <a:p>
                      <a:pPr algn="ctr">
                        <a:defRPr sz="1000"/>
                      </a:pPr>
                      <a:r>
                        <a:rPr sz="1000">
                          <a:latin typeface="Times New Roman" panose="02020603050405020304" pitchFamily="18" charset="0"/>
                          <a:cs typeface="Times New Roman" panose="02020603050405020304" pitchFamily="18" charset="0"/>
                        </a:rPr>
                        <a:t>Restored A</a:t>
                      </a:r>
                    </a:p>
                  </a:txBody>
                  <a:tcPr/>
                </a:tc>
                <a:extLst>
                  <a:ext uri="{0D108BD9-81ED-4DB2-BD59-A6C34878D82A}">
                    <a16:rowId xmlns:a16="http://schemas.microsoft.com/office/drawing/2014/main" val="10004"/>
                  </a:ext>
                </a:extLst>
              </a:tr>
              <a:tr h="353482">
                <a:tc>
                  <a:txBody>
                    <a:bodyPr/>
                    <a:lstStyle/>
                    <a:p>
                      <a:pPr algn="ctr">
                        <a:defRPr sz="1000"/>
                      </a:pPr>
                      <a:r>
                        <a:rPr lang="en-US" sz="1000" dirty="0">
                          <a:latin typeface="Times New Roman" panose="02020603050405020304" pitchFamily="18" charset="0"/>
                          <a:cs typeface="Times New Roman" panose="02020603050405020304" pitchFamily="18" charset="0"/>
                        </a:rPr>
                        <a:t>3</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0010</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110</a:t>
                      </a:r>
                      <a:r>
                        <a:rPr lang="en-US" sz="1000" dirty="0">
                          <a:latin typeface="Times New Roman" panose="02020603050405020304" pitchFamily="18" charset="0"/>
                          <a:cs typeface="Times New Roman" panose="02020603050405020304" pitchFamily="18" charset="0"/>
                        </a:rPr>
                        <a:t>_</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Left shift A:Q</a:t>
                      </a:r>
                    </a:p>
                  </a:txBody>
                  <a:tcPr/>
                </a:tc>
                <a:tc>
                  <a:txBody>
                    <a:bodyPr/>
                    <a:lstStyle/>
                    <a:p>
                      <a:pPr algn="ctr">
                        <a:defRPr sz="1000"/>
                      </a:pPr>
                      <a:r>
                        <a:rPr sz="1000">
                          <a:latin typeface="Times New Roman" panose="02020603050405020304" pitchFamily="18" charset="0"/>
                          <a:cs typeface="Times New Roman" panose="02020603050405020304" pitchFamily="18" charset="0"/>
                        </a:rPr>
                        <a:t>Shift AQ left</a:t>
                      </a:r>
                    </a:p>
                  </a:txBody>
                  <a:tcPr/>
                </a:tc>
                <a:extLst>
                  <a:ext uri="{0D108BD9-81ED-4DB2-BD59-A6C34878D82A}">
                    <a16:rowId xmlns:a16="http://schemas.microsoft.com/office/drawing/2014/main" val="10005"/>
                  </a:ext>
                </a:extLst>
              </a:tr>
              <a:tr h="339165">
                <a:tc>
                  <a:txBody>
                    <a:bodyPr/>
                    <a:lstStyle/>
                    <a:p>
                      <a:pPr algn="ctr">
                        <a:defRPr sz="1000"/>
                      </a:pP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11111</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110</a:t>
                      </a:r>
                      <a:r>
                        <a:rPr lang="en-US" sz="1000" dirty="0">
                          <a:latin typeface="Times New Roman" panose="02020603050405020304" pitchFamily="18" charset="0"/>
                          <a:cs typeface="Times New Roman" panose="02020603050405020304" pitchFamily="18" charset="0"/>
                        </a:rPr>
                        <a:t>_</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A = A - M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0010 </a:t>
                      </a:r>
                      <a:r>
                        <a:rPr lang="en-US" sz="1000" dirty="0">
                          <a:latin typeface="Times New Roman" panose="02020603050405020304" pitchFamily="18" charset="0"/>
                          <a:cs typeface="Times New Roman" panose="02020603050405020304" pitchFamily="18" charset="0"/>
                        </a:rPr>
                        <a:t>+</a:t>
                      </a:r>
                      <a:r>
                        <a:rPr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11101</a:t>
                      </a:r>
                      <a:r>
                        <a:rPr sz="1000" dirty="0">
                          <a:latin typeface="Times New Roman" panose="02020603050405020304" pitchFamily="18" charset="0"/>
                          <a:cs typeface="Times New Roman" panose="02020603050405020304" pitchFamily="18" charset="0"/>
                        </a:rPr>
                        <a:t> = </a:t>
                      </a:r>
                      <a:r>
                        <a:rPr lang="en-US" sz="1000" dirty="0">
                          <a:latin typeface="Times New Roman" panose="02020603050405020304" pitchFamily="18" charset="0"/>
                          <a:cs typeface="Times New Roman" panose="02020603050405020304" pitchFamily="18" charset="0"/>
                        </a:rPr>
                        <a:t>1</a:t>
                      </a:r>
                      <a:r>
                        <a:rPr sz="1000" dirty="0">
                          <a:latin typeface="Times New Roman" panose="02020603050405020304" pitchFamily="18" charset="0"/>
                          <a:cs typeface="Times New Roman" panose="02020603050405020304" pitchFamily="18" charset="0"/>
                        </a:rPr>
                        <a:t>1111</a:t>
                      </a:r>
                    </a:p>
                  </a:txBody>
                  <a:tcPr/>
                </a:tc>
                <a:tc>
                  <a:txBody>
                    <a:bodyPr/>
                    <a:lstStyle/>
                    <a:p>
                      <a:pPr algn="ctr">
                        <a:defRPr sz="1000"/>
                      </a:pPr>
                      <a:r>
                        <a:rPr sz="1000">
                          <a:latin typeface="Times New Roman" panose="02020603050405020304" pitchFamily="18" charset="0"/>
                          <a:cs typeface="Times New Roman" panose="02020603050405020304" pitchFamily="18" charset="0"/>
                        </a:rPr>
                        <a:t>Negative → Restore, Q₀ = 0</a:t>
                      </a:r>
                    </a:p>
                  </a:txBody>
                  <a:tcPr/>
                </a:tc>
                <a:extLst>
                  <a:ext uri="{0D108BD9-81ED-4DB2-BD59-A6C34878D82A}">
                    <a16:rowId xmlns:a16="http://schemas.microsoft.com/office/drawing/2014/main" val="10006"/>
                  </a:ext>
                </a:extLst>
              </a:tr>
              <a:tr h="339165">
                <a:tc>
                  <a:txBody>
                    <a:bodyPr/>
                    <a:lstStyle/>
                    <a:p>
                      <a:pPr algn="ctr">
                        <a:defRPr sz="1000"/>
                      </a:pP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0010</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1100</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A = A + M = </a:t>
                      </a:r>
                      <a:r>
                        <a:rPr lang="en-US" sz="1000" dirty="0">
                          <a:latin typeface="Times New Roman" panose="02020603050405020304" pitchFamily="18" charset="0"/>
                          <a:cs typeface="Times New Roman" panose="02020603050405020304" pitchFamily="18" charset="0"/>
                        </a:rPr>
                        <a:t>1</a:t>
                      </a:r>
                      <a:r>
                        <a:rPr sz="1000" dirty="0">
                          <a:latin typeface="Times New Roman" panose="02020603050405020304" pitchFamily="18" charset="0"/>
                          <a:cs typeface="Times New Roman" panose="02020603050405020304" pitchFamily="18" charset="0"/>
                        </a:rPr>
                        <a:t>1111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0011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0010</a:t>
                      </a:r>
                    </a:p>
                  </a:txBody>
                  <a:tcPr/>
                </a:tc>
                <a:tc>
                  <a:txBody>
                    <a:bodyPr/>
                    <a:lstStyle/>
                    <a:p>
                      <a:pPr algn="ctr">
                        <a:defRPr sz="1000"/>
                      </a:pPr>
                      <a:r>
                        <a:rPr sz="1000">
                          <a:latin typeface="Times New Roman" panose="02020603050405020304" pitchFamily="18" charset="0"/>
                          <a:cs typeface="Times New Roman" panose="02020603050405020304" pitchFamily="18" charset="0"/>
                        </a:rPr>
                        <a:t>Restored A</a:t>
                      </a:r>
                    </a:p>
                  </a:txBody>
                  <a:tcPr/>
                </a:tc>
                <a:extLst>
                  <a:ext uri="{0D108BD9-81ED-4DB2-BD59-A6C34878D82A}">
                    <a16:rowId xmlns:a16="http://schemas.microsoft.com/office/drawing/2014/main" val="10007"/>
                  </a:ext>
                </a:extLst>
              </a:tr>
              <a:tr h="339165">
                <a:tc>
                  <a:txBody>
                    <a:bodyPr/>
                    <a:lstStyle/>
                    <a:p>
                      <a:pPr algn="ctr">
                        <a:defRPr sz="1000"/>
                      </a:pPr>
                      <a:r>
                        <a:rPr lang="en-US" sz="1000" dirty="0">
                          <a:latin typeface="Times New Roman" panose="02020603050405020304" pitchFamily="18" charset="0"/>
                          <a:cs typeface="Times New Roman" panose="02020603050405020304" pitchFamily="18" charset="0"/>
                        </a:rPr>
                        <a:t>2</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0101</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100</a:t>
                      </a:r>
                      <a:r>
                        <a:rPr lang="en-US" sz="1000" dirty="0">
                          <a:latin typeface="Times New Roman" panose="02020603050405020304" pitchFamily="18" charset="0"/>
                          <a:cs typeface="Times New Roman" panose="02020603050405020304" pitchFamily="18" charset="0"/>
                        </a:rPr>
                        <a:t>_</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Left shift A:Q</a:t>
                      </a:r>
                    </a:p>
                  </a:txBody>
                  <a:tcPr/>
                </a:tc>
                <a:tc>
                  <a:txBody>
                    <a:bodyPr/>
                    <a:lstStyle/>
                    <a:p>
                      <a:pPr algn="ctr">
                        <a:defRPr sz="1000"/>
                      </a:pPr>
                      <a:r>
                        <a:rPr sz="1000">
                          <a:latin typeface="Times New Roman" panose="02020603050405020304" pitchFamily="18" charset="0"/>
                          <a:cs typeface="Times New Roman" panose="02020603050405020304" pitchFamily="18" charset="0"/>
                        </a:rPr>
                        <a:t>Shift AQ left</a:t>
                      </a:r>
                    </a:p>
                  </a:txBody>
                  <a:tcPr/>
                </a:tc>
                <a:extLst>
                  <a:ext uri="{0D108BD9-81ED-4DB2-BD59-A6C34878D82A}">
                    <a16:rowId xmlns:a16="http://schemas.microsoft.com/office/drawing/2014/main" val="10008"/>
                  </a:ext>
                </a:extLst>
              </a:tr>
              <a:tr h="444333">
                <a:tc>
                  <a:txBody>
                    <a:bodyPr/>
                    <a:lstStyle/>
                    <a:p>
                      <a:pPr algn="ctr">
                        <a:defRPr sz="1000"/>
                      </a:pPr>
                      <a:endParaRPr lang="en-US" sz="1000" dirty="0">
                        <a:latin typeface="Times New Roman" panose="02020603050405020304" pitchFamily="18" charset="0"/>
                        <a:cs typeface="Times New Roman" panose="02020603050405020304" pitchFamily="18" charset="0"/>
                      </a:endParaRPr>
                    </a:p>
                    <a:p>
                      <a:pPr algn="ctr">
                        <a:defRPr sz="1000"/>
                      </a:pPr>
                      <a:endParaRPr lang="en-US"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00010</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100</a:t>
                      </a:r>
                      <a:r>
                        <a:rPr lang="en-US" sz="1000" dirty="0">
                          <a:latin typeface="Times New Roman" panose="02020603050405020304" pitchFamily="18" charset="0"/>
                          <a:cs typeface="Times New Roman" panose="02020603050405020304" pitchFamily="18" charset="0"/>
                        </a:rPr>
                        <a:t>1</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A = A - M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0101 </a:t>
                      </a:r>
                      <a:r>
                        <a:rPr lang="en-US" sz="1000" dirty="0">
                          <a:latin typeface="Times New Roman" panose="02020603050405020304" pitchFamily="18" charset="0"/>
                          <a:cs typeface="Times New Roman" panose="02020603050405020304" pitchFamily="18" charset="0"/>
                        </a:rPr>
                        <a:t>+</a:t>
                      </a:r>
                      <a:r>
                        <a:rPr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11101</a:t>
                      </a:r>
                      <a:r>
                        <a:rPr sz="1000" dirty="0">
                          <a:latin typeface="Times New Roman" panose="02020603050405020304" pitchFamily="18" charset="0"/>
                          <a:cs typeface="Times New Roman" panose="02020603050405020304" pitchFamily="18" charset="0"/>
                        </a:rPr>
                        <a:t>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0010</a:t>
                      </a:r>
                    </a:p>
                  </a:txBody>
                  <a:tcPr/>
                </a:tc>
                <a:tc>
                  <a:txBody>
                    <a:bodyPr/>
                    <a:lstStyle/>
                    <a:p>
                      <a:pPr algn="ctr">
                        <a:defRPr sz="1000"/>
                      </a:pPr>
                      <a:r>
                        <a:rPr sz="1000" dirty="0">
                          <a:latin typeface="Times New Roman" panose="02020603050405020304" pitchFamily="18" charset="0"/>
                          <a:cs typeface="Times New Roman" panose="02020603050405020304" pitchFamily="18" charset="0"/>
                        </a:rPr>
                        <a:t>Positive → Q₀ = 1</a:t>
                      </a:r>
                      <a:endParaRPr lang="en-US" sz="1000" dirty="0">
                        <a:latin typeface="Times New Roman" panose="02020603050405020304" pitchFamily="18" charset="0"/>
                        <a:cs typeface="Times New Roman" panose="02020603050405020304" pitchFamily="18" charset="0"/>
                      </a:endParaRPr>
                    </a:p>
                    <a:p>
                      <a:pPr algn="ctr">
                        <a:defRPr sz="1000"/>
                      </a:pP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339165">
                <a:tc>
                  <a:txBody>
                    <a:bodyPr/>
                    <a:lstStyle/>
                    <a:p>
                      <a:pPr algn="ctr">
                        <a:defRPr sz="1000"/>
                      </a:pPr>
                      <a:r>
                        <a:rPr lang="en-US" sz="1000" dirty="0">
                          <a:latin typeface="Times New Roman" panose="02020603050405020304" pitchFamily="18" charset="0"/>
                          <a:cs typeface="Times New Roman" panose="02020603050405020304" pitchFamily="18" charset="0"/>
                        </a:rPr>
                        <a:t>1</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a:t>
                      </a:r>
                      <a:r>
                        <a:rPr lang="en-US" sz="1000" dirty="0">
                          <a:latin typeface="Times New Roman" panose="02020603050405020304" pitchFamily="18" charset="0"/>
                          <a:cs typeface="Times New Roman" panose="02020603050405020304" pitchFamily="18" charset="0"/>
                        </a:rPr>
                        <a:t>101</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00</a:t>
                      </a:r>
                      <a:r>
                        <a:rPr lang="en-US" sz="1000" dirty="0">
                          <a:latin typeface="Times New Roman" panose="02020603050405020304" pitchFamily="18" charset="0"/>
                          <a:cs typeface="Times New Roman" panose="02020603050405020304" pitchFamily="18" charset="0"/>
                        </a:rPr>
                        <a:t>1_</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Left shift A:Q</a:t>
                      </a:r>
                    </a:p>
                  </a:txBody>
                  <a:tcPr/>
                </a:tc>
                <a:tc>
                  <a:txBody>
                    <a:bodyPr/>
                    <a:lstStyle/>
                    <a:p>
                      <a:pPr algn="ctr">
                        <a:defRPr sz="1000"/>
                      </a:pPr>
                      <a:r>
                        <a:rPr sz="1000">
                          <a:latin typeface="Times New Roman" panose="02020603050405020304" pitchFamily="18" charset="0"/>
                          <a:cs typeface="Times New Roman" panose="02020603050405020304" pitchFamily="18" charset="0"/>
                        </a:rPr>
                        <a:t>Shift AQ left</a:t>
                      </a:r>
                    </a:p>
                  </a:txBody>
                  <a:tcPr/>
                </a:tc>
                <a:extLst>
                  <a:ext uri="{0D108BD9-81ED-4DB2-BD59-A6C34878D82A}">
                    <a16:rowId xmlns:a16="http://schemas.microsoft.com/office/drawing/2014/main" val="10010"/>
                  </a:ext>
                </a:extLst>
              </a:tr>
              <a:tr h="339165">
                <a:tc>
                  <a:txBody>
                    <a:bodyPr/>
                    <a:lstStyle/>
                    <a:p>
                      <a:pPr algn="ctr">
                        <a:defRPr sz="1000"/>
                      </a:pP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a:t>
                      </a:r>
                      <a:r>
                        <a:rPr lang="en-US" sz="1000" dirty="0">
                          <a:latin typeface="Times New Roman" panose="02020603050405020304" pitchFamily="18" charset="0"/>
                          <a:cs typeface="Times New Roman" panose="02020603050405020304" pitchFamily="18" charset="0"/>
                        </a:rPr>
                        <a:t>010</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00</a:t>
                      </a:r>
                      <a:r>
                        <a:rPr lang="en-US" sz="1000" dirty="0">
                          <a:latin typeface="Times New Roman" panose="02020603050405020304" pitchFamily="18" charset="0"/>
                          <a:cs typeface="Times New Roman" panose="02020603050405020304" pitchFamily="18" charset="0"/>
                        </a:rPr>
                        <a:t>11</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A = A - M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010</a:t>
                      </a:r>
                      <a:r>
                        <a:rPr lang="en-US" sz="1000" dirty="0">
                          <a:latin typeface="Times New Roman" panose="02020603050405020304" pitchFamily="18" charset="0"/>
                          <a:cs typeface="Times New Roman" panose="02020603050405020304" pitchFamily="18" charset="0"/>
                        </a:rPr>
                        <a:t>1</a:t>
                      </a:r>
                      <a:r>
                        <a:rPr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+11101</a:t>
                      </a:r>
                      <a:r>
                        <a:rPr sz="1000" dirty="0">
                          <a:latin typeface="Times New Roman" panose="02020603050405020304" pitchFamily="18" charset="0"/>
                          <a:cs typeface="Times New Roman" panose="02020603050405020304" pitchFamily="18" charset="0"/>
                        </a:rPr>
                        <a:t> = </a:t>
                      </a:r>
                      <a:r>
                        <a:rPr lang="en-US" sz="1000" dirty="0">
                          <a:latin typeface="Times New Roman" panose="02020603050405020304" pitchFamily="18" charset="0"/>
                          <a:cs typeface="Times New Roman" panose="02020603050405020304" pitchFamily="18" charset="0"/>
                        </a:rPr>
                        <a:t>0</a:t>
                      </a:r>
                      <a:r>
                        <a:rPr sz="1000" dirty="0">
                          <a:latin typeface="Times New Roman" panose="02020603050405020304" pitchFamily="18" charset="0"/>
                          <a:cs typeface="Times New Roman" panose="02020603050405020304" pitchFamily="18" charset="0"/>
                        </a:rPr>
                        <a:t>00</a:t>
                      </a:r>
                      <a:r>
                        <a:rPr lang="en-US" sz="1000" dirty="0">
                          <a:latin typeface="Times New Roman" panose="02020603050405020304" pitchFamily="18" charset="0"/>
                          <a:cs typeface="Times New Roman" panose="02020603050405020304" pitchFamily="18" charset="0"/>
                        </a:rPr>
                        <a:t>10</a:t>
                      </a:r>
                      <a:endParaRPr sz="1000" dirty="0">
                        <a:latin typeface="Times New Roman" panose="02020603050405020304" pitchFamily="18" charset="0"/>
                        <a:cs typeface="Times New Roman" panose="02020603050405020304" pitchFamily="18" charset="0"/>
                      </a:endParaRPr>
                    </a:p>
                  </a:txBody>
                  <a:tcPr/>
                </a:tc>
                <a:tc>
                  <a:txBody>
                    <a:bodyPr/>
                    <a:lstStyle/>
                    <a:p>
                      <a:pPr algn="ctr">
                        <a:defRPr sz="1000"/>
                      </a:pPr>
                      <a:r>
                        <a:rPr sz="1000" dirty="0">
                          <a:latin typeface="Times New Roman" panose="02020603050405020304" pitchFamily="18" charset="0"/>
                          <a:cs typeface="Times New Roman" panose="02020603050405020304" pitchFamily="18" charset="0"/>
                        </a:rPr>
                        <a:t>Positive → Q₀ = 1</a:t>
                      </a:r>
                    </a:p>
                  </a:txBody>
                  <a:tcPr/>
                </a:tc>
                <a:extLst>
                  <a:ext uri="{0D108BD9-81ED-4DB2-BD59-A6C34878D82A}">
                    <a16:rowId xmlns:a16="http://schemas.microsoft.com/office/drawing/2014/main" val="10011"/>
                  </a:ext>
                </a:extLst>
              </a:tr>
              <a:tr h="410154">
                <a:tc>
                  <a:txBody>
                    <a:bodyPr/>
                    <a:lstStyle/>
                    <a:p>
                      <a:pPr algn="ctr"/>
                      <a:r>
                        <a:rPr lang="en-US" sz="1400" dirty="0">
                          <a:latin typeface="Times New Roman" panose="02020603050405020304" pitchFamily="18" charset="0"/>
                          <a:cs typeface="Times New Roman" panose="02020603050405020304" pitchFamily="18" charset="0"/>
                        </a:rPr>
                        <a:t>Result</a:t>
                      </a:r>
                      <a:endParaRPr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Remainder = 2</a:t>
                      </a:r>
                      <a:endParaRPr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 Quotient = 3</a:t>
                      </a:r>
                      <a:endParaRPr sz="1400" dirty="0">
                        <a:latin typeface="Times New Roman" panose="02020603050405020304" pitchFamily="18" charset="0"/>
                        <a:cs typeface="Times New Roman" panose="02020603050405020304" pitchFamily="18" charset="0"/>
                      </a:endParaRPr>
                    </a:p>
                  </a:txBody>
                  <a:tcPr/>
                </a:tc>
                <a:tc>
                  <a:txBody>
                    <a:bodyPr/>
                    <a:lstStyle/>
                    <a:p>
                      <a:endParaRPr sz="1800" dirty="0">
                        <a:latin typeface="Times New Roman" panose="02020603050405020304" pitchFamily="18" charset="0"/>
                        <a:cs typeface="Times New Roman" panose="02020603050405020304" pitchFamily="18" charset="0"/>
                      </a:endParaRPr>
                    </a:p>
                  </a:txBody>
                  <a:tcPr/>
                </a:tc>
                <a:tc>
                  <a:txBody>
                    <a:bodyPr/>
                    <a:lstStyle/>
                    <a:p>
                      <a:endParaRPr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825491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393E-2230-E628-E312-870EC888DF1E}"/>
              </a:ext>
            </a:extLst>
          </p:cNvPr>
          <p:cNvSpPr>
            <a:spLocks noGrp="1"/>
          </p:cNvSpPr>
          <p:nvPr>
            <p:ph type="title"/>
          </p:nvPr>
        </p:nvSpPr>
        <p:spPr/>
        <p:txBody>
          <a:bodyPr/>
          <a:lstStyle/>
          <a:p>
            <a:r>
              <a:rPr lang="en-US" dirty="0">
                <a:latin typeface="Eras Medium ITC" panose="020B0602030504020804" pitchFamily="34" charset="0"/>
                <a:cs typeface="Times New Roman" panose="02020603050405020304" pitchFamily="18" charset="0"/>
              </a:rPr>
              <a:t>Hardware Design and Implementation</a:t>
            </a:r>
            <a:endParaRPr lang="en-US" dirty="0">
              <a:latin typeface="Eras Medium ITC" panose="020B0602030504020804" pitchFamily="34" charset="0"/>
            </a:endParaRPr>
          </a:p>
        </p:txBody>
      </p:sp>
      <p:sp>
        <p:nvSpPr>
          <p:cNvPr id="3" name="Content Placeholder 2">
            <a:extLst>
              <a:ext uri="{FF2B5EF4-FFF2-40B4-BE49-F238E27FC236}">
                <a16:creationId xmlns:a16="http://schemas.microsoft.com/office/drawing/2014/main" id="{75E1C056-BCEC-EC90-580A-3066D1B55E7B}"/>
              </a:ext>
            </a:extLst>
          </p:cNvPr>
          <p:cNvSpPr>
            <a:spLocks noGrp="1"/>
          </p:cNvSpPr>
          <p:nvPr>
            <p:ph idx="1"/>
          </p:nvPr>
        </p:nvSpPr>
        <p:spPr>
          <a:xfrm>
            <a:off x="338328" y="2304288"/>
            <a:ext cx="11612880" cy="4087550"/>
          </a:xfrm>
        </p:spPr>
        <p:txBody>
          <a:bodyPr>
            <a:normAutofit lnSpcReduction="10000"/>
          </a:bodyPr>
          <a:lstStyle/>
          <a:p>
            <a:pPr marL="0" indent="0">
              <a:buNone/>
            </a:pPr>
            <a:r>
              <a:rPr lang="en-US" sz="1600" b="1" dirty="0">
                <a:cs typeface="Times New Roman" panose="02020603050405020304" pitchFamily="18" charset="0"/>
              </a:rPr>
              <a:t>Digital Signal Processors (DSPs):</a:t>
            </a:r>
          </a:p>
          <a:p>
            <a:pPr marL="0" indent="0">
              <a:buNone/>
            </a:pPr>
            <a:r>
              <a:rPr lang="en-US" sz="1600" dirty="0">
                <a:cs typeface="Times New Roman" panose="02020603050405020304" pitchFamily="18" charset="0"/>
              </a:rPr>
              <a:t>The Restoring Division Algorithm can be implemented in DSPs for basic arithmetic operations, especially in low-cost or low-power devices where simplicity and predictability are more important than speed.</a:t>
            </a:r>
          </a:p>
          <a:p>
            <a:pPr marL="0" indent="0">
              <a:buNone/>
            </a:pPr>
            <a:r>
              <a:rPr lang="en-US" sz="1600" b="1" dirty="0">
                <a:cs typeface="Times New Roman" panose="02020603050405020304" pitchFamily="18" charset="0"/>
              </a:rPr>
              <a:t>Microcontrollers:</a:t>
            </a:r>
          </a:p>
          <a:p>
            <a:pPr marL="0" indent="0">
              <a:buNone/>
            </a:pPr>
            <a:r>
              <a:rPr lang="en-US" sz="1600" dirty="0">
                <a:cs typeface="Times New Roman" panose="02020603050405020304" pitchFamily="18" charset="0"/>
              </a:rPr>
              <a:t>Many microcontrollers, particularly those designed for embedded systems with limited resources, use simpler algorithms like Restoring Division to perform division operations. These systems often prioritize cost-effectiveness and energy efficiency over raw computational speed.</a:t>
            </a:r>
            <a:r>
              <a:rPr lang="en-US" sz="1600" b="1" dirty="0">
                <a:cs typeface="Times New Roman" panose="02020603050405020304" pitchFamily="18" charset="0"/>
              </a:rPr>
              <a:t> </a:t>
            </a:r>
          </a:p>
          <a:p>
            <a:pPr marL="0" indent="0">
              <a:buNone/>
            </a:pPr>
            <a:r>
              <a:rPr lang="en-US" sz="1600" b="1" dirty="0">
                <a:cs typeface="Times New Roman" panose="02020603050405020304" pitchFamily="18" charset="0"/>
              </a:rPr>
              <a:t>Field-Programmable Gate Arrays (FPGAs):</a:t>
            </a:r>
          </a:p>
          <a:p>
            <a:pPr marL="0" indent="0">
              <a:buNone/>
            </a:pPr>
            <a:r>
              <a:rPr lang="en-US" sz="1600" dirty="0">
                <a:cs typeface="Times New Roman" panose="02020603050405020304" pitchFamily="18" charset="0"/>
              </a:rPr>
              <a:t>In FPGA designs, the Restoring Division Algorithm can be implemented using basic logic gates and shift registers. Its step-by-step nature makes it easier to map onto hardware compared to more complex division algorithms.</a:t>
            </a:r>
          </a:p>
          <a:p>
            <a:pPr marL="0" indent="0">
              <a:buNone/>
            </a:pPr>
            <a:r>
              <a:rPr lang="en-US" sz="1600" b="1" dirty="0">
                <a:cs typeface="Times New Roman" panose="02020603050405020304" pitchFamily="18" charset="0"/>
              </a:rPr>
              <a:t>Arithmetic Logic Units (ALUs):</a:t>
            </a:r>
          </a:p>
          <a:p>
            <a:pPr marL="0" indent="0">
              <a:buNone/>
            </a:pPr>
            <a:r>
              <a:rPr lang="en-US" sz="1600" dirty="0">
                <a:cs typeface="Times New Roman" panose="02020603050405020304" pitchFamily="18" charset="0"/>
              </a:rPr>
              <a:t>Basic ALUs in simple processors or custom-designed chips may implement Restoring Division as part of their division operation capabilities. This is especially true for older or less complex architectures.</a:t>
            </a:r>
          </a:p>
          <a:p>
            <a:pPr marL="0" indent="0">
              <a:buNone/>
            </a:pPr>
            <a:endParaRPr lang="en-US" sz="1600" dirty="0">
              <a:cs typeface="Times New Roman" panose="02020603050405020304" pitchFamily="18" charset="0"/>
            </a:endParaRPr>
          </a:p>
          <a:p>
            <a:pPr marL="0" indent="0">
              <a:buNone/>
            </a:pPr>
            <a:endParaRPr lang="en-US" sz="1600" dirty="0"/>
          </a:p>
        </p:txBody>
      </p:sp>
      <p:sp>
        <p:nvSpPr>
          <p:cNvPr id="4" name="Footer Placeholder 3">
            <a:extLst>
              <a:ext uri="{FF2B5EF4-FFF2-40B4-BE49-F238E27FC236}">
                <a16:creationId xmlns:a16="http://schemas.microsoft.com/office/drawing/2014/main" id="{3F47B496-24F8-CDCA-FFF0-AC6BABA209C7}"/>
              </a:ext>
            </a:extLst>
          </p:cNvPr>
          <p:cNvSpPr>
            <a:spLocks noGrp="1"/>
          </p:cNvSpPr>
          <p:nvPr>
            <p:ph type="ftr" sz="quarter" idx="11"/>
          </p:nvPr>
        </p:nvSpPr>
        <p:spPr/>
        <p:txBody>
          <a:bodyPr/>
          <a:lstStyle/>
          <a:p>
            <a:r>
              <a:rPr lang="en-US" sz="1200" dirty="0"/>
              <a:t>Applications of Restoring Division</a:t>
            </a:r>
          </a:p>
        </p:txBody>
      </p:sp>
    </p:spTree>
    <p:extLst>
      <p:ext uri="{BB962C8B-B14F-4D97-AF65-F5344CB8AC3E}">
        <p14:creationId xmlns:p14="http://schemas.microsoft.com/office/powerpoint/2010/main" val="429005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5665-F660-7316-D013-3ADBA87E351B}"/>
              </a:ext>
            </a:extLst>
          </p:cNvPr>
          <p:cNvSpPr>
            <a:spLocks noGrp="1"/>
          </p:cNvSpPr>
          <p:nvPr>
            <p:ph type="title"/>
          </p:nvPr>
        </p:nvSpPr>
        <p:spPr/>
        <p:txBody>
          <a:bodyPr/>
          <a:lstStyle/>
          <a:p>
            <a:r>
              <a:rPr lang="en-US" sz="3200" dirty="0">
                <a:latin typeface="Eras Medium ITC" panose="020B0602030504020804" pitchFamily="34" charset="0"/>
                <a:cs typeface="Times New Roman" panose="02020603050405020304" pitchFamily="18" charset="0"/>
              </a:rPr>
              <a:t>Low-Power and Resource-Constrained Systems</a:t>
            </a:r>
            <a:endParaRPr lang="en-US" sz="3200" dirty="0">
              <a:latin typeface="Eras Medium ITC" panose="020B0602030504020804" pitchFamily="34" charset="0"/>
            </a:endParaRPr>
          </a:p>
        </p:txBody>
      </p:sp>
      <p:sp>
        <p:nvSpPr>
          <p:cNvPr id="3" name="Content Placeholder 2">
            <a:extLst>
              <a:ext uri="{FF2B5EF4-FFF2-40B4-BE49-F238E27FC236}">
                <a16:creationId xmlns:a16="http://schemas.microsoft.com/office/drawing/2014/main" id="{3EAD2701-3C76-B242-DA0E-7FE04E20BFD1}"/>
              </a:ext>
            </a:extLst>
          </p:cNvPr>
          <p:cNvSpPr>
            <a:spLocks noGrp="1"/>
          </p:cNvSpPr>
          <p:nvPr>
            <p:ph idx="1"/>
          </p:nvPr>
        </p:nvSpPr>
        <p:spPr/>
        <p:txBody>
          <a:bodyPr>
            <a:normAutofit/>
          </a:bodyPr>
          <a:lstStyle/>
          <a:p>
            <a:r>
              <a:rPr lang="en-US" b="1" dirty="0">
                <a:cs typeface="Times New Roman" panose="02020603050405020304" pitchFamily="18" charset="0"/>
              </a:rPr>
              <a:t>Internet of Things (IoT) Devices: </a:t>
            </a:r>
            <a:r>
              <a:rPr lang="en-US" dirty="0">
                <a:cs typeface="Times New Roman" panose="02020603050405020304" pitchFamily="18" charset="0"/>
              </a:rPr>
              <a:t>IoT devices often operate under strict power and resource constraints. Algorithms like Restoring Division, which require minimal hardware resources, are suitable for such environments where computational efficiency is secondary to power efficiency.</a:t>
            </a:r>
          </a:p>
          <a:p>
            <a:r>
              <a:rPr lang="en-US" b="1" dirty="0">
                <a:cs typeface="Times New Roman" panose="02020603050405020304" pitchFamily="18" charset="0"/>
              </a:rPr>
              <a:t>Wearable Devices: </a:t>
            </a:r>
            <a:r>
              <a:rPr lang="en-US" dirty="0">
                <a:cs typeface="Times New Roman" panose="02020603050405020304" pitchFamily="18" charset="0"/>
              </a:rPr>
              <a:t>Similar to IoT devices, wearables like fitness trackers and smartwatches benefit from simple algorithms that minimize energy consumption while still enabling basic arithmetic operations.</a:t>
            </a:r>
          </a:p>
          <a:p>
            <a:endParaRPr lang="en-US" dirty="0"/>
          </a:p>
        </p:txBody>
      </p:sp>
      <p:sp>
        <p:nvSpPr>
          <p:cNvPr id="4" name="Footer Placeholder 3">
            <a:extLst>
              <a:ext uri="{FF2B5EF4-FFF2-40B4-BE49-F238E27FC236}">
                <a16:creationId xmlns:a16="http://schemas.microsoft.com/office/drawing/2014/main" id="{0E40F956-0F82-C9EF-0494-6591DBB95171}"/>
              </a:ext>
            </a:extLst>
          </p:cNvPr>
          <p:cNvSpPr>
            <a:spLocks noGrp="1"/>
          </p:cNvSpPr>
          <p:nvPr>
            <p:ph type="ftr" sz="quarter" idx="11"/>
          </p:nvPr>
        </p:nvSpPr>
        <p:spPr/>
        <p:txBody>
          <a:bodyPr/>
          <a:lstStyle/>
          <a:p>
            <a:r>
              <a:rPr lang="en-US" sz="1200" dirty="0"/>
              <a:t>Applications of Restoring Division</a:t>
            </a:r>
          </a:p>
        </p:txBody>
      </p:sp>
    </p:spTree>
    <p:extLst>
      <p:ext uri="{BB962C8B-B14F-4D97-AF65-F5344CB8AC3E}">
        <p14:creationId xmlns:p14="http://schemas.microsoft.com/office/powerpoint/2010/main" val="3280689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89EA-E1C5-5E52-D75A-AAA68954F721}"/>
              </a:ext>
            </a:extLst>
          </p:cNvPr>
          <p:cNvSpPr>
            <a:spLocks noGrp="1"/>
          </p:cNvSpPr>
          <p:nvPr>
            <p:ph type="title"/>
          </p:nvPr>
        </p:nvSpPr>
        <p:spPr/>
        <p:txBody>
          <a:bodyPr/>
          <a:lstStyle/>
          <a:p>
            <a:r>
              <a:rPr lang="en-US" dirty="0">
                <a:latin typeface="Eras Medium ITC" panose="020B0602030504020804" pitchFamily="34" charset="0"/>
                <a:cs typeface="Times New Roman" panose="02020603050405020304" pitchFamily="18" charset="0"/>
              </a:rPr>
              <a:t>Verification and Testing</a:t>
            </a:r>
            <a:endParaRPr lang="en-US" dirty="0">
              <a:latin typeface="Eras Medium ITC" panose="020B0602030504020804" pitchFamily="34" charset="0"/>
            </a:endParaRPr>
          </a:p>
        </p:txBody>
      </p:sp>
      <p:sp>
        <p:nvSpPr>
          <p:cNvPr id="3" name="Content Placeholder 2">
            <a:extLst>
              <a:ext uri="{FF2B5EF4-FFF2-40B4-BE49-F238E27FC236}">
                <a16:creationId xmlns:a16="http://schemas.microsoft.com/office/drawing/2014/main" id="{564ECA06-BA99-2BB0-6795-B3E63C213FF6}"/>
              </a:ext>
            </a:extLst>
          </p:cNvPr>
          <p:cNvSpPr>
            <a:spLocks noGrp="1"/>
          </p:cNvSpPr>
          <p:nvPr>
            <p:ph idx="1"/>
          </p:nvPr>
        </p:nvSpPr>
        <p:spPr/>
        <p:txBody>
          <a:bodyPr/>
          <a:lstStyle/>
          <a:p>
            <a:r>
              <a:rPr lang="en-US" b="1" dirty="0">
                <a:cs typeface="Times New Roman" panose="02020603050405020304" pitchFamily="18" charset="0"/>
              </a:rPr>
              <a:t>Hardware Verification: </a:t>
            </a:r>
            <a:r>
              <a:rPr lang="en-US" dirty="0">
                <a:cs typeface="Times New Roman" panose="02020603050405020304" pitchFamily="18" charset="0"/>
              </a:rPr>
              <a:t>The Restoring Division Algorithm can serve as a reference implementation for verifying the correctness of more complex division algorithms or hardware units. Its predictable behavior makes it a reliable benchmark.</a:t>
            </a:r>
          </a:p>
          <a:p>
            <a:r>
              <a:rPr lang="en-US" b="1" dirty="0">
                <a:cs typeface="Times New Roman" panose="02020603050405020304" pitchFamily="18" charset="0"/>
              </a:rPr>
              <a:t>Simulation and Debugging: </a:t>
            </a:r>
            <a:r>
              <a:rPr lang="en-US" dirty="0">
                <a:cs typeface="Times New Roman" panose="02020603050405020304" pitchFamily="18" charset="0"/>
              </a:rPr>
              <a:t>During the development of new processors or arithmetic units, the Restoring Division Algorithm can be used as a test case to ensure that the hardware correctly handles division operations.</a:t>
            </a:r>
          </a:p>
          <a:p>
            <a:endParaRPr lang="en-US" dirty="0"/>
          </a:p>
        </p:txBody>
      </p:sp>
      <p:sp>
        <p:nvSpPr>
          <p:cNvPr id="4" name="Footer Placeholder 3">
            <a:extLst>
              <a:ext uri="{FF2B5EF4-FFF2-40B4-BE49-F238E27FC236}">
                <a16:creationId xmlns:a16="http://schemas.microsoft.com/office/drawing/2014/main" id="{A8D997A5-3070-FDFC-D818-7B48A3B2FC68}"/>
              </a:ext>
            </a:extLst>
          </p:cNvPr>
          <p:cNvSpPr>
            <a:spLocks noGrp="1"/>
          </p:cNvSpPr>
          <p:nvPr>
            <p:ph type="ftr" sz="quarter" idx="11"/>
          </p:nvPr>
        </p:nvSpPr>
        <p:spPr/>
        <p:txBody>
          <a:bodyPr/>
          <a:lstStyle/>
          <a:p>
            <a:r>
              <a:rPr lang="en-US" sz="1200" dirty="0"/>
              <a:t>Applications of Restoring Division</a:t>
            </a:r>
          </a:p>
        </p:txBody>
      </p:sp>
    </p:spTree>
    <p:extLst>
      <p:ext uri="{BB962C8B-B14F-4D97-AF65-F5344CB8AC3E}">
        <p14:creationId xmlns:p14="http://schemas.microsoft.com/office/powerpoint/2010/main" val="646239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BBCB3-0A27-862B-6567-C12BC68C470A}"/>
              </a:ext>
            </a:extLst>
          </p:cNvPr>
          <p:cNvSpPr>
            <a:spLocks noGrp="1"/>
          </p:cNvSpPr>
          <p:nvPr>
            <p:ph type="title"/>
          </p:nvPr>
        </p:nvSpPr>
        <p:spPr/>
        <p:txBody>
          <a:bodyPr/>
          <a:lstStyle/>
          <a:p>
            <a:r>
              <a:rPr lang="en-US" sz="4000" dirty="0">
                <a:latin typeface="Eras Medium ITC" panose="020B0602030504020804" pitchFamily="34" charset="0"/>
                <a:cs typeface="Times New Roman" panose="02020603050405020304" pitchFamily="18" charset="0"/>
              </a:rPr>
              <a:t>Conclusion</a:t>
            </a:r>
            <a:endParaRPr lang="en-US" sz="4000" dirty="0">
              <a:latin typeface="Eras Medium ITC" panose="020B0602030504020804" pitchFamily="34" charset="0"/>
            </a:endParaRPr>
          </a:p>
        </p:txBody>
      </p:sp>
      <p:sp>
        <p:nvSpPr>
          <p:cNvPr id="5" name="Text Placeholder 4">
            <a:extLst>
              <a:ext uri="{FF2B5EF4-FFF2-40B4-BE49-F238E27FC236}">
                <a16:creationId xmlns:a16="http://schemas.microsoft.com/office/drawing/2014/main" id="{552F9EBF-2011-52A6-3AF0-BC6E2CD12C9C}"/>
              </a:ext>
            </a:extLst>
          </p:cNvPr>
          <p:cNvSpPr>
            <a:spLocks noGrp="1"/>
          </p:cNvSpPr>
          <p:nvPr>
            <p:ph type="body" sz="half" idx="2"/>
          </p:nvPr>
        </p:nvSpPr>
        <p:spPr/>
        <p:txBody>
          <a:bodyPr/>
          <a:lstStyle/>
          <a:p>
            <a:r>
              <a:rPr lang="en-US" dirty="0">
                <a:cs typeface="Times New Roman" panose="02020603050405020304" pitchFamily="18" charset="0"/>
              </a:rPr>
              <a:t>The Restoring Division Algorithm finds its niche in applications where simplicity, reliability, and low resource consumption are prioritized over speed. Its primary uses include hardware design (especially in FPGAs and microcontrollers). While modern systems often employ more sophisticated algorithms, the Restoring Division Algorithm remains a valuable tool for understanding and implementing basic binary division.</a:t>
            </a:r>
          </a:p>
          <a:p>
            <a:endParaRPr lang="en-US" dirty="0"/>
          </a:p>
        </p:txBody>
      </p:sp>
      <p:sp>
        <p:nvSpPr>
          <p:cNvPr id="4" name="Footer Placeholder 3">
            <a:extLst>
              <a:ext uri="{FF2B5EF4-FFF2-40B4-BE49-F238E27FC236}">
                <a16:creationId xmlns:a16="http://schemas.microsoft.com/office/drawing/2014/main" id="{469DB8B4-B5AD-564D-629B-E591FDE989D7}"/>
              </a:ext>
            </a:extLst>
          </p:cNvPr>
          <p:cNvSpPr>
            <a:spLocks noGrp="1"/>
          </p:cNvSpPr>
          <p:nvPr>
            <p:ph type="ftr" sz="quarter" idx="11"/>
          </p:nvPr>
        </p:nvSpPr>
        <p:spPr/>
        <p:txBody>
          <a:bodyPr/>
          <a:lstStyle/>
          <a:p>
            <a:r>
              <a:rPr lang="en-US" sz="1200" dirty="0"/>
              <a:t>Applications of Restoring Division</a:t>
            </a:r>
          </a:p>
        </p:txBody>
      </p:sp>
    </p:spTree>
    <p:extLst>
      <p:ext uri="{BB962C8B-B14F-4D97-AF65-F5344CB8AC3E}">
        <p14:creationId xmlns:p14="http://schemas.microsoft.com/office/powerpoint/2010/main" val="568867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B0C0-FF71-0A01-EFC3-75AE4BA14651}"/>
              </a:ext>
            </a:extLst>
          </p:cNvPr>
          <p:cNvSpPr>
            <a:spLocks noGrp="1"/>
          </p:cNvSpPr>
          <p:nvPr>
            <p:ph type="title"/>
          </p:nvPr>
        </p:nvSpPr>
        <p:spPr/>
        <p:txBody>
          <a:bodyPr/>
          <a:lstStyle/>
          <a:p>
            <a:r>
              <a:rPr lang="en-US" sz="4000" dirty="0">
                <a:solidFill>
                  <a:schemeClr val="bg1">
                    <a:lumMod val="85000"/>
                  </a:schemeClr>
                </a:solidFill>
                <a:latin typeface="Eras Medium ITC" panose="020B0602030504020804" pitchFamily="34" charset="0"/>
              </a:rPr>
              <a:t>What is Restoring Division?</a:t>
            </a:r>
            <a:endParaRPr lang="en-US" sz="4000" dirty="0"/>
          </a:p>
        </p:txBody>
      </p:sp>
      <p:sp>
        <p:nvSpPr>
          <p:cNvPr id="3" name="Content Placeholder 2">
            <a:extLst>
              <a:ext uri="{FF2B5EF4-FFF2-40B4-BE49-F238E27FC236}">
                <a16:creationId xmlns:a16="http://schemas.microsoft.com/office/drawing/2014/main" id="{3EA65AA9-C960-5AD7-E180-3833EF0AF0EB}"/>
              </a:ext>
            </a:extLst>
          </p:cNvPr>
          <p:cNvSpPr>
            <a:spLocks noGrp="1"/>
          </p:cNvSpPr>
          <p:nvPr>
            <p:ph idx="1"/>
          </p:nvPr>
        </p:nvSpPr>
        <p:spPr/>
        <p:txBody>
          <a:bodyPr/>
          <a:lstStyle/>
          <a:p>
            <a:r>
              <a:rPr lang="en-US" dirty="0"/>
              <a:t>A method to mimic binary long division</a:t>
            </a:r>
          </a:p>
          <a:p>
            <a:r>
              <a:rPr lang="en-US" dirty="0"/>
              <a:t>“Restores” the value if the subtraction goes negative.</a:t>
            </a:r>
          </a:p>
          <a:p>
            <a:r>
              <a:rPr lang="en-US" dirty="0"/>
              <a:t>Used in Various ALUs.</a:t>
            </a:r>
          </a:p>
          <a:p>
            <a:r>
              <a:rPr lang="en-US" dirty="0"/>
              <a:t>Involves shifting and subtracting</a:t>
            </a:r>
          </a:p>
          <a:p>
            <a:pPr lvl="1">
              <a:buFont typeface="+mj-lt"/>
              <a:buAutoNum type="arabicPeriod"/>
            </a:pPr>
            <a:r>
              <a:rPr lang="en-US" dirty="0"/>
              <a:t>Shifts bit to align</a:t>
            </a:r>
          </a:p>
          <a:p>
            <a:pPr lvl="1">
              <a:buFont typeface="+mj-lt"/>
              <a:buAutoNum type="arabicPeriod"/>
            </a:pPr>
            <a:r>
              <a:rPr lang="en-US" dirty="0"/>
              <a:t>Subtract Divisor</a:t>
            </a:r>
          </a:p>
          <a:p>
            <a:pPr lvl="1">
              <a:buFont typeface="+mj-lt"/>
              <a:buAutoNum type="arabicPeriod"/>
            </a:pPr>
            <a:r>
              <a:rPr lang="en-US" dirty="0"/>
              <a:t>If Negative, Restore</a:t>
            </a:r>
          </a:p>
          <a:p>
            <a:pPr lvl="1">
              <a:buFont typeface="+mj-lt"/>
              <a:buAutoNum type="arabicPeriod"/>
            </a:pPr>
            <a:endParaRPr lang="en-US" dirty="0"/>
          </a:p>
          <a:p>
            <a:endParaRPr lang="en-US" dirty="0"/>
          </a:p>
        </p:txBody>
      </p:sp>
      <p:sp>
        <p:nvSpPr>
          <p:cNvPr id="4" name="Footer Placeholder 3">
            <a:extLst>
              <a:ext uri="{FF2B5EF4-FFF2-40B4-BE49-F238E27FC236}">
                <a16:creationId xmlns:a16="http://schemas.microsoft.com/office/drawing/2014/main" id="{52B6DB4B-F02A-1BD8-43D1-32066B37562C}"/>
              </a:ext>
            </a:extLst>
          </p:cNvPr>
          <p:cNvSpPr>
            <a:spLocks noGrp="1"/>
          </p:cNvSpPr>
          <p:nvPr>
            <p:ph type="ftr" sz="quarter" idx="11"/>
          </p:nvPr>
        </p:nvSpPr>
        <p:spPr/>
        <p:txBody>
          <a:bodyPr/>
          <a:lstStyle/>
          <a:p>
            <a:r>
              <a:rPr lang="en-US" sz="1200"/>
              <a:t>Introduction and Concept.</a:t>
            </a:r>
            <a:endParaRPr lang="en-US" sz="1200" dirty="0"/>
          </a:p>
        </p:txBody>
      </p:sp>
    </p:spTree>
    <p:extLst>
      <p:ext uri="{BB962C8B-B14F-4D97-AF65-F5344CB8AC3E}">
        <p14:creationId xmlns:p14="http://schemas.microsoft.com/office/powerpoint/2010/main" val="525102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37BC-2F97-5CED-A09E-E55885658065}"/>
              </a:ext>
            </a:extLst>
          </p:cNvPr>
          <p:cNvSpPr>
            <a:spLocks noGrp="1"/>
          </p:cNvSpPr>
          <p:nvPr>
            <p:ph type="title"/>
          </p:nvPr>
        </p:nvSpPr>
        <p:spPr/>
        <p:txBody>
          <a:bodyPr/>
          <a:lstStyle/>
          <a:p>
            <a:r>
              <a:rPr lang="en-US" dirty="0">
                <a:latin typeface="Eras Medium ITC" panose="020B0602030504020804" pitchFamily="34" charset="0"/>
              </a:rPr>
              <a:t>Restoring Vs Non-Restoring</a:t>
            </a:r>
          </a:p>
        </p:txBody>
      </p:sp>
      <p:sp>
        <p:nvSpPr>
          <p:cNvPr id="3" name="Text Placeholder 2">
            <a:extLst>
              <a:ext uri="{FF2B5EF4-FFF2-40B4-BE49-F238E27FC236}">
                <a16:creationId xmlns:a16="http://schemas.microsoft.com/office/drawing/2014/main" id="{BAD2FC67-36FB-C512-6800-1DAF8702689C}"/>
              </a:ext>
            </a:extLst>
          </p:cNvPr>
          <p:cNvSpPr>
            <a:spLocks noGrp="1"/>
          </p:cNvSpPr>
          <p:nvPr>
            <p:ph type="body" idx="1"/>
          </p:nvPr>
        </p:nvSpPr>
        <p:spPr/>
        <p:txBody>
          <a:bodyPr>
            <a:normAutofit/>
          </a:bodyPr>
          <a:lstStyle/>
          <a:p>
            <a:r>
              <a:rPr lang="en-US" dirty="0"/>
              <a:t>Restoring</a:t>
            </a:r>
            <a:endParaRPr lang="en-US" sz="2800" dirty="0"/>
          </a:p>
        </p:txBody>
      </p:sp>
      <p:sp>
        <p:nvSpPr>
          <p:cNvPr id="5" name="Content Placeholder 4">
            <a:extLst>
              <a:ext uri="{FF2B5EF4-FFF2-40B4-BE49-F238E27FC236}">
                <a16:creationId xmlns:a16="http://schemas.microsoft.com/office/drawing/2014/main" id="{DD098EB0-9B36-AE80-2D09-FBB84BA82F4F}"/>
              </a:ext>
            </a:extLst>
          </p:cNvPr>
          <p:cNvSpPr>
            <a:spLocks noGrp="1"/>
          </p:cNvSpPr>
          <p:nvPr>
            <p:ph sz="half" idx="2"/>
          </p:nvPr>
        </p:nvSpPr>
        <p:spPr/>
        <p:txBody>
          <a:bodyPr/>
          <a:lstStyle/>
          <a:p>
            <a:r>
              <a:rPr lang="en-US" dirty="0"/>
              <a:t>Slower since there is a restoring operation.</a:t>
            </a:r>
          </a:p>
          <a:p>
            <a:r>
              <a:rPr lang="en-US" dirty="0"/>
              <a:t>Higher per step complexity.</a:t>
            </a:r>
          </a:p>
          <a:p>
            <a:r>
              <a:rPr lang="en-US" dirty="0"/>
              <a:t>Less efficient.</a:t>
            </a:r>
          </a:p>
          <a:p>
            <a:r>
              <a:rPr lang="en-US" dirty="0"/>
              <a:t>Easier to understand and implement.</a:t>
            </a:r>
          </a:p>
        </p:txBody>
      </p:sp>
      <p:sp>
        <p:nvSpPr>
          <p:cNvPr id="6" name="Text Placeholder 5">
            <a:extLst>
              <a:ext uri="{FF2B5EF4-FFF2-40B4-BE49-F238E27FC236}">
                <a16:creationId xmlns:a16="http://schemas.microsoft.com/office/drawing/2014/main" id="{933593BD-96A7-6280-6277-A656DFFE215D}"/>
              </a:ext>
            </a:extLst>
          </p:cNvPr>
          <p:cNvSpPr>
            <a:spLocks noGrp="1"/>
          </p:cNvSpPr>
          <p:nvPr>
            <p:ph type="body" sz="quarter" idx="3"/>
          </p:nvPr>
        </p:nvSpPr>
        <p:spPr/>
        <p:txBody>
          <a:bodyPr/>
          <a:lstStyle/>
          <a:p>
            <a:r>
              <a:rPr lang="en-US" dirty="0"/>
              <a:t>Non-Restoring</a:t>
            </a:r>
          </a:p>
        </p:txBody>
      </p:sp>
      <p:sp>
        <p:nvSpPr>
          <p:cNvPr id="7" name="Content Placeholder 6">
            <a:extLst>
              <a:ext uri="{FF2B5EF4-FFF2-40B4-BE49-F238E27FC236}">
                <a16:creationId xmlns:a16="http://schemas.microsoft.com/office/drawing/2014/main" id="{93B6E238-2B0D-F9B0-C750-52BB4D9C7C7D}"/>
              </a:ext>
            </a:extLst>
          </p:cNvPr>
          <p:cNvSpPr>
            <a:spLocks noGrp="1"/>
          </p:cNvSpPr>
          <p:nvPr>
            <p:ph sz="quarter" idx="4"/>
          </p:nvPr>
        </p:nvSpPr>
        <p:spPr/>
        <p:txBody>
          <a:bodyPr/>
          <a:lstStyle/>
          <a:p>
            <a:r>
              <a:rPr lang="en-US" dirty="0"/>
              <a:t>Faster since there is no restoring.</a:t>
            </a:r>
          </a:p>
          <a:p>
            <a:r>
              <a:rPr lang="en-US" dirty="0"/>
              <a:t>Lower per step complexity.</a:t>
            </a:r>
          </a:p>
          <a:p>
            <a:r>
              <a:rPr lang="en-US" dirty="0"/>
              <a:t>More efficient.</a:t>
            </a:r>
          </a:p>
          <a:p>
            <a:r>
              <a:rPr lang="en-US" dirty="0"/>
              <a:t>Harder to understand and implement.</a:t>
            </a:r>
          </a:p>
        </p:txBody>
      </p:sp>
      <p:sp>
        <p:nvSpPr>
          <p:cNvPr id="4" name="Footer Placeholder 3">
            <a:extLst>
              <a:ext uri="{FF2B5EF4-FFF2-40B4-BE49-F238E27FC236}">
                <a16:creationId xmlns:a16="http://schemas.microsoft.com/office/drawing/2014/main" id="{DF1A57C9-1EEC-3F7F-43DF-1F65C592F31A}"/>
              </a:ext>
            </a:extLst>
          </p:cNvPr>
          <p:cNvSpPr>
            <a:spLocks noGrp="1"/>
          </p:cNvSpPr>
          <p:nvPr>
            <p:ph type="ftr" sz="quarter" idx="11"/>
          </p:nvPr>
        </p:nvSpPr>
        <p:spPr/>
        <p:txBody>
          <a:bodyPr/>
          <a:lstStyle/>
          <a:p>
            <a:r>
              <a:rPr lang="en-US" sz="1200"/>
              <a:t>Introduction and Concept.</a:t>
            </a:r>
            <a:endParaRPr lang="en-US" sz="1200" dirty="0"/>
          </a:p>
        </p:txBody>
      </p:sp>
    </p:spTree>
    <p:extLst>
      <p:ext uri="{BB962C8B-B14F-4D97-AF65-F5344CB8AC3E}">
        <p14:creationId xmlns:p14="http://schemas.microsoft.com/office/powerpoint/2010/main" val="2590981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72FE-F34E-BA11-5E05-D35CA540D0B9}"/>
              </a:ext>
            </a:extLst>
          </p:cNvPr>
          <p:cNvSpPr>
            <a:spLocks noGrp="1"/>
          </p:cNvSpPr>
          <p:nvPr>
            <p:ph type="title"/>
          </p:nvPr>
        </p:nvSpPr>
        <p:spPr/>
        <p:txBody>
          <a:bodyPr/>
          <a:lstStyle/>
          <a:p>
            <a:r>
              <a:rPr lang="en-US" dirty="0">
                <a:latin typeface="Eras Medium ITC" panose="020B0602030504020804" pitchFamily="34" charset="0"/>
              </a:rPr>
              <a:t>Key Components</a:t>
            </a:r>
          </a:p>
        </p:txBody>
      </p:sp>
      <p:sp>
        <p:nvSpPr>
          <p:cNvPr id="3" name="Content Placeholder 2">
            <a:extLst>
              <a:ext uri="{FF2B5EF4-FFF2-40B4-BE49-F238E27FC236}">
                <a16:creationId xmlns:a16="http://schemas.microsoft.com/office/drawing/2014/main" id="{1D870804-52E6-ADCE-225C-B2CE8D68E63D}"/>
              </a:ext>
            </a:extLst>
          </p:cNvPr>
          <p:cNvSpPr>
            <a:spLocks noGrp="1"/>
          </p:cNvSpPr>
          <p:nvPr>
            <p:ph idx="1"/>
          </p:nvPr>
        </p:nvSpPr>
        <p:spPr/>
        <p:txBody>
          <a:bodyPr/>
          <a:lstStyle/>
          <a:p>
            <a:r>
              <a:rPr lang="en-US" dirty="0"/>
              <a:t>Dividend (Q) : The number to be divided (size N)</a:t>
            </a:r>
          </a:p>
          <a:p>
            <a:r>
              <a:rPr lang="en-US" dirty="0"/>
              <a:t>Divisor (M) : The number dividing/denominator (size N+1)</a:t>
            </a:r>
          </a:p>
          <a:p>
            <a:r>
              <a:rPr lang="en-US" dirty="0"/>
              <a:t>Remainder(A): Initially set to 0,stores intermediate results (size N+1)</a:t>
            </a:r>
          </a:p>
          <a:p>
            <a:r>
              <a:rPr lang="en-US" dirty="0"/>
              <a:t>Counter : Tracks the number of bits (size N)</a:t>
            </a:r>
          </a:p>
        </p:txBody>
      </p:sp>
      <p:sp>
        <p:nvSpPr>
          <p:cNvPr id="4" name="Footer Placeholder 3">
            <a:extLst>
              <a:ext uri="{FF2B5EF4-FFF2-40B4-BE49-F238E27FC236}">
                <a16:creationId xmlns:a16="http://schemas.microsoft.com/office/drawing/2014/main" id="{B8E03258-C747-9590-37FC-6BA0DD6B3E51}"/>
              </a:ext>
            </a:extLst>
          </p:cNvPr>
          <p:cNvSpPr>
            <a:spLocks noGrp="1"/>
          </p:cNvSpPr>
          <p:nvPr>
            <p:ph type="ftr" sz="quarter" idx="11"/>
          </p:nvPr>
        </p:nvSpPr>
        <p:spPr/>
        <p:txBody>
          <a:bodyPr/>
          <a:lstStyle/>
          <a:p>
            <a:r>
              <a:rPr lang="en-US" sz="1200"/>
              <a:t>Introduction and Concept.</a:t>
            </a:r>
            <a:endParaRPr lang="en-US" sz="1200" dirty="0"/>
          </a:p>
        </p:txBody>
      </p:sp>
    </p:spTree>
    <p:extLst>
      <p:ext uri="{BB962C8B-B14F-4D97-AF65-F5344CB8AC3E}">
        <p14:creationId xmlns:p14="http://schemas.microsoft.com/office/powerpoint/2010/main" val="863771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E43C-76C1-E7BD-3609-ADF65EBFD792}"/>
              </a:ext>
            </a:extLst>
          </p:cNvPr>
          <p:cNvSpPr>
            <a:spLocks noGrp="1"/>
          </p:cNvSpPr>
          <p:nvPr>
            <p:ph type="title"/>
          </p:nvPr>
        </p:nvSpPr>
        <p:spPr/>
        <p:txBody>
          <a:bodyPr/>
          <a:lstStyle/>
          <a:p>
            <a:r>
              <a:rPr lang="en-US" sz="3600" dirty="0">
                <a:latin typeface="Eras Medium ITC" panose="020B0602030504020804" pitchFamily="34" charset="0"/>
                <a:cs typeface="Times New Roman" panose="02020603050405020304" pitchFamily="18" charset="0"/>
              </a:rPr>
              <a:t>Step-by-Step Algorithm</a:t>
            </a:r>
            <a:endParaRPr lang="en-US" dirty="0">
              <a:latin typeface="Eras Medium ITC" panose="020B0602030504020804" pitchFamily="34" charset="0"/>
            </a:endParaRPr>
          </a:p>
        </p:txBody>
      </p:sp>
      <p:sp>
        <p:nvSpPr>
          <p:cNvPr id="5" name="Text Placeholder 4">
            <a:extLst>
              <a:ext uri="{FF2B5EF4-FFF2-40B4-BE49-F238E27FC236}">
                <a16:creationId xmlns:a16="http://schemas.microsoft.com/office/drawing/2014/main" id="{FDCEBCDB-D0EE-D07C-8E12-4AE9A0E5629F}"/>
              </a:ext>
            </a:extLst>
          </p:cNvPr>
          <p:cNvSpPr>
            <a:spLocks noGrp="1"/>
          </p:cNvSpPr>
          <p:nvPr>
            <p:ph type="body" sz="half" idx="2"/>
          </p:nvPr>
        </p:nvSpPr>
        <p:spPr/>
        <p:txBody>
          <a:bodyPr/>
          <a:lstStyle/>
          <a:p>
            <a:r>
              <a:rPr lang="en-US" sz="1800" dirty="0">
                <a:cs typeface="Times New Roman" panose="02020603050405020304" pitchFamily="18" charset="0"/>
              </a:rPr>
              <a:t>Initialization :</a:t>
            </a:r>
          </a:p>
          <a:p>
            <a:r>
              <a:rPr lang="en-US" sz="1800" dirty="0">
                <a:cs typeface="Times New Roman" panose="02020603050405020304" pitchFamily="18" charset="0"/>
              </a:rPr>
              <a:t>    A = 0 (Remainder register cleared)</a:t>
            </a:r>
          </a:p>
          <a:p>
            <a:r>
              <a:rPr lang="en-US" sz="1800" dirty="0">
                <a:cs typeface="Times New Roman" panose="02020603050405020304" pitchFamily="18" charset="0"/>
              </a:rPr>
              <a:t>    Q = Dividend (Loaded into the quotient register)</a:t>
            </a:r>
          </a:p>
          <a:p>
            <a:r>
              <a:rPr lang="en-US" sz="1800" dirty="0">
                <a:cs typeface="Times New Roman" panose="02020603050405020304" pitchFamily="18" charset="0"/>
              </a:rPr>
              <a:t>    M = Divisor(Stored in a separate register).</a:t>
            </a:r>
          </a:p>
          <a:p>
            <a:r>
              <a:rPr lang="en-US" sz="1800" dirty="0">
                <a:cs typeface="Times New Roman" panose="02020603050405020304" pitchFamily="18" charset="0"/>
              </a:rPr>
              <a:t>    Counter = n (Number of bits in Q)</a:t>
            </a:r>
          </a:p>
          <a:p>
            <a:endParaRPr lang="en-US" dirty="0"/>
          </a:p>
        </p:txBody>
      </p:sp>
      <p:sp>
        <p:nvSpPr>
          <p:cNvPr id="4" name="Footer Placeholder 3">
            <a:extLst>
              <a:ext uri="{FF2B5EF4-FFF2-40B4-BE49-F238E27FC236}">
                <a16:creationId xmlns:a16="http://schemas.microsoft.com/office/drawing/2014/main" id="{39CFCFA4-C7DF-2BE3-7FAA-39BC9DFE8C37}"/>
              </a:ext>
            </a:extLst>
          </p:cNvPr>
          <p:cNvSpPr>
            <a:spLocks noGrp="1"/>
          </p:cNvSpPr>
          <p:nvPr>
            <p:ph type="ftr" sz="quarter" idx="11"/>
          </p:nvPr>
        </p:nvSpPr>
        <p:spPr/>
        <p:txBody>
          <a:bodyPr/>
          <a:lstStyle/>
          <a:p>
            <a:r>
              <a:rPr lang="en-US" sz="1200"/>
              <a:t>How the Algorithm works</a:t>
            </a:r>
            <a:endParaRPr lang="en-US" sz="1200" dirty="0"/>
          </a:p>
        </p:txBody>
      </p:sp>
    </p:spTree>
    <p:extLst>
      <p:ext uri="{BB962C8B-B14F-4D97-AF65-F5344CB8AC3E}">
        <p14:creationId xmlns:p14="http://schemas.microsoft.com/office/powerpoint/2010/main" val="2951378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FBA2-CBCD-E282-50DE-659E341B31D2}"/>
              </a:ext>
            </a:extLst>
          </p:cNvPr>
          <p:cNvSpPr>
            <a:spLocks noGrp="1"/>
          </p:cNvSpPr>
          <p:nvPr>
            <p:ph type="title"/>
          </p:nvPr>
        </p:nvSpPr>
        <p:spPr/>
        <p:txBody>
          <a:bodyPr/>
          <a:lstStyle/>
          <a:p>
            <a:r>
              <a:rPr lang="en-US" dirty="0">
                <a:latin typeface="Eras Medium ITC" panose="020B0602030504020804" pitchFamily="34" charset="0"/>
                <a:ea typeface="SimSun-ExtB" panose="02010609060101010101" pitchFamily="49" charset="-122"/>
                <a:cs typeface="Times New Roman" panose="02020603050405020304" pitchFamily="18" charset="0"/>
              </a:rPr>
              <a:t>Steps for each Iteration:</a:t>
            </a:r>
            <a:endParaRPr lang="en-US" dirty="0">
              <a:latin typeface="Eras Medium ITC" panose="020B0602030504020804" pitchFamily="34" charset="0"/>
              <a:ea typeface="SimSun-ExtB" panose="02010609060101010101" pitchFamily="49" charset="-122"/>
            </a:endParaRPr>
          </a:p>
        </p:txBody>
      </p:sp>
      <p:sp>
        <p:nvSpPr>
          <p:cNvPr id="3" name="Text Placeholder 2">
            <a:extLst>
              <a:ext uri="{FF2B5EF4-FFF2-40B4-BE49-F238E27FC236}">
                <a16:creationId xmlns:a16="http://schemas.microsoft.com/office/drawing/2014/main" id="{F0CB44FE-9523-4894-8A22-760E84615E42}"/>
              </a:ext>
            </a:extLst>
          </p:cNvPr>
          <p:cNvSpPr>
            <a:spLocks noGrp="1"/>
          </p:cNvSpPr>
          <p:nvPr>
            <p:ph type="body" sz="half" idx="2"/>
          </p:nvPr>
        </p:nvSpPr>
        <p:spPr>
          <a:xfrm>
            <a:off x="825818" y="3255264"/>
            <a:ext cx="4339247" cy="3136574"/>
          </a:xfrm>
        </p:spPr>
        <p:txBody>
          <a:bodyPr>
            <a:normAutofit lnSpcReduction="10000"/>
          </a:bodyPr>
          <a:lstStyle/>
          <a:p>
            <a:pPr>
              <a:buNone/>
            </a:pPr>
            <a:r>
              <a:rPr lang="en-US" sz="1800" b="1" dirty="0">
                <a:cs typeface="Times New Roman" panose="02020603050405020304" pitchFamily="18" charset="0"/>
              </a:rPr>
              <a:t>Step 1: Left-Shift AQ</a:t>
            </a:r>
          </a:p>
          <a:p>
            <a:pPr>
              <a:buNone/>
            </a:pPr>
            <a:r>
              <a:rPr lang="en-US" sz="1800" dirty="0">
                <a:cs typeface="Times New Roman" panose="02020603050405020304" pitchFamily="18" charset="0"/>
              </a:rPr>
              <a:t>A and Q are combined and shifted left by 1 bit.</a:t>
            </a:r>
          </a:p>
          <a:p>
            <a:pPr>
              <a:buNone/>
            </a:pPr>
            <a:r>
              <a:rPr lang="en-US" sz="1800" dirty="0">
                <a:cs typeface="Times New Roman" panose="02020603050405020304" pitchFamily="18" charset="0"/>
              </a:rPr>
              <a:t>The MSB of Q moves into the LSB of A.</a:t>
            </a:r>
          </a:p>
          <a:p>
            <a:pPr>
              <a:buNone/>
            </a:pPr>
            <a:r>
              <a:rPr lang="en-US" sz="1800" dirty="0">
                <a:cs typeface="Times New Roman" panose="02020603050405020304" pitchFamily="18" charset="0"/>
              </a:rPr>
              <a:t>The LSB of Q is filled with 0 (temporarily).</a:t>
            </a:r>
          </a:p>
          <a:p>
            <a:pPr>
              <a:buNone/>
            </a:pPr>
            <a:r>
              <a:rPr lang="en-US" sz="1800" b="1" dirty="0">
                <a:cs typeface="Times New Roman" panose="02020603050405020304" pitchFamily="18" charset="0"/>
              </a:rPr>
              <a:t>Example:</a:t>
            </a:r>
            <a:endParaRPr lang="en-US" sz="1800" dirty="0">
              <a:cs typeface="Times New Roman" panose="02020603050405020304" pitchFamily="18" charset="0"/>
            </a:endParaRPr>
          </a:p>
          <a:p>
            <a:pPr>
              <a:buNone/>
            </a:pPr>
            <a:r>
              <a:rPr lang="en-US" sz="1800" dirty="0">
                <a:cs typeface="Times New Roman" panose="02020603050405020304" pitchFamily="18" charset="0"/>
              </a:rPr>
              <a:t>Before: A = 0000, Q = 0111</a:t>
            </a:r>
          </a:p>
          <a:p>
            <a:r>
              <a:rPr lang="en-US" sz="1800" dirty="0">
                <a:cs typeface="Times New Roman" panose="02020603050405020304" pitchFamily="18" charset="0"/>
              </a:rPr>
              <a:t>After Shift: A = 0000, Q = 1110</a:t>
            </a:r>
          </a:p>
        </p:txBody>
      </p:sp>
      <p:sp>
        <p:nvSpPr>
          <p:cNvPr id="4" name="Footer Placeholder 3">
            <a:extLst>
              <a:ext uri="{FF2B5EF4-FFF2-40B4-BE49-F238E27FC236}">
                <a16:creationId xmlns:a16="http://schemas.microsoft.com/office/drawing/2014/main" id="{314F80EB-57A7-E77D-C205-068FF5E018D5}"/>
              </a:ext>
            </a:extLst>
          </p:cNvPr>
          <p:cNvSpPr>
            <a:spLocks noGrp="1"/>
          </p:cNvSpPr>
          <p:nvPr>
            <p:ph type="ftr" sz="quarter" idx="11"/>
          </p:nvPr>
        </p:nvSpPr>
        <p:spPr/>
        <p:txBody>
          <a:bodyPr/>
          <a:lstStyle/>
          <a:p>
            <a:r>
              <a:rPr lang="en-US" sz="1200"/>
              <a:t>How the Algorithm works</a:t>
            </a:r>
            <a:endParaRPr lang="en-US" sz="1200" dirty="0"/>
          </a:p>
        </p:txBody>
      </p:sp>
      <p:cxnSp>
        <p:nvCxnSpPr>
          <p:cNvPr id="6" name="Straight Connector 5">
            <a:extLst>
              <a:ext uri="{FF2B5EF4-FFF2-40B4-BE49-F238E27FC236}">
                <a16:creationId xmlns:a16="http://schemas.microsoft.com/office/drawing/2014/main" id="{316FEA7F-AE1D-F88B-3BE1-A0AAE0BEE98F}"/>
              </a:ext>
            </a:extLst>
          </p:cNvPr>
          <p:cNvCxnSpPr/>
          <p:nvPr/>
        </p:nvCxnSpPr>
        <p:spPr>
          <a:xfrm>
            <a:off x="6018858" y="3264408"/>
            <a:ext cx="0" cy="312743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3AA3D0BF-F08D-D29F-2737-680B2B9AB4EF}"/>
              </a:ext>
            </a:extLst>
          </p:cNvPr>
          <p:cNvSpPr txBox="1"/>
          <p:nvPr/>
        </p:nvSpPr>
        <p:spPr>
          <a:xfrm>
            <a:off x="6726348" y="4084887"/>
            <a:ext cx="4983479" cy="1477328"/>
          </a:xfrm>
          <a:prstGeom prst="rect">
            <a:avLst/>
          </a:prstGeom>
          <a:noFill/>
        </p:spPr>
        <p:txBody>
          <a:bodyPr wrap="square" rtlCol="0">
            <a:spAutoFit/>
          </a:bodyPr>
          <a:lstStyle/>
          <a:p>
            <a:pPr>
              <a:buNone/>
            </a:pPr>
            <a:r>
              <a:rPr lang="en-US" sz="1800" b="1" dirty="0">
                <a:cs typeface="Times New Roman" panose="02020603050405020304" pitchFamily="18" charset="0"/>
              </a:rPr>
              <a:t>Step 2: Subtract M from A</a:t>
            </a:r>
          </a:p>
          <a:p>
            <a:pPr>
              <a:buNone/>
            </a:pPr>
            <a:r>
              <a:rPr lang="en-US" sz="1800" dirty="0">
                <a:cs typeface="Times New Roman" panose="02020603050405020304" pitchFamily="18" charset="0"/>
              </a:rPr>
              <a:t>A = A – M</a:t>
            </a:r>
          </a:p>
          <a:p>
            <a:pPr>
              <a:buNone/>
            </a:pPr>
            <a:r>
              <a:rPr lang="en-US" sz="1800" dirty="0">
                <a:cs typeface="Times New Roman" panose="02020603050405020304" pitchFamily="18" charset="0"/>
              </a:rPr>
              <a:t>If A becomes negative, the subtraction was invalid.</a:t>
            </a:r>
          </a:p>
          <a:p>
            <a:r>
              <a:rPr lang="en-US" sz="1800" dirty="0">
                <a:cs typeface="Times New Roman" panose="02020603050405020304" pitchFamily="18" charset="0"/>
              </a:rPr>
              <a:t>If A ≥ 0, the subtraction was valid.</a:t>
            </a:r>
          </a:p>
        </p:txBody>
      </p:sp>
    </p:spTree>
    <p:extLst>
      <p:ext uri="{BB962C8B-B14F-4D97-AF65-F5344CB8AC3E}">
        <p14:creationId xmlns:p14="http://schemas.microsoft.com/office/powerpoint/2010/main" val="2586285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E490D7-6D02-367E-7C30-29C26132AA81}"/>
              </a:ext>
            </a:extLst>
          </p:cNvPr>
          <p:cNvSpPr>
            <a:spLocks noGrp="1"/>
          </p:cNvSpPr>
          <p:nvPr>
            <p:ph type="ftr" sz="quarter" idx="11"/>
          </p:nvPr>
        </p:nvSpPr>
        <p:spPr/>
        <p:txBody>
          <a:bodyPr/>
          <a:lstStyle/>
          <a:p>
            <a:r>
              <a:rPr lang="en-US" sz="1200" dirty="0"/>
              <a:t>How the Algorithm works</a:t>
            </a:r>
          </a:p>
        </p:txBody>
      </p:sp>
      <p:cxnSp>
        <p:nvCxnSpPr>
          <p:cNvPr id="5" name="Straight Connector 4">
            <a:extLst>
              <a:ext uri="{FF2B5EF4-FFF2-40B4-BE49-F238E27FC236}">
                <a16:creationId xmlns:a16="http://schemas.microsoft.com/office/drawing/2014/main" id="{A1A918FB-1E6F-7CE3-7D15-1240C58D2624}"/>
              </a:ext>
            </a:extLst>
          </p:cNvPr>
          <p:cNvCxnSpPr/>
          <p:nvPr/>
        </p:nvCxnSpPr>
        <p:spPr>
          <a:xfrm>
            <a:off x="5989320" y="621792"/>
            <a:ext cx="0" cy="5687568"/>
          </a:xfrm>
          <a:prstGeom prst="line">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a16="http://schemas.microsoft.com/office/drawing/2014/main" id="{3292C3C4-0F7D-4479-D172-581A3F961C39}"/>
              </a:ext>
            </a:extLst>
          </p:cNvPr>
          <p:cNvSpPr txBox="1"/>
          <p:nvPr/>
        </p:nvSpPr>
        <p:spPr>
          <a:xfrm>
            <a:off x="591320" y="2274838"/>
            <a:ext cx="4876792" cy="2862322"/>
          </a:xfrm>
          <a:prstGeom prst="rect">
            <a:avLst/>
          </a:prstGeom>
          <a:noFill/>
        </p:spPr>
        <p:txBody>
          <a:bodyPr wrap="square" rtlCol="0">
            <a:spAutoFit/>
          </a:bodyPr>
          <a:lstStyle/>
          <a:p>
            <a:pPr>
              <a:buNone/>
            </a:pPr>
            <a:r>
              <a:rPr lang="en-US" sz="1800" b="1" dirty="0">
                <a:cs typeface="Times New Roman" panose="02020603050405020304" pitchFamily="18" charset="0"/>
              </a:rPr>
              <a:t>Step 3: Check MSB of A</a:t>
            </a:r>
          </a:p>
          <a:p>
            <a:pPr>
              <a:buNone/>
            </a:pPr>
            <a:r>
              <a:rPr lang="en-US" sz="1800" b="1" dirty="0">
                <a:cs typeface="Times New Roman" panose="02020603050405020304" pitchFamily="18" charset="0"/>
              </a:rPr>
              <a:t>Case 1: A[n] = 1 (Negative)</a:t>
            </a:r>
            <a:endParaRPr lang="en-US" sz="1800" dirty="0">
              <a:cs typeface="Times New Roman" panose="02020603050405020304" pitchFamily="18" charset="0"/>
            </a:endParaRPr>
          </a:p>
          <a:p>
            <a:pPr>
              <a:buFont typeface="Arial" panose="020B0604020202020204" pitchFamily="34" charset="0"/>
              <a:buChar char="•"/>
            </a:pPr>
            <a:r>
              <a:rPr lang="en-US" sz="1800" dirty="0">
                <a:cs typeface="Times New Roman" panose="02020603050405020304" pitchFamily="18" charset="0"/>
              </a:rPr>
              <a:t>Restore A by adding M back: A = A + M.</a:t>
            </a:r>
          </a:p>
          <a:p>
            <a:pPr>
              <a:buFont typeface="Arial" panose="020B0604020202020204" pitchFamily="34" charset="0"/>
              <a:buChar char="•"/>
            </a:pPr>
            <a:r>
              <a:rPr lang="en-US" sz="1800" dirty="0">
                <a:cs typeface="Times New Roman" panose="02020603050405020304" pitchFamily="18" charset="0"/>
              </a:rPr>
              <a:t>Set LSB of Q to 0 (since subtraction failed).</a:t>
            </a:r>
          </a:p>
          <a:p>
            <a:pPr>
              <a:buNone/>
            </a:pPr>
            <a:r>
              <a:rPr lang="en-US" sz="1800" b="1" dirty="0">
                <a:cs typeface="Times New Roman" panose="02020603050405020304" pitchFamily="18" charset="0"/>
              </a:rPr>
              <a:t>Case 2: A[n] = 0 (Positive or Zero)</a:t>
            </a:r>
            <a:endParaRPr lang="en-US" sz="1800" dirty="0">
              <a:cs typeface="Times New Roman" panose="02020603050405020304" pitchFamily="18" charset="0"/>
            </a:endParaRPr>
          </a:p>
          <a:p>
            <a:pPr>
              <a:buFont typeface="Arial" panose="020B0604020202020204" pitchFamily="34" charset="0"/>
              <a:buChar char="•"/>
            </a:pPr>
            <a:r>
              <a:rPr lang="en-US" sz="1800" dirty="0">
                <a:cs typeface="Times New Roman" panose="02020603050405020304" pitchFamily="18" charset="0"/>
              </a:rPr>
              <a:t>Set LSB of Q to 1 (subtraction was successful).</a:t>
            </a:r>
          </a:p>
          <a:p>
            <a:endParaRPr lang="en-US" sz="1800" dirty="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0A208B71-3805-DF35-842D-259DF7EC82F6}"/>
              </a:ext>
            </a:extLst>
          </p:cNvPr>
          <p:cNvSpPr txBox="1"/>
          <p:nvPr/>
        </p:nvSpPr>
        <p:spPr>
          <a:xfrm>
            <a:off x="6723888" y="2269772"/>
            <a:ext cx="4876792" cy="2031325"/>
          </a:xfrm>
          <a:prstGeom prst="rect">
            <a:avLst/>
          </a:prstGeom>
          <a:noFill/>
        </p:spPr>
        <p:txBody>
          <a:bodyPr wrap="square" rtlCol="0">
            <a:spAutoFit/>
          </a:bodyPr>
          <a:lstStyle/>
          <a:p>
            <a:pPr>
              <a:buNone/>
            </a:pPr>
            <a:r>
              <a:rPr lang="en-US" sz="1800" b="1" dirty="0">
                <a:cs typeface="Times New Roman" panose="02020603050405020304" pitchFamily="18" charset="0"/>
              </a:rPr>
              <a:t>Step 4: Decrement Counter</a:t>
            </a:r>
          </a:p>
          <a:p>
            <a:r>
              <a:rPr lang="en-US" sz="1800" dirty="0">
                <a:cs typeface="Times New Roman" panose="02020603050405020304" pitchFamily="18" charset="0"/>
              </a:rPr>
              <a:t>Repeat until all bits are processed.</a:t>
            </a:r>
          </a:p>
          <a:p>
            <a:endParaRPr lang="en-US" sz="1800" dirty="0">
              <a:cs typeface="Times New Roman" panose="02020603050405020304" pitchFamily="18" charset="0"/>
            </a:endParaRPr>
          </a:p>
          <a:p>
            <a:pPr>
              <a:buNone/>
            </a:pPr>
            <a:r>
              <a:rPr lang="en-US" sz="1800" b="1" dirty="0">
                <a:cs typeface="Times New Roman" panose="02020603050405020304" pitchFamily="18" charset="0"/>
              </a:rPr>
              <a:t>Final Result</a:t>
            </a:r>
          </a:p>
          <a:p>
            <a:r>
              <a:rPr lang="en-US" sz="1800" b="1" dirty="0">
                <a:cs typeface="Times New Roman" panose="02020603050405020304" pitchFamily="18" charset="0"/>
              </a:rPr>
              <a:t>Quotient (Q):</a:t>
            </a:r>
            <a:r>
              <a:rPr lang="en-US" sz="1800" dirty="0">
                <a:cs typeface="Times New Roman" panose="02020603050405020304" pitchFamily="18" charset="0"/>
              </a:rPr>
              <a:t> The result of division.</a:t>
            </a:r>
            <a:br>
              <a:rPr lang="en-US" sz="1800" dirty="0">
                <a:cs typeface="Times New Roman" panose="02020603050405020304" pitchFamily="18" charset="0"/>
              </a:rPr>
            </a:br>
            <a:r>
              <a:rPr lang="en-US" sz="1800" b="1" dirty="0">
                <a:cs typeface="Times New Roman" panose="02020603050405020304" pitchFamily="18" charset="0"/>
              </a:rPr>
              <a:t>Remainder (A):</a:t>
            </a:r>
            <a:r>
              <a:rPr lang="en-US" sz="1800" dirty="0">
                <a:cs typeface="Times New Roman" panose="02020603050405020304" pitchFamily="18" charset="0"/>
              </a:rPr>
              <a:t> What’s left after division.</a:t>
            </a:r>
          </a:p>
          <a:p>
            <a:endParaRPr lang="en-US" dirty="0"/>
          </a:p>
        </p:txBody>
      </p:sp>
    </p:spTree>
    <p:extLst>
      <p:ext uri="{BB962C8B-B14F-4D97-AF65-F5344CB8AC3E}">
        <p14:creationId xmlns:p14="http://schemas.microsoft.com/office/powerpoint/2010/main" val="3518408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5E20B-3349-D627-F334-2F508C56B547}"/>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11CD7CD-B926-7883-D94F-25B678484BD7}"/>
              </a:ext>
            </a:extLst>
          </p:cNvPr>
          <p:cNvSpPr/>
          <p:nvPr/>
        </p:nvSpPr>
        <p:spPr>
          <a:xfrm>
            <a:off x="4288213" y="30652"/>
            <a:ext cx="1324294" cy="472966"/>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a:t>
            </a:r>
          </a:p>
        </p:txBody>
      </p:sp>
      <p:sp>
        <p:nvSpPr>
          <p:cNvPr id="13" name="Rectangle 12">
            <a:extLst>
              <a:ext uri="{FF2B5EF4-FFF2-40B4-BE49-F238E27FC236}">
                <a16:creationId xmlns:a16="http://schemas.microsoft.com/office/drawing/2014/main" id="{54D96661-263B-98E2-E31A-1C1E79A2C168}"/>
              </a:ext>
            </a:extLst>
          </p:cNvPr>
          <p:cNvSpPr/>
          <p:nvPr/>
        </p:nvSpPr>
        <p:spPr>
          <a:xfrm>
            <a:off x="4004455" y="831634"/>
            <a:ext cx="1891811" cy="1125041"/>
          </a:xfrm>
          <a:prstGeom prst="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 = no. of bits</a:t>
            </a:r>
          </a:p>
          <a:p>
            <a:pPr algn="ctr"/>
            <a:r>
              <a:rPr lang="en-US" sz="1400" dirty="0">
                <a:solidFill>
                  <a:schemeClr val="tx1"/>
                </a:solidFill>
              </a:rPr>
              <a:t>M = Divisor</a:t>
            </a:r>
          </a:p>
          <a:p>
            <a:pPr algn="ctr"/>
            <a:r>
              <a:rPr lang="en-US" sz="1400" dirty="0">
                <a:solidFill>
                  <a:schemeClr val="tx1"/>
                </a:solidFill>
              </a:rPr>
              <a:t>A = 0 (remainder)</a:t>
            </a:r>
          </a:p>
          <a:p>
            <a:pPr algn="ctr"/>
            <a:r>
              <a:rPr lang="en-US" sz="1400" dirty="0">
                <a:solidFill>
                  <a:schemeClr val="tx1"/>
                </a:solidFill>
              </a:rPr>
              <a:t>Q = Dividend</a:t>
            </a:r>
          </a:p>
        </p:txBody>
      </p:sp>
      <p:sp>
        <p:nvSpPr>
          <p:cNvPr id="14" name="Rectangle 13">
            <a:extLst>
              <a:ext uri="{FF2B5EF4-FFF2-40B4-BE49-F238E27FC236}">
                <a16:creationId xmlns:a16="http://schemas.microsoft.com/office/drawing/2014/main" id="{347B3884-77FD-22E8-55A3-826E0F214B28}"/>
              </a:ext>
            </a:extLst>
          </p:cNvPr>
          <p:cNvSpPr/>
          <p:nvPr/>
        </p:nvSpPr>
        <p:spPr>
          <a:xfrm>
            <a:off x="4046476" y="2249214"/>
            <a:ext cx="1807769" cy="357352"/>
          </a:xfrm>
          <a:prstGeom prst="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Shift Left Q</a:t>
            </a:r>
          </a:p>
        </p:txBody>
      </p:sp>
      <p:sp>
        <p:nvSpPr>
          <p:cNvPr id="15" name="Rectangle 14">
            <a:extLst>
              <a:ext uri="{FF2B5EF4-FFF2-40B4-BE49-F238E27FC236}">
                <a16:creationId xmlns:a16="http://schemas.microsoft.com/office/drawing/2014/main" id="{9C4F6FC5-7B26-7015-A6E7-29F1984360A5}"/>
              </a:ext>
            </a:extLst>
          </p:cNvPr>
          <p:cNvSpPr/>
          <p:nvPr/>
        </p:nvSpPr>
        <p:spPr>
          <a:xfrm>
            <a:off x="4025468" y="2869325"/>
            <a:ext cx="1849785" cy="357352"/>
          </a:xfrm>
          <a:prstGeom prst="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 A-M</a:t>
            </a:r>
          </a:p>
        </p:txBody>
      </p:sp>
      <p:sp>
        <p:nvSpPr>
          <p:cNvPr id="16" name="Diamond 15">
            <a:extLst>
              <a:ext uri="{FF2B5EF4-FFF2-40B4-BE49-F238E27FC236}">
                <a16:creationId xmlns:a16="http://schemas.microsoft.com/office/drawing/2014/main" id="{D81B312A-154F-638C-B64D-2E45A5B917A9}"/>
              </a:ext>
            </a:extLst>
          </p:cNvPr>
          <p:cNvSpPr/>
          <p:nvPr/>
        </p:nvSpPr>
        <p:spPr>
          <a:xfrm>
            <a:off x="4067601" y="3467543"/>
            <a:ext cx="1765518" cy="1055410"/>
          </a:xfrm>
          <a:prstGeom prst="diamond">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 ?</a:t>
            </a:r>
          </a:p>
        </p:txBody>
      </p:sp>
      <p:sp>
        <p:nvSpPr>
          <p:cNvPr id="18" name="Rectangle 17">
            <a:extLst>
              <a:ext uri="{FF2B5EF4-FFF2-40B4-BE49-F238E27FC236}">
                <a16:creationId xmlns:a16="http://schemas.microsoft.com/office/drawing/2014/main" id="{2FBA2AA1-EC08-FBE1-B2B3-313D071BFFE8}"/>
              </a:ext>
            </a:extLst>
          </p:cNvPr>
          <p:cNvSpPr/>
          <p:nvPr/>
        </p:nvSpPr>
        <p:spPr>
          <a:xfrm>
            <a:off x="6222124" y="4267200"/>
            <a:ext cx="1366340" cy="735724"/>
          </a:xfrm>
          <a:prstGeom prst="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Q[0] = 0</a:t>
            </a:r>
          </a:p>
          <a:p>
            <a:pPr algn="ctr"/>
            <a:r>
              <a:rPr lang="en-US" dirty="0">
                <a:solidFill>
                  <a:schemeClr val="tx1"/>
                </a:solidFill>
              </a:rPr>
              <a:t>Restore A</a:t>
            </a:r>
          </a:p>
        </p:txBody>
      </p:sp>
      <p:sp>
        <p:nvSpPr>
          <p:cNvPr id="19" name="Rectangle 18">
            <a:extLst>
              <a:ext uri="{FF2B5EF4-FFF2-40B4-BE49-F238E27FC236}">
                <a16:creationId xmlns:a16="http://schemas.microsoft.com/office/drawing/2014/main" id="{90669436-C79A-7C44-A393-797CF372BDEB}"/>
              </a:ext>
            </a:extLst>
          </p:cNvPr>
          <p:cNvSpPr/>
          <p:nvPr/>
        </p:nvSpPr>
        <p:spPr>
          <a:xfrm>
            <a:off x="2374903" y="4267200"/>
            <a:ext cx="1366340" cy="735724"/>
          </a:xfrm>
          <a:prstGeom prst="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Q[0] = 1</a:t>
            </a:r>
          </a:p>
        </p:txBody>
      </p:sp>
      <p:sp>
        <p:nvSpPr>
          <p:cNvPr id="20" name="Rectangle 19">
            <a:extLst>
              <a:ext uri="{FF2B5EF4-FFF2-40B4-BE49-F238E27FC236}">
                <a16:creationId xmlns:a16="http://schemas.microsoft.com/office/drawing/2014/main" id="{68A6B72B-3AF5-4F93-A792-18C1D25CE4B6}"/>
              </a:ext>
            </a:extLst>
          </p:cNvPr>
          <p:cNvSpPr/>
          <p:nvPr/>
        </p:nvSpPr>
        <p:spPr>
          <a:xfrm>
            <a:off x="4025470" y="5181600"/>
            <a:ext cx="1849780" cy="357352"/>
          </a:xfrm>
          <a:prstGeom prst="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 = n-1</a:t>
            </a:r>
          </a:p>
        </p:txBody>
      </p:sp>
      <p:sp>
        <p:nvSpPr>
          <p:cNvPr id="21" name="Diamond 20">
            <a:extLst>
              <a:ext uri="{FF2B5EF4-FFF2-40B4-BE49-F238E27FC236}">
                <a16:creationId xmlns:a16="http://schemas.microsoft.com/office/drawing/2014/main" id="{6B14EF5E-EC61-41D5-6E0E-F93040F1B3BF}"/>
              </a:ext>
            </a:extLst>
          </p:cNvPr>
          <p:cNvSpPr/>
          <p:nvPr/>
        </p:nvSpPr>
        <p:spPr>
          <a:xfrm>
            <a:off x="4414333" y="5910318"/>
            <a:ext cx="1072054" cy="777764"/>
          </a:xfrm>
          <a:prstGeom prst="diamond">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n=0?</a:t>
            </a:r>
          </a:p>
        </p:txBody>
      </p:sp>
      <p:sp>
        <p:nvSpPr>
          <p:cNvPr id="22" name="Rectangle 21">
            <a:extLst>
              <a:ext uri="{FF2B5EF4-FFF2-40B4-BE49-F238E27FC236}">
                <a16:creationId xmlns:a16="http://schemas.microsoft.com/office/drawing/2014/main" id="{7ACBA006-C034-B323-68D6-500D630CE7CF}"/>
              </a:ext>
            </a:extLst>
          </p:cNvPr>
          <p:cNvSpPr/>
          <p:nvPr/>
        </p:nvSpPr>
        <p:spPr>
          <a:xfrm>
            <a:off x="7120771" y="5847255"/>
            <a:ext cx="1881317" cy="903890"/>
          </a:xfrm>
          <a:prstGeom prst="rect">
            <a:avLst/>
          </a:prstGeom>
          <a:solidFill>
            <a:schemeClr val="bg1">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Quotient in Q</a:t>
            </a:r>
          </a:p>
          <a:p>
            <a:pPr algn="ctr"/>
            <a:r>
              <a:rPr lang="en-US" dirty="0">
                <a:solidFill>
                  <a:schemeClr val="tx1"/>
                </a:solidFill>
              </a:rPr>
              <a:t>Remainder in A</a:t>
            </a:r>
          </a:p>
        </p:txBody>
      </p:sp>
      <p:sp>
        <p:nvSpPr>
          <p:cNvPr id="25" name="Rectangle: Rounded Corners 24">
            <a:extLst>
              <a:ext uri="{FF2B5EF4-FFF2-40B4-BE49-F238E27FC236}">
                <a16:creationId xmlns:a16="http://schemas.microsoft.com/office/drawing/2014/main" id="{6B0CF87E-417D-4B9C-A46A-12F9F586C886}"/>
              </a:ext>
            </a:extLst>
          </p:cNvPr>
          <p:cNvSpPr/>
          <p:nvPr/>
        </p:nvSpPr>
        <p:spPr>
          <a:xfrm>
            <a:off x="9535929" y="6104759"/>
            <a:ext cx="1324294" cy="472966"/>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Stop</a:t>
            </a:r>
          </a:p>
        </p:txBody>
      </p:sp>
      <p:sp>
        <p:nvSpPr>
          <p:cNvPr id="28" name="Arrow: Down 27">
            <a:extLst>
              <a:ext uri="{FF2B5EF4-FFF2-40B4-BE49-F238E27FC236}">
                <a16:creationId xmlns:a16="http://schemas.microsoft.com/office/drawing/2014/main" id="{5C7C8631-CD24-24E7-EA67-9B45A76C6BC5}"/>
              </a:ext>
            </a:extLst>
          </p:cNvPr>
          <p:cNvSpPr/>
          <p:nvPr/>
        </p:nvSpPr>
        <p:spPr>
          <a:xfrm>
            <a:off x="4795328" y="471651"/>
            <a:ext cx="310065" cy="346841"/>
          </a:xfrm>
          <a:prstGeom prst="downArrow">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4158D3C9-AD19-4F58-E9CC-40AEEB6734CF}"/>
              </a:ext>
            </a:extLst>
          </p:cNvPr>
          <p:cNvSpPr/>
          <p:nvPr/>
        </p:nvSpPr>
        <p:spPr>
          <a:xfrm>
            <a:off x="4795328" y="1952294"/>
            <a:ext cx="310065" cy="346841"/>
          </a:xfrm>
          <a:prstGeom prst="downArrow">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6EFAEE06-B8F5-71F1-21D5-E56E14198BBC}"/>
              </a:ext>
            </a:extLst>
          </p:cNvPr>
          <p:cNvSpPr/>
          <p:nvPr/>
        </p:nvSpPr>
        <p:spPr>
          <a:xfrm>
            <a:off x="4795328" y="2540001"/>
            <a:ext cx="310065" cy="346841"/>
          </a:xfrm>
          <a:prstGeom prst="downArrow">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7887B63D-2593-D8DA-E847-D1A62101C623}"/>
              </a:ext>
            </a:extLst>
          </p:cNvPr>
          <p:cNvSpPr/>
          <p:nvPr/>
        </p:nvSpPr>
        <p:spPr>
          <a:xfrm>
            <a:off x="4795328" y="3184636"/>
            <a:ext cx="310065" cy="346841"/>
          </a:xfrm>
          <a:prstGeom prst="downArrow">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422CB692-F8BE-7C29-9F06-0D4348912493}"/>
              </a:ext>
            </a:extLst>
          </p:cNvPr>
          <p:cNvSpPr/>
          <p:nvPr/>
        </p:nvSpPr>
        <p:spPr>
          <a:xfrm>
            <a:off x="4795328" y="5554856"/>
            <a:ext cx="310065" cy="346841"/>
          </a:xfrm>
          <a:prstGeom prst="downArrow">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ctor: Elbow 40">
            <a:extLst>
              <a:ext uri="{FF2B5EF4-FFF2-40B4-BE49-F238E27FC236}">
                <a16:creationId xmlns:a16="http://schemas.microsoft.com/office/drawing/2014/main" id="{46665F16-85CC-E578-D4B3-6E4DBB9FF48C}"/>
              </a:ext>
            </a:extLst>
          </p:cNvPr>
          <p:cNvCxnSpPr>
            <a:cxnSpLocks/>
            <a:stCxn id="16" idx="3"/>
            <a:endCxn id="18" idx="0"/>
          </p:cNvCxnSpPr>
          <p:nvPr/>
        </p:nvCxnSpPr>
        <p:spPr>
          <a:xfrm>
            <a:off x="5833119" y="3995248"/>
            <a:ext cx="1072175" cy="271952"/>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E4E193B4-9BD6-2080-FD47-06BFF12F9ED6}"/>
              </a:ext>
            </a:extLst>
          </p:cNvPr>
          <p:cNvCxnSpPr>
            <a:cxnSpLocks/>
            <a:stCxn id="16" idx="1"/>
            <a:endCxn id="19" idx="0"/>
          </p:cNvCxnSpPr>
          <p:nvPr/>
        </p:nvCxnSpPr>
        <p:spPr>
          <a:xfrm rot="10800000" flipV="1">
            <a:off x="3058073" y="3995248"/>
            <a:ext cx="1009528" cy="271952"/>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59347C1C-BDE6-08DB-510D-82178A0961B2}"/>
              </a:ext>
            </a:extLst>
          </p:cNvPr>
          <p:cNvCxnSpPr>
            <a:stCxn id="18" idx="2"/>
            <a:endCxn id="20" idx="3"/>
          </p:cNvCxnSpPr>
          <p:nvPr/>
        </p:nvCxnSpPr>
        <p:spPr>
          <a:xfrm rot="5400000">
            <a:off x="6211596" y="4666578"/>
            <a:ext cx="357352" cy="1030044"/>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6C45D6CC-5C2F-52D6-C23B-6493155A6D7B}"/>
              </a:ext>
            </a:extLst>
          </p:cNvPr>
          <p:cNvCxnSpPr>
            <a:stCxn id="19" idx="2"/>
            <a:endCxn id="20" idx="1"/>
          </p:cNvCxnSpPr>
          <p:nvPr/>
        </p:nvCxnSpPr>
        <p:spPr>
          <a:xfrm rot="16200000" flipH="1">
            <a:off x="3363095" y="4697901"/>
            <a:ext cx="357352" cy="967397"/>
          </a:xfrm>
          <a:prstGeom prst="bentConnector2">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3E37204-D192-C8FF-B73C-8C18619946DC}"/>
              </a:ext>
            </a:extLst>
          </p:cNvPr>
          <p:cNvCxnSpPr>
            <a:stCxn id="21" idx="3"/>
            <a:endCxn id="22" idx="1"/>
          </p:cNvCxnSpPr>
          <p:nvPr/>
        </p:nvCxnSpPr>
        <p:spPr>
          <a:xfrm>
            <a:off x="5486387" y="6299200"/>
            <a:ext cx="1634384"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E62841-268E-C18C-9FEE-8471F32F5F40}"/>
              </a:ext>
            </a:extLst>
          </p:cNvPr>
          <p:cNvCxnSpPr>
            <a:stCxn id="21" idx="1"/>
          </p:cNvCxnSpPr>
          <p:nvPr/>
        </p:nvCxnSpPr>
        <p:spPr>
          <a:xfrm flipH="1">
            <a:off x="1282262" y="6299200"/>
            <a:ext cx="31320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E5AC94B-44B0-3467-9327-99CEA5314860}"/>
              </a:ext>
            </a:extLst>
          </p:cNvPr>
          <p:cNvCxnSpPr>
            <a:cxnSpLocks/>
          </p:cNvCxnSpPr>
          <p:nvPr/>
        </p:nvCxnSpPr>
        <p:spPr>
          <a:xfrm flipV="1">
            <a:off x="1282262" y="2170386"/>
            <a:ext cx="0" cy="412881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EA776EE-E7BB-B02A-BB32-37B8A115B179}"/>
              </a:ext>
            </a:extLst>
          </p:cNvPr>
          <p:cNvCxnSpPr>
            <a:cxnSpLocks/>
          </p:cNvCxnSpPr>
          <p:nvPr/>
        </p:nvCxnSpPr>
        <p:spPr>
          <a:xfrm flipV="1">
            <a:off x="1282262" y="2154620"/>
            <a:ext cx="3513072" cy="31532"/>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Arrow: Right 70">
            <a:extLst>
              <a:ext uri="{FF2B5EF4-FFF2-40B4-BE49-F238E27FC236}">
                <a16:creationId xmlns:a16="http://schemas.microsoft.com/office/drawing/2014/main" id="{65855FD6-1827-410F-0132-14A235CEDC55}"/>
              </a:ext>
            </a:extLst>
          </p:cNvPr>
          <p:cNvSpPr/>
          <p:nvPr/>
        </p:nvSpPr>
        <p:spPr>
          <a:xfrm>
            <a:off x="9002088" y="6145049"/>
            <a:ext cx="533841" cy="388881"/>
          </a:xfrm>
          <a:prstGeom prst="rightArrow">
            <a:avLst/>
          </a:prstGeom>
          <a:solidFill>
            <a:schemeClr val="bg1">
              <a:lumMod val="50000"/>
            </a:schemeClr>
          </a:solidFill>
          <a:ln>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AD5F2A09-03E5-A83A-9869-0739B5375ACA}"/>
              </a:ext>
            </a:extLst>
          </p:cNvPr>
          <p:cNvSpPr txBox="1"/>
          <p:nvPr/>
        </p:nvSpPr>
        <p:spPr>
          <a:xfrm>
            <a:off x="6363939" y="3643434"/>
            <a:ext cx="588579" cy="369332"/>
          </a:xfrm>
          <a:prstGeom prst="rect">
            <a:avLst/>
          </a:prstGeom>
          <a:noFill/>
        </p:spPr>
        <p:txBody>
          <a:bodyPr wrap="square" rtlCol="0">
            <a:spAutoFit/>
          </a:bodyPr>
          <a:lstStyle/>
          <a:p>
            <a:r>
              <a:rPr lang="en-US" dirty="0"/>
              <a:t>= 1</a:t>
            </a:r>
          </a:p>
        </p:txBody>
      </p:sp>
      <p:sp>
        <p:nvSpPr>
          <p:cNvPr id="80" name="TextBox 79">
            <a:extLst>
              <a:ext uri="{FF2B5EF4-FFF2-40B4-BE49-F238E27FC236}">
                <a16:creationId xmlns:a16="http://schemas.microsoft.com/office/drawing/2014/main" id="{0FF2C729-B373-F8D8-B6D0-C806D20C6C12}"/>
              </a:ext>
            </a:extLst>
          </p:cNvPr>
          <p:cNvSpPr txBox="1"/>
          <p:nvPr/>
        </p:nvSpPr>
        <p:spPr>
          <a:xfrm>
            <a:off x="3047780" y="3637878"/>
            <a:ext cx="641370" cy="369332"/>
          </a:xfrm>
          <a:prstGeom prst="rect">
            <a:avLst/>
          </a:prstGeom>
          <a:noFill/>
        </p:spPr>
        <p:txBody>
          <a:bodyPr wrap="square" rtlCol="0">
            <a:spAutoFit/>
          </a:bodyPr>
          <a:lstStyle/>
          <a:p>
            <a:r>
              <a:rPr lang="en-US" dirty="0"/>
              <a:t>= 0</a:t>
            </a:r>
          </a:p>
        </p:txBody>
      </p:sp>
      <p:sp>
        <p:nvSpPr>
          <p:cNvPr id="81" name="TextBox 80">
            <a:extLst>
              <a:ext uri="{FF2B5EF4-FFF2-40B4-BE49-F238E27FC236}">
                <a16:creationId xmlns:a16="http://schemas.microsoft.com/office/drawing/2014/main" id="{9B483280-745E-C1EA-63D6-A09F248C0A74}"/>
              </a:ext>
            </a:extLst>
          </p:cNvPr>
          <p:cNvSpPr txBox="1"/>
          <p:nvPr/>
        </p:nvSpPr>
        <p:spPr>
          <a:xfrm>
            <a:off x="3038798" y="5910318"/>
            <a:ext cx="702445" cy="369332"/>
          </a:xfrm>
          <a:prstGeom prst="rect">
            <a:avLst/>
          </a:prstGeom>
          <a:noFill/>
        </p:spPr>
        <p:txBody>
          <a:bodyPr wrap="square" rtlCol="0">
            <a:spAutoFit/>
          </a:bodyPr>
          <a:lstStyle/>
          <a:p>
            <a:r>
              <a:rPr lang="en-US" dirty="0"/>
              <a:t>No</a:t>
            </a:r>
          </a:p>
        </p:txBody>
      </p:sp>
      <p:sp>
        <p:nvSpPr>
          <p:cNvPr id="82" name="TextBox 81">
            <a:extLst>
              <a:ext uri="{FF2B5EF4-FFF2-40B4-BE49-F238E27FC236}">
                <a16:creationId xmlns:a16="http://schemas.microsoft.com/office/drawing/2014/main" id="{EE890945-4E88-2EED-0AB8-B392B46D28EA}"/>
              </a:ext>
            </a:extLst>
          </p:cNvPr>
          <p:cNvSpPr txBox="1"/>
          <p:nvPr/>
        </p:nvSpPr>
        <p:spPr>
          <a:xfrm>
            <a:off x="5796477" y="5922297"/>
            <a:ext cx="667385" cy="369332"/>
          </a:xfrm>
          <a:prstGeom prst="rect">
            <a:avLst/>
          </a:prstGeom>
          <a:noFill/>
        </p:spPr>
        <p:txBody>
          <a:bodyPr wrap="square" rtlCol="0">
            <a:spAutoFit/>
          </a:bodyPr>
          <a:lstStyle/>
          <a:p>
            <a:r>
              <a:rPr lang="en-US" dirty="0"/>
              <a:t>Yes</a:t>
            </a:r>
          </a:p>
        </p:txBody>
      </p:sp>
      <p:sp>
        <p:nvSpPr>
          <p:cNvPr id="5" name="Footer Placeholder 4">
            <a:extLst>
              <a:ext uri="{FF2B5EF4-FFF2-40B4-BE49-F238E27FC236}">
                <a16:creationId xmlns:a16="http://schemas.microsoft.com/office/drawing/2014/main" id="{98DDBB3C-1493-582E-B28C-0EDCA62CADEF}"/>
              </a:ext>
            </a:extLst>
          </p:cNvPr>
          <p:cNvSpPr>
            <a:spLocks noGrp="1"/>
          </p:cNvSpPr>
          <p:nvPr>
            <p:ph type="ftr" sz="quarter" idx="11"/>
          </p:nvPr>
        </p:nvSpPr>
        <p:spPr/>
        <p:txBody>
          <a:bodyPr/>
          <a:lstStyle/>
          <a:p>
            <a:r>
              <a:rPr lang="en-US" sz="1200" dirty="0"/>
              <a:t>How the Algorithm works</a:t>
            </a:r>
          </a:p>
        </p:txBody>
      </p:sp>
    </p:spTree>
    <p:extLst>
      <p:ext uri="{BB962C8B-B14F-4D97-AF65-F5344CB8AC3E}">
        <p14:creationId xmlns:p14="http://schemas.microsoft.com/office/powerpoint/2010/main" val="3695960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AB43-6E0B-879F-2AA7-EBACD7640A41}"/>
              </a:ext>
            </a:extLst>
          </p:cNvPr>
          <p:cNvSpPr>
            <a:spLocks noGrp="1"/>
          </p:cNvSpPr>
          <p:nvPr>
            <p:ph type="title"/>
          </p:nvPr>
        </p:nvSpPr>
        <p:spPr/>
        <p:txBody>
          <a:bodyPr/>
          <a:lstStyle/>
          <a:p>
            <a:r>
              <a:rPr lang="en-US" sz="4000" dirty="0">
                <a:latin typeface="Eras Medium ITC" panose="020B0602030504020804" pitchFamily="34" charset="0"/>
              </a:rPr>
              <a:t>Binary Division Example: 11 ÷ 3</a:t>
            </a:r>
          </a:p>
        </p:txBody>
      </p:sp>
      <p:sp>
        <p:nvSpPr>
          <p:cNvPr id="3" name="Text Placeholder 2">
            <a:extLst>
              <a:ext uri="{FF2B5EF4-FFF2-40B4-BE49-F238E27FC236}">
                <a16:creationId xmlns:a16="http://schemas.microsoft.com/office/drawing/2014/main" id="{D5A79434-ADAA-82D4-5788-D4A0492BD9FF}"/>
              </a:ext>
            </a:extLst>
          </p:cNvPr>
          <p:cNvSpPr>
            <a:spLocks noGrp="1"/>
          </p:cNvSpPr>
          <p:nvPr>
            <p:ph idx="1"/>
          </p:nvPr>
        </p:nvSpPr>
        <p:spPr/>
        <p:txBody>
          <a:bodyPr/>
          <a:lstStyle/>
          <a:p>
            <a:pPr defTabSz="914400" eaLnBrk="0" fontAlgn="base" hangingPunct="0">
              <a:spcBef>
                <a:spcPct val="0"/>
              </a:spcBef>
              <a:spcAft>
                <a:spcPct val="0"/>
              </a:spcAft>
              <a:buSzTx/>
            </a:pPr>
            <a:r>
              <a:rPr kumimoji="0" lang="en-US" altLang="en-US" sz="1800" b="1" i="0" u="none" strike="noStrike" cap="none" normalizeH="0" baseline="0" dirty="0">
                <a:ln>
                  <a:noFill/>
                </a:ln>
                <a:solidFill>
                  <a:schemeClr val="tx1"/>
                </a:solidFill>
                <a:effectLst/>
              </a:rPr>
              <a:t>Dividend (Q)</a:t>
            </a:r>
            <a:r>
              <a:rPr kumimoji="0" lang="en-US" altLang="en-US" sz="1800" b="0" i="0" u="none" strike="noStrike" cap="none" normalizeH="0" baseline="0" dirty="0">
                <a:ln>
                  <a:noFill/>
                </a:ln>
                <a:solidFill>
                  <a:schemeClr val="tx1"/>
                </a:solidFill>
                <a:effectLst/>
              </a:rPr>
              <a:t> = 11 → 1011</a:t>
            </a:r>
          </a:p>
          <a:p>
            <a:pPr defTabSz="914400" eaLnBrk="0" fontAlgn="base" hangingPunct="0">
              <a:spcBef>
                <a:spcPct val="0"/>
              </a:spcBef>
              <a:spcAft>
                <a:spcPct val="0"/>
              </a:spcAft>
              <a:buSzTx/>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chemeClr val="tx1"/>
              </a:solidFill>
              <a:effectLst/>
            </a:endParaRPr>
          </a:p>
          <a:p>
            <a:pPr defTabSz="914400" eaLnBrk="0" fontAlgn="base" hangingPunct="0">
              <a:spcBef>
                <a:spcPct val="0"/>
              </a:spcBef>
              <a:spcAft>
                <a:spcPct val="0"/>
              </a:spcAft>
              <a:buSzTx/>
            </a:pPr>
            <a:r>
              <a:rPr lang="en-US" altLang="en-US" b="1" dirty="0">
                <a:solidFill>
                  <a:schemeClr val="tx1"/>
                </a:solidFill>
              </a:rPr>
              <a:t> </a:t>
            </a:r>
            <a:r>
              <a:rPr kumimoji="0" lang="en-US" altLang="en-US" sz="1800" b="1" i="0" u="none" strike="noStrike" cap="none" normalizeH="0" baseline="0" dirty="0">
                <a:ln>
                  <a:noFill/>
                </a:ln>
                <a:solidFill>
                  <a:schemeClr val="tx1"/>
                </a:solidFill>
                <a:effectLst/>
              </a:rPr>
              <a:t>Divisor (M)</a:t>
            </a:r>
            <a:r>
              <a:rPr kumimoji="0" lang="en-US" altLang="en-US" sz="1800" b="0" i="0" u="none" strike="noStrike" cap="none" normalizeH="0" baseline="0" dirty="0">
                <a:ln>
                  <a:noFill/>
                </a:ln>
                <a:solidFill>
                  <a:schemeClr val="tx1"/>
                </a:solidFill>
                <a:effectLst/>
              </a:rPr>
              <a:t> = 3 → </a:t>
            </a:r>
            <a:r>
              <a:rPr lang="en-US" altLang="en-US" dirty="0">
                <a:solidFill>
                  <a:schemeClr val="tx1"/>
                </a:solidFill>
              </a:rPr>
              <a:t>0</a:t>
            </a:r>
            <a:r>
              <a:rPr kumimoji="0" lang="en-US" altLang="en-US" sz="1800" b="0" i="0" u="none" strike="noStrike" cap="none" normalizeH="0" baseline="0" dirty="0">
                <a:ln>
                  <a:noFill/>
                </a:ln>
                <a:solidFill>
                  <a:schemeClr val="tx1"/>
                </a:solidFill>
                <a:effectLst/>
              </a:rPr>
              <a:t>0011</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(-M) = 11101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600" b="0" i="0" u="none" strike="noStrike" cap="none" normalizeH="0" baseline="0" dirty="0">
              <a:ln>
                <a:noFill/>
              </a:ln>
              <a:solidFill>
                <a:schemeClr val="tx1"/>
              </a:solidFill>
              <a:effectLst/>
            </a:endParaRPr>
          </a:p>
          <a:p>
            <a:pPr defTabSz="914400" eaLnBrk="0" fontAlgn="base" hangingPunct="0">
              <a:spcBef>
                <a:spcPct val="0"/>
              </a:spcBef>
              <a:spcAft>
                <a:spcPct val="0"/>
              </a:spcAft>
              <a:buSzTx/>
            </a:pPr>
            <a:r>
              <a:rPr kumimoji="0" lang="en-US" altLang="en-US" sz="1800" b="1" i="0" u="none" strike="noStrike" cap="none" normalizeH="0" baseline="0" dirty="0">
                <a:ln>
                  <a:noFill/>
                </a:ln>
                <a:solidFill>
                  <a:schemeClr val="tx1"/>
                </a:solidFill>
                <a:effectLst/>
              </a:rPr>
              <a:t>Remainder (A)</a:t>
            </a:r>
            <a:r>
              <a:rPr kumimoji="0" lang="en-US" altLang="en-US" sz="1800" b="0" i="0" u="none" strike="noStrike" cap="none" normalizeH="0" baseline="0" dirty="0">
                <a:ln>
                  <a:noFill/>
                </a:ln>
                <a:solidFill>
                  <a:schemeClr val="tx1"/>
                </a:solidFill>
                <a:effectLst/>
              </a:rPr>
              <a:t> = 0 → 00000</a:t>
            </a:r>
            <a:r>
              <a:rPr kumimoji="0" lang="en-US" altLang="en-US" sz="600" b="0" i="0" u="none" strike="noStrike" cap="none" normalizeH="0" baseline="0" dirty="0">
                <a:ln>
                  <a:noFill/>
                </a:ln>
                <a:solidFill>
                  <a:schemeClr val="tx1"/>
                </a:solidFill>
                <a:effectLst/>
              </a:rPr>
              <a:t> </a:t>
            </a:r>
            <a:r>
              <a:rPr kumimoji="0" lang="en-US" altLang="en-US" sz="1800" b="0" i="1" u="none" strike="noStrike" cap="none" normalizeH="0" baseline="0" dirty="0">
                <a:ln>
                  <a:noFill/>
                </a:ln>
                <a:solidFill>
                  <a:schemeClr val="tx1"/>
                </a:solidFill>
                <a:effectLst/>
              </a:rPr>
              <a:t>(initially)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defTabSz="914400" eaLnBrk="0" fontAlgn="base" hangingPunct="0">
              <a:spcBef>
                <a:spcPct val="0"/>
              </a:spcBef>
              <a:spcAft>
                <a:spcPct val="0"/>
              </a:spcAft>
              <a:buSzTx/>
            </a:pPr>
            <a:r>
              <a:rPr kumimoji="0" lang="en-US" altLang="en-US" sz="1800" b="1" i="0" u="none" strike="noStrike" cap="none" normalizeH="0" baseline="0" dirty="0">
                <a:ln>
                  <a:noFill/>
                </a:ln>
                <a:solidFill>
                  <a:schemeClr val="tx1"/>
                </a:solidFill>
                <a:effectLst/>
              </a:rPr>
              <a:t>Bit Length (n)</a:t>
            </a:r>
            <a:r>
              <a:rPr kumimoji="0" lang="en-US" altLang="en-US" sz="1800" b="0" i="0" u="none" strike="noStrike" cap="none" normalizeH="0" baseline="0" dirty="0">
                <a:ln>
                  <a:noFill/>
                </a:ln>
                <a:solidFill>
                  <a:schemeClr val="tx1"/>
                </a:solidFill>
                <a:effectLst/>
              </a:rPr>
              <a:t> = 4</a:t>
            </a:r>
          </a:p>
          <a:p>
            <a:pPr marL="0" indent="0">
              <a:buNone/>
            </a:pPr>
            <a:endParaRPr lang="en-US" dirty="0"/>
          </a:p>
        </p:txBody>
      </p:sp>
      <p:sp>
        <p:nvSpPr>
          <p:cNvPr id="4" name="Footer Placeholder 3">
            <a:extLst>
              <a:ext uri="{FF2B5EF4-FFF2-40B4-BE49-F238E27FC236}">
                <a16:creationId xmlns:a16="http://schemas.microsoft.com/office/drawing/2014/main" id="{54703526-0F3A-DB45-13F3-999D78503FC4}"/>
              </a:ext>
            </a:extLst>
          </p:cNvPr>
          <p:cNvSpPr>
            <a:spLocks noGrp="1"/>
          </p:cNvSpPr>
          <p:nvPr>
            <p:ph type="ftr" sz="quarter" idx="11"/>
          </p:nvPr>
        </p:nvSpPr>
        <p:spPr/>
        <p:txBody>
          <a:bodyPr/>
          <a:lstStyle/>
          <a:p>
            <a:r>
              <a:rPr lang="en-US" sz="1200" dirty="0"/>
              <a:t>Example of the working</a:t>
            </a:r>
          </a:p>
        </p:txBody>
      </p:sp>
    </p:spTree>
    <p:extLst>
      <p:ext uri="{BB962C8B-B14F-4D97-AF65-F5344CB8AC3E}">
        <p14:creationId xmlns:p14="http://schemas.microsoft.com/office/powerpoint/2010/main" val="808148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312</TotalTime>
  <Words>1201</Words>
  <Application>Microsoft Office PowerPoint</Application>
  <PresentationFormat>Widescreen</PresentationFormat>
  <Paragraphs>194</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Bahnschrift Light SemiCondensed</vt:lpstr>
      <vt:lpstr>Century Gothic</vt:lpstr>
      <vt:lpstr>Eras Medium ITC</vt:lpstr>
      <vt:lpstr>Times New Roman</vt:lpstr>
      <vt:lpstr>Wingdings 3</vt:lpstr>
      <vt:lpstr>Ion Boardroom</vt:lpstr>
      <vt:lpstr>Restoring Division Algorithm </vt:lpstr>
      <vt:lpstr>What is Restoring Division?</vt:lpstr>
      <vt:lpstr>Restoring Vs Non-Restoring</vt:lpstr>
      <vt:lpstr>Key Components</vt:lpstr>
      <vt:lpstr>Step-by-Step Algorithm</vt:lpstr>
      <vt:lpstr>Steps for each Iteration:</vt:lpstr>
      <vt:lpstr>PowerPoint Presentation</vt:lpstr>
      <vt:lpstr>PowerPoint Presentation</vt:lpstr>
      <vt:lpstr>Binary Division Example: 11 ÷ 3</vt:lpstr>
      <vt:lpstr>PowerPoint Presentation</vt:lpstr>
      <vt:lpstr>Hardware Design and Implementation</vt:lpstr>
      <vt:lpstr>Low-Power and Resource-Constrained Systems</vt:lpstr>
      <vt:lpstr>Verification and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Abdullah Nadeem</dc:creator>
  <cp:lastModifiedBy>Abdullah Nadeem</cp:lastModifiedBy>
  <cp:revision>17</cp:revision>
  <dcterms:created xsi:type="dcterms:W3CDTF">2025-04-14T15:09:46Z</dcterms:created>
  <dcterms:modified xsi:type="dcterms:W3CDTF">2025-04-15T07:24:29Z</dcterms:modified>
</cp:coreProperties>
</file>