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9" r:id="rId4"/>
    <p:sldId id="261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D0ACBD-A9F6-4F81-A1DF-9BDCBEF21378}" v="84" dt="2023-06-30T12:46:14.6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7" d="100"/>
          <a:sy n="97" d="100"/>
        </p:scale>
        <p:origin x="579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2738-CFDE-41A2-962E-BA0BC2576257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B8D10-AB90-4DAD-879D-F4FC9C5036B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3970B1-D323-E4D5-2DDD-C4D6AF81F148}"/>
              </a:ext>
            </a:extLst>
          </p:cNvPr>
          <p:cNvSpPr txBox="1"/>
          <p:nvPr userDrawn="1"/>
        </p:nvSpPr>
        <p:spPr>
          <a:xfrm>
            <a:off x="685800" y="5925127"/>
            <a:ext cx="357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SWIPE &gt;&gt;&gt;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BBE0535-806A-1574-516A-C4786806391D}"/>
              </a:ext>
            </a:extLst>
          </p:cNvPr>
          <p:cNvGrpSpPr/>
          <p:nvPr userDrawn="1"/>
        </p:nvGrpSpPr>
        <p:grpSpPr>
          <a:xfrm>
            <a:off x="9404006" y="6079347"/>
            <a:ext cx="2286000" cy="412805"/>
            <a:chOff x="9404006" y="6079347"/>
            <a:chExt cx="2286000" cy="41280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83AE53-30AA-D577-9F0E-356601F92A0C}"/>
                </a:ext>
              </a:extLst>
            </p:cNvPr>
            <p:cNvSpPr txBox="1"/>
            <p:nvPr userDrawn="1"/>
          </p:nvSpPr>
          <p:spPr>
            <a:xfrm>
              <a:off x="9404006" y="6101083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Richard Crane</a:t>
              </a:r>
            </a:p>
          </p:txBody>
        </p:sp>
        <p:pic>
          <p:nvPicPr>
            <p:cNvPr id="14" name="Picture 13" descr="A person wearing a hat and jacket&#10;&#10;Description automatically generated with low confidence">
              <a:extLst>
                <a:ext uri="{FF2B5EF4-FFF2-40B4-BE49-F238E27FC236}">
                  <a16:creationId xmlns:a16="http://schemas.microsoft.com/office/drawing/2014/main" id="{A987D531-D203-DEF0-2872-C95DD666C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66883" y="6079347"/>
              <a:ext cx="412805" cy="412805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907834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2738-CFDE-41A2-962E-BA0BC2576257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B8D10-AB90-4DAD-879D-F4FC9C5036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A8110A-F483-6BC2-585B-AB3862684831}"/>
              </a:ext>
            </a:extLst>
          </p:cNvPr>
          <p:cNvSpPr txBox="1"/>
          <p:nvPr userDrawn="1"/>
        </p:nvSpPr>
        <p:spPr>
          <a:xfrm>
            <a:off x="685800" y="5925127"/>
            <a:ext cx="357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SWIPE &gt;&gt;&gt;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C7ACE03-86AC-538D-0F67-6D4236BF3D89}"/>
              </a:ext>
            </a:extLst>
          </p:cNvPr>
          <p:cNvGrpSpPr/>
          <p:nvPr userDrawn="1"/>
        </p:nvGrpSpPr>
        <p:grpSpPr>
          <a:xfrm>
            <a:off x="9404006" y="6079347"/>
            <a:ext cx="2286000" cy="412805"/>
            <a:chOff x="9404006" y="6079347"/>
            <a:chExt cx="2286000" cy="41280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233153F-7EA1-D694-1A61-4AE6F47D7D78}"/>
                </a:ext>
              </a:extLst>
            </p:cNvPr>
            <p:cNvSpPr txBox="1"/>
            <p:nvPr userDrawn="1"/>
          </p:nvSpPr>
          <p:spPr>
            <a:xfrm>
              <a:off x="9404006" y="6101083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Richard Crane</a:t>
              </a:r>
            </a:p>
          </p:txBody>
        </p:sp>
        <p:pic>
          <p:nvPicPr>
            <p:cNvPr id="13" name="Picture 12" descr="A person wearing a hat and jacket&#10;&#10;Description automatically generated with low confidence">
              <a:extLst>
                <a:ext uri="{FF2B5EF4-FFF2-40B4-BE49-F238E27FC236}">
                  <a16:creationId xmlns:a16="http://schemas.microsoft.com/office/drawing/2014/main" id="{5D25501B-D702-5D14-8B2F-2039C914191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66883" y="6079347"/>
              <a:ext cx="412805" cy="412805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52806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2738-CFDE-41A2-962E-BA0BC2576257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B8D10-AB90-4DAD-879D-F4FC9C50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32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2738-CFDE-41A2-962E-BA0BC2576257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B8D10-AB90-4DAD-879D-F4FC9C5036B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34C028-C69A-8BFF-2C8D-B9DEEE2E8B77}"/>
              </a:ext>
            </a:extLst>
          </p:cNvPr>
          <p:cNvSpPr txBox="1"/>
          <p:nvPr userDrawn="1"/>
        </p:nvSpPr>
        <p:spPr>
          <a:xfrm>
            <a:off x="685800" y="5925127"/>
            <a:ext cx="357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SWIPE &gt;&gt;&gt;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9C21B8D-D92D-F382-D1AC-FD251DAC296E}"/>
              </a:ext>
            </a:extLst>
          </p:cNvPr>
          <p:cNvGrpSpPr/>
          <p:nvPr userDrawn="1"/>
        </p:nvGrpSpPr>
        <p:grpSpPr>
          <a:xfrm>
            <a:off x="9404006" y="6079347"/>
            <a:ext cx="2286000" cy="412805"/>
            <a:chOff x="9404006" y="6079347"/>
            <a:chExt cx="2286000" cy="41280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3B69B7D-E123-B377-D6F6-CECA2903C74A}"/>
                </a:ext>
              </a:extLst>
            </p:cNvPr>
            <p:cNvSpPr txBox="1"/>
            <p:nvPr userDrawn="1"/>
          </p:nvSpPr>
          <p:spPr>
            <a:xfrm>
              <a:off x="9404006" y="6101083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Richard Crane</a:t>
              </a:r>
            </a:p>
          </p:txBody>
        </p:sp>
        <p:pic>
          <p:nvPicPr>
            <p:cNvPr id="10" name="Picture 9" descr="A person wearing a hat and jacket&#10;&#10;Description automatically generated with low confidence">
              <a:extLst>
                <a:ext uri="{FF2B5EF4-FFF2-40B4-BE49-F238E27FC236}">
                  <a16:creationId xmlns:a16="http://schemas.microsoft.com/office/drawing/2014/main" id="{6B784B19-6ED1-B53E-974D-6C318BF3950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66883" y="6079347"/>
              <a:ext cx="412805" cy="412805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67065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2738-CFDE-41A2-962E-BA0BC2576257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B8D10-AB90-4DAD-879D-F4FC9C5036B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044DE-C9DF-7221-35B9-0E8E947A8E11}"/>
              </a:ext>
            </a:extLst>
          </p:cNvPr>
          <p:cNvSpPr txBox="1"/>
          <p:nvPr userDrawn="1"/>
        </p:nvSpPr>
        <p:spPr>
          <a:xfrm>
            <a:off x="685800" y="5925127"/>
            <a:ext cx="357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SWIPE &gt;&gt;&gt;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85CB78-4ACF-F5BA-5EE6-F8485EA6A609}"/>
              </a:ext>
            </a:extLst>
          </p:cNvPr>
          <p:cNvGrpSpPr/>
          <p:nvPr userDrawn="1"/>
        </p:nvGrpSpPr>
        <p:grpSpPr>
          <a:xfrm>
            <a:off x="9404006" y="6079347"/>
            <a:ext cx="2286000" cy="412805"/>
            <a:chOff x="9404006" y="6079347"/>
            <a:chExt cx="2286000" cy="41280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9B0C9DB-04E4-E1D1-6336-969FEF1E3CA1}"/>
                </a:ext>
              </a:extLst>
            </p:cNvPr>
            <p:cNvSpPr txBox="1"/>
            <p:nvPr userDrawn="1"/>
          </p:nvSpPr>
          <p:spPr>
            <a:xfrm>
              <a:off x="9404006" y="6101083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Richard Crane</a:t>
              </a:r>
            </a:p>
          </p:txBody>
        </p:sp>
        <p:pic>
          <p:nvPicPr>
            <p:cNvPr id="13" name="Picture 12" descr="A person wearing a hat and jacket&#10;&#10;Description automatically generated with low confidence">
              <a:extLst>
                <a:ext uri="{FF2B5EF4-FFF2-40B4-BE49-F238E27FC236}">
                  <a16:creationId xmlns:a16="http://schemas.microsoft.com/office/drawing/2014/main" id="{7F119B95-50DC-173B-FE17-5EC8D06D3E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66883" y="6079347"/>
              <a:ext cx="412805" cy="412805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51596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2738-CFDE-41A2-962E-BA0BC2576257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B8D10-AB90-4DAD-879D-F4FC9C5036B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FDC953-6F22-9B32-A7B6-6C5A52E1B35E}"/>
              </a:ext>
            </a:extLst>
          </p:cNvPr>
          <p:cNvSpPr txBox="1"/>
          <p:nvPr userDrawn="1"/>
        </p:nvSpPr>
        <p:spPr>
          <a:xfrm>
            <a:off x="685800" y="5925127"/>
            <a:ext cx="357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SWIPE &gt;&gt;&gt;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E9F36C-ACE7-8127-4129-7F44038AC7B0}"/>
              </a:ext>
            </a:extLst>
          </p:cNvPr>
          <p:cNvGrpSpPr/>
          <p:nvPr userDrawn="1"/>
        </p:nvGrpSpPr>
        <p:grpSpPr>
          <a:xfrm>
            <a:off x="9404006" y="6079347"/>
            <a:ext cx="2286000" cy="412805"/>
            <a:chOff x="9404006" y="6079347"/>
            <a:chExt cx="2286000" cy="41280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7FBB9FA-B91E-91E4-8611-2C9A72C059CB}"/>
                </a:ext>
              </a:extLst>
            </p:cNvPr>
            <p:cNvSpPr txBox="1"/>
            <p:nvPr userDrawn="1"/>
          </p:nvSpPr>
          <p:spPr>
            <a:xfrm>
              <a:off x="9404006" y="6101083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Richard Crane</a:t>
              </a:r>
            </a:p>
          </p:txBody>
        </p:sp>
        <p:pic>
          <p:nvPicPr>
            <p:cNvPr id="14" name="Picture 13" descr="A person wearing a hat and jacket&#10;&#10;Description automatically generated with low confidence">
              <a:extLst>
                <a:ext uri="{FF2B5EF4-FFF2-40B4-BE49-F238E27FC236}">
                  <a16:creationId xmlns:a16="http://schemas.microsoft.com/office/drawing/2014/main" id="{8E810E92-25F0-2ABB-6B9F-7D216626AB1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66883" y="6079347"/>
              <a:ext cx="412805" cy="412805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300649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2738-CFDE-41A2-962E-BA0BC2576257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B8D10-AB90-4DAD-879D-F4FC9C5036B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99CFBD-978F-E9A9-1D29-6F32B678426F}"/>
              </a:ext>
            </a:extLst>
          </p:cNvPr>
          <p:cNvSpPr txBox="1"/>
          <p:nvPr userDrawn="1"/>
        </p:nvSpPr>
        <p:spPr>
          <a:xfrm>
            <a:off x="685800" y="5925127"/>
            <a:ext cx="357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SWIPE &gt;&gt;&gt;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580388-463C-0CCA-9077-2747E7316EA4}"/>
              </a:ext>
            </a:extLst>
          </p:cNvPr>
          <p:cNvGrpSpPr/>
          <p:nvPr userDrawn="1"/>
        </p:nvGrpSpPr>
        <p:grpSpPr>
          <a:xfrm>
            <a:off x="9404006" y="6079347"/>
            <a:ext cx="2286000" cy="412805"/>
            <a:chOff x="9404006" y="6079347"/>
            <a:chExt cx="2286000" cy="41280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509E1C6-F4A1-DB39-2F35-309FBB9B845E}"/>
                </a:ext>
              </a:extLst>
            </p:cNvPr>
            <p:cNvSpPr txBox="1"/>
            <p:nvPr userDrawn="1"/>
          </p:nvSpPr>
          <p:spPr>
            <a:xfrm>
              <a:off x="9404006" y="6101083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Richard Crane</a:t>
              </a:r>
            </a:p>
          </p:txBody>
        </p:sp>
        <p:pic>
          <p:nvPicPr>
            <p:cNvPr id="16" name="Picture 15" descr="A person wearing a hat and jacket&#10;&#10;Description automatically generated with low confidence">
              <a:extLst>
                <a:ext uri="{FF2B5EF4-FFF2-40B4-BE49-F238E27FC236}">
                  <a16:creationId xmlns:a16="http://schemas.microsoft.com/office/drawing/2014/main" id="{6091CD92-4730-585D-4D55-2474CA83588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66883" y="6079347"/>
              <a:ext cx="412805" cy="412805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753529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2738-CFDE-41A2-962E-BA0BC2576257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B8D10-AB90-4DAD-879D-F4FC9C5036B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632BA4-C507-CA5B-8B52-D42FCCBC158F}"/>
              </a:ext>
            </a:extLst>
          </p:cNvPr>
          <p:cNvSpPr txBox="1"/>
          <p:nvPr userDrawn="1"/>
        </p:nvSpPr>
        <p:spPr>
          <a:xfrm>
            <a:off x="685800" y="5925127"/>
            <a:ext cx="357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SWIPE &gt;&gt;&gt;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EB29E8-6B08-B90B-8229-6ADA8C81A55C}"/>
              </a:ext>
            </a:extLst>
          </p:cNvPr>
          <p:cNvGrpSpPr/>
          <p:nvPr userDrawn="1"/>
        </p:nvGrpSpPr>
        <p:grpSpPr>
          <a:xfrm>
            <a:off x="9404006" y="6079347"/>
            <a:ext cx="2286000" cy="412805"/>
            <a:chOff x="9404006" y="6079347"/>
            <a:chExt cx="2286000" cy="41280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B71F33-E483-7655-CA53-87BC059A733C}"/>
                </a:ext>
              </a:extLst>
            </p:cNvPr>
            <p:cNvSpPr txBox="1"/>
            <p:nvPr userDrawn="1"/>
          </p:nvSpPr>
          <p:spPr>
            <a:xfrm>
              <a:off x="9404006" y="6101083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Richard Crane</a:t>
              </a:r>
            </a:p>
          </p:txBody>
        </p:sp>
        <p:pic>
          <p:nvPicPr>
            <p:cNvPr id="12" name="Picture 11" descr="A person wearing a hat and jacket&#10;&#10;Description automatically generated with low confidence">
              <a:extLst>
                <a:ext uri="{FF2B5EF4-FFF2-40B4-BE49-F238E27FC236}">
                  <a16:creationId xmlns:a16="http://schemas.microsoft.com/office/drawing/2014/main" id="{9C11507F-B8E9-97A4-680B-5DB03D8328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66883" y="6079347"/>
              <a:ext cx="412805" cy="412805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1831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2738-CFDE-41A2-962E-BA0BC2576257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B8D10-AB90-4DAD-879D-F4FC9C50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7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2738-CFDE-41A2-962E-BA0BC2576257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1DB8D10-AB90-4DAD-879D-F4FC9C5036B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6F6955-6F0B-895A-6CF4-AB3559E83016}"/>
              </a:ext>
            </a:extLst>
          </p:cNvPr>
          <p:cNvSpPr txBox="1"/>
          <p:nvPr userDrawn="1"/>
        </p:nvSpPr>
        <p:spPr>
          <a:xfrm>
            <a:off x="685800" y="5925127"/>
            <a:ext cx="357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SWIPE &gt;&gt;&gt;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AACE382-D840-C94D-0FFA-48FFE867CDAB}"/>
              </a:ext>
            </a:extLst>
          </p:cNvPr>
          <p:cNvGrpSpPr/>
          <p:nvPr userDrawn="1"/>
        </p:nvGrpSpPr>
        <p:grpSpPr>
          <a:xfrm>
            <a:off x="4871383" y="5876412"/>
            <a:ext cx="2286000" cy="412805"/>
            <a:chOff x="9404006" y="6079347"/>
            <a:chExt cx="2286000" cy="41280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6394F7-E8F7-B44B-8B83-3B8DF15E80E5}"/>
                </a:ext>
              </a:extLst>
            </p:cNvPr>
            <p:cNvSpPr txBox="1"/>
            <p:nvPr userDrawn="1"/>
          </p:nvSpPr>
          <p:spPr>
            <a:xfrm>
              <a:off x="9404006" y="6101083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Richard Crane</a:t>
              </a:r>
            </a:p>
          </p:txBody>
        </p:sp>
        <p:pic>
          <p:nvPicPr>
            <p:cNvPr id="12" name="Picture 11" descr="A person wearing a hat and jacket&#10;&#10;Description automatically generated with low confidence">
              <a:extLst>
                <a:ext uri="{FF2B5EF4-FFF2-40B4-BE49-F238E27FC236}">
                  <a16:creationId xmlns:a16="http://schemas.microsoft.com/office/drawing/2014/main" id="{D2CC2C08-EA50-80F4-8205-64B928C78CD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66883" y="6079347"/>
              <a:ext cx="412805" cy="412805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93577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2738-CFDE-41A2-962E-BA0BC2576257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B8D10-AB90-4DAD-879D-F4FC9C50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09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056B2738-CFDE-41A2-962E-BA0BC2576257}" type="datetimeFigureOut">
              <a:rPr lang="en-US" smtClean="0"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D1DB8D10-AB90-4DAD-879D-F4FC9C5036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9719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6E5F5-6E94-471A-C23A-A3BE0BB5E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0089" y="619431"/>
            <a:ext cx="6263149" cy="3869205"/>
          </a:xfrm>
        </p:spPr>
        <p:txBody>
          <a:bodyPr>
            <a:normAutofit/>
          </a:bodyPr>
          <a:lstStyle/>
          <a:p>
            <a:r>
              <a:rPr lang="en-US" dirty="0"/>
              <a:t>Collection Best Practices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ADB01D-2C10-9268-25F5-870D649BE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0088" y="4488637"/>
            <a:ext cx="6263149" cy="1387775"/>
          </a:xfrm>
        </p:spPr>
        <p:txBody>
          <a:bodyPr>
            <a:normAutofit/>
          </a:bodyPr>
          <a:lstStyle/>
          <a:p>
            <a:r>
              <a:rPr lang="en-US" sz="6000" dirty="0"/>
              <a:t>C# Tips</a:t>
            </a:r>
          </a:p>
        </p:txBody>
      </p:sp>
      <p:pic>
        <p:nvPicPr>
          <p:cNvPr id="5" name="Graphic 4" descr="Lightbulb with solid fill">
            <a:extLst>
              <a:ext uri="{FF2B5EF4-FFF2-40B4-BE49-F238E27FC236}">
                <a16:creationId xmlns:a16="http://schemas.microsoft.com/office/drawing/2014/main" id="{F0ABA5D9-B15C-BB4A-BE77-CF307985E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423793"/>
            <a:ext cx="4001315" cy="400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362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A32C9-9725-684F-7887-F407D1393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0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Collection Best Practices</a:t>
            </a:r>
            <a:endParaRPr lang="en-US" sz="4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ECB20-410E-F9B1-28CE-33234F4C3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chemeClr val="tx1"/>
                </a:solidFill>
              </a:rPr>
              <a:t>Use </a:t>
            </a:r>
            <a:r>
              <a:rPr lang="en-US" sz="3400" b="1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IEnumerable</a:t>
            </a:r>
            <a:r>
              <a:rPr lang="en-US" sz="4000" b="1" dirty="0">
                <a:solidFill>
                  <a:schemeClr val="tx1"/>
                </a:solidFill>
              </a:rPr>
              <a:t>, </a:t>
            </a:r>
            <a:r>
              <a:rPr lang="en-US" sz="3400" b="1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IReadOnlyCollection</a:t>
            </a:r>
            <a:r>
              <a:rPr lang="en-US" sz="4000" b="1" dirty="0">
                <a:solidFill>
                  <a:schemeClr val="tx1"/>
                </a:solidFill>
              </a:rPr>
              <a:t>, or </a:t>
            </a:r>
            <a:r>
              <a:rPr lang="en-US" sz="3400" b="1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IReadOnlyList</a:t>
            </a:r>
            <a:r>
              <a:rPr lang="en-US" sz="4000" b="1" dirty="0">
                <a:solidFill>
                  <a:schemeClr val="tx1"/>
                </a:solidFill>
              </a:rPr>
              <a:t>: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400" dirty="0">
                <a:solidFill>
                  <a:schemeClr val="tx1">
                    <a:lumMod val="95000"/>
                  </a:schemeClr>
                </a:solidFill>
              </a:rPr>
              <a:t>Choose </a:t>
            </a:r>
            <a:r>
              <a:rPr lang="en-US" sz="3400" dirty="0" err="1">
                <a:solidFill>
                  <a:schemeClr val="tx1">
                    <a:lumMod val="95000"/>
                  </a:schemeClr>
                </a:solidFill>
              </a:rPr>
              <a:t>IEnumerable</a:t>
            </a:r>
            <a:r>
              <a:rPr lang="en-US" sz="3400" dirty="0">
                <a:solidFill>
                  <a:schemeClr val="tx1">
                    <a:lumMod val="95000"/>
                  </a:schemeClr>
                </a:solidFill>
              </a:rPr>
              <a:t>&lt;T&gt; if the consumer only needs to iterate through the collection, </a:t>
            </a:r>
            <a:r>
              <a:rPr lang="en-US" sz="3400" dirty="0" err="1">
                <a:solidFill>
                  <a:schemeClr val="tx1">
                    <a:lumMod val="95000"/>
                  </a:schemeClr>
                </a:solidFill>
              </a:rPr>
              <a:t>IReadOnlyCollection</a:t>
            </a:r>
            <a:r>
              <a:rPr lang="en-US" sz="3400" dirty="0">
                <a:solidFill>
                  <a:schemeClr val="tx1">
                    <a:lumMod val="95000"/>
                  </a:schemeClr>
                </a:solidFill>
              </a:rPr>
              <a:t>&lt;T&gt; for access with a known count, or </a:t>
            </a:r>
            <a:r>
              <a:rPr lang="en-US" sz="3400" dirty="0" err="1">
                <a:solidFill>
                  <a:schemeClr val="tx1">
                    <a:lumMod val="95000"/>
                  </a:schemeClr>
                </a:solidFill>
              </a:rPr>
              <a:t>IReadOnlyList</a:t>
            </a:r>
            <a:r>
              <a:rPr lang="en-US" sz="3400" dirty="0">
                <a:solidFill>
                  <a:schemeClr val="tx1">
                    <a:lumMod val="95000"/>
                  </a:schemeClr>
                </a:solidFill>
              </a:rPr>
              <a:t>&lt;T&gt; for indexed access.</a:t>
            </a:r>
          </a:p>
          <a:p>
            <a:pPr marL="0" indent="0">
              <a:buNone/>
            </a:pPr>
            <a:r>
              <a:rPr lang="en-US" sz="4000" b="1" dirty="0">
                <a:solidFill>
                  <a:schemeClr val="tx1"/>
                </a:solidFill>
              </a:rPr>
              <a:t>Avoid returning null: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000" dirty="0">
                <a:solidFill>
                  <a:schemeClr val="tx1">
                    <a:lumMod val="95000"/>
                  </a:schemeClr>
                </a:solidFill>
              </a:rPr>
              <a:t>Return an empty list or enumerable instead of null to prevent null reference exceptions.</a:t>
            </a:r>
          </a:p>
          <a:p>
            <a:pPr marL="0" indent="0">
              <a:buNone/>
            </a:pPr>
            <a:r>
              <a:rPr lang="en-US" sz="4000" b="1" dirty="0">
                <a:solidFill>
                  <a:schemeClr val="tx1"/>
                </a:solidFill>
              </a:rPr>
              <a:t>Return Immutable Collections: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000" dirty="0">
                <a:solidFill>
                  <a:schemeClr val="tx1">
                    <a:lumMod val="95000"/>
                  </a:schemeClr>
                </a:solidFill>
              </a:rPr>
              <a:t>For safety and to prevent modifications, consider using immutable collections. This ensures the data you expose cannot be altered.</a:t>
            </a:r>
          </a:p>
          <a:p>
            <a:pPr marL="0" indent="0">
              <a:buNone/>
            </a:pPr>
            <a:r>
              <a:rPr lang="en-US" sz="4000" b="1" dirty="0">
                <a:solidFill>
                  <a:schemeClr val="tx1"/>
                </a:solidFill>
              </a:rPr>
              <a:t>Consider Thread Safety: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000" dirty="0">
                <a:solidFill>
                  <a:schemeClr val="tx1">
                    <a:lumMod val="95000"/>
                  </a:schemeClr>
                </a:solidFill>
              </a:rPr>
              <a:t>Ensure safety for enumerations in multi-threaded environments where other threads may alter the collection.</a:t>
            </a:r>
          </a:p>
        </p:txBody>
      </p:sp>
    </p:spTree>
    <p:extLst>
      <p:ext uri="{BB962C8B-B14F-4D97-AF65-F5344CB8AC3E}">
        <p14:creationId xmlns:p14="http://schemas.microsoft.com/office/powerpoint/2010/main" val="4041578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A32C9-9725-684F-7887-F407D1393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0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Bad Example</a:t>
            </a:r>
            <a:endParaRPr lang="en-US" sz="4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pic>
        <p:nvPicPr>
          <p:cNvPr id="9" name="Content Placeholder 8" descr="A screen 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E4F0B712-AD57-2423-05B0-B4D3622945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37" y="2047081"/>
            <a:ext cx="9906000" cy="3695700"/>
          </a:xfrm>
        </p:spPr>
      </p:pic>
    </p:spTree>
    <p:extLst>
      <p:ext uri="{BB962C8B-B14F-4D97-AF65-F5344CB8AC3E}">
        <p14:creationId xmlns:p14="http://schemas.microsoft.com/office/powerpoint/2010/main" val="3351345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A32C9-9725-684F-7887-F407D1393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0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Good Example</a:t>
            </a:r>
            <a:endParaRPr lang="en-US" sz="4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pic>
        <p:nvPicPr>
          <p:cNvPr id="13" name="Content Placeholder 12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F38BD226-6DEF-4AC4-1A43-71A822D73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37" y="2047081"/>
            <a:ext cx="9906000" cy="3695700"/>
          </a:xfrm>
        </p:spPr>
      </p:pic>
    </p:spTree>
    <p:extLst>
      <p:ext uri="{BB962C8B-B14F-4D97-AF65-F5344CB8AC3E}">
        <p14:creationId xmlns:p14="http://schemas.microsoft.com/office/powerpoint/2010/main" val="2802553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936FD8C-AFAD-4D71-8838-D5AF061BE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FAD137-4401-6961-CC20-CD3377A2E58C}"/>
              </a:ext>
            </a:extLst>
          </p:cNvPr>
          <p:cNvSpPr txBox="1"/>
          <p:nvPr/>
        </p:nvSpPr>
        <p:spPr>
          <a:xfrm>
            <a:off x="609601" y="3746090"/>
            <a:ext cx="10923638" cy="16834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200" spc="-12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Get more tips at WickedProgrammer.com</a:t>
            </a:r>
          </a:p>
        </p:txBody>
      </p:sp>
      <p:pic>
        <p:nvPicPr>
          <p:cNvPr id="10" name="Graphic 9" descr="Lightbulb with solid fill">
            <a:extLst>
              <a:ext uri="{FF2B5EF4-FFF2-40B4-BE49-F238E27FC236}">
                <a16:creationId xmlns:a16="http://schemas.microsoft.com/office/drawing/2014/main" id="{1465F819-2737-72EB-765C-633808202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6412" y="932016"/>
            <a:ext cx="2506511" cy="250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49020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44E3BB9A-3BF5-4BE4-90CF-48BFABC7851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144</TotalTime>
  <Words>129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 Light</vt:lpstr>
      <vt:lpstr>Cascadia Code</vt:lpstr>
      <vt:lpstr>Cascadia Mono</vt:lpstr>
      <vt:lpstr>Metropolitan</vt:lpstr>
      <vt:lpstr>Collection Best Practices </vt:lpstr>
      <vt:lpstr>Collection Best Practices</vt:lpstr>
      <vt:lpstr>Bad Example</vt:lpstr>
      <vt:lpstr>Good Example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 Best Practices</dc:title>
  <dc:creator>Rich Crane</dc:creator>
  <cp:lastModifiedBy>Rich Crane</cp:lastModifiedBy>
  <cp:revision>2</cp:revision>
  <dcterms:created xsi:type="dcterms:W3CDTF">2023-06-30T09:09:06Z</dcterms:created>
  <dcterms:modified xsi:type="dcterms:W3CDTF">2023-06-30T12:55:32Z</dcterms:modified>
</cp:coreProperties>
</file>