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4" r:id="rId4"/>
    <p:sldId id="262" r:id="rId5"/>
    <p:sldId id="265" r:id="rId6"/>
    <p:sldId id="266"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97" d="100"/>
          <a:sy n="97" d="100"/>
        </p:scale>
        <p:origin x="579"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056B2738-CFDE-41A2-962E-BA0BC2576257}"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B8D10-AB90-4DAD-879D-F4FC9C5036B7}" type="slidenum">
              <a:rPr lang="en-US" smtClean="0"/>
              <a:t>‹#›</a:t>
            </a:fld>
            <a:endParaRPr lang="en-US" dirty="0"/>
          </a:p>
        </p:txBody>
      </p:sp>
      <p:sp>
        <p:nvSpPr>
          <p:cNvPr id="5" name="TextBox 4">
            <a:extLst>
              <a:ext uri="{FF2B5EF4-FFF2-40B4-BE49-F238E27FC236}">
                <a16:creationId xmlns:a16="http://schemas.microsoft.com/office/drawing/2014/main" id="{BB3970B1-D323-E4D5-2DDD-C4D6AF81F148}"/>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6" name="Group 5">
            <a:extLst>
              <a:ext uri="{FF2B5EF4-FFF2-40B4-BE49-F238E27FC236}">
                <a16:creationId xmlns:a16="http://schemas.microsoft.com/office/drawing/2014/main" id="{0BBE0535-806A-1574-516A-C4786806391D}"/>
              </a:ext>
            </a:extLst>
          </p:cNvPr>
          <p:cNvGrpSpPr/>
          <p:nvPr userDrawn="1"/>
        </p:nvGrpSpPr>
        <p:grpSpPr>
          <a:xfrm>
            <a:off x="9404006" y="6079347"/>
            <a:ext cx="2286000" cy="412805"/>
            <a:chOff x="9404006" y="6079347"/>
            <a:chExt cx="2286000" cy="412805"/>
          </a:xfrm>
        </p:grpSpPr>
        <p:sp>
          <p:nvSpPr>
            <p:cNvPr id="15" name="TextBox 14">
              <a:extLst>
                <a:ext uri="{FF2B5EF4-FFF2-40B4-BE49-F238E27FC236}">
                  <a16:creationId xmlns:a16="http://schemas.microsoft.com/office/drawing/2014/main" id="{1B83AE53-30AA-D577-9F0E-356601F92A0C}"/>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4" name="Picture 13" descr="A person wearing a hat and jacket&#10;&#10;Description automatically generated with low confidence">
              <a:extLst>
                <a:ext uri="{FF2B5EF4-FFF2-40B4-BE49-F238E27FC236}">
                  <a16:creationId xmlns:a16="http://schemas.microsoft.com/office/drawing/2014/main" id="{A987D531-D203-DEF0-2872-C95DD666C2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90783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B2738-CFDE-41A2-962E-BA0BC2576257}"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B8D10-AB90-4DAD-879D-F4FC9C5036B7}" type="slidenum">
              <a:rPr lang="en-US" smtClean="0"/>
              <a:t>‹#›</a:t>
            </a:fld>
            <a:endParaRPr lang="en-US"/>
          </a:p>
        </p:txBody>
      </p:sp>
      <p:sp>
        <p:nvSpPr>
          <p:cNvPr id="7" name="TextBox 6">
            <a:extLst>
              <a:ext uri="{FF2B5EF4-FFF2-40B4-BE49-F238E27FC236}">
                <a16:creationId xmlns:a16="http://schemas.microsoft.com/office/drawing/2014/main" id="{2DA8110A-F483-6BC2-585B-AB3862684831}"/>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11" name="Group 10">
            <a:extLst>
              <a:ext uri="{FF2B5EF4-FFF2-40B4-BE49-F238E27FC236}">
                <a16:creationId xmlns:a16="http://schemas.microsoft.com/office/drawing/2014/main" id="{EC7ACE03-86AC-538D-0F67-6D4236BF3D89}"/>
              </a:ext>
            </a:extLst>
          </p:cNvPr>
          <p:cNvGrpSpPr/>
          <p:nvPr userDrawn="1"/>
        </p:nvGrpSpPr>
        <p:grpSpPr>
          <a:xfrm>
            <a:off x="9404006" y="6079347"/>
            <a:ext cx="2286000" cy="412805"/>
            <a:chOff x="9404006" y="6079347"/>
            <a:chExt cx="2286000" cy="412805"/>
          </a:xfrm>
        </p:grpSpPr>
        <p:sp>
          <p:nvSpPr>
            <p:cNvPr id="12" name="TextBox 11">
              <a:extLst>
                <a:ext uri="{FF2B5EF4-FFF2-40B4-BE49-F238E27FC236}">
                  <a16:creationId xmlns:a16="http://schemas.microsoft.com/office/drawing/2014/main" id="{A233153F-7EA1-D694-1A61-4AE6F47D7D78}"/>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3" name="Picture 12" descr="A person wearing a hat and jacket&#10;&#10;Description automatically generated with low confidence">
              <a:extLst>
                <a:ext uri="{FF2B5EF4-FFF2-40B4-BE49-F238E27FC236}">
                  <a16:creationId xmlns:a16="http://schemas.microsoft.com/office/drawing/2014/main" id="{5D25501B-D702-5D14-8B2F-2039C91419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528062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B2738-CFDE-41A2-962E-BA0BC2576257}"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B8D10-AB90-4DAD-879D-F4FC9C5036B7}" type="slidenum">
              <a:rPr lang="en-US" smtClean="0"/>
              <a:t>‹#›</a:t>
            </a:fld>
            <a:endParaRPr lang="en-US"/>
          </a:p>
        </p:txBody>
      </p:sp>
    </p:spTree>
    <p:extLst>
      <p:ext uri="{BB962C8B-B14F-4D97-AF65-F5344CB8AC3E}">
        <p14:creationId xmlns:p14="http://schemas.microsoft.com/office/powerpoint/2010/main" val="259163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B2738-CFDE-41A2-962E-BA0BC2576257}"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B8D10-AB90-4DAD-879D-F4FC9C5036B7}" type="slidenum">
              <a:rPr lang="en-US" smtClean="0"/>
              <a:t>‹#›</a:t>
            </a:fld>
            <a:endParaRPr lang="en-US" dirty="0"/>
          </a:p>
        </p:txBody>
      </p:sp>
      <p:sp>
        <p:nvSpPr>
          <p:cNvPr id="7" name="TextBox 6">
            <a:extLst>
              <a:ext uri="{FF2B5EF4-FFF2-40B4-BE49-F238E27FC236}">
                <a16:creationId xmlns:a16="http://schemas.microsoft.com/office/drawing/2014/main" id="{C234C028-C69A-8BFF-2C8D-B9DEEE2E8B77}"/>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8" name="Group 7">
            <a:extLst>
              <a:ext uri="{FF2B5EF4-FFF2-40B4-BE49-F238E27FC236}">
                <a16:creationId xmlns:a16="http://schemas.microsoft.com/office/drawing/2014/main" id="{D9C21B8D-D92D-F382-D1AC-FD251DAC296E}"/>
              </a:ext>
            </a:extLst>
          </p:cNvPr>
          <p:cNvGrpSpPr/>
          <p:nvPr userDrawn="1"/>
        </p:nvGrpSpPr>
        <p:grpSpPr>
          <a:xfrm>
            <a:off x="9404006" y="6079347"/>
            <a:ext cx="2286000" cy="412805"/>
            <a:chOff x="9404006" y="6079347"/>
            <a:chExt cx="2286000" cy="412805"/>
          </a:xfrm>
        </p:grpSpPr>
        <p:sp>
          <p:nvSpPr>
            <p:cNvPr id="9" name="TextBox 8">
              <a:extLst>
                <a:ext uri="{FF2B5EF4-FFF2-40B4-BE49-F238E27FC236}">
                  <a16:creationId xmlns:a16="http://schemas.microsoft.com/office/drawing/2014/main" id="{73B69B7D-E123-B377-D6F6-CECA2903C74A}"/>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0" name="Picture 9" descr="A person wearing a hat and jacket&#10;&#10;Description automatically generated with low confidence">
              <a:extLst>
                <a:ext uri="{FF2B5EF4-FFF2-40B4-BE49-F238E27FC236}">
                  <a16:creationId xmlns:a16="http://schemas.microsoft.com/office/drawing/2014/main" id="{6B784B19-6ED1-B53E-974D-6C318BF39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6706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B2738-CFDE-41A2-962E-BA0BC2576257}"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B8D10-AB90-4DAD-879D-F4FC9C5036B7}" type="slidenum">
              <a:rPr lang="en-US" smtClean="0"/>
              <a:t>‹#›</a:t>
            </a:fld>
            <a:endParaRPr lang="en-US" dirty="0"/>
          </a:p>
        </p:txBody>
      </p:sp>
      <p:sp>
        <p:nvSpPr>
          <p:cNvPr id="7" name="TextBox 6">
            <a:extLst>
              <a:ext uri="{FF2B5EF4-FFF2-40B4-BE49-F238E27FC236}">
                <a16:creationId xmlns:a16="http://schemas.microsoft.com/office/drawing/2014/main" id="{88E044DE-C9DF-7221-35B9-0E8E947A8E11}"/>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11" name="Group 10">
            <a:extLst>
              <a:ext uri="{FF2B5EF4-FFF2-40B4-BE49-F238E27FC236}">
                <a16:creationId xmlns:a16="http://schemas.microsoft.com/office/drawing/2014/main" id="{E385CB78-4ACF-F5BA-5EE6-F8485EA6A609}"/>
              </a:ext>
            </a:extLst>
          </p:cNvPr>
          <p:cNvGrpSpPr/>
          <p:nvPr userDrawn="1"/>
        </p:nvGrpSpPr>
        <p:grpSpPr>
          <a:xfrm>
            <a:off x="9404006" y="6079347"/>
            <a:ext cx="2286000" cy="412805"/>
            <a:chOff x="9404006" y="6079347"/>
            <a:chExt cx="2286000" cy="412805"/>
          </a:xfrm>
        </p:grpSpPr>
        <p:sp>
          <p:nvSpPr>
            <p:cNvPr id="12" name="TextBox 11">
              <a:extLst>
                <a:ext uri="{FF2B5EF4-FFF2-40B4-BE49-F238E27FC236}">
                  <a16:creationId xmlns:a16="http://schemas.microsoft.com/office/drawing/2014/main" id="{E9B0C9DB-04E4-E1D1-6336-969FEF1E3CA1}"/>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3" name="Picture 12" descr="A person wearing a hat and jacket&#10;&#10;Description automatically generated with low confidence">
              <a:extLst>
                <a:ext uri="{FF2B5EF4-FFF2-40B4-BE49-F238E27FC236}">
                  <a16:creationId xmlns:a16="http://schemas.microsoft.com/office/drawing/2014/main" id="{7F119B95-50DC-173B-FE17-5EC8D06D3E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55159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6B2738-CFDE-41A2-962E-BA0BC2576257}"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B8D10-AB90-4DAD-879D-F4FC9C5036B7}" type="slidenum">
              <a:rPr lang="en-US" smtClean="0"/>
              <a:t>‹#›</a:t>
            </a:fld>
            <a:endParaRPr lang="en-US"/>
          </a:p>
        </p:txBody>
      </p:sp>
      <p:sp>
        <p:nvSpPr>
          <p:cNvPr id="8" name="TextBox 7">
            <a:extLst>
              <a:ext uri="{FF2B5EF4-FFF2-40B4-BE49-F238E27FC236}">
                <a16:creationId xmlns:a16="http://schemas.microsoft.com/office/drawing/2014/main" id="{D9FDC953-6F22-9B32-A7B6-6C5A52E1B35E}"/>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12" name="Group 11">
            <a:extLst>
              <a:ext uri="{FF2B5EF4-FFF2-40B4-BE49-F238E27FC236}">
                <a16:creationId xmlns:a16="http://schemas.microsoft.com/office/drawing/2014/main" id="{A7E9F36C-ACE7-8127-4129-7F44038AC7B0}"/>
              </a:ext>
            </a:extLst>
          </p:cNvPr>
          <p:cNvGrpSpPr/>
          <p:nvPr userDrawn="1"/>
        </p:nvGrpSpPr>
        <p:grpSpPr>
          <a:xfrm>
            <a:off x="9404006" y="6079347"/>
            <a:ext cx="2286000" cy="412805"/>
            <a:chOff x="9404006" y="6079347"/>
            <a:chExt cx="2286000" cy="412805"/>
          </a:xfrm>
        </p:grpSpPr>
        <p:sp>
          <p:nvSpPr>
            <p:cNvPr id="13" name="TextBox 12">
              <a:extLst>
                <a:ext uri="{FF2B5EF4-FFF2-40B4-BE49-F238E27FC236}">
                  <a16:creationId xmlns:a16="http://schemas.microsoft.com/office/drawing/2014/main" id="{E7FBB9FA-B91E-91E4-8611-2C9A72C059CB}"/>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4" name="Picture 13" descr="A person wearing a hat and jacket&#10;&#10;Description automatically generated with low confidence">
              <a:extLst>
                <a:ext uri="{FF2B5EF4-FFF2-40B4-BE49-F238E27FC236}">
                  <a16:creationId xmlns:a16="http://schemas.microsoft.com/office/drawing/2014/main" id="{8E810E92-25F0-2ABB-6B9F-7D216626AB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30064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6B2738-CFDE-41A2-962E-BA0BC2576257}"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B8D10-AB90-4DAD-879D-F4FC9C5036B7}" type="slidenum">
              <a:rPr lang="en-US" smtClean="0"/>
              <a:t>‹#›</a:t>
            </a:fld>
            <a:endParaRPr lang="en-US"/>
          </a:p>
        </p:txBody>
      </p:sp>
      <p:sp>
        <p:nvSpPr>
          <p:cNvPr id="2" name="TextBox 1">
            <a:extLst>
              <a:ext uri="{FF2B5EF4-FFF2-40B4-BE49-F238E27FC236}">
                <a16:creationId xmlns:a16="http://schemas.microsoft.com/office/drawing/2014/main" id="{AD99CFBD-978F-E9A9-1D29-6F32B678426F}"/>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14" name="Group 13">
            <a:extLst>
              <a:ext uri="{FF2B5EF4-FFF2-40B4-BE49-F238E27FC236}">
                <a16:creationId xmlns:a16="http://schemas.microsoft.com/office/drawing/2014/main" id="{77580388-463C-0CCA-9077-2747E7316EA4}"/>
              </a:ext>
            </a:extLst>
          </p:cNvPr>
          <p:cNvGrpSpPr/>
          <p:nvPr userDrawn="1"/>
        </p:nvGrpSpPr>
        <p:grpSpPr>
          <a:xfrm>
            <a:off x="9404006" y="6079347"/>
            <a:ext cx="2286000" cy="412805"/>
            <a:chOff x="9404006" y="6079347"/>
            <a:chExt cx="2286000" cy="412805"/>
          </a:xfrm>
        </p:grpSpPr>
        <p:sp>
          <p:nvSpPr>
            <p:cNvPr id="15" name="TextBox 14">
              <a:extLst>
                <a:ext uri="{FF2B5EF4-FFF2-40B4-BE49-F238E27FC236}">
                  <a16:creationId xmlns:a16="http://schemas.microsoft.com/office/drawing/2014/main" id="{A509E1C6-F4A1-DB39-2F35-309FBB9B845E}"/>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6" name="Picture 15" descr="A person wearing a hat and jacket&#10;&#10;Description automatically generated with low confidence">
              <a:extLst>
                <a:ext uri="{FF2B5EF4-FFF2-40B4-BE49-F238E27FC236}">
                  <a16:creationId xmlns:a16="http://schemas.microsoft.com/office/drawing/2014/main" id="{6091CD92-4730-585D-4D55-2474CA8358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753529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B2738-CFDE-41A2-962E-BA0BC2576257}"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B8D10-AB90-4DAD-879D-F4FC9C5036B7}" type="slidenum">
              <a:rPr lang="en-US" smtClean="0"/>
              <a:t>‹#›</a:t>
            </a:fld>
            <a:endParaRPr lang="en-US"/>
          </a:p>
        </p:txBody>
      </p:sp>
      <p:sp>
        <p:nvSpPr>
          <p:cNvPr id="2" name="TextBox 1">
            <a:extLst>
              <a:ext uri="{FF2B5EF4-FFF2-40B4-BE49-F238E27FC236}">
                <a16:creationId xmlns:a16="http://schemas.microsoft.com/office/drawing/2014/main" id="{C5632BA4-C507-CA5B-8B52-D42FCCBC158F}"/>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10" name="Group 9">
            <a:extLst>
              <a:ext uri="{FF2B5EF4-FFF2-40B4-BE49-F238E27FC236}">
                <a16:creationId xmlns:a16="http://schemas.microsoft.com/office/drawing/2014/main" id="{24EB29E8-6B08-B90B-8229-6ADA8C81A55C}"/>
              </a:ext>
            </a:extLst>
          </p:cNvPr>
          <p:cNvGrpSpPr/>
          <p:nvPr userDrawn="1"/>
        </p:nvGrpSpPr>
        <p:grpSpPr>
          <a:xfrm>
            <a:off x="9404006" y="6079347"/>
            <a:ext cx="2286000" cy="412805"/>
            <a:chOff x="9404006" y="6079347"/>
            <a:chExt cx="2286000" cy="412805"/>
          </a:xfrm>
        </p:grpSpPr>
        <p:sp>
          <p:nvSpPr>
            <p:cNvPr id="11" name="TextBox 10">
              <a:extLst>
                <a:ext uri="{FF2B5EF4-FFF2-40B4-BE49-F238E27FC236}">
                  <a16:creationId xmlns:a16="http://schemas.microsoft.com/office/drawing/2014/main" id="{43B71F33-E483-7655-CA53-87BC059A733C}"/>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2" name="Picture 11" descr="A person wearing a hat and jacket&#10;&#10;Description automatically generated with low confidence">
              <a:extLst>
                <a:ext uri="{FF2B5EF4-FFF2-40B4-BE49-F238E27FC236}">
                  <a16:creationId xmlns:a16="http://schemas.microsoft.com/office/drawing/2014/main" id="{9C11507F-B8E9-97A4-680B-5DB03D8328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24183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B2738-CFDE-41A2-962E-BA0BC2576257}" type="datetimeFigureOut">
              <a:rPr lang="en-US" smtClean="0"/>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DB8D10-AB90-4DAD-879D-F4FC9C5036B7}" type="slidenum">
              <a:rPr lang="en-US" smtClean="0"/>
              <a:t>‹#›</a:t>
            </a:fld>
            <a:endParaRPr lang="en-US"/>
          </a:p>
        </p:txBody>
      </p:sp>
    </p:spTree>
    <p:extLst>
      <p:ext uri="{BB962C8B-B14F-4D97-AF65-F5344CB8AC3E}">
        <p14:creationId xmlns:p14="http://schemas.microsoft.com/office/powerpoint/2010/main" val="289687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56B2738-CFDE-41A2-962E-BA0BC2576257}"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1DB8D10-AB90-4DAD-879D-F4FC9C5036B7}" type="slidenum">
              <a:rPr lang="en-US" smtClean="0"/>
              <a:t>‹#›</a:t>
            </a:fld>
            <a:endParaRPr lang="en-US"/>
          </a:p>
        </p:txBody>
      </p:sp>
      <p:sp>
        <p:nvSpPr>
          <p:cNvPr id="8" name="TextBox 7">
            <a:extLst>
              <a:ext uri="{FF2B5EF4-FFF2-40B4-BE49-F238E27FC236}">
                <a16:creationId xmlns:a16="http://schemas.microsoft.com/office/drawing/2014/main" id="{FA6F6955-6F0B-895A-6CF4-AB3559E83016}"/>
              </a:ext>
            </a:extLst>
          </p:cNvPr>
          <p:cNvSpPr txBox="1"/>
          <p:nvPr userDrawn="1"/>
        </p:nvSpPr>
        <p:spPr>
          <a:xfrm>
            <a:off x="685800" y="5925127"/>
            <a:ext cx="3572164" cy="369332"/>
          </a:xfrm>
          <a:prstGeom prst="rect">
            <a:avLst/>
          </a:prstGeom>
          <a:noFill/>
        </p:spPr>
        <p:txBody>
          <a:bodyPr wrap="square" rtlCol="0">
            <a:spAutoFit/>
          </a:bodyPr>
          <a:lstStyle/>
          <a:p>
            <a:r>
              <a:rPr lang="en-US" b="1" dirty="0">
                <a:latin typeface="Cascadia Mono" panose="020B0609020000020004" pitchFamily="49" charset="0"/>
                <a:cs typeface="Cascadia Mono" panose="020B0609020000020004" pitchFamily="49" charset="0"/>
              </a:rPr>
              <a:t>SWIPE &gt;&gt;&gt;</a:t>
            </a:r>
          </a:p>
        </p:txBody>
      </p:sp>
      <p:grpSp>
        <p:nvGrpSpPr>
          <p:cNvPr id="10" name="Group 9">
            <a:extLst>
              <a:ext uri="{FF2B5EF4-FFF2-40B4-BE49-F238E27FC236}">
                <a16:creationId xmlns:a16="http://schemas.microsoft.com/office/drawing/2014/main" id="{1AACE382-D840-C94D-0FFA-48FFE867CDAB}"/>
              </a:ext>
            </a:extLst>
          </p:cNvPr>
          <p:cNvGrpSpPr/>
          <p:nvPr userDrawn="1"/>
        </p:nvGrpSpPr>
        <p:grpSpPr>
          <a:xfrm>
            <a:off x="4871383" y="5876412"/>
            <a:ext cx="2286000" cy="412805"/>
            <a:chOff x="9404006" y="6079347"/>
            <a:chExt cx="2286000" cy="412805"/>
          </a:xfrm>
        </p:grpSpPr>
        <p:sp>
          <p:nvSpPr>
            <p:cNvPr id="11" name="TextBox 10">
              <a:extLst>
                <a:ext uri="{FF2B5EF4-FFF2-40B4-BE49-F238E27FC236}">
                  <a16:creationId xmlns:a16="http://schemas.microsoft.com/office/drawing/2014/main" id="{4C6394F7-E8F7-B44B-8B83-3B8DF15E80E5}"/>
                </a:ext>
              </a:extLst>
            </p:cNvPr>
            <p:cNvSpPr txBox="1"/>
            <p:nvPr userDrawn="1"/>
          </p:nvSpPr>
          <p:spPr>
            <a:xfrm>
              <a:off x="9404006" y="6101083"/>
              <a:ext cx="2286000" cy="369332"/>
            </a:xfrm>
            <a:prstGeom prst="rect">
              <a:avLst/>
            </a:prstGeom>
            <a:noFill/>
          </p:spPr>
          <p:txBody>
            <a:bodyPr wrap="square" rtlCol="0">
              <a:spAutoFit/>
            </a:bodyPr>
            <a:lstStyle/>
            <a:p>
              <a:r>
                <a:rPr lang="en-US" dirty="0"/>
                <a:t>Richard Crane</a:t>
              </a:r>
            </a:p>
          </p:txBody>
        </p:sp>
        <p:pic>
          <p:nvPicPr>
            <p:cNvPr id="12" name="Picture 11" descr="A person wearing a hat and jacket&#10;&#10;Description automatically generated with low confidence">
              <a:extLst>
                <a:ext uri="{FF2B5EF4-FFF2-40B4-BE49-F238E27FC236}">
                  <a16:creationId xmlns:a16="http://schemas.microsoft.com/office/drawing/2014/main" id="{D2CC2C08-EA50-80F4-8205-64B928C78C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6883" y="6079347"/>
              <a:ext cx="412805" cy="4128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9357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056B2738-CFDE-41A2-962E-BA0BC2576257}" type="datetimeFigureOut">
              <a:rPr lang="en-US" smtClean="0"/>
              <a:t>6/30/2023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1DB8D10-AB90-4DAD-879D-F4FC9C5036B7}" type="slidenum">
              <a:rPr lang="en-US" smtClean="0"/>
              <a:t>‹#›</a:t>
            </a:fld>
            <a:endParaRPr lang="en-US"/>
          </a:p>
        </p:txBody>
      </p:sp>
    </p:spTree>
    <p:extLst>
      <p:ext uri="{BB962C8B-B14F-4D97-AF65-F5344CB8AC3E}">
        <p14:creationId xmlns:p14="http://schemas.microsoft.com/office/powerpoint/2010/main" val="131340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56B2738-CFDE-41A2-962E-BA0BC2576257}" type="datetimeFigureOut">
              <a:rPr lang="en-US" smtClean="0"/>
              <a:t>6/30/2023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D1DB8D10-AB90-4DAD-879D-F4FC9C5036B7}" type="slidenum">
              <a:rPr lang="en-US" smtClean="0"/>
              <a:t>‹#›</a:t>
            </a:fld>
            <a:endParaRPr lang="en-US" dirty="0"/>
          </a:p>
        </p:txBody>
      </p:sp>
    </p:spTree>
    <p:extLst>
      <p:ext uri="{BB962C8B-B14F-4D97-AF65-F5344CB8AC3E}">
        <p14:creationId xmlns:p14="http://schemas.microsoft.com/office/powerpoint/2010/main" val="108297195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E5F5-6E94-471A-C23A-A3BE0BB5EC67}"/>
              </a:ext>
            </a:extLst>
          </p:cNvPr>
          <p:cNvSpPr>
            <a:spLocks noGrp="1"/>
          </p:cNvSpPr>
          <p:nvPr>
            <p:ph type="ctrTitle"/>
          </p:nvPr>
        </p:nvSpPr>
        <p:spPr>
          <a:xfrm>
            <a:off x="5270089" y="619431"/>
            <a:ext cx="6263149" cy="3869205"/>
          </a:xfrm>
        </p:spPr>
        <p:txBody>
          <a:bodyPr>
            <a:normAutofit/>
          </a:bodyPr>
          <a:lstStyle/>
          <a:p>
            <a:r>
              <a:rPr lang="en-US" dirty="0" err="1"/>
              <a:t>IDisposable</a:t>
            </a:r>
            <a:r>
              <a:rPr lang="en-US" dirty="0"/>
              <a:t> Best Practices</a:t>
            </a:r>
            <a:br>
              <a:rPr lang="en-US" dirty="0"/>
            </a:br>
            <a:endParaRPr lang="en-US" dirty="0"/>
          </a:p>
        </p:txBody>
      </p:sp>
      <p:sp>
        <p:nvSpPr>
          <p:cNvPr id="3" name="Subtitle 2">
            <a:extLst>
              <a:ext uri="{FF2B5EF4-FFF2-40B4-BE49-F238E27FC236}">
                <a16:creationId xmlns:a16="http://schemas.microsoft.com/office/drawing/2014/main" id="{30ADB01D-2C10-9268-25F5-870D649BE7E5}"/>
              </a:ext>
            </a:extLst>
          </p:cNvPr>
          <p:cNvSpPr>
            <a:spLocks noGrp="1"/>
          </p:cNvSpPr>
          <p:nvPr>
            <p:ph type="subTitle" idx="1"/>
          </p:nvPr>
        </p:nvSpPr>
        <p:spPr>
          <a:xfrm>
            <a:off x="5270088" y="4488637"/>
            <a:ext cx="6263149" cy="1387775"/>
          </a:xfrm>
        </p:spPr>
        <p:txBody>
          <a:bodyPr>
            <a:normAutofit/>
          </a:bodyPr>
          <a:lstStyle/>
          <a:p>
            <a:r>
              <a:rPr lang="en-US" sz="6000" dirty="0"/>
              <a:t>C# Tips</a:t>
            </a:r>
          </a:p>
        </p:txBody>
      </p:sp>
      <p:pic>
        <p:nvPicPr>
          <p:cNvPr id="5" name="Graphic 4" descr="Lightbulb with solid fill">
            <a:extLst>
              <a:ext uri="{FF2B5EF4-FFF2-40B4-BE49-F238E27FC236}">
                <a16:creationId xmlns:a16="http://schemas.microsoft.com/office/drawing/2014/main" id="{F0ABA5D9-B15C-BB4A-BE77-CF307985E1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3793"/>
            <a:ext cx="4001315" cy="4001315"/>
          </a:xfrm>
          <a:prstGeom prst="rect">
            <a:avLst/>
          </a:prstGeom>
        </p:spPr>
      </p:pic>
    </p:spTree>
    <p:extLst>
      <p:ext uri="{BB962C8B-B14F-4D97-AF65-F5344CB8AC3E}">
        <p14:creationId xmlns:p14="http://schemas.microsoft.com/office/powerpoint/2010/main" val="400036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2C9-9725-684F-7887-F407D139393D}"/>
              </a:ext>
            </a:extLst>
          </p:cNvPr>
          <p:cNvSpPr>
            <a:spLocks noGrp="1"/>
          </p:cNvSpPr>
          <p:nvPr>
            <p:ph type="title"/>
          </p:nvPr>
        </p:nvSpPr>
        <p:spPr/>
        <p:txBody>
          <a:bodyPr>
            <a:normAutofit/>
          </a:bodyPr>
          <a:lstStyle/>
          <a:p>
            <a:r>
              <a:rPr lang="en-US" sz="3200" b="1" i="0" dirty="0" err="1">
                <a:effectLst/>
                <a:latin typeface="Cascadia Mono" panose="020B0609020000020004" pitchFamily="49" charset="0"/>
                <a:cs typeface="Cascadia Mono" panose="020B0609020000020004" pitchFamily="49" charset="0"/>
              </a:rPr>
              <a:t>IDisposable</a:t>
            </a:r>
            <a:r>
              <a:rPr lang="en-US" sz="3200" b="1" i="0" dirty="0">
                <a:effectLst/>
                <a:latin typeface="Cascadia Mono" panose="020B0609020000020004" pitchFamily="49" charset="0"/>
                <a:cs typeface="Cascadia Mono" panose="020B0609020000020004" pitchFamily="49" charset="0"/>
              </a:rPr>
              <a:t> Interface</a:t>
            </a:r>
            <a:endParaRPr lang="en-US" sz="44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189ECB20-410E-F9B1-28CE-33234F4C315C}"/>
              </a:ext>
            </a:extLst>
          </p:cNvPr>
          <p:cNvSpPr>
            <a:spLocks noGrp="1"/>
          </p:cNvSpPr>
          <p:nvPr>
            <p:ph idx="1"/>
          </p:nvPr>
        </p:nvSpPr>
        <p:spPr/>
        <p:txBody>
          <a:bodyPr>
            <a:normAutofit/>
          </a:bodyPr>
          <a:lstStyle/>
          <a:p>
            <a:pPr marL="0" indent="0">
              <a:buNone/>
            </a:pPr>
            <a:r>
              <a:rPr lang="en-US" b="1" i="0" dirty="0" err="1">
                <a:solidFill>
                  <a:schemeClr val="tx1"/>
                </a:solidFill>
                <a:effectLst/>
                <a:latin typeface="Cascadia Code" panose="020B0609020000020004" pitchFamily="49" charset="0"/>
                <a:cs typeface="Cascadia Code" panose="020B0609020000020004" pitchFamily="49" charset="0"/>
              </a:rPr>
              <a:t>IDisposable</a:t>
            </a:r>
            <a:r>
              <a:rPr lang="en-US" sz="2800" b="0" i="0" dirty="0">
                <a:solidFill>
                  <a:srgbClr val="D1D5DB"/>
                </a:solidFill>
                <a:effectLst/>
                <a:latin typeface="Söhne"/>
              </a:rPr>
              <a:t> is a .NET interface used to release unmanaged resources like memory, file handles, network, or database connections, which are not handled by the .NET garbage collector, to prevent resource leaks.</a:t>
            </a:r>
          </a:p>
          <a:p>
            <a:pPr marL="0" indent="0">
              <a:buNone/>
            </a:pPr>
            <a:endParaRPr lang="en-US" sz="2800" b="0" i="0" dirty="0">
              <a:solidFill>
                <a:srgbClr val="D1D5DB"/>
              </a:solidFill>
              <a:effectLst/>
              <a:latin typeface="Söhne"/>
            </a:endParaRPr>
          </a:p>
          <a:p>
            <a:pPr marL="0" indent="0">
              <a:buNone/>
            </a:pPr>
            <a:r>
              <a:rPr lang="en-US" sz="2800" b="0" i="0" dirty="0">
                <a:solidFill>
                  <a:srgbClr val="D1D5DB"/>
                </a:solidFill>
                <a:effectLst/>
                <a:latin typeface="Söhne"/>
              </a:rPr>
              <a:t>When a class implements </a:t>
            </a:r>
            <a:r>
              <a:rPr lang="en-US" b="1" i="0" dirty="0" err="1">
                <a:solidFill>
                  <a:schemeClr val="tx1"/>
                </a:solidFill>
                <a:effectLst/>
                <a:latin typeface="Cascadia Code" panose="020B0609020000020004" pitchFamily="49" charset="0"/>
                <a:cs typeface="Cascadia Code" panose="020B0609020000020004" pitchFamily="49" charset="0"/>
              </a:rPr>
              <a:t>IDisposable</a:t>
            </a:r>
            <a:r>
              <a:rPr lang="en-US" sz="2800" b="0" i="0" dirty="0">
                <a:solidFill>
                  <a:srgbClr val="D1D5DB"/>
                </a:solidFill>
                <a:effectLst/>
                <a:latin typeface="Söhne"/>
              </a:rPr>
              <a:t>, a </a:t>
            </a:r>
            <a:r>
              <a:rPr lang="en-US" b="1" i="0" dirty="0">
                <a:solidFill>
                  <a:schemeClr val="tx1"/>
                </a:solidFill>
                <a:effectLst/>
                <a:latin typeface="Cascadia Code" panose="020B0609020000020004" pitchFamily="49" charset="0"/>
                <a:cs typeface="Cascadia Code" panose="020B0609020000020004" pitchFamily="49" charset="0"/>
              </a:rPr>
              <a:t>Dispose</a:t>
            </a:r>
            <a:r>
              <a:rPr lang="en-US" sz="2800" b="0" i="0" dirty="0">
                <a:solidFill>
                  <a:srgbClr val="D1D5DB"/>
                </a:solidFill>
                <a:effectLst/>
                <a:latin typeface="Söhne"/>
              </a:rPr>
              <a:t> method is necessary. This method implements the logic to close or release unmanaged resources.</a:t>
            </a:r>
          </a:p>
        </p:txBody>
      </p:sp>
    </p:spTree>
    <p:extLst>
      <p:ext uri="{BB962C8B-B14F-4D97-AF65-F5344CB8AC3E}">
        <p14:creationId xmlns:p14="http://schemas.microsoft.com/office/powerpoint/2010/main" val="404157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61B8F-EF87-08D1-1634-80E5E83BA4DA}"/>
              </a:ext>
            </a:extLst>
          </p:cNvPr>
          <p:cNvSpPr>
            <a:spLocks noGrp="1"/>
          </p:cNvSpPr>
          <p:nvPr>
            <p:ph type="title"/>
          </p:nvPr>
        </p:nvSpPr>
        <p:spPr/>
        <p:txBody>
          <a:bodyPr>
            <a:normAutofit/>
          </a:bodyPr>
          <a:lstStyle/>
          <a:p>
            <a:r>
              <a:rPr lang="en-US" sz="3200" b="1" dirty="0" err="1">
                <a:latin typeface="Cascadia Code" panose="020B0609020000020004" pitchFamily="49" charset="0"/>
                <a:cs typeface="Cascadia Code" panose="020B0609020000020004" pitchFamily="49" charset="0"/>
              </a:rPr>
              <a:t>IDisposable</a:t>
            </a:r>
            <a:r>
              <a:rPr lang="en-US" sz="3200" b="1" dirty="0">
                <a:latin typeface="Cascadia Code" panose="020B0609020000020004" pitchFamily="49" charset="0"/>
                <a:cs typeface="Cascadia Code" panose="020B0609020000020004" pitchFamily="49" charset="0"/>
              </a:rPr>
              <a:t> Example</a:t>
            </a:r>
          </a:p>
        </p:txBody>
      </p:sp>
      <p:pic>
        <p:nvPicPr>
          <p:cNvPr id="5" name="Content Placeholder 4" descr="A screenshot of a computer program&#10;&#10;Description automatically generated with medium confidence">
            <a:extLst>
              <a:ext uri="{FF2B5EF4-FFF2-40B4-BE49-F238E27FC236}">
                <a16:creationId xmlns:a16="http://schemas.microsoft.com/office/drawing/2014/main" id="{5DD76A4C-3495-E42B-02EC-382629A55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3837" y="2011363"/>
            <a:ext cx="7364327" cy="3767137"/>
          </a:xfrm>
        </p:spPr>
      </p:pic>
    </p:spTree>
    <p:extLst>
      <p:ext uri="{BB962C8B-B14F-4D97-AF65-F5344CB8AC3E}">
        <p14:creationId xmlns:p14="http://schemas.microsoft.com/office/powerpoint/2010/main" val="276922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2C9-9725-684F-7887-F407D139393D}"/>
              </a:ext>
            </a:extLst>
          </p:cNvPr>
          <p:cNvSpPr>
            <a:spLocks noGrp="1"/>
          </p:cNvSpPr>
          <p:nvPr>
            <p:ph type="title"/>
          </p:nvPr>
        </p:nvSpPr>
        <p:spPr/>
        <p:txBody>
          <a:bodyPr>
            <a:normAutofit/>
          </a:bodyPr>
          <a:lstStyle/>
          <a:p>
            <a:r>
              <a:rPr lang="en-US" sz="3200" b="1" dirty="0">
                <a:latin typeface="Cascadia Mono" panose="020B0609020000020004" pitchFamily="49" charset="0"/>
                <a:cs typeface="Cascadia Mono" panose="020B0609020000020004" pitchFamily="49" charset="0"/>
              </a:rPr>
              <a:t>u</a:t>
            </a:r>
            <a:r>
              <a:rPr lang="en-US" sz="3200" b="1" i="0" dirty="0">
                <a:effectLst/>
                <a:latin typeface="Cascadia Mono" panose="020B0609020000020004" pitchFamily="49" charset="0"/>
                <a:cs typeface="Cascadia Mono" panose="020B0609020000020004" pitchFamily="49" charset="0"/>
              </a:rPr>
              <a:t>sing</a:t>
            </a:r>
            <a:endParaRPr lang="en-US" sz="44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189ECB20-410E-F9B1-28CE-33234F4C315C}"/>
              </a:ext>
            </a:extLst>
          </p:cNvPr>
          <p:cNvSpPr>
            <a:spLocks noGrp="1"/>
          </p:cNvSpPr>
          <p:nvPr>
            <p:ph idx="1"/>
          </p:nvPr>
        </p:nvSpPr>
        <p:spPr>
          <a:xfrm>
            <a:off x="676656" y="1739207"/>
            <a:ext cx="10647126" cy="3766185"/>
          </a:xfrm>
        </p:spPr>
        <p:txBody>
          <a:bodyPr>
            <a:normAutofit/>
          </a:bodyPr>
          <a:lstStyle/>
          <a:p>
            <a:pPr marL="0" indent="0">
              <a:buNone/>
            </a:pPr>
            <a:r>
              <a:rPr lang="en-US" sz="2800" b="0" i="0" dirty="0">
                <a:solidFill>
                  <a:srgbClr val="D1D5DB"/>
                </a:solidFill>
                <a:effectLst/>
                <a:latin typeface="Söhne"/>
              </a:rPr>
              <a:t>You typically use the </a:t>
            </a:r>
            <a:r>
              <a:rPr lang="en-US" sz="2600" b="1" i="0" dirty="0">
                <a:solidFill>
                  <a:schemeClr val="tx1"/>
                </a:solidFill>
                <a:effectLst/>
                <a:latin typeface="Cascadia Code" panose="020B0609020000020004" pitchFamily="49" charset="0"/>
                <a:cs typeface="Cascadia Code" panose="020B0609020000020004" pitchFamily="49" charset="0"/>
              </a:rPr>
              <a:t>using</a:t>
            </a:r>
            <a:r>
              <a:rPr lang="en-US" sz="2800" b="0" i="0" dirty="0">
                <a:solidFill>
                  <a:srgbClr val="D1D5DB"/>
                </a:solidFill>
                <a:effectLst/>
                <a:latin typeface="Söhne"/>
              </a:rPr>
              <a:t> statement in </a:t>
            </a:r>
            <a:r>
              <a:rPr lang="en-US" b="1" i="0" dirty="0">
                <a:solidFill>
                  <a:schemeClr val="tx1"/>
                </a:solidFill>
                <a:effectLst/>
                <a:latin typeface="Cascadia Code" panose="020B0609020000020004" pitchFamily="49" charset="0"/>
                <a:cs typeface="Cascadia Code" panose="020B0609020000020004" pitchFamily="49" charset="0"/>
              </a:rPr>
              <a:t>C#</a:t>
            </a:r>
            <a:r>
              <a:rPr lang="en-US" sz="2800" b="0" i="0" dirty="0">
                <a:solidFill>
                  <a:srgbClr val="D1D5DB"/>
                </a:solidFill>
                <a:effectLst/>
                <a:latin typeface="Söhne"/>
              </a:rPr>
              <a:t> when working with an </a:t>
            </a:r>
            <a:r>
              <a:rPr lang="en-US" b="1" i="0" dirty="0" err="1">
                <a:solidFill>
                  <a:schemeClr val="tx1"/>
                </a:solidFill>
                <a:effectLst/>
                <a:latin typeface="Cascadia Code" panose="020B0609020000020004" pitchFamily="49" charset="0"/>
                <a:cs typeface="Cascadia Code" panose="020B0609020000020004" pitchFamily="49" charset="0"/>
              </a:rPr>
              <a:t>IDisposable</a:t>
            </a:r>
            <a:r>
              <a:rPr lang="en-US" sz="2800" b="0" i="0" dirty="0">
                <a:solidFill>
                  <a:srgbClr val="D1D5DB"/>
                </a:solidFill>
                <a:effectLst/>
                <a:latin typeface="Söhne"/>
              </a:rPr>
              <a:t> object. The </a:t>
            </a:r>
            <a:r>
              <a:rPr lang="en-US" b="1" i="0" dirty="0">
                <a:solidFill>
                  <a:schemeClr val="tx1"/>
                </a:solidFill>
                <a:effectLst/>
                <a:latin typeface="Cascadia Code" panose="020B0609020000020004" pitchFamily="49" charset="0"/>
                <a:cs typeface="Cascadia Code" panose="020B0609020000020004" pitchFamily="49" charset="0"/>
              </a:rPr>
              <a:t>using</a:t>
            </a:r>
            <a:r>
              <a:rPr lang="en-US" sz="2800" b="0" i="0" dirty="0">
                <a:solidFill>
                  <a:srgbClr val="D1D5DB"/>
                </a:solidFill>
                <a:effectLst/>
                <a:latin typeface="Söhne"/>
              </a:rPr>
              <a:t> statement automatically calls the </a:t>
            </a:r>
            <a:r>
              <a:rPr lang="en-US" b="1" i="0" dirty="0">
                <a:solidFill>
                  <a:schemeClr val="tx1"/>
                </a:solidFill>
                <a:effectLst/>
                <a:latin typeface="Cascadia Code" panose="020B0609020000020004" pitchFamily="49" charset="0"/>
                <a:cs typeface="Cascadia Code" panose="020B0609020000020004" pitchFamily="49" charset="0"/>
              </a:rPr>
              <a:t>Dispose</a:t>
            </a:r>
            <a:r>
              <a:rPr lang="en-US" sz="2800" b="0" i="0" dirty="0">
                <a:solidFill>
                  <a:srgbClr val="D1D5DB"/>
                </a:solidFill>
                <a:effectLst/>
                <a:latin typeface="Söhne"/>
              </a:rPr>
              <a:t> method, even if an exception occurs within the `using` block.</a:t>
            </a:r>
          </a:p>
        </p:txBody>
      </p:sp>
      <p:pic>
        <p:nvPicPr>
          <p:cNvPr id="7" name="Picture 6" descr="A screen shot of a computer&#10;&#10;Description automatically generated with low confidence">
            <a:extLst>
              <a:ext uri="{FF2B5EF4-FFF2-40B4-BE49-F238E27FC236}">
                <a16:creationId xmlns:a16="http://schemas.microsoft.com/office/drawing/2014/main" id="{083E2AF3-813B-4FE0-2F73-F5E584DD3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167" y="3117273"/>
            <a:ext cx="8874105" cy="2696363"/>
          </a:xfrm>
          <a:prstGeom prst="rect">
            <a:avLst/>
          </a:prstGeom>
        </p:spPr>
      </p:pic>
    </p:spTree>
    <p:extLst>
      <p:ext uri="{BB962C8B-B14F-4D97-AF65-F5344CB8AC3E}">
        <p14:creationId xmlns:p14="http://schemas.microsoft.com/office/powerpoint/2010/main" val="302592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2C9-9725-684F-7887-F407D139393D}"/>
              </a:ext>
            </a:extLst>
          </p:cNvPr>
          <p:cNvSpPr>
            <a:spLocks noGrp="1"/>
          </p:cNvSpPr>
          <p:nvPr>
            <p:ph type="title"/>
          </p:nvPr>
        </p:nvSpPr>
        <p:spPr/>
        <p:txBody>
          <a:bodyPr>
            <a:normAutofit/>
          </a:bodyPr>
          <a:lstStyle/>
          <a:p>
            <a:r>
              <a:rPr lang="en-US" sz="3200" b="1" dirty="0">
                <a:latin typeface="Cascadia Mono" panose="020B0609020000020004" pitchFamily="49" charset="0"/>
                <a:cs typeface="Cascadia Mono" panose="020B0609020000020004" pitchFamily="49" charset="0"/>
              </a:rPr>
              <a:t>u</a:t>
            </a:r>
            <a:r>
              <a:rPr lang="en-US" sz="3200" b="1" i="0" dirty="0">
                <a:effectLst/>
                <a:latin typeface="Cascadia Mono" panose="020B0609020000020004" pitchFamily="49" charset="0"/>
                <a:cs typeface="Cascadia Mono" panose="020B0609020000020004" pitchFamily="49" charset="0"/>
              </a:rPr>
              <a:t>sing var</a:t>
            </a:r>
            <a:endParaRPr lang="en-US" sz="44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189ECB20-410E-F9B1-28CE-33234F4C315C}"/>
              </a:ext>
            </a:extLst>
          </p:cNvPr>
          <p:cNvSpPr>
            <a:spLocks noGrp="1"/>
          </p:cNvSpPr>
          <p:nvPr>
            <p:ph idx="1"/>
          </p:nvPr>
        </p:nvSpPr>
        <p:spPr>
          <a:xfrm>
            <a:off x="676657" y="2011680"/>
            <a:ext cx="5160726" cy="3766185"/>
          </a:xfrm>
        </p:spPr>
        <p:txBody>
          <a:bodyPr>
            <a:normAutofit/>
          </a:bodyPr>
          <a:lstStyle/>
          <a:p>
            <a:pPr marL="0" indent="0">
              <a:buNone/>
            </a:pPr>
            <a:r>
              <a:rPr lang="en-US" b="1" dirty="0">
                <a:solidFill>
                  <a:schemeClr val="tx1"/>
                </a:solidFill>
                <a:latin typeface="Cascadia Code" panose="020B0609020000020004" pitchFamily="49" charset="0"/>
                <a:cs typeface="Cascadia Code" panose="020B0609020000020004" pitchFamily="49" charset="0"/>
              </a:rPr>
              <a:t>u</a:t>
            </a:r>
            <a:r>
              <a:rPr lang="en-US" b="1" i="0" dirty="0">
                <a:solidFill>
                  <a:schemeClr val="tx1"/>
                </a:solidFill>
                <a:effectLst/>
                <a:latin typeface="Cascadia Code" panose="020B0609020000020004" pitchFamily="49" charset="0"/>
                <a:cs typeface="Cascadia Code" panose="020B0609020000020004" pitchFamily="49" charset="0"/>
              </a:rPr>
              <a:t>sing</a:t>
            </a:r>
            <a:r>
              <a:rPr lang="en-US" b="1" i="0" dirty="0">
                <a:solidFill>
                  <a:srgbClr val="D1D5DB"/>
                </a:solidFill>
                <a:effectLst/>
                <a:latin typeface="Cascadia Code" panose="020B0609020000020004" pitchFamily="49" charset="0"/>
                <a:cs typeface="Cascadia Code" panose="020B0609020000020004" pitchFamily="49" charset="0"/>
              </a:rPr>
              <a:t> </a:t>
            </a:r>
            <a:r>
              <a:rPr lang="en-US" b="1" i="0" dirty="0">
                <a:solidFill>
                  <a:schemeClr val="tx1"/>
                </a:solidFill>
                <a:effectLst/>
                <a:latin typeface="Cascadia Code" panose="020B0609020000020004" pitchFamily="49" charset="0"/>
                <a:cs typeface="Cascadia Code" panose="020B0609020000020004" pitchFamily="49" charset="0"/>
              </a:rPr>
              <a:t>var</a:t>
            </a:r>
            <a:r>
              <a:rPr lang="en-US" sz="2800" b="0" i="0" dirty="0">
                <a:solidFill>
                  <a:srgbClr val="D1D5DB"/>
                </a:solidFill>
                <a:effectLst/>
                <a:latin typeface="Söhne"/>
              </a:rPr>
              <a:t> is a feature that was introduced in </a:t>
            </a:r>
            <a:r>
              <a:rPr lang="en-US" b="1" i="0" dirty="0">
                <a:solidFill>
                  <a:schemeClr val="tx1"/>
                </a:solidFill>
                <a:effectLst/>
                <a:latin typeface="Cascadia Code" panose="020B0609020000020004" pitchFamily="49" charset="0"/>
                <a:cs typeface="Cascadia Code" panose="020B0609020000020004" pitchFamily="49" charset="0"/>
              </a:rPr>
              <a:t>C# 8.0</a:t>
            </a:r>
            <a:r>
              <a:rPr lang="en-US" sz="2800" b="0" i="0" dirty="0">
                <a:solidFill>
                  <a:srgbClr val="D1D5DB"/>
                </a:solidFill>
                <a:effectLst/>
                <a:latin typeface="Söhne"/>
              </a:rPr>
              <a:t>. It's like the </a:t>
            </a:r>
            <a:r>
              <a:rPr lang="en-US" b="1" i="0" dirty="0">
                <a:solidFill>
                  <a:schemeClr val="tx1"/>
                </a:solidFill>
                <a:effectLst/>
                <a:latin typeface="Cascadia Code" panose="020B0609020000020004" pitchFamily="49" charset="0"/>
                <a:cs typeface="Cascadia Code" panose="020B0609020000020004" pitchFamily="49" charset="0"/>
              </a:rPr>
              <a:t>using</a:t>
            </a:r>
            <a:r>
              <a:rPr lang="en-US" sz="2800" b="0" i="0" dirty="0">
                <a:solidFill>
                  <a:srgbClr val="D1D5DB"/>
                </a:solidFill>
                <a:effectLst/>
                <a:latin typeface="Söhne"/>
              </a:rPr>
              <a:t> statement, but with a slight difference: the scope of the object is not limited to the nearest enclosing block but extends to the end of the containing method. This can lead to more readable code since it avoids deeply nested blocks.</a:t>
            </a:r>
          </a:p>
        </p:txBody>
      </p:sp>
      <p:pic>
        <p:nvPicPr>
          <p:cNvPr id="8" name="Picture 7" descr="A screen shot of a computer program&#10;&#10;Description automatically generated with low confidence">
            <a:extLst>
              <a:ext uri="{FF2B5EF4-FFF2-40B4-BE49-F238E27FC236}">
                <a16:creationId xmlns:a16="http://schemas.microsoft.com/office/drawing/2014/main" id="{1F19FDB4-D294-EBDB-AC85-4B50A7D6D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611" y="2157731"/>
            <a:ext cx="5791200" cy="2962422"/>
          </a:xfrm>
          <a:prstGeom prst="rect">
            <a:avLst/>
          </a:prstGeom>
        </p:spPr>
      </p:pic>
    </p:spTree>
    <p:extLst>
      <p:ext uri="{BB962C8B-B14F-4D97-AF65-F5344CB8AC3E}">
        <p14:creationId xmlns:p14="http://schemas.microsoft.com/office/powerpoint/2010/main" val="77127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32C9-9725-684F-7887-F407D139393D}"/>
              </a:ext>
            </a:extLst>
          </p:cNvPr>
          <p:cNvSpPr>
            <a:spLocks noGrp="1"/>
          </p:cNvSpPr>
          <p:nvPr>
            <p:ph type="title"/>
          </p:nvPr>
        </p:nvSpPr>
        <p:spPr/>
        <p:txBody>
          <a:bodyPr>
            <a:normAutofit/>
          </a:bodyPr>
          <a:lstStyle/>
          <a:p>
            <a:r>
              <a:rPr lang="en-US" sz="3200" b="1" dirty="0">
                <a:latin typeface="Cascadia Mono" panose="020B0609020000020004" pitchFamily="49" charset="0"/>
                <a:cs typeface="Cascadia Mono" panose="020B0609020000020004" pitchFamily="49" charset="0"/>
              </a:rPr>
              <a:t>using var (cont’d)</a:t>
            </a:r>
            <a:endParaRPr lang="en-US" sz="4400" dirty="0">
              <a:latin typeface="Cascadia Mono" panose="020B0609020000020004" pitchFamily="49" charset="0"/>
              <a:cs typeface="Cascadia Mono" panose="020B0609020000020004" pitchFamily="49" charset="0"/>
            </a:endParaRPr>
          </a:p>
        </p:txBody>
      </p:sp>
      <p:sp>
        <p:nvSpPr>
          <p:cNvPr id="3" name="Content Placeholder 2">
            <a:extLst>
              <a:ext uri="{FF2B5EF4-FFF2-40B4-BE49-F238E27FC236}">
                <a16:creationId xmlns:a16="http://schemas.microsoft.com/office/drawing/2014/main" id="{189ECB20-410E-F9B1-28CE-33234F4C315C}"/>
              </a:ext>
            </a:extLst>
          </p:cNvPr>
          <p:cNvSpPr>
            <a:spLocks noGrp="1"/>
          </p:cNvSpPr>
          <p:nvPr>
            <p:ph idx="1"/>
          </p:nvPr>
        </p:nvSpPr>
        <p:spPr>
          <a:xfrm>
            <a:off x="676656" y="1739207"/>
            <a:ext cx="10647126" cy="3766185"/>
          </a:xfrm>
        </p:spPr>
        <p:txBody>
          <a:bodyPr>
            <a:normAutofit/>
          </a:bodyPr>
          <a:lstStyle/>
          <a:p>
            <a:pPr marL="0" indent="0">
              <a:buNone/>
            </a:pPr>
            <a:r>
              <a:rPr lang="en-US" sz="2800" b="0" i="0" dirty="0">
                <a:solidFill>
                  <a:srgbClr val="D1D5DB"/>
                </a:solidFill>
                <a:effectLst/>
                <a:latin typeface="Söhne"/>
              </a:rPr>
              <a:t>The </a:t>
            </a:r>
            <a:r>
              <a:rPr lang="en-US" b="1" i="0" dirty="0">
                <a:solidFill>
                  <a:schemeClr val="tx1"/>
                </a:solidFill>
                <a:effectLst/>
                <a:latin typeface="Cascadia Code" panose="020B0609020000020004" pitchFamily="49" charset="0"/>
                <a:cs typeface="Cascadia Code" panose="020B0609020000020004" pitchFamily="49" charset="0"/>
              </a:rPr>
              <a:t>using var</a:t>
            </a:r>
            <a:r>
              <a:rPr lang="en-US" sz="2800" b="0" i="0" dirty="0">
                <a:solidFill>
                  <a:srgbClr val="D1D5DB"/>
                </a:solidFill>
                <a:effectLst/>
                <a:latin typeface="Söhne"/>
              </a:rPr>
              <a:t> construct might delay resource disposal until a method's end, potentially causing resources to stay in memory longer if additional operations are run afterwards.</a:t>
            </a:r>
          </a:p>
          <a:p>
            <a:pPr marL="0" indent="0">
              <a:buNone/>
            </a:pPr>
            <a:endParaRPr lang="en-US" sz="2800" dirty="0">
              <a:solidFill>
                <a:srgbClr val="D1D5DB"/>
              </a:solidFill>
              <a:latin typeface="Söhne"/>
            </a:endParaRPr>
          </a:p>
          <a:p>
            <a:pPr marL="0" indent="0">
              <a:buNone/>
            </a:pPr>
            <a:r>
              <a:rPr lang="en-US" sz="2800" b="0" i="0" dirty="0">
                <a:solidFill>
                  <a:srgbClr val="D1D5DB"/>
                </a:solidFill>
                <a:effectLst/>
                <a:latin typeface="Söhne"/>
              </a:rPr>
              <a:t>Delayed disposal with </a:t>
            </a:r>
            <a:r>
              <a:rPr lang="en-US" b="1" i="0" dirty="0">
                <a:solidFill>
                  <a:schemeClr val="tx1"/>
                </a:solidFill>
                <a:effectLst/>
                <a:latin typeface="Cascadia Code" panose="020B0609020000020004" pitchFamily="49" charset="0"/>
                <a:cs typeface="Cascadia Code" panose="020B0609020000020004" pitchFamily="49" charset="0"/>
              </a:rPr>
              <a:t>using var</a:t>
            </a:r>
            <a:r>
              <a:rPr lang="en-US" sz="2800" b="0" i="0" dirty="0">
                <a:solidFill>
                  <a:srgbClr val="D1D5DB"/>
                </a:solidFill>
                <a:effectLst/>
                <a:latin typeface="Söhne"/>
              </a:rPr>
              <a:t> could cause issues if resources are scarce, costly, or if further long-running operations follow. It might be better to use the classic </a:t>
            </a:r>
            <a:r>
              <a:rPr lang="en-US" b="1" i="0" dirty="0">
                <a:solidFill>
                  <a:schemeClr val="tx1"/>
                </a:solidFill>
                <a:effectLst/>
                <a:latin typeface="Cascadia Code" panose="020B0609020000020004" pitchFamily="49" charset="0"/>
                <a:cs typeface="Cascadia Code" panose="020B0609020000020004" pitchFamily="49" charset="0"/>
              </a:rPr>
              <a:t>using</a:t>
            </a:r>
            <a:r>
              <a:rPr lang="en-US" sz="2800" b="0" i="0" dirty="0">
                <a:solidFill>
                  <a:srgbClr val="D1D5DB"/>
                </a:solidFill>
                <a:effectLst/>
                <a:latin typeface="Söhne"/>
              </a:rPr>
              <a:t> statement if you want to ensure that resources are freed as soon as possible.</a:t>
            </a:r>
          </a:p>
          <a:p>
            <a:pPr marL="0" indent="0">
              <a:buNone/>
            </a:pPr>
            <a:endParaRPr lang="en-US" sz="2800" b="0" i="0" dirty="0">
              <a:solidFill>
                <a:srgbClr val="D1D5DB"/>
              </a:solidFill>
              <a:effectLst/>
              <a:latin typeface="Söhne"/>
            </a:endParaRPr>
          </a:p>
        </p:txBody>
      </p:sp>
    </p:spTree>
    <p:extLst>
      <p:ext uri="{BB962C8B-B14F-4D97-AF65-F5344CB8AC3E}">
        <p14:creationId xmlns:p14="http://schemas.microsoft.com/office/powerpoint/2010/main" val="112221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936FD8C-AFAD-4D71-8838-D5AF061BE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B6FAD137-4401-6961-CC20-CD3377A2E58C}"/>
              </a:ext>
            </a:extLst>
          </p:cNvPr>
          <p:cNvSpPr txBox="1"/>
          <p:nvPr/>
        </p:nvSpPr>
        <p:spPr>
          <a:xfrm>
            <a:off x="609601" y="3746090"/>
            <a:ext cx="10923638" cy="1683417"/>
          </a:xfrm>
          <a:prstGeom prst="rect">
            <a:avLst/>
          </a:prstGeom>
        </p:spPr>
        <p:txBody>
          <a:bodyPr vert="horz" lIns="91440" tIns="45720" rIns="91440" bIns="45720" rtlCol="0" anchor="b">
            <a:normAutofit/>
          </a:bodyPr>
          <a:lstStyle/>
          <a:p>
            <a:pPr algn="ctr" defTabSz="914400">
              <a:lnSpc>
                <a:spcPct val="80000"/>
              </a:lnSpc>
              <a:spcBef>
                <a:spcPct val="0"/>
              </a:spcBef>
              <a:spcAft>
                <a:spcPts val="600"/>
              </a:spcAft>
            </a:pPr>
            <a:r>
              <a:rPr lang="en-US" sz="6200" spc="-120" dirty="0">
                <a:solidFill>
                  <a:srgbClr val="FFFFFF"/>
                </a:solidFill>
                <a:latin typeface="+mj-lt"/>
                <a:ea typeface="+mj-ea"/>
                <a:cs typeface="+mj-cs"/>
              </a:rPr>
              <a:t>Get more tips at WickedProgrammer.com</a:t>
            </a:r>
          </a:p>
        </p:txBody>
      </p:sp>
      <p:pic>
        <p:nvPicPr>
          <p:cNvPr id="10" name="Graphic 9" descr="Lightbulb with solid fill">
            <a:extLst>
              <a:ext uri="{FF2B5EF4-FFF2-40B4-BE49-F238E27FC236}">
                <a16:creationId xmlns:a16="http://schemas.microsoft.com/office/drawing/2014/main" id="{1465F819-2737-72EB-765C-633808202D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6412" y="932016"/>
            <a:ext cx="2506511" cy="2506511"/>
          </a:xfrm>
          <a:prstGeom prst="rect">
            <a:avLst/>
          </a:prstGeom>
        </p:spPr>
      </p:pic>
    </p:spTree>
    <p:extLst>
      <p:ext uri="{BB962C8B-B14F-4D97-AF65-F5344CB8AC3E}">
        <p14:creationId xmlns:p14="http://schemas.microsoft.com/office/powerpoint/2010/main" val="18734902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docProps/app.xml><?xml version="1.0" encoding="utf-8"?>
<Properties xmlns="http://schemas.openxmlformats.org/officeDocument/2006/extended-properties" xmlns:vt="http://schemas.openxmlformats.org/officeDocument/2006/docPropsVTypes">
  <Template>TM03457491[[fn=Metropolitan]]</Template>
  <TotalTime>187</TotalTime>
  <Words>262</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 Light</vt:lpstr>
      <vt:lpstr>Cascadia Code</vt:lpstr>
      <vt:lpstr>Cascadia Mono</vt:lpstr>
      <vt:lpstr>Söhne</vt:lpstr>
      <vt:lpstr>Metropolitan</vt:lpstr>
      <vt:lpstr>IDisposable Best Practices </vt:lpstr>
      <vt:lpstr>IDisposable Interface</vt:lpstr>
      <vt:lpstr>IDisposable Example</vt:lpstr>
      <vt:lpstr>using</vt:lpstr>
      <vt:lpstr>using var</vt:lpstr>
      <vt:lpstr>using var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Best Practices</dc:title>
  <dc:creator>Rich Crane</dc:creator>
  <cp:lastModifiedBy>Rich Crane</cp:lastModifiedBy>
  <cp:revision>4</cp:revision>
  <dcterms:created xsi:type="dcterms:W3CDTF">2023-06-30T09:09:06Z</dcterms:created>
  <dcterms:modified xsi:type="dcterms:W3CDTF">2023-06-30T21:46:37Z</dcterms:modified>
</cp:coreProperties>
</file>