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7" r:id="rId4"/>
    <p:sldId id="296" r:id="rId5"/>
    <p:sldId id="288" r:id="rId6"/>
    <p:sldId id="289" r:id="rId7"/>
    <p:sldId id="297" r:id="rId8"/>
    <p:sldId id="290" r:id="rId9"/>
    <p:sldId id="298" r:id="rId10"/>
    <p:sldId id="291" r:id="rId11"/>
    <p:sldId id="299" r:id="rId12"/>
    <p:sldId id="292" r:id="rId13"/>
    <p:sldId id="300" r:id="rId14"/>
    <p:sldId id="293" r:id="rId15"/>
    <p:sldId id="301" r:id="rId16"/>
    <p:sldId id="294" r:id="rId17"/>
    <p:sldId id="302" r:id="rId18"/>
    <p:sldId id="303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06" autoAdjust="0"/>
  </p:normalViewPr>
  <p:slideViewPr>
    <p:cSldViewPr snapToGrid="0">
      <p:cViewPr varScale="1">
        <p:scale>
          <a:sx n="48" d="100"/>
          <a:sy n="48" d="100"/>
        </p:scale>
        <p:origin x="6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6F21D-EEB1-48A2-966A-0432BB4AEB27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96BD-B9D2-4593-8B79-D9B92D37057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1639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0000"/>
                </a:solidFill>
              </a:rPr>
              <a:t>Pre-lecture quiz-</a:t>
            </a:r>
            <a:r>
              <a:rPr lang="fr-FR" dirty="0">
                <a:solidFill>
                  <a:srgbClr val="0070C0"/>
                </a:solidFill>
              </a:rPr>
              <a:t>https://gray-sand-07a10f403.1.azurestaticapps.net/quiz/9/</a:t>
            </a:r>
            <a:endParaRPr lang="en-ZW" dirty="0">
              <a:solidFill>
                <a:srgbClr val="0070C0"/>
              </a:solidFill>
            </a:endParaRPr>
          </a:p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096BD-B9D2-4593-8B79-D9B92D370571}" type="slidenum">
              <a:rPr lang="en-ZW" smtClean="0"/>
              <a:t>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0917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https://youtu.be/-DfeD2k2Kj0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096BD-B9D2-4593-8B79-D9B92D370571}" type="slidenum">
              <a:rPr lang="en-ZW" smtClean="0"/>
              <a:t>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0522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096BD-B9D2-4593-8B79-D9B92D370571}" type="slidenum">
              <a:rPr lang="en-ZW" smtClean="0"/>
              <a:t>5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2650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096BD-B9D2-4593-8B79-D9B92D370571}" type="slidenum">
              <a:rPr lang="en-ZW" smtClean="0"/>
              <a:t>7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0636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[Post-lecture quiz](https://gray-sand-07a10f403.1.azurestaticapps.net/quiz/10/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096BD-B9D2-4593-8B79-D9B92D370571}" type="slidenum">
              <a:rPr lang="en-ZW" smtClean="0"/>
              <a:t>16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1900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835B-D869-81D6-6813-CE47A83E3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942AC-3DB1-4109-29FF-8A11D96DD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F759-6808-9D6D-AD9F-C7571264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6B05-6209-1E77-0A26-8B678026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A2C1-F19F-53D9-4DFE-B996A936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54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A71-F1F2-EF86-B2B3-1165F3ED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059D-18DA-9AA1-577E-4D6F389C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95CD-89F8-21EB-C1A8-080362B5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AEF7-0436-26A0-9006-273460C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A1CD-6B6D-5B89-4E9E-D71F8AFD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6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AA5EB-BA9E-513E-8EFA-6DBB7FACB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DDBF-0325-A3A3-048C-16DDF0E2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604D-1FF8-3FD5-B32C-2EACDB7C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1695-814B-3CE2-E012-F4012BEB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3425-A7E1-520B-C0BD-4E5BA2CB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1735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33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6EC5-2CA9-A3C6-A700-89294F08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CFC8-5F47-BD3F-ADD1-FCDA4564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0D6B-3BF5-81A0-B402-C811F37B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B0E5-6DCD-151A-3642-1413A19B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C634-2A53-A469-BDEE-517340AF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0441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2FCB-03EC-FB3B-82E9-7FA9E2C2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4A07F-7819-8BCC-9DC7-E3B3149C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216F-CB65-1F01-02D7-F9E6B5D3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70E9-DA20-E652-FF37-74F7D09B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6827-C9D8-861C-43FE-C48B259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195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B24-4441-42F1-DE2A-FBD994B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4DFF-2954-AE87-2BC7-2FFBB40D0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B6A3-8C87-D6B0-40D5-5E7258CD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9B24-A77D-F430-6DE0-0FC1B936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3FD56-CEC3-419B-4F1B-E713BF9B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053FE-D0E6-6D48-2789-9908C3BB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317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9309-D5E7-1530-7332-0C461D80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BD8E-124A-665B-47B9-1DC06888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5BB5-4026-AC54-6D87-AE9A93C1E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E061-CD66-2E62-EB50-E5C3988F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F14D6-8099-AA0C-367A-EBEC619F4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31B60-20EA-92D0-2255-DF59B52D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CA6A0-54CB-CF11-450C-30532CF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D3D9-9CA1-15BD-9BC2-5902B06F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5709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866-12BB-C14F-FEA4-E74689CB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FF776-E34E-132B-3EED-F74C83EB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2BFDA-D34D-C5D3-567B-F1046414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34B12-A7FB-60E1-8E07-E6AF439F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913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EDDDF-6A57-0B97-C8BF-3B6016F3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6DF79-4489-DE56-BB48-7CB82A5A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4EFF8-42AF-42C3-5F7F-51F56B58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4558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A66E-007D-D1BB-658F-69A462BA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36F9-7243-8B79-86D8-B920191F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4356-A702-7A14-24FA-F07CAEB7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1E9A-E77F-CF2E-D8CC-2DCA8145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551C-5123-B8A2-DD51-CFF2B48C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BF29-C964-7265-82D8-ECEBAA04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995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B188-809D-F7FA-51F4-E9B6F5C8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DCEF7-CE4C-6717-353F-47B1B707C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16D8F-5EE5-8D8B-9958-29A63EBC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ED9B-A11D-6ABD-E656-D14225C8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DD4B6-4742-A7BA-1FC0-C9E3B92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587B1-8C1E-2267-32E3-A4E2480A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4156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FD51A-FCA4-473E-32DA-CFDF8E8E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9EA5-4D29-F88B-D0B7-CB70561D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5D68-2A68-9F8A-82FF-A1FC890F5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AAA0-31A3-4524-9D7F-8A09A0317929}" type="datetimeFigureOut">
              <a:rPr lang="en-ZW" smtClean="0"/>
              <a:t>10/8/2024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C151-FE7E-46B5-355D-37A91B2B8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D284-7C40-B22F-3B52-219D42260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2947-A410-45E3-9FE2-16A04F6474C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9961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22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whatisnumpy.html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cikit-learn.org/stable/user_guid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toy_dataset.html#diabetes-datase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a.org/wiki/Tupl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datasets/toy_dataset.html#diabetes-dataset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hite-water-09ec41f0f.azurestaticapps.net/quiz/1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learn/modules/train-evaluate-regression-models?WT.mc_id=academic-15963-cxa" TargetMode="External"/><Relationship Id="rId2" Type="http://schemas.openxmlformats.org/officeDocument/2006/relationships/hyperlink" Target="https://www.coursera.org/lecture/quantifying-relationships-regression-models/linear-vs-nonlinear-categorical-variables-ai2Ef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sani_decod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hite-water-09ec41f0f.azurestaticapps.net/quiz/9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twitter.com/girlie_ma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ite-water-09ec41f0f.azurestaticapps.net/quiz/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learn/educators/installers?WT.mc_id=academic-15963-cxa" TargetMode="External"/><Relationship Id="rId3" Type="http://schemas.openxmlformats.org/officeDocument/2006/relationships/hyperlink" Target="https://docs.python.org/3/library/venv.html" TargetMode="External"/><Relationship Id="rId7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jupyter/" TargetMode="External"/><Relationship Id="rId3" Type="http://schemas.openxmlformats.org/officeDocument/2006/relationships/hyperlink" Target="https://docs.microsoft.com/users/jenlooper-2911/collections/mp1pagggd5qrq7?WT.mc_id=academic-15963-cxa" TargetMode="External"/><Relationship Id="rId7" Type="http://schemas.openxmlformats.org/officeDocument/2006/relationships/hyperlink" Target="https://scikit-learn.org/stable/inst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learn/modules/python-install-vscode?WT.mc_id=academic-15963-cxa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getting_started.html" TargetMode="External"/><Relationship Id="rId2" Type="http://schemas.openxmlformats.org/officeDocument/2006/relationships/hyperlink" Target="https://scikit-learn.org/stable/modules/classes.html#api-ref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cikit-learn.org/stable/auto_examples/linear_model/plot_ols.html#sphx-glr-auto-examples-linear-model-plot-ols-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8290-2E46-E8AD-20D3-56BC4B90C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W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3C31C-7B45-E0D0-415C-64223551D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9951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53"/>
          <p:cNvSpPr/>
          <p:nvPr/>
        </p:nvSpPr>
        <p:spPr>
          <a:xfrm>
            <a:off x="778883" y="459031"/>
            <a:ext cx="9638746" cy="2816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Import libraries</a:t>
            </a:r>
          </a:p>
          <a:p>
            <a:pPr defTabSz="586496"/>
            <a:endParaRPr lang="en-US" b="1" kern="0" dirty="0">
              <a:solidFill>
                <a:srgbClr val="333333"/>
              </a:solidFill>
              <a:latin typeface="Arial"/>
            </a:endParaRPr>
          </a:p>
          <a:p>
            <a:pPr defTabSz="586496">
              <a:lnSpc>
                <a:spcPts val="2103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For this task we will import some libraries:</a:t>
            </a:r>
          </a:p>
          <a:p>
            <a:pPr marL="146686" defTabSz="586496">
              <a:lnSpc>
                <a:spcPts val="2069"/>
              </a:lnSpc>
            </a:pPr>
            <a:r>
              <a:rPr lang="en-US" sz="1600" kern="0" dirty="0">
                <a:solidFill>
                  <a:srgbClr val="333333"/>
                </a:solidFill>
                <a:latin typeface="Arial"/>
              </a:rPr>
              <a:t>matplotlib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It's a useful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2"/>
              </a:rPr>
              <a:t>graphing tool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and we will use it to create a line plot.</a:t>
            </a:r>
          </a:p>
          <a:p>
            <a:pPr marL="146686"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333333"/>
                </a:solidFill>
                <a:latin typeface="Arial"/>
              </a:rPr>
              <a:t>numpy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3"/>
              </a:rPr>
              <a:t>numpy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is a useful library for handling numeric data in Python.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333333"/>
                </a:solidFill>
                <a:latin typeface="Arial"/>
              </a:rPr>
              <a:t>sklearn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This is the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4"/>
              </a:rPr>
              <a:t>Scikit-learn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library.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Import some libraries to help with your tasks.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55007"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1. Add imports by typing the following code:</a:t>
            </a:r>
          </a:p>
        </p:txBody>
      </p:sp>
      <p:sp>
        <p:nvSpPr>
          <p:cNvPr id="654" name="Rectangle 654"/>
          <p:cNvSpPr/>
          <p:nvPr/>
        </p:nvSpPr>
        <p:spPr>
          <a:xfrm>
            <a:off x="1446867" y="3481055"/>
            <a:ext cx="3436838" cy="3847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import matplotlib.pyplot as plt 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import numpy as np </a:t>
            </a:r>
          </a:p>
        </p:txBody>
      </p:sp>
      <p:sp>
        <p:nvSpPr>
          <p:cNvPr id="685" name="Rectangle 685"/>
          <p:cNvSpPr/>
          <p:nvPr/>
        </p:nvSpPr>
        <p:spPr>
          <a:xfrm>
            <a:off x="1446867" y="4071773"/>
            <a:ext cx="633667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from sklearn import datasets, linear_model, model_selection</a:t>
            </a:r>
          </a:p>
        </p:txBody>
      </p:sp>
      <p:sp>
        <p:nvSpPr>
          <p:cNvPr id="680" name="Rectangle 680"/>
          <p:cNvSpPr/>
          <p:nvPr/>
        </p:nvSpPr>
        <p:spPr>
          <a:xfrm>
            <a:off x="1446867" y="4560359"/>
            <a:ext cx="7487819" cy="9310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Above you are importing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matplotli</a:t>
            </a:r>
            <a:r>
              <a:rPr lang="en-US" sz="1400" kern="0" spc="389" dirty="0">
                <a:solidFill>
                  <a:srgbClr val="333333"/>
                </a:solidFill>
                <a:latin typeface="Courier New"/>
              </a:rPr>
              <a:t>b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,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nump</a:t>
            </a:r>
            <a:r>
              <a:rPr lang="en-US" sz="1400" kern="0" spc="390" dirty="0">
                <a:solidFill>
                  <a:srgbClr val="333333"/>
                </a:solidFill>
                <a:latin typeface="Courier New"/>
              </a:rPr>
              <a:t>y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and you are importing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dataset</a:t>
            </a:r>
            <a:r>
              <a:rPr lang="en-US" sz="1400" kern="0" spc="389" dirty="0">
                <a:solidFill>
                  <a:srgbClr val="333333"/>
                </a:solidFill>
                <a:latin typeface="Courier New"/>
              </a:rPr>
              <a:t>s</a:t>
            </a:r>
            <a:r>
              <a:rPr lang="en-US" sz="1400" kern="0" spc="389" dirty="0">
                <a:solidFill>
                  <a:srgbClr val="4D4D4D"/>
                </a:solidFill>
                <a:latin typeface="Arial"/>
              </a:rPr>
              <a:t>,</a:t>
            </a:r>
          </a:p>
          <a:p>
            <a:pPr defTabSz="586496"/>
            <a:endParaRPr lang="en-US" sz="1400" kern="0" spc="389" dirty="0">
              <a:solidFill>
                <a:srgbClr val="4D4D4D"/>
              </a:solidFill>
              <a:latin typeface="Arial"/>
            </a:endParaRPr>
          </a:p>
          <a:p>
            <a:pPr marL="51474" defTabSz="586496">
              <a:lnSpc>
                <a:spcPts val="1299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linear_mode</a:t>
            </a:r>
            <a:r>
              <a:rPr lang="en-US" sz="1400" kern="0" spc="390" dirty="0">
                <a:solidFill>
                  <a:srgbClr val="333333"/>
                </a:solidFill>
                <a:latin typeface="Courier New"/>
              </a:rPr>
              <a:t>l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and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model_selectio</a:t>
            </a:r>
            <a:r>
              <a:rPr lang="en-US" sz="1400" kern="0" spc="390" dirty="0">
                <a:solidFill>
                  <a:srgbClr val="333333"/>
                </a:solidFill>
                <a:latin typeface="Courier New"/>
              </a:rPr>
              <a:t>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from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sklear</a:t>
            </a:r>
            <a:r>
              <a:rPr lang="en-US" sz="1400" kern="0" spc="389" dirty="0">
                <a:solidFill>
                  <a:srgbClr val="333333"/>
                </a:solidFill>
                <a:latin typeface="Courier New"/>
              </a:rPr>
              <a:t>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model_selectio</a:t>
            </a:r>
            <a:r>
              <a:rPr lang="en-US" sz="1400" kern="0" spc="390" dirty="0">
                <a:solidFill>
                  <a:srgbClr val="333333"/>
                </a:solidFill>
                <a:latin typeface="Courier New"/>
              </a:rPr>
              <a:t>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is used for</a:t>
            </a:r>
          </a:p>
          <a:p>
            <a:pPr marL="51474" defTabSz="586496">
              <a:lnSpc>
                <a:spcPts val="129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splitting data into training and test sets</a:t>
            </a:r>
            <a:r>
              <a:rPr lang="en-US" sz="770" kern="0" dirty="0">
                <a:solidFill>
                  <a:srgbClr val="4D4D4D"/>
                </a:solidFill>
                <a:latin typeface="Arial"/>
              </a:rPr>
              <a:t>.</a:t>
            </a:r>
          </a:p>
        </p:txBody>
      </p:sp>
      <p:sp>
        <p:nvSpPr>
          <p:cNvPr id="655" name="Rectangle 655"/>
          <p:cNvSpPr/>
          <p:nvPr/>
        </p:nvSpPr>
        <p:spPr>
          <a:xfrm>
            <a:off x="5634335" y="3257741"/>
            <a:ext cx="46166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0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F6CC-20A2-3FCF-700B-5F294AB86FCD}"/>
              </a:ext>
            </a:extLst>
          </p:cNvPr>
          <p:cNvSpPr txBox="1"/>
          <p:nvPr/>
        </p:nvSpPr>
        <p:spPr>
          <a:xfrm>
            <a:off x="3165286" y="-221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12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Freeform 657"/>
          <p:cNvSpPr/>
          <p:nvPr/>
        </p:nvSpPr>
        <p:spPr>
          <a:xfrm flipV="1">
            <a:off x="3959806" y="3587819"/>
            <a:ext cx="4284613" cy="458411"/>
          </a:xfrm>
          <a:custGeom>
            <a:avLst/>
            <a:gdLst/>
            <a:ahLst/>
            <a:cxnLst/>
            <a:rect l="0" t="0" r="0" b="0"/>
            <a:pathLst>
              <a:path w="8902700" h="952500">
                <a:moveTo>
                  <a:pt x="0" y="0"/>
                </a:moveTo>
                <a:lnTo>
                  <a:pt x="0" y="952500"/>
                </a:lnTo>
                <a:lnTo>
                  <a:pt x="8851900" y="952500"/>
                </a:lnTo>
                <a:cubicBezTo>
                  <a:pt x="8858636" y="952500"/>
                  <a:pt x="8865115" y="951211"/>
                  <a:pt x="8871339" y="948631"/>
                </a:cubicBezTo>
                <a:cubicBezTo>
                  <a:pt x="8877562" y="946101"/>
                  <a:pt x="8883057" y="942430"/>
                  <a:pt x="8887820" y="937618"/>
                </a:cubicBezTo>
                <a:cubicBezTo>
                  <a:pt x="8892582" y="932855"/>
                  <a:pt x="8896253" y="927398"/>
                  <a:pt x="8898832" y="921197"/>
                </a:cubicBezTo>
                <a:cubicBezTo>
                  <a:pt x="8901409" y="914946"/>
                  <a:pt x="8902699" y="908447"/>
                  <a:pt x="8902700" y="901700"/>
                </a:cubicBezTo>
                <a:lnTo>
                  <a:pt x="8902700" y="50800"/>
                </a:lnTo>
                <a:cubicBezTo>
                  <a:pt x="8902699" y="44103"/>
                  <a:pt x="8901409" y="37654"/>
                  <a:pt x="8898831" y="31403"/>
                </a:cubicBezTo>
                <a:cubicBezTo>
                  <a:pt x="8896253" y="25202"/>
                  <a:pt x="8892582" y="19695"/>
                  <a:pt x="8887820" y="14883"/>
                </a:cubicBezTo>
                <a:cubicBezTo>
                  <a:pt x="8883057" y="10121"/>
                  <a:pt x="8877562" y="6499"/>
                  <a:pt x="8871339" y="3969"/>
                </a:cubicBezTo>
                <a:cubicBezTo>
                  <a:pt x="8865115" y="1340"/>
                  <a:pt x="8858636" y="50"/>
                  <a:pt x="8851900" y="0"/>
                </a:cubicBezTo>
                <a:lnTo>
                  <a:pt x="0" y="0"/>
                </a:lnTo>
                <a:close/>
                <a:moveTo>
                  <a:pt x="520788900" y="5213858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Freeform 659"/>
          <p:cNvSpPr/>
          <p:nvPr/>
        </p:nvSpPr>
        <p:spPr>
          <a:xfrm flipV="1">
            <a:off x="5170010" y="409504"/>
            <a:ext cx="635663" cy="134467"/>
          </a:xfrm>
          <a:custGeom>
            <a:avLst/>
            <a:gdLst/>
            <a:ahLst/>
            <a:cxnLst/>
            <a:rect l="0" t="0" r="0" b="0"/>
            <a:pathLst>
              <a:path w="1320801" h="279400">
                <a:moveTo>
                  <a:pt x="1" y="25400"/>
                </a:moveTo>
                <a:lnTo>
                  <a:pt x="1" y="254000"/>
                </a:lnTo>
                <a:cubicBezTo>
                  <a:pt x="0" y="257374"/>
                  <a:pt x="645" y="260648"/>
                  <a:pt x="1934" y="263774"/>
                </a:cubicBezTo>
                <a:cubicBezTo>
                  <a:pt x="3222" y="266899"/>
                  <a:pt x="5058" y="269627"/>
                  <a:pt x="7440" y="272009"/>
                </a:cubicBezTo>
                <a:cubicBezTo>
                  <a:pt x="9821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295401" y="279400"/>
                </a:lnTo>
                <a:cubicBezTo>
                  <a:pt x="1298769" y="279400"/>
                  <a:pt x="1302008" y="278756"/>
                  <a:pt x="1305120" y="277515"/>
                </a:cubicBezTo>
                <a:cubicBezTo>
                  <a:pt x="1308232" y="276225"/>
                  <a:pt x="1310979" y="274390"/>
                  <a:pt x="1313361" y="272009"/>
                </a:cubicBezTo>
                <a:cubicBezTo>
                  <a:pt x="1315742" y="269627"/>
                  <a:pt x="1317577" y="266899"/>
                  <a:pt x="1318866" y="263774"/>
                </a:cubicBezTo>
                <a:cubicBezTo>
                  <a:pt x="1320156" y="260648"/>
                  <a:pt x="1320800" y="257374"/>
                  <a:pt x="1320801" y="254000"/>
                </a:cubicBezTo>
                <a:lnTo>
                  <a:pt x="1320801" y="25400"/>
                </a:lnTo>
                <a:cubicBezTo>
                  <a:pt x="1320800" y="22077"/>
                  <a:pt x="1320156" y="18852"/>
                  <a:pt x="1318866" y="15776"/>
                </a:cubicBezTo>
                <a:cubicBezTo>
                  <a:pt x="1317577" y="12651"/>
                  <a:pt x="1315742" y="9873"/>
                  <a:pt x="1313361" y="7442"/>
                </a:cubicBezTo>
                <a:cubicBezTo>
                  <a:pt x="1310979" y="5061"/>
                  <a:pt x="1308232" y="3225"/>
                  <a:pt x="1305120" y="1935"/>
                </a:cubicBezTo>
                <a:cubicBezTo>
                  <a:pt x="1302008" y="695"/>
                  <a:pt x="1298769" y="50"/>
                  <a:pt x="12954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80" y="1935"/>
                </a:cubicBezTo>
                <a:cubicBezTo>
                  <a:pt x="12568" y="3225"/>
                  <a:pt x="9821" y="5061"/>
                  <a:pt x="7440" y="7442"/>
                </a:cubicBezTo>
                <a:cubicBezTo>
                  <a:pt x="5058" y="9873"/>
                  <a:pt x="3223" y="12651"/>
                  <a:pt x="1934" y="15776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10971801" y="514108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Freeform 660"/>
          <p:cNvSpPr/>
          <p:nvPr/>
        </p:nvSpPr>
        <p:spPr>
          <a:xfrm flipV="1">
            <a:off x="5879018" y="409504"/>
            <a:ext cx="354504" cy="134467"/>
          </a:xfrm>
          <a:custGeom>
            <a:avLst/>
            <a:gdLst/>
            <a:ahLst/>
            <a:cxnLst/>
            <a:rect l="0" t="0" r="0" b="0"/>
            <a:pathLst>
              <a:path w="736601" h="279400">
                <a:moveTo>
                  <a:pt x="1" y="25400"/>
                </a:moveTo>
                <a:lnTo>
                  <a:pt x="1" y="254000"/>
                </a:lnTo>
                <a:cubicBezTo>
                  <a:pt x="0" y="257374"/>
                  <a:pt x="645" y="260648"/>
                  <a:pt x="1934" y="263774"/>
                </a:cubicBezTo>
                <a:cubicBezTo>
                  <a:pt x="3223" y="266899"/>
                  <a:pt x="5058" y="269627"/>
                  <a:pt x="7440" y="272009"/>
                </a:cubicBezTo>
                <a:cubicBezTo>
                  <a:pt x="9822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711201" y="279400"/>
                </a:lnTo>
                <a:cubicBezTo>
                  <a:pt x="714568" y="279400"/>
                  <a:pt x="717808" y="278756"/>
                  <a:pt x="720920" y="277515"/>
                </a:cubicBezTo>
                <a:cubicBezTo>
                  <a:pt x="724031" y="276225"/>
                  <a:pt x="726778" y="274390"/>
                  <a:pt x="729161" y="272009"/>
                </a:cubicBezTo>
                <a:cubicBezTo>
                  <a:pt x="731542" y="269627"/>
                  <a:pt x="733377" y="266899"/>
                  <a:pt x="734667" y="263774"/>
                </a:cubicBezTo>
                <a:cubicBezTo>
                  <a:pt x="735955" y="260648"/>
                  <a:pt x="736600" y="257374"/>
                  <a:pt x="736601" y="254000"/>
                </a:cubicBezTo>
                <a:lnTo>
                  <a:pt x="736601" y="25400"/>
                </a:lnTo>
                <a:cubicBezTo>
                  <a:pt x="736600" y="22077"/>
                  <a:pt x="735955" y="18852"/>
                  <a:pt x="734666" y="15776"/>
                </a:cubicBezTo>
                <a:cubicBezTo>
                  <a:pt x="733377" y="12651"/>
                  <a:pt x="731542" y="9873"/>
                  <a:pt x="729161" y="7442"/>
                </a:cubicBezTo>
                <a:cubicBezTo>
                  <a:pt x="726778" y="5061"/>
                  <a:pt x="724031" y="3225"/>
                  <a:pt x="720920" y="1935"/>
                </a:cubicBezTo>
                <a:cubicBezTo>
                  <a:pt x="717808" y="695"/>
                  <a:pt x="714568" y="50"/>
                  <a:pt x="7112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80" y="1935"/>
                </a:cubicBezTo>
                <a:cubicBezTo>
                  <a:pt x="12568" y="3225"/>
                  <a:pt x="9822" y="5061"/>
                  <a:pt x="7440" y="7442"/>
                </a:cubicBezTo>
                <a:cubicBezTo>
                  <a:pt x="5058" y="9873"/>
                  <a:pt x="3223" y="12651"/>
                  <a:pt x="1934" y="15776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09498601" y="514108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Freeform 661"/>
          <p:cNvSpPr/>
          <p:nvPr/>
        </p:nvSpPr>
        <p:spPr>
          <a:xfrm flipV="1">
            <a:off x="7235915" y="409504"/>
            <a:ext cx="519532" cy="134467"/>
          </a:xfrm>
          <a:custGeom>
            <a:avLst/>
            <a:gdLst/>
            <a:ahLst/>
            <a:cxnLst/>
            <a:rect l="0" t="0" r="0" b="0"/>
            <a:pathLst>
              <a:path w="1079500" h="279400">
                <a:moveTo>
                  <a:pt x="0" y="25400"/>
                </a:moveTo>
                <a:lnTo>
                  <a:pt x="0" y="254000"/>
                </a:lnTo>
                <a:cubicBezTo>
                  <a:pt x="0" y="257374"/>
                  <a:pt x="644" y="260648"/>
                  <a:pt x="1933" y="263774"/>
                </a:cubicBezTo>
                <a:cubicBezTo>
                  <a:pt x="3222" y="266899"/>
                  <a:pt x="5057" y="269627"/>
                  <a:pt x="7439" y="272009"/>
                </a:cubicBezTo>
                <a:cubicBezTo>
                  <a:pt x="9820" y="274390"/>
                  <a:pt x="12567" y="276225"/>
                  <a:pt x="15679" y="277515"/>
                </a:cubicBezTo>
                <a:cubicBezTo>
                  <a:pt x="18791" y="278756"/>
                  <a:pt x="22031" y="279400"/>
                  <a:pt x="25400" y="279400"/>
                </a:cubicBezTo>
                <a:lnTo>
                  <a:pt x="1054100" y="279400"/>
                </a:lnTo>
                <a:cubicBezTo>
                  <a:pt x="1057468" y="279400"/>
                  <a:pt x="1060707" y="278756"/>
                  <a:pt x="1063818" y="277515"/>
                </a:cubicBezTo>
                <a:cubicBezTo>
                  <a:pt x="1066930" y="276225"/>
                  <a:pt x="1069677" y="274390"/>
                  <a:pt x="1072059" y="272009"/>
                </a:cubicBezTo>
                <a:cubicBezTo>
                  <a:pt x="1074441" y="269627"/>
                  <a:pt x="1076276" y="266899"/>
                  <a:pt x="1077565" y="263774"/>
                </a:cubicBezTo>
                <a:cubicBezTo>
                  <a:pt x="1078854" y="260648"/>
                  <a:pt x="1079499" y="257374"/>
                  <a:pt x="1079500" y="254000"/>
                </a:cubicBezTo>
                <a:lnTo>
                  <a:pt x="1079500" y="25400"/>
                </a:lnTo>
                <a:cubicBezTo>
                  <a:pt x="1079499" y="22077"/>
                  <a:pt x="1078854" y="18852"/>
                  <a:pt x="1077565" y="15776"/>
                </a:cubicBezTo>
                <a:cubicBezTo>
                  <a:pt x="1076276" y="12651"/>
                  <a:pt x="1074441" y="9873"/>
                  <a:pt x="1072059" y="7442"/>
                </a:cubicBezTo>
                <a:cubicBezTo>
                  <a:pt x="1069677" y="5061"/>
                  <a:pt x="1066930" y="3225"/>
                  <a:pt x="1063818" y="1935"/>
                </a:cubicBezTo>
                <a:cubicBezTo>
                  <a:pt x="1060707" y="695"/>
                  <a:pt x="1057468" y="50"/>
                  <a:pt x="1054100" y="0"/>
                </a:cubicBezTo>
                <a:lnTo>
                  <a:pt x="25400" y="0"/>
                </a:lnTo>
                <a:cubicBezTo>
                  <a:pt x="22031" y="50"/>
                  <a:pt x="18791" y="695"/>
                  <a:pt x="15679" y="1935"/>
                </a:cubicBezTo>
                <a:cubicBezTo>
                  <a:pt x="12567" y="3225"/>
                  <a:pt x="9820" y="5061"/>
                  <a:pt x="7439" y="7442"/>
                </a:cubicBezTo>
                <a:cubicBezTo>
                  <a:pt x="5057" y="9873"/>
                  <a:pt x="3222" y="12651"/>
                  <a:pt x="1933" y="15776"/>
                </a:cubicBezTo>
                <a:cubicBezTo>
                  <a:pt x="644" y="18852"/>
                  <a:pt x="0" y="22077"/>
                  <a:pt x="0" y="25400"/>
                </a:cubicBezTo>
                <a:close/>
                <a:moveTo>
                  <a:pt x="506679200" y="514108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Freeform 662"/>
          <p:cNvSpPr/>
          <p:nvPr/>
        </p:nvSpPr>
        <p:spPr>
          <a:xfrm flipV="1">
            <a:off x="4106497" y="574531"/>
            <a:ext cx="745682" cy="134467"/>
          </a:xfrm>
          <a:custGeom>
            <a:avLst/>
            <a:gdLst/>
            <a:ahLst/>
            <a:cxnLst/>
            <a:rect l="0" t="0" r="0" b="0"/>
            <a:pathLst>
              <a:path w="15494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98"/>
                  <a:pt x="1934" y="263823"/>
                </a:cubicBezTo>
                <a:cubicBezTo>
                  <a:pt x="3223" y="266949"/>
                  <a:pt x="5058" y="269677"/>
                  <a:pt x="7440" y="272009"/>
                </a:cubicBezTo>
                <a:cubicBezTo>
                  <a:pt x="9822" y="274440"/>
                  <a:pt x="12568" y="27627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524001" y="279400"/>
                </a:lnTo>
                <a:cubicBezTo>
                  <a:pt x="1527369" y="279400"/>
                  <a:pt x="1530608" y="278756"/>
                  <a:pt x="1533720" y="277515"/>
                </a:cubicBezTo>
                <a:cubicBezTo>
                  <a:pt x="1536832" y="276275"/>
                  <a:pt x="1539579" y="274440"/>
                  <a:pt x="1541961" y="272009"/>
                </a:cubicBezTo>
                <a:cubicBezTo>
                  <a:pt x="1544342" y="269677"/>
                  <a:pt x="1546178" y="266949"/>
                  <a:pt x="1547467" y="263823"/>
                </a:cubicBezTo>
                <a:cubicBezTo>
                  <a:pt x="1548756" y="260698"/>
                  <a:pt x="1549401" y="257424"/>
                  <a:pt x="1549401" y="254000"/>
                </a:cubicBezTo>
                <a:lnTo>
                  <a:pt x="1549401" y="25400"/>
                </a:lnTo>
                <a:cubicBezTo>
                  <a:pt x="1549401" y="22077"/>
                  <a:pt x="1548756" y="18802"/>
                  <a:pt x="1547467" y="15677"/>
                </a:cubicBezTo>
                <a:cubicBezTo>
                  <a:pt x="1546178" y="12601"/>
                  <a:pt x="1544342" y="9873"/>
                  <a:pt x="1541961" y="7442"/>
                </a:cubicBezTo>
                <a:cubicBezTo>
                  <a:pt x="1539579" y="5110"/>
                  <a:pt x="1536832" y="3275"/>
                  <a:pt x="1533720" y="1985"/>
                </a:cubicBezTo>
                <a:cubicBezTo>
                  <a:pt x="1530608" y="645"/>
                  <a:pt x="1527369" y="0"/>
                  <a:pt x="15240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80" y="1985"/>
                </a:cubicBezTo>
                <a:cubicBezTo>
                  <a:pt x="12568" y="3275"/>
                  <a:pt x="9822" y="5110"/>
                  <a:pt x="7440" y="7442"/>
                </a:cubicBezTo>
                <a:cubicBezTo>
                  <a:pt x="5058" y="9873"/>
                  <a:pt x="3223" y="12601"/>
                  <a:pt x="1934" y="15677"/>
                </a:cubicBezTo>
                <a:cubicBezTo>
                  <a:pt x="645" y="18802"/>
                  <a:pt x="0" y="22077"/>
                  <a:pt x="1" y="25400"/>
                </a:cubicBezTo>
                <a:close/>
                <a:moveTo>
                  <a:pt x="513524501" y="514451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Freeform 663"/>
          <p:cNvSpPr/>
          <p:nvPr/>
        </p:nvSpPr>
        <p:spPr>
          <a:xfrm flipV="1">
            <a:off x="5084440" y="574531"/>
            <a:ext cx="916822" cy="134467"/>
          </a:xfrm>
          <a:custGeom>
            <a:avLst/>
            <a:gdLst/>
            <a:ahLst/>
            <a:cxnLst/>
            <a:rect l="0" t="0" r="0" b="0"/>
            <a:pathLst>
              <a:path w="19050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98"/>
                  <a:pt x="1934" y="263823"/>
                </a:cubicBezTo>
                <a:cubicBezTo>
                  <a:pt x="3223" y="266949"/>
                  <a:pt x="5058" y="269677"/>
                  <a:pt x="7440" y="272009"/>
                </a:cubicBezTo>
                <a:cubicBezTo>
                  <a:pt x="9821" y="274440"/>
                  <a:pt x="12568" y="27627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879601" y="279400"/>
                </a:lnTo>
                <a:cubicBezTo>
                  <a:pt x="1882969" y="279400"/>
                  <a:pt x="1886208" y="278756"/>
                  <a:pt x="1889320" y="277515"/>
                </a:cubicBezTo>
                <a:cubicBezTo>
                  <a:pt x="1892432" y="276275"/>
                  <a:pt x="1895179" y="274440"/>
                  <a:pt x="1897561" y="272009"/>
                </a:cubicBezTo>
                <a:cubicBezTo>
                  <a:pt x="1899943" y="269677"/>
                  <a:pt x="1901778" y="266949"/>
                  <a:pt x="1903067" y="263823"/>
                </a:cubicBezTo>
                <a:cubicBezTo>
                  <a:pt x="1904356" y="260698"/>
                  <a:pt x="1905000" y="257424"/>
                  <a:pt x="1905001" y="254000"/>
                </a:cubicBezTo>
                <a:lnTo>
                  <a:pt x="1905001" y="25400"/>
                </a:lnTo>
                <a:cubicBezTo>
                  <a:pt x="1905000" y="22077"/>
                  <a:pt x="1904356" y="18802"/>
                  <a:pt x="1903067" y="15677"/>
                </a:cubicBezTo>
                <a:cubicBezTo>
                  <a:pt x="1901778" y="12601"/>
                  <a:pt x="1899943" y="9873"/>
                  <a:pt x="1897561" y="7442"/>
                </a:cubicBezTo>
                <a:cubicBezTo>
                  <a:pt x="1895179" y="5110"/>
                  <a:pt x="1892432" y="3275"/>
                  <a:pt x="1889320" y="1985"/>
                </a:cubicBezTo>
                <a:cubicBezTo>
                  <a:pt x="1886208" y="645"/>
                  <a:pt x="1882969" y="0"/>
                  <a:pt x="18796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80" y="1985"/>
                </a:cubicBezTo>
                <a:cubicBezTo>
                  <a:pt x="12568" y="3275"/>
                  <a:pt x="9821" y="5110"/>
                  <a:pt x="7440" y="7442"/>
                </a:cubicBezTo>
                <a:cubicBezTo>
                  <a:pt x="5058" y="9873"/>
                  <a:pt x="3223" y="12601"/>
                  <a:pt x="1934" y="15677"/>
                </a:cubicBezTo>
                <a:cubicBezTo>
                  <a:pt x="645" y="18802"/>
                  <a:pt x="0" y="22077"/>
                  <a:pt x="1" y="25400"/>
                </a:cubicBezTo>
                <a:close/>
                <a:moveTo>
                  <a:pt x="511492501" y="514451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Freeform 664"/>
          <p:cNvSpPr/>
          <p:nvPr/>
        </p:nvSpPr>
        <p:spPr>
          <a:xfrm flipV="1">
            <a:off x="6276307" y="574531"/>
            <a:ext cx="464523" cy="134467"/>
          </a:xfrm>
          <a:custGeom>
            <a:avLst/>
            <a:gdLst/>
            <a:ahLst/>
            <a:cxnLst/>
            <a:rect l="0" t="0" r="0" b="0"/>
            <a:pathLst>
              <a:path w="9652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4" y="260698"/>
                  <a:pt x="1933" y="263823"/>
                </a:cubicBezTo>
                <a:cubicBezTo>
                  <a:pt x="3222" y="266949"/>
                  <a:pt x="5058" y="269677"/>
                  <a:pt x="7440" y="272009"/>
                </a:cubicBezTo>
                <a:cubicBezTo>
                  <a:pt x="9821" y="274440"/>
                  <a:pt x="12568" y="27627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939801" y="279400"/>
                </a:lnTo>
                <a:cubicBezTo>
                  <a:pt x="943168" y="279400"/>
                  <a:pt x="946408" y="278756"/>
                  <a:pt x="949520" y="277515"/>
                </a:cubicBezTo>
                <a:cubicBezTo>
                  <a:pt x="952631" y="276275"/>
                  <a:pt x="955378" y="274440"/>
                  <a:pt x="957761" y="272009"/>
                </a:cubicBezTo>
                <a:cubicBezTo>
                  <a:pt x="960142" y="269677"/>
                  <a:pt x="961977" y="266949"/>
                  <a:pt x="963267" y="263823"/>
                </a:cubicBezTo>
                <a:cubicBezTo>
                  <a:pt x="964555" y="260698"/>
                  <a:pt x="965200" y="257424"/>
                  <a:pt x="965201" y="254000"/>
                </a:cubicBezTo>
                <a:lnTo>
                  <a:pt x="965201" y="25400"/>
                </a:lnTo>
                <a:cubicBezTo>
                  <a:pt x="965200" y="22077"/>
                  <a:pt x="964555" y="18802"/>
                  <a:pt x="963266" y="15677"/>
                </a:cubicBezTo>
                <a:cubicBezTo>
                  <a:pt x="961977" y="12601"/>
                  <a:pt x="960142" y="9873"/>
                  <a:pt x="957761" y="7442"/>
                </a:cubicBezTo>
                <a:cubicBezTo>
                  <a:pt x="955378" y="5110"/>
                  <a:pt x="952631" y="3275"/>
                  <a:pt x="949520" y="1985"/>
                </a:cubicBezTo>
                <a:cubicBezTo>
                  <a:pt x="946408" y="645"/>
                  <a:pt x="943168" y="0"/>
                  <a:pt x="939801" y="0"/>
                </a:cubicBezTo>
                <a:lnTo>
                  <a:pt x="25401" y="0"/>
                </a:lnTo>
                <a:cubicBezTo>
                  <a:pt x="22032" y="0"/>
                  <a:pt x="18791" y="645"/>
                  <a:pt x="15679" y="1985"/>
                </a:cubicBezTo>
                <a:cubicBezTo>
                  <a:pt x="12568" y="3275"/>
                  <a:pt x="9821" y="5110"/>
                  <a:pt x="7440" y="7442"/>
                </a:cubicBezTo>
                <a:cubicBezTo>
                  <a:pt x="5058" y="9873"/>
                  <a:pt x="3222" y="12601"/>
                  <a:pt x="1933" y="15677"/>
                </a:cubicBezTo>
                <a:cubicBezTo>
                  <a:pt x="644" y="18802"/>
                  <a:pt x="0" y="22077"/>
                  <a:pt x="1" y="25400"/>
                </a:cubicBezTo>
                <a:close/>
                <a:moveTo>
                  <a:pt x="509016001" y="514451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Freeform 665"/>
          <p:cNvSpPr/>
          <p:nvPr/>
        </p:nvSpPr>
        <p:spPr>
          <a:xfrm flipV="1">
            <a:off x="6814176" y="574531"/>
            <a:ext cx="910710" cy="134467"/>
          </a:xfrm>
          <a:custGeom>
            <a:avLst/>
            <a:gdLst/>
            <a:ahLst/>
            <a:cxnLst/>
            <a:rect l="0" t="0" r="0" b="0"/>
            <a:pathLst>
              <a:path w="18923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4" y="260698"/>
                  <a:pt x="1933" y="263823"/>
                </a:cubicBezTo>
                <a:cubicBezTo>
                  <a:pt x="3222" y="266949"/>
                  <a:pt x="5058" y="269677"/>
                  <a:pt x="7440" y="272009"/>
                </a:cubicBezTo>
                <a:cubicBezTo>
                  <a:pt x="9821" y="274440"/>
                  <a:pt x="12567" y="276275"/>
                  <a:pt x="15679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866901" y="279400"/>
                </a:lnTo>
                <a:cubicBezTo>
                  <a:pt x="1870269" y="279400"/>
                  <a:pt x="1873508" y="278756"/>
                  <a:pt x="1876619" y="277515"/>
                </a:cubicBezTo>
                <a:cubicBezTo>
                  <a:pt x="1879731" y="276275"/>
                  <a:pt x="1882479" y="274440"/>
                  <a:pt x="1884861" y="272009"/>
                </a:cubicBezTo>
                <a:cubicBezTo>
                  <a:pt x="1887242" y="269677"/>
                  <a:pt x="1889077" y="266949"/>
                  <a:pt x="1890367" y="263823"/>
                </a:cubicBezTo>
                <a:cubicBezTo>
                  <a:pt x="1891656" y="260698"/>
                  <a:pt x="1892300" y="257424"/>
                  <a:pt x="1892301" y="254000"/>
                </a:cubicBezTo>
                <a:lnTo>
                  <a:pt x="1892301" y="25400"/>
                </a:lnTo>
                <a:cubicBezTo>
                  <a:pt x="1892300" y="22077"/>
                  <a:pt x="1891656" y="18802"/>
                  <a:pt x="1890367" y="15677"/>
                </a:cubicBezTo>
                <a:cubicBezTo>
                  <a:pt x="1889077" y="12601"/>
                  <a:pt x="1887242" y="9873"/>
                  <a:pt x="1884861" y="7442"/>
                </a:cubicBezTo>
                <a:cubicBezTo>
                  <a:pt x="1882479" y="5110"/>
                  <a:pt x="1879731" y="3275"/>
                  <a:pt x="1876619" y="1985"/>
                </a:cubicBezTo>
                <a:cubicBezTo>
                  <a:pt x="1873508" y="645"/>
                  <a:pt x="1870269" y="0"/>
                  <a:pt x="18669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79" y="1985"/>
                </a:cubicBezTo>
                <a:cubicBezTo>
                  <a:pt x="12567" y="3275"/>
                  <a:pt x="9821" y="5110"/>
                  <a:pt x="7440" y="7442"/>
                </a:cubicBezTo>
                <a:cubicBezTo>
                  <a:pt x="5058" y="9873"/>
                  <a:pt x="3222" y="12601"/>
                  <a:pt x="1933" y="15677"/>
                </a:cubicBezTo>
                <a:cubicBezTo>
                  <a:pt x="644" y="18802"/>
                  <a:pt x="0" y="22077"/>
                  <a:pt x="1" y="25400"/>
                </a:cubicBezTo>
                <a:close/>
                <a:moveTo>
                  <a:pt x="507898401" y="514451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Freeform 671"/>
          <p:cNvSpPr/>
          <p:nvPr/>
        </p:nvSpPr>
        <p:spPr>
          <a:xfrm flipV="1">
            <a:off x="6288531" y="4260155"/>
            <a:ext cx="910710" cy="134467"/>
          </a:xfrm>
          <a:custGeom>
            <a:avLst/>
            <a:gdLst/>
            <a:ahLst/>
            <a:cxnLst/>
            <a:rect l="0" t="0" r="0" b="0"/>
            <a:pathLst>
              <a:path w="1892301" h="279400">
                <a:moveTo>
                  <a:pt x="1" y="25400"/>
                </a:moveTo>
                <a:lnTo>
                  <a:pt x="1" y="254000"/>
                </a:lnTo>
                <a:cubicBezTo>
                  <a:pt x="0" y="257374"/>
                  <a:pt x="644" y="260599"/>
                  <a:pt x="1933" y="263724"/>
                </a:cubicBezTo>
                <a:cubicBezTo>
                  <a:pt x="3222" y="266849"/>
                  <a:pt x="5058" y="269627"/>
                  <a:pt x="7440" y="271959"/>
                </a:cubicBezTo>
                <a:cubicBezTo>
                  <a:pt x="9822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866901" y="279400"/>
                </a:lnTo>
                <a:cubicBezTo>
                  <a:pt x="1870269" y="279400"/>
                  <a:pt x="1873508" y="278756"/>
                  <a:pt x="1876619" y="277515"/>
                </a:cubicBezTo>
                <a:cubicBezTo>
                  <a:pt x="1879731" y="276225"/>
                  <a:pt x="1882478" y="274390"/>
                  <a:pt x="1884861" y="271959"/>
                </a:cubicBezTo>
                <a:cubicBezTo>
                  <a:pt x="1887242" y="269627"/>
                  <a:pt x="1889077" y="266849"/>
                  <a:pt x="1890366" y="263724"/>
                </a:cubicBezTo>
                <a:cubicBezTo>
                  <a:pt x="1891655" y="260599"/>
                  <a:pt x="1892300" y="257374"/>
                  <a:pt x="1892301" y="254000"/>
                </a:cubicBezTo>
                <a:lnTo>
                  <a:pt x="1892301" y="25400"/>
                </a:lnTo>
                <a:cubicBezTo>
                  <a:pt x="1892300" y="22077"/>
                  <a:pt x="1891655" y="18852"/>
                  <a:pt x="1890366" y="15727"/>
                </a:cubicBezTo>
                <a:cubicBezTo>
                  <a:pt x="1889077" y="12651"/>
                  <a:pt x="1887242" y="9922"/>
                  <a:pt x="1884861" y="7492"/>
                </a:cubicBezTo>
                <a:cubicBezTo>
                  <a:pt x="1882478" y="5160"/>
                  <a:pt x="1879731" y="3324"/>
                  <a:pt x="1876619" y="2034"/>
                </a:cubicBezTo>
                <a:cubicBezTo>
                  <a:pt x="1873508" y="695"/>
                  <a:pt x="1870269" y="50"/>
                  <a:pt x="18669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80" y="2034"/>
                </a:cubicBezTo>
                <a:cubicBezTo>
                  <a:pt x="12568" y="3324"/>
                  <a:pt x="9822" y="5160"/>
                  <a:pt x="7440" y="7492"/>
                </a:cubicBezTo>
                <a:cubicBezTo>
                  <a:pt x="5058" y="9922"/>
                  <a:pt x="3222" y="12651"/>
                  <a:pt x="1933" y="15727"/>
                </a:cubicBezTo>
                <a:cubicBezTo>
                  <a:pt x="644" y="18852"/>
                  <a:pt x="0" y="22077"/>
                  <a:pt x="1" y="25400"/>
                </a:cubicBezTo>
                <a:close/>
                <a:moveTo>
                  <a:pt x="516648701" y="522109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Freeform 672"/>
          <p:cNvSpPr/>
          <p:nvPr/>
        </p:nvSpPr>
        <p:spPr>
          <a:xfrm flipV="1">
            <a:off x="3959806" y="4425182"/>
            <a:ext cx="916822" cy="134467"/>
          </a:xfrm>
          <a:custGeom>
            <a:avLst/>
            <a:gdLst/>
            <a:ahLst/>
            <a:cxnLst/>
            <a:rect l="0" t="0" r="0" b="0"/>
            <a:pathLst>
              <a:path w="19050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4" y="263724"/>
                </a:cubicBezTo>
                <a:cubicBezTo>
                  <a:pt x="3223" y="266849"/>
                  <a:pt x="5058" y="269578"/>
                  <a:pt x="7440" y="271959"/>
                </a:cubicBezTo>
                <a:cubicBezTo>
                  <a:pt x="9822" y="274390"/>
                  <a:pt x="12568" y="27627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879601" y="279400"/>
                </a:lnTo>
                <a:cubicBezTo>
                  <a:pt x="1882969" y="279400"/>
                  <a:pt x="1886209" y="278756"/>
                  <a:pt x="1889320" y="277515"/>
                </a:cubicBezTo>
                <a:cubicBezTo>
                  <a:pt x="1892432" y="276275"/>
                  <a:pt x="1895179" y="274390"/>
                  <a:pt x="1897561" y="271959"/>
                </a:cubicBezTo>
                <a:cubicBezTo>
                  <a:pt x="1899943" y="269578"/>
                  <a:pt x="1901778" y="266849"/>
                  <a:pt x="1903067" y="263724"/>
                </a:cubicBezTo>
                <a:cubicBezTo>
                  <a:pt x="1904356" y="260648"/>
                  <a:pt x="1905000" y="257424"/>
                  <a:pt x="1905001" y="254000"/>
                </a:cubicBezTo>
                <a:lnTo>
                  <a:pt x="1905001" y="25400"/>
                </a:lnTo>
                <a:cubicBezTo>
                  <a:pt x="1905000" y="22077"/>
                  <a:pt x="1904356" y="18802"/>
                  <a:pt x="1903067" y="15677"/>
                </a:cubicBezTo>
                <a:cubicBezTo>
                  <a:pt x="1901778" y="12601"/>
                  <a:pt x="1899943" y="9873"/>
                  <a:pt x="1897561" y="7442"/>
                </a:cubicBezTo>
                <a:cubicBezTo>
                  <a:pt x="1895179" y="5110"/>
                  <a:pt x="1892432" y="3275"/>
                  <a:pt x="1889320" y="1985"/>
                </a:cubicBezTo>
                <a:cubicBezTo>
                  <a:pt x="1886209" y="645"/>
                  <a:pt x="1882969" y="0"/>
                  <a:pt x="18796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80" y="1985"/>
                </a:cubicBezTo>
                <a:cubicBezTo>
                  <a:pt x="12568" y="3275"/>
                  <a:pt x="9822" y="5110"/>
                  <a:pt x="7440" y="7442"/>
                </a:cubicBezTo>
                <a:cubicBezTo>
                  <a:pt x="5058" y="9873"/>
                  <a:pt x="3223" y="12601"/>
                  <a:pt x="1934" y="15677"/>
                </a:cubicBezTo>
                <a:cubicBezTo>
                  <a:pt x="645" y="18802"/>
                  <a:pt x="0" y="22077"/>
                  <a:pt x="1" y="25400"/>
                </a:cubicBezTo>
                <a:close/>
                <a:moveTo>
                  <a:pt x="521830301" y="522452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Freeform 673"/>
          <p:cNvSpPr/>
          <p:nvPr/>
        </p:nvSpPr>
        <p:spPr>
          <a:xfrm flipV="1">
            <a:off x="5432832" y="4425182"/>
            <a:ext cx="128355" cy="134467"/>
          </a:xfrm>
          <a:custGeom>
            <a:avLst/>
            <a:gdLst/>
            <a:ahLst/>
            <a:cxnLst/>
            <a:rect l="0" t="0" r="0" b="0"/>
            <a:pathLst>
              <a:path w="2667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3" y="263724"/>
                </a:cubicBezTo>
                <a:cubicBezTo>
                  <a:pt x="3222" y="266849"/>
                  <a:pt x="5058" y="269578"/>
                  <a:pt x="7440" y="271959"/>
                </a:cubicBezTo>
                <a:cubicBezTo>
                  <a:pt x="9821" y="274390"/>
                  <a:pt x="12568" y="276275"/>
                  <a:pt x="15679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241301" y="279400"/>
                </a:lnTo>
                <a:cubicBezTo>
                  <a:pt x="244669" y="279400"/>
                  <a:pt x="247908" y="278756"/>
                  <a:pt x="251020" y="277515"/>
                </a:cubicBezTo>
                <a:cubicBezTo>
                  <a:pt x="254132" y="276275"/>
                  <a:pt x="256879" y="274390"/>
                  <a:pt x="259261" y="271959"/>
                </a:cubicBezTo>
                <a:cubicBezTo>
                  <a:pt x="261642" y="269578"/>
                  <a:pt x="263477" y="266849"/>
                  <a:pt x="264767" y="263724"/>
                </a:cubicBezTo>
                <a:cubicBezTo>
                  <a:pt x="266056" y="260648"/>
                  <a:pt x="266700" y="257424"/>
                  <a:pt x="266701" y="254000"/>
                </a:cubicBezTo>
                <a:lnTo>
                  <a:pt x="266701" y="25400"/>
                </a:lnTo>
                <a:cubicBezTo>
                  <a:pt x="266700" y="22077"/>
                  <a:pt x="266056" y="18802"/>
                  <a:pt x="264767" y="15677"/>
                </a:cubicBezTo>
                <a:cubicBezTo>
                  <a:pt x="263477" y="12601"/>
                  <a:pt x="261642" y="9873"/>
                  <a:pt x="259261" y="7442"/>
                </a:cubicBezTo>
                <a:cubicBezTo>
                  <a:pt x="256879" y="5110"/>
                  <a:pt x="254132" y="3275"/>
                  <a:pt x="251020" y="1985"/>
                </a:cubicBezTo>
                <a:cubicBezTo>
                  <a:pt x="247908" y="645"/>
                  <a:pt x="244669" y="0"/>
                  <a:pt x="2413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79" y="1985"/>
                </a:cubicBezTo>
                <a:cubicBezTo>
                  <a:pt x="12568" y="3275"/>
                  <a:pt x="9821" y="5110"/>
                  <a:pt x="7440" y="7442"/>
                </a:cubicBezTo>
                <a:cubicBezTo>
                  <a:pt x="5058" y="9873"/>
                  <a:pt x="3222" y="12601"/>
                  <a:pt x="1933" y="15677"/>
                </a:cubicBezTo>
                <a:cubicBezTo>
                  <a:pt x="645" y="18802"/>
                  <a:pt x="0" y="22077"/>
                  <a:pt x="1" y="25400"/>
                </a:cubicBezTo>
                <a:close/>
                <a:moveTo>
                  <a:pt x="518769601" y="522452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Freeform 674"/>
          <p:cNvSpPr/>
          <p:nvPr/>
        </p:nvSpPr>
        <p:spPr>
          <a:xfrm flipV="1">
            <a:off x="6685822" y="4425182"/>
            <a:ext cx="128355" cy="134467"/>
          </a:xfrm>
          <a:custGeom>
            <a:avLst/>
            <a:gdLst/>
            <a:ahLst/>
            <a:cxnLst/>
            <a:rect l="0" t="0" r="0" b="0"/>
            <a:pathLst>
              <a:path w="2667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4" y="260648"/>
                  <a:pt x="1933" y="263724"/>
                </a:cubicBezTo>
                <a:cubicBezTo>
                  <a:pt x="3222" y="266849"/>
                  <a:pt x="5058" y="269578"/>
                  <a:pt x="7440" y="271959"/>
                </a:cubicBezTo>
                <a:cubicBezTo>
                  <a:pt x="9821" y="274390"/>
                  <a:pt x="12568" y="27627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241301" y="279400"/>
                </a:lnTo>
                <a:cubicBezTo>
                  <a:pt x="244669" y="279400"/>
                  <a:pt x="247908" y="278756"/>
                  <a:pt x="251019" y="277515"/>
                </a:cubicBezTo>
                <a:cubicBezTo>
                  <a:pt x="254131" y="276275"/>
                  <a:pt x="256879" y="274390"/>
                  <a:pt x="259261" y="271959"/>
                </a:cubicBezTo>
                <a:cubicBezTo>
                  <a:pt x="261642" y="269578"/>
                  <a:pt x="263477" y="266849"/>
                  <a:pt x="264767" y="263724"/>
                </a:cubicBezTo>
                <a:cubicBezTo>
                  <a:pt x="266056" y="260648"/>
                  <a:pt x="266700" y="257424"/>
                  <a:pt x="266701" y="254000"/>
                </a:cubicBezTo>
                <a:lnTo>
                  <a:pt x="266701" y="25400"/>
                </a:lnTo>
                <a:cubicBezTo>
                  <a:pt x="266700" y="22077"/>
                  <a:pt x="266055" y="18802"/>
                  <a:pt x="264766" y="15677"/>
                </a:cubicBezTo>
                <a:cubicBezTo>
                  <a:pt x="263477" y="12601"/>
                  <a:pt x="261642" y="9873"/>
                  <a:pt x="259261" y="7442"/>
                </a:cubicBezTo>
                <a:cubicBezTo>
                  <a:pt x="256879" y="5110"/>
                  <a:pt x="254131" y="3275"/>
                  <a:pt x="251020" y="1985"/>
                </a:cubicBezTo>
                <a:cubicBezTo>
                  <a:pt x="247908" y="645"/>
                  <a:pt x="244669" y="0"/>
                  <a:pt x="2413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80" y="1985"/>
                </a:cubicBezTo>
                <a:cubicBezTo>
                  <a:pt x="12568" y="3275"/>
                  <a:pt x="9821" y="5110"/>
                  <a:pt x="7440" y="7442"/>
                </a:cubicBezTo>
                <a:cubicBezTo>
                  <a:pt x="5058" y="9873"/>
                  <a:pt x="3222" y="12601"/>
                  <a:pt x="1933" y="15677"/>
                </a:cubicBezTo>
                <a:cubicBezTo>
                  <a:pt x="644" y="18802"/>
                  <a:pt x="0" y="22077"/>
                  <a:pt x="1" y="25400"/>
                </a:cubicBezTo>
                <a:close/>
                <a:moveTo>
                  <a:pt x="516166101" y="522452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Freeform 675"/>
          <p:cNvSpPr/>
          <p:nvPr/>
        </p:nvSpPr>
        <p:spPr>
          <a:xfrm flipV="1">
            <a:off x="5017206" y="5971555"/>
            <a:ext cx="128355" cy="134467"/>
          </a:xfrm>
          <a:custGeom>
            <a:avLst/>
            <a:gdLst/>
            <a:ahLst/>
            <a:cxnLst/>
            <a:rect l="0" t="0" r="0" b="0"/>
            <a:pathLst>
              <a:path w="2667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4" y="263774"/>
                </a:cubicBezTo>
                <a:cubicBezTo>
                  <a:pt x="3223" y="266899"/>
                  <a:pt x="5058" y="269627"/>
                  <a:pt x="7440" y="272009"/>
                </a:cubicBezTo>
                <a:cubicBezTo>
                  <a:pt x="9821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241301" y="279400"/>
                </a:lnTo>
                <a:cubicBezTo>
                  <a:pt x="244669" y="279400"/>
                  <a:pt x="247908" y="278756"/>
                  <a:pt x="251020" y="277515"/>
                </a:cubicBezTo>
                <a:cubicBezTo>
                  <a:pt x="254132" y="276225"/>
                  <a:pt x="256879" y="274390"/>
                  <a:pt x="259261" y="272009"/>
                </a:cubicBezTo>
                <a:cubicBezTo>
                  <a:pt x="261642" y="269627"/>
                  <a:pt x="263478" y="266899"/>
                  <a:pt x="264767" y="263774"/>
                </a:cubicBezTo>
                <a:cubicBezTo>
                  <a:pt x="266056" y="260648"/>
                  <a:pt x="266700" y="257424"/>
                  <a:pt x="266701" y="254000"/>
                </a:cubicBezTo>
                <a:lnTo>
                  <a:pt x="266701" y="25400"/>
                </a:lnTo>
                <a:cubicBezTo>
                  <a:pt x="266700" y="22077"/>
                  <a:pt x="266056" y="18852"/>
                  <a:pt x="264767" y="15727"/>
                </a:cubicBezTo>
                <a:cubicBezTo>
                  <a:pt x="263478" y="12601"/>
                  <a:pt x="261642" y="9873"/>
                  <a:pt x="259261" y="7442"/>
                </a:cubicBezTo>
                <a:cubicBezTo>
                  <a:pt x="256879" y="5061"/>
                  <a:pt x="254132" y="3225"/>
                  <a:pt x="251020" y="1935"/>
                </a:cubicBezTo>
                <a:cubicBezTo>
                  <a:pt x="247908" y="695"/>
                  <a:pt x="244669" y="50"/>
                  <a:pt x="2413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80" y="1935"/>
                </a:cubicBezTo>
                <a:cubicBezTo>
                  <a:pt x="12568" y="3225"/>
                  <a:pt x="9821" y="5061"/>
                  <a:pt x="7440" y="7442"/>
                </a:cubicBezTo>
                <a:cubicBezTo>
                  <a:pt x="5058" y="9873"/>
                  <a:pt x="3223" y="12601"/>
                  <a:pt x="1934" y="15727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22846301" y="525665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Freeform 676"/>
          <p:cNvSpPr/>
          <p:nvPr/>
        </p:nvSpPr>
        <p:spPr>
          <a:xfrm flipV="1">
            <a:off x="5383935" y="5971555"/>
            <a:ext cx="128355" cy="134467"/>
          </a:xfrm>
          <a:custGeom>
            <a:avLst/>
            <a:gdLst/>
            <a:ahLst/>
            <a:cxnLst/>
            <a:rect l="0" t="0" r="0" b="0"/>
            <a:pathLst>
              <a:path w="2667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3" y="263774"/>
                </a:cubicBezTo>
                <a:cubicBezTo>
                  <a:pt x="3222" y="266899"/>
                  <a:pt x="5058" y="269627"/>
                  <a:pt x="7440" y="272009"/>
                </a:cubicBezTo>
                <a:cubicBezTo>
                  <a:pt x="9821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241301" y="279400"/>
                </a:lnTo>
                <a:cubicBezTo>
                  <a:pt x="244669" y="279400"/>
                  <a:pt x="247908" y="278756"/>
                  <a:pt x="251020" y="277515"/>
                </a:cubicBezTo>
                <a:cubicBezTo>
                  <a:pt x="254132" y="276225"/>
                  <a:pt x="256879" y="274390"/>
                  <a:pt x="259261" y="272009"/>
                </a:cubicBezTo>
                <a:cubicBezTo>
                  <a:pt x="261642" y="269627"/>
                  <a:pt x="263477" y="266899"/>
                  <a:pt x="264767" y="263774"/>
                </a:cubicBezTo>
                <a:cubicBezTo>
                  <a:pt x="266056" y="260648"/>
                  <a:pt x="266700" y="257424"/>
                  <a:pt x="266701" y="254000"/>
                </a:cubicBezTo>
                <a:lnTo>
                  <a:pt x="266701" y="25400"/>
                </a:lnTo>
                <a:cubicBezTo>
                  <a:pt x="266700" y="22077"/>
                  <a:pt x="266056" y="18852"/>
                  <a:pt x="264767" y="15727"/>
                </a:cubicBezTo>
                <a:cubicBezTo>
                  <a:pt x="263477" y="12601"/>
                  <a:pt x="261642" y="9873"/>
                  <a:pt x="259261" y="7442"/>
                </a:cubicBezTo>
                <a:cubicBezTo>
                  <a:pt x="256879" y="5061"/>
                  <a:pt x="254132" y="3225"/>
                  <a:pt x="251020" y="1935"/>
                </a:cubicBezTo>
                <a:cubicBezTo>
                  <a:pt x="247908" y="695"/>
                  <a:pt x="244669" y="50"/>
                  <a:pt x="2413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80" y="1935"/>
                </a:cubicBezTo>
                <a:cubicBezTo>
                  <a:pt x="12568" y="3225"/>
                  <a:pt x="9821" y="5061"/>
                  <a:pt x="7440" y="7442"/>
                </a:cubicBezTo>
                <a:cubicBezTo>
                  <a:pt x="5058" y="9873"/>
                  <a:pt x="3222" y="12601"/>
                  <a:pt x="1933" y="15727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22084301" y="525665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8" name="Picture 67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6127" y="0"/>
            <a:ext cx="4166438" cy="301517"/>
          </a:xfrm>
          <a:prstGeom prst="rect">
            <a:avLst/>
          </a:prstGeom>
          <a:noFill/>
        </p:spPr>
      </p:pic>
      <p:sp>
        <p:nvSpPr>
          <p:cNvPr id="681" name="Rectangle 681"/>
          <p:cNvSpPr/>
          <p:nvPr/>
        </p:nvSpPr>
        <p:spPr>
          <a:xfrm>
            <a:off x="654554" y="1337582"/>
            <a:ext cx="9871931" cy="431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The diabetes dataset</a:t>
            </a:r>
          </a:p>
          <a:p>
            <a:pPr defTabSz="586496"/>
            <a:endParaRPr lang="en-US" b="1" kern="0" dirty="0">
              <a:solidFill>
                <a:srgbClr val="333333"/>
              </a:solidFill>
              <a:latin typeface="Arial"/>
            </a:endParaRPr>
          </a:p>
          <a:p>
            <a:pPr defTabSz="586496">
              <a:lnSpc>
                <a:spcPts val="2103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The built-in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3"/>
              </a:rPr>
              <a:t>diabetes dataset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includes 442 samples of data around diabetes, with 10 feature</a:t>
            </a:r>
          </a:p>
          <a:p>
            <a:pPr defTabSz="586496">
              <a:lnSpc>
                <a:spcPts val="2103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variables, some of which include:</a:t>
            </a:r>
          </a:p>
          <a:p>
            <a:pPr marL="146686"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age: age in years</a:t>
            </a:r>
          </a:p>
          <a:p>
            <a:pPr marL="146686"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bmi: body mass index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bp: average blood pressure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s1 tc: T-Cells (a type of white blood cells)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954" defTabSz="586496">
              <a:lnSpc>
                <a:spcPts val="2069"/>
              </a:lnSpc>
            </a:pPr>
            <a:r>
              <a:rPr lang="en-US" sz="16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This dataset includes the concept of 'sex' as a feature variable important to research around</a:t>
            </a: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diabetes. 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Many medical datasets include this type of binary classification. Think a bit about how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categorizations such as this might exclude certain parts of a population from treatments.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Now, load up the X and y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6D773-25E4-9191-8279-E9B2521DB5AD}"/>
              </a:ext>
            </a:extLst>
          </p:cNvPr>
          <p:cNvSpPr txBox="1"/>
          <p:nvPr/>
        </p:nvSpPr>
        <p:spPr>
          <a:xfrm>
            <a:off x="3008270" y="128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 682"/>
          <p:cNvSpPr/>
          <p:nvPr/>
        </p:nvSpPr>
        <p:spPr>
          <a:xfrm>
            <a:off x="1136035" y="1275535"/>
            <a:ext cx="512319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4D4D4D"/>
                </a:solidFill>
                <a:latin typeface="Arial"/>
              </a:rPr>
              <a:t>🎓 Remember, this is supervised learning, and we need a named 'y' target.</a:t>
            </a:r>
          </a:p>
        </p:txBody>
      </p:sp>
      <p:pic>
        <p:nvPicPr>
          <p:cNvPr id="658" name="Picture 65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295" y="1130518"/>
            <a:ext cx="40740" cy="474700"/>
          </a:xfrm>
          <a:prstGeom prst="rect">
            <a:avLst/>
          </a:prstGeom>
          <a:noFill/>
        </p:spPr>
      </p:pic>
      <p:sp>
        <p:nvSpPr>
          <p:cNvPr id="683" name="Rectangle 683"/>
          <p:cNvSpPr/>
          <p:nvPr/>
        </p:nvSpPr>
        <p:spPr>
          <a:xfrm>
            <a:off x="746226" y="1913472"/>
            <a:ext cx="9889117" cy="107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In a new code cell, load the diabetes dataset by calling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load_diabetes(</a:t>
            </a:r>
            <a:r>
              <a:rPr lang="en-US" sz="1600" kern="0" spc="390" dirty="0">
                <a:solidFill>
                  <a:srgbClr val="333333"/>
                </a:solidFill>
                <a:latin typeface="Courier New"/>
              </a:rPr>
              <a:t>)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The input</a:t>
            </a: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51474" defTabSz="586496">
              <a:lnSpc>
                <a:spcPts val="1299"/>
              </a:lnSpc>
            </a:pP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return_X_y=Tru</a:t>
            </a:r>
            <a:r>
              <a:rPr lang="en-US" sz="1600" kern="0" spc="390" dirty="0">
                <a:solidFill>
                  <a:srgbClr val="333333"/>
                </a:solidFill>
                <a:latin typeface="Courier New"/>
              </a:rPr>
              <a:t>e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signals that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X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will be a data matrix, and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y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will be the regression target.</a:t>
            </a:r>
          </a:p>
          <a:p>
            <a:pPr marL="51474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55007"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1. Add some print commands to show the shape of the data matrix and its first element:</a:t>
            </a:r>
          </a:p>
        </p:txBody>
      </p:sp>
      <p:sp>
        <p:nvSpPr>
          <p:cNvPr id="686" name="Rectangle 686"/>
          <p:cNvSpPr/>
          <p:nvPr/>
        </p:nvSpPr>
        <p:spPr>
          <a:xfrm>
            <a:off x="1060693" y="3224040"/>
            <a:ext cx="7408393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X, y = datasets.load_diabetes(return_X_y=True) </a:t>
            </a:r>
          </a:p>
          <a:p>
            <a:pPr defTabSz="586496"/>
            <a:endParaRPr lang="en-US" sz="1400" kern="0" dirty="0">
              <a:solidFill>
                <a:srgbClr val="333333"/>
              </a:solidFill>
              <a:latin typeface="Courier New"/>
            </a:endParaRP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print(X.shape) </a:t>
            </a:r>
          </a:p>
          <a:p>
            <a:pPr defTabSz="586496">
              <a:lnSpc>
                <a:spcPts val="1203"/>
              </a:lnSpc>
            </a:pPr>
            <a:endParaRPr lang="en-US" sz="1400" kern="0" dirty="0">
              <a:solidFill>
                <a:srgbClr val="333333"/>
              </a:solidFill>
              <a:latin typeface="Courier New"/>
            </a:endParaRP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print(X[0])</a:t>
            </a:r>
          </a:p>
        </p:txBody>
      </p:sp>
      <p:sp>
        <p:nvSpPr>
          <p:cNvPr id="687" name="Rectangle 687"/>
          <p:cNvSpPr/>
          <p:nvPr/>
        </p:nvSpPr>
        <p:spPr>
          <a:xfrm>
            <a:off x="6683419" y="3135233"/>
            <a:ext cx="5578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684" name="Rectangle 684"/>
          <p:cNvSpPr/>
          <p:nvPr/>
        </p:nvSpPr>
        <p:spPr>
          <a:xfrm>
            <a:off x="746226" y="4368024"/>
            <a:ext cx="8755602" cy="10745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What you are getting back as a response, is a tuple. What you are doing is to assign the two first</a:t>
            </a: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values of the tuple to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X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and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y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respectively. Learn more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3"/>
              </a:rPr>
              <a:t>about tuples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You can see that this data has 442 items shaped in arrays of 10 elements:</a:t>
            </a:r>
          </a:p>
        </p:txBody>
      </p:sp>
      <p:sp>
        <p:nvSpPr>
          <p:cNvPr id="703" name="Rectangle 703"/>
          <p:cNvSpPr/>
          <p:nvPr/>
        </p:nvSpPr>
        <p:spPr>
          <a:xfrm>
            <a:off x="1060693" y="5727482"/>
            <a:ext cx="751725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(442, 10) 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[ 0.0380759</a:t>
            </a:r>
            <a:r>
              <a:rPr lang="en-US" sz="1400" kern="0" spc="881" dirty="0">
                <a:solidFill>
                  <a:srgbClr val="333333"/>
                </a:solidFill>
                <a:latin typeface="Courier New"/>
              </a:rPr>
              <a:t>1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0.0506801</a:t>
            </a:r>
            <a:r>
              <a:rPr lang="en-US" sz="1400" kern="0" spc="881" dirty="0">
                <a:solidFill>
                  <a:srgbClr val="333333"/>
                </a:solidFill>
                <a:latin typeface="Courier New"/>
              </a:rPr>
              <a:t>2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0.0616962</a:t>
            </a:r>
            <a:r>
              <a:rPr lang="en-US" sz="1400" kern="0" spc="881" dirty="0">
                <a:solidFill>
                  <a:srgbClr val="333333"/>
                </a:solidFill>
                <a:latin typeface="Courier New"/>
              </a:rPr>
              <a:t>1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0.02187235 -0.044223</a:t>
            </a:r>
            <a:r>
              <a:rPr lang="en-US" sz="1400" kern="0" spc="881" dirty="0">
                <a:solidFill>
                  <a:srgbClr val="333333"/>
                </a:solidFill>
                <a:latin typeface="Courier New"/>
              </a:rPr>
              <a:t>5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-0.03482076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-0.04340085 -0.0025922</a:t>
            </a:r>
            <a:r>
              <a:rPr lang="en-US" sz="1400" kern="0" spc="881" dirty="0">
                <a:solidFill>
                  <a:srgbClr val="333333"/>
                </a:solidFill>
                <a:latin typeface="Courier New"/>
              </a:rPr>
              <a:t>6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0.01990842 -0.01764613]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9BF46-9D29-5414-A95B-4F065192D9F2}"/>
              </a:ext>
            </a:extLst>
          </p:cNvPr>
          <p:cNvSpPr txBox="1"/>
          <p:nvPr/>
        </p:nvSpPr>
        <p:spPr>
          <a:xfrm>
            <a:off x="3048000" y="185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  <p:sp>
        <p:nvSpPr>
          <p:cNvPr id="3" name="Rectangle 704">
            <a:extLst>
              <a:ext uri="{FF2B5EF4-FFF2-40B4-BE49-F238E27FC236}">
                <a16:creationId xmlns:a16="http://schemas.microsoft.com/office/drawing/2014/main" id="{49FEFC32-35A6-E1D2-0A61-4E1DC564E07B}"/>
              </a:ext>
            </a:extLst>
          </p:cNvPr>
          <p:cNvSpPr/>
          <p:nvPr/>
        </p:nvSpPr>
        <p:spPr>
          <a:xfrm>
            <a:off x="8206046" y="5512008"/>
            <a:ext cx="37189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2989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690"/>
          <p:cNvSpPr/>
          <p:nvPr/>
        </p:nvSpPr>
        <p:spPr>
          <a:xfrm flipV="1">
            <a:off x="4106497" y="1803090"/>
            <a:ext cx="464523" cy="128355"/>
          </a:xfrm>
          <a:custGeom>
            <a:avLst/>
            <a:gdLst/>
            <a:ahLst/>
            <a:cxnLst/>
            <a:rect l="0" t="0" r="0" b="0"/>
            <a:pathLst>
              <a:path w="965201" h="266700">
                <a:moveTo>
                  <a:pt x="1" y="25400"/>
                </a:moveTo>
                <a:lnTo>
                  <a:pt x="1" y="241300"/>
                </a:lnTo>
                <a:cubicBezTo>
                  <a:pt x="0" y="244724"/>
                  <a:pt x="645" y="247948"/>
                  <a:pt x="1934" y="251024"/>
                </a:cubicBezTo>
                <a:cubicBezTo>
                  <a:pt x="3223" y="254149"/>
                  <a:pt x="5058" y="256927"/>
                  <a:pt x="7440" y="259259"/>
                </a:cubicBezTo>
                <a:cubicBezTo>
                  <a:pt x="9822" y="261690"/>
                  <a:pt x="12568" y="263525"/>
                  <a:pt x="15680" y="264815"/>
                </a:cubicBezTo>
                <a:cubicBezTo>
                  <a:pt x="18792" y="266056"/>
                  <a:pt x="22032" y="266700"/>
                  <a:pt x="25401" y="266700"/>
                </a:cubicBezTo>
                <a:lnTo>
                  <a:pt x="939801" y="266700"/>
                </a:lnTo>
                <a:cubicBezTo>
                  <a:pt x="943169" y="266700"/>
                  <a:pt x="946409" y="266056"/>
                  <a:pt x="949520" y="264815"/>
                </a:cubicBezTo>
                <a:cubicBezTo>
                  <a:pt x="952632" y="263525"/>
                  <a:pt x="955379" y="261690"/>
                  <a:pt x="957761" y="259259"/>
                </a:cubicBezTo>
                <a:cubicBezTo>
                  <a:pt x="960143" y="256927"/>
                  <a:pt x="961978" y="254149"/>
                  <a:pt x="963267" y="251024"/>
                </a:cubicBezTo>
                <a:cubicBezTo>
                  <a:pt x="964556" y="247948"/>
                  <a:pt x="965201" y="244724"/>
                  <a:pt x="965201" y="241300"/>
                </a:cubicBezTo>
                <a:lnTo>
                  <a:pt x="965201" y="25400"/>
                </a:lnTo>
                <a:cubicBezTo>
                  <a:pt x="965201" y="22077"/>
                  <a:pt x="964556" y="18852"/>
                  <a:pt x="963267" y="15776"/>
                </a:cubicBezTo>
                <a:cubicBezTo>
                  <a:pt x="961978" y="12651"/>
                  <a:pt x="960143" y="9922"/>
                  <a:pt x="957761" y="7492"/>
                </a:cubicBezTo>
                <a:cubicBezTo>
                  <a:pt x="955379" y="5160"/>
                  <a:pt x="952632" y="3324"/>
                  <a:pt x="949520" y="1985"/>
                </a:cubicBezTo>
                <a:cubicBezTo>
                  <a:pt x="946409" y="745"/>
                  <a:pt x="943169" y="50"/>
                  <a:pt x="939801" y="0"/>
                </a:cubicBezTo>
                <a:lnTo>
                  <a:pt x="25401" y="0"/>
                </a:lnTo>
                <a:cubicBezTo>
                  <a:pt x="22032" y="50"/>
                  <a:pt x="18792" y="745"/>
                  <a:pt x="15680" y="1985"/>
                </a:cubicBezTo>
                <a:cubicBezTo>
                  <a:pt x="12568" y="3324"/>
                  <a:pt x="9822" y="5160"/>
                  <a:pt x="7440" y="7492"/>
                </a:cubicBezTo>
                <a:cubicBezTo>
                  <a:pt x="5058" y="9922"/>
                  <a:pt x="3223" y="12651"/>
                  <a:pt x="1934" y="15776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30313901" y="5312410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Freeform 691"/>
          <p:cNvSpPr/>
          <p:nvPr/>
        </p:nvSpPr>
        <p:spPr>
          <a:xfrm flipV="1">
            <a:off x="5163897" y="4516882"/>
            <a:ext cx="684561" cy="134467"/>
          </a:xfrm>
          <a:custGeom>
            <a:avLst/>
            <a:gdLst/>
            <a:ahLst/>
            <a:cxnLst/>
            <a:rect l="0" t="0" r="0" b="0"/>
            <a:pathLst>
              <a:path w="14224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4" y="263774"/>
                </a:cubicBezTo>
                <a:cubicBezTo>
                  <a:pt x="3223" y="266899"/>
                  <a:pt x="5058" y="269677"/>
                  <a:pt x="7440" y="272009"/>
                </a:cubicBezTo>
                <a:cubicBezTo>
                  <a:pt x="9821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1397001" y="279400"/>
                </a:lnTo>
                <a:cubicBezTo>
                  <a:pt x="1400369" y="279400"/>
                  <a:pt x="1403608" y="278756"/>
                  <a:pt x="1406720" y="277515"/>
                </a:cubicBezTo>
                <a:cubicBezTo>
                  <a:pt x="1409832" y="276225"/>
                  <a:pt x="1412579" y="274390"/>
                  <a:pt x="1414961" y="272009"/>
                </a:cubicBezTo>
                <a:cubicBezTo>
                  <a:pt x="1417342" y="269677"/>
                  <a:pt x="1419177" y="266899"/>
                  <a:pt x="1420466" y="263774"/>
                </a:cubicBezTo>
                <a:cubicBezTo>
                  <a:pt x="1421756" y="260648"/>
                  <a:pt x="1422400" y="257424"/>
                  <a:pt x="1422401" y="254000"/>
                </a:cubicBezTo>
                <a:lnTo>
                  <a:pt x="1422401" y="25400"/>
                </a:lnTo>
                <a:cubicBezTo>
                  <a:pt x="1422400" y="22077"/>
                  <a:pt x="1421756" y="18852"/>
                  <a:pt x="1420466" y="15776"/>
                </a:cubicBezTo>
                <a:cubicBezTo>
                  <a:pt x="1419177" y="12651"/>
                  <a:pt x="1417342" y="9922"/>
                  <a:pt x="1414961" y="7492"/>
                </a:cubicBezTo>
                <a:cubicBezTo>
                  <a:pt x="1412579" y="5160"/>
                  <a:pt x="1409832" y="3324"/>
                  <a:pt x="1406720" y="1985"/>
                </a:cubicBezTo>
                <a:cubicBezTo>
                  <a:pt x="1403608" y="745"/>
                  <a:pt x="1400369" y="50"/>
                  <a:pt x="1397001" y="0"/>
                </a:cubicBezTo>
                <a:lnTo>
                  <a:pt x="25401" y="0"/>
                </a:lnTo>
                <a:cubicBezTo>
                  <a:pt x="22032" y="50"/>
                  <a:pt x="18792" y="745"/>
                  <a:pt x="15680" y="1985"/>
                </a:cubicBezTo>
                <a:cubicBezTo>
                  <a:pt x="12568" y="3324"/>
                  <a:pt x="9821" y="5160"/>
                  <a:pt x="7440" y="7492"/>
                </a:cubicBezTo>
                <a:cubicBezTo>
                  <a:pt x="5058" y="9922"/>
                  <a:pt x="3223" y="12651"/>
                  <a:pt x="1934" y="15776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33768301" y="5368925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Freeform 692"/>
          <p:cNvSpPr/>
          <p:nvPr/>
        </p:nvSpPr>
        <p:spPr>
          <a:xfrm flipV="1">
            <a:off x="4259300" y="5488713"/>
            <a:ext cx="690673" cy="128355"/>
          </a:xfrm>
          <a:custGeom>
            <a:avLst/>
            <a:gdLst/>
            <a:ahLst/>
            <a:cxnLst/>
            <a:rect l="0" t="0" r="0" b="0"/>
            <a:pathLst>
              <a:path w="1435101" h="266700">
                <a:moveTo>
                  <a:pt x="1" y="25400"/>
                </a:moveTo>
                <a:lnTo>
                  <a:pt x="1" y="241300"/>
                </a:lnTo>
                <a:cubicBezTo>
                  <a:pt x="0" y="244724"/>
                  <a:pt x="645" y="247948"/>
                  <a:pt x="1934" y="251074"/>
                </a:cubicBezTo>
                <a:cubicBezTo>
                  <a:pt x="3223" y="254199"/>
                  <a:pt x="5058" y="256977"/>
                  <a:pt x="7440" y="259309"/>
                </a:cubicBezTo>
                <a:cubicBezTo>
                  <a:pt x="9822" y="261740"/>
                  <a:pt x="12568" y="263575"/>
                  <a:pt x="15680" y="264865"/>
                </a:cubicBezTo>
                <a:cubicBezTo>
                  <a:pt x="18792" y="266105"/>
                  <a:pt x="22032" y="266700"/>
                  <a:pt x="25401" y="266700"/>
                </a:cubicBezTo>
                <a:lnTo>
                  <a:pt x="1409701" y="266700"/>
                </a:lnTo>
                <a:cubicBezTo>
                  <a:pt x="1413069" y="266700"/>
                  <a:pt x="1416308" y="266105"/>
                  <a:pt x="1419420" y="264865"/>
                </a:cubicBezTo>
                <a:cubicBezTo>
                  <a:pt x="1422532" y="263575"/>
                  <a:pt x="1425279" y="261740"/>
                  <a:pt x="1427661" y="259309"/>
                </a:cubicBezTo>
                <a:cubicBezTo>
                  <a:pt x="1430042" y="256977"/>
                  <a:pt x="1431878" y="254199"/>
                  <a:pt x="1433167" y="251074"/>
                </a:cubicBezTo>
                <a:cubicBezTo>
                  <a:pt x="1434456" y="247948"/>
                  <a:pt x="1435100" y="244724"/>
                  <a:pt x="1435101" y="241300"/>
                </a:cubicBezTo>
                <a:lnTo>
                  <a:pt x="1435101" y="25400"/>
                </a:lnTo>
                <a:cubicBezTo>
                  <a:pt x="1435100" y="22077"/>
                  <a:pt x="1434456" y="18802"/>
                  <a:pt x="1433167" y="15677"/>
                </a:cubicBezTo>
                <a:cubicBezTo>
                  <a:pt x="1431878" y="12601"/>
                  <a:pt x="1430042" y="9873"/>
                  <a:pt x="1427661" y="7442"/>
                </a:cubicBezTo>
                <a:cubicBezTo>
                  <a:pt x="1425279" y="5110"/>
                  <a:pt x="1422532" y="3275"/>
                  <a:pt x="1419420" y="1985"/>
                </a:cubicBezTo>
                <a:cubicBezTo>
                  <a:pt x="1416308" y="645"/>
                  <a:pt x="1413069" y="0"/>
                  <a:pt x="14097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80" y="1985"/>
                </a:cubicBezTo>
                <a:cubicBezTo>
                  <a:pt x="12568" y="3275"/>
                  <a:pt x="9822" y="5110"/>
                  <a:pt x="7440" y="7442"/>
                </a:cubicBezTo>
                <a:cubicBezTo>
                  <a:pt x="5058" y="9873"/>
                  <a:pt x="3223" y="12601"/>
                  <a:pt x="1934" y="15677"/>
                </a:cubicBezTo>
                <a:cubicBezTo>
                  <a:pt x="645" y="18802"/>
                  <a:pt x="0" y="22077"/>
                  <a:pt x="1" y="25400"/>
                </a:cubicBezTo>
                <a:close/>
                <a:moveTo>
                  <a:pt x="537654501" y="5388991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Freeform 693"/>
          <p:cNvSpPr/>
          <p:nvPr/>
        </p:nvSpPr>
        <p:spPr>
          <a:xfrm flipV="1">
            <a:off x="6655261" y="5751535"/>
            <a:ext cx="574542" cy="128355"/>
          </a:xfrm>
          <a:custGeom>
            <a:avLst/>
            <a:gdLst/>
            <a:ahLst/>
            <a:cxnLst/>
            <a:rect l="0" t="0" r="0" b="0"/>
            <a:pathLst>
              <a:path w="1193801" h="266700">
                <a:moveTo>
                  <a:pt x="1" y="25400"/>
                </a:moveTo>
                <a:lnTo>
                  <a:pt x="1" y="241300"/>
                </a:lnTo>
                <a:cubicBezTo>
                  <a:pt x="0" y="244674"/>
                  <a:pt x="645" y="247948"/>
                  <a:pt x="1933" y="251074"/>
                </a:cubicBezTo>
                <a:cubicBezTo>
                  <a:pt x="3222" y="254199"/>
                  <a:pt x="5058" y="256977"/>
                  <a:pt x="7440" y="259309"/>
                </a:cubicBezTo>
                <a:cubicBezTo>
                  <a:pt x="9821" y="261690"/>
                  <a:pt x="12568" y="263525"/>
                  <a:pt x="15679" y="264815"/>
                </a:cubicBezTo>
                <a:cubicBezTo>
                  <a:pt x="18791" y="266056"/>
                  <a:pt x="22032" y="266700"/>
                  <a:pt x="25401" y="266700"/>
                </a:cubicBezTo>
                <a:lnTo>
                  <a:pt x="1168401" y="266700"/>
                </a:lnTo>
                <a:cubicBezTo>
                  <a:pt x="1171769" y="266700"/>
                  <a:pt x="1175008" y="266056"/>
                  <a:pt x="1178119" y="264815"/>
                </a:cubicBezTo>
                <a:cubicBezTo>
                  <a:pt x="1181231" y="263525"/>
                  <a:pt x="1183979" y="261690"/>
                  <a:pt x="1186361" y="259309"/>
                </a:cubicBezTo>
                <a:cubicBezTo>
                  <a:pt x="1188742" y="256977"/>
                  <a:pt x="1190577" y="254199"/>
                  <a:pt x="1191867" y="251074"/>
                </a:cubicBezTo>
                <a:cubicBezTo>
                  <a:pt x="1193156" y="247948"/>
                  <a:pt x="1193800" y="244674"/>
                  <a:pt x="1193801" y="241300"/>
                </a:cubicBezTo>
                <a:lnTo>
                  <a:pt x="1193801" y="25400"/>
                </a:lnTo>
                <a:cubicBezTo>
                  <a:pt x="1193800" y="22077"/>
                  <a:pt x="1193156" y="18852"/>
                  <a:pt x="1191867" y="15727"/>
                </a:cubicBezTo>
                <a:cubicBezTo>
                  <a:pt x="1190577" y="12651"/>
                  <a:pt x="1188742" y="9922"/>
                  <a:pt x="1186361" y="7492"/>
                </a:cubicBezTo>
                <a:cubicBezTo>
                  <a:pt x="1183979" y="5160"/>
                  <a:pt x="1181231" y="3324"/>
                  <a:pt x="1178119" y="2034"/>
                </a:cubicBezTo>
                <a:cubicBezTo>
                  <a:pt x="1175008" y="695"/>
                  <a:pt x="1171769" y="50"/>
                  <a:pt x="1168401" y="0"/>
                </a:cubicBezTo>
                <a:lnTo>
                  <a:pt x="25401" y="0"/>
                </a:lnTo>
                <a:cubicBezTo>
                  <a:pt x="22032" y="50"/>
                  <a:pt x="18791" y="695"/>
                  <a:pt x="15679" y="2034"/>
                </a:cubicBezTo>
                <a:cubicBezTo>
                  <a:pt x="12568" y="3324"/>
                  <a:pt x="9821" y="5160"/>
                  <a:pt x="7440" y="7492"/>
                </a:cubicBezTo>
                <a:cubicBezTo>
                  <a:pt x="5058" y="9922"/>
                  <a:pt x="3222" y="12651"/>
                  <a:pt x="1933" y="15727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533222201" y="5394452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Freeform 694"/>
          <p:cNvSpPr/>
          <p:nvPr/>
        </p:nvSpPr>
        <p:spPr>
          <a:xfrm flipV="1">
            <a:off x="4094273" y="6"/>
            <a:ext cx="4150146" cy="757906"/>
          </a:xfrm>
          <a:custGeom>
            <a:avLst/>
            <a:gdLst/>
            <a:ahLst/>
            <a:cxnLst/>
            <a:rect l="0" t="0" r="0" b="0"/>
            <a:pathLst>
              <a:path w="8623301" h="1574800">
                <a:moveTo>
                  <a:pt x="1" y="50800"/>
                </a:moveTo>
                <a:lnTo>
                  <a:pt x="1" y="1524000"/>
                </a:lnTo>
                <a:cubicBezTo>
                  <a:pt x="0" y="1530797"/>
                  <a:pt x="1289" y="1537296"/>
                  <a:pt x="3867" y="1543547"/>
                </a:cubicBezTo>
                <a:cubicBezTo>
                  <a:pt x="6445" y="1549748"/>
                  <a:pt x="10116" y="1555254"/>
                  <a:pt x="14879" y="1559967"/>
                </a:cubicBezTo>
                <a:cubicBezTo>
                  <a:pt x="19643" y="1564730"/>
                  <a:pt x="25136" y="1568401"/>
                  <a:pt x="31360" y="1570981"/>
                </a:cubicBezTo>
                <a:cubicBezTo>
                  <a:pt x="37584" y="1573511"/>
                  <a:pt x="44064" y="1574800"/>
                  <a:pt x="50801" y="1574800"/>
                </a:cubicBezTo>
                <a:lnTo>
                  <a:pt x="8572501" y="1574800"/>
                </a:lnTo>
                <a:cubicBezTo>
                  <a:pt x="8579237" y="1574800"/>
                  <a:pt x="8585716" y="1573511"/>
                  <a:pt x="8591940" y="1570981"/>
                </a:cubicBezTo>
                <a:cubicBezTo>
                  <a:pt x="8598163" y="1568401"/>
                  <a:pt x="8603658" y="1564730"/>
                  <a:pt x="8608421" y="1559967"/>
                </a:cubicBezTo>
                <a:cubicBezTo>
                  <a:pt x="8613183" y="1555254"/>
                  <a:pt x="8616854" y="1549748"/>
                  <a:pt x="8619433" y="1543547"/>
                </a:cubicBezTo>
                <a:cubicBezTo>
                  <a:pt x="8622010" y="1537296"/>
                  <a:pt x="8623300" y="1530797"/>
                  <a:pt x="8623301" y="1524000"/>
                </a:cubicBezTo>
                <a:lnTo>
                  <a:pt x="8623301" y="50800"/>
                </a:lnTo>
                <a:cubicBezTo>
                  <a:pt x="8623300" y="44103"/>
                  <a:pt x="8622010" y="37654"/>
                  <a:pt x="8619432" y="31354"/>
                </a:cubicBezTo>
                <a:cubicBezTo>
                  <a:pt x="8616854" y="25152"/>
                  <a:pt x="8613183" y="19695"/>
                  <a:pt x="8608421" y="14883"/>
                </a:cubicBezTo>
                <a:cubicBezTo>
                  <a:pt x="8603658" y="10121"/>
                  <a:pt x="8598163" y="6450"/>
                  <a:pt x="8591940" y="3920"/>
                </a:cubicBezTo>
                <a:cubicBezTo>
                  <a:pt x="8585716" y="1290"/>
                  <a:pt x="8579237" y="0"/>
                  <a:pt x="8572501" y="0"/>
                </a:cubicBezTo>
                <a:lnTo>
                  <a:pt x="50801" y="0"/>
                </a:lnTo>
                <a:cubicBezTo>
                  <a:pt x="44064" y="0"/>
                  <a:pt x="37584" y="1290"/>
                  <a:pt x="31360" y="3920"/>
                </a:cubicBezTo>
                <a:cubicBezTo>
                  <a:pt x="25136" y="6450"/>
                  <a:pt x="19643" y="10121"/>
                  <a:pt x="14879" y="14883"/>
                </a:cubicBezTo>
                <a:cubicBezTo>
                  <a:pt x="10116" y="19695"/>
                  <a:pt x="6445" y="25152"/>
                  <a:pt x="3867" y="31354"/>
                </a:cubicBezTo>
                <a:cubicBezTo>
                  <a:pt x="1289" y="37654"/>
                  <a:pt x="0" y="44103"/>
                  <a:pt x="1" y="50800"/>
                </a:cubicBezTo>
                <a:close/>
                <a:moveTo>
                  <a:pt x="527875501" y="528802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Freeform 696"/>
          <p:cNvSpPr/>
          <p:nvPr/>
        </p:nvSpPr>
        <p:spPr>
          <a:xfrm flipV="1">
            <a:off x="4094273" y="3783424"/>
            <a:ext cx="4150146" cy="452299"/>
          </a:xfrm>
          <a:custGeom>
            <a:avLst/>
            <a:gdLst/>
            <a:ahLst/>
            <a:cxnLst/>
            <a:rect l="0" t="0" r="0" b="0"/>
            <a:pathLst>
              <a:path w="8623301" h="939800">
                <a:moveTo>
                  <a:pt x="1" y="50800"/>
                </a:moveTo>
                <a:lnTo>
                  <a:pt x="1" y="889000"/>
                </a:lnTo>
                <a:cubicBezTo>
                  <a:pt x="0" y="895747"/>
                  <a:pt x="1289" y="902246"/>
                  <a:pt x="3867" y="908497"/>
                </a:cubicBezTo>
                <a:cubicBezTo>
                  <a:pt x="6445" y="914748"/>
                  <a:pt x="10116" y="920254"/>
                  <a:pt x="14879" y="924967"/>
                </a:cubicBezTo>
                <a:cubicBezTo>
                  <a:pt x="19643" y="929779"/>
                  <a:pt x="25136" y="933450"/>
                  <a:pt x="31360" y="935981"/>
                </a:cubicBezTo>
                <a:cubicBezTo>
                  <a:pt x="37584" y="938511"/>
                  <a:pt x="44064" y="939800"/>
                  <a:pt x="50801" y="939800"/>
                </a:cubicBezTo>
                <a:lnTo>
                  <a:pt x="8572501" y="939800"/>
                </a:lnTo>
                <a:cubicBezTo>
                  <a:pt x="8579237" y="939800"/>
                  <a:pt x="8585716" y="938511"/>
                  <a:pt x="8591940" y="935981"/>
                </a:cubicBezTo>
                <a:cubicBezTo>
                  <a:pt x="8598163" y="933450"/>
                  <a:pt x="8603658" y="929779"/>
                  <a:pt x="8608421" y="924967"/>
                </a:cubicBezTo>
                <a:cubicBezTo>
                  <a:pt x="8613183" y="920254"/>
                  <a:pt x="8616854" y="914748"/>
                  <a:pt x="8619433" y="908497"/>
                </a:cubicBezTo>
                <a:cubicBezTo>
                  <a:pt x="8622010" y="902246"/>
                  <a:pt x="8623300" y="895747"/>
                  <a:pt x="8623301" y="889000"/>
                </a:cubicBezTo>
                <a:lnTo>
                  <a:pt x="8623301" y="50800"/>
                </a:lnTo>
                <a:cubicBezTo>
                  <a:pt x="8623300" y="44103"/>
                  <a:pt x="8622010" y="37654"/>
                  <a:pt x="8619432" y="31354"/>
                </a:cubicBezTo>
                <a:cubicBezTo>
                  <a:pt x="8616854" y="25152"/>
                  <a:pt x="8613183" y="19695"/>
                  <a:pt x="8608421" y="14883"/>
                </a:cubicBezTo>
                <a:cubicBezTo>
                  <a:pt x="8603658" y="10121"/>
                  <a:pt x="8598163" y="6450"/>
                  <a:pt x="8591940" y="3920"/>
                </a:cubicBezTo>
                <a:cubicBezTo>
                  <a:pt x="8585716" y="1290"/>
                  <a:pt x="8579237" y="0"/>
                  <a:pt x="8572501" y="0"/>
                </a:cubicBezTo>
                <a:lnTo>
                  <a:pt x="50801" y="0"/>
                </a:lnTo>
                <a:cubicBezTo>
                  <a:pt x="44064" y="0"/>
                  <a:pt x="37584" y="1290"/>
                  <a:pt x="31360" y="3920"/>
                </a:cubicBezTo>
                <a:cubicBezTo>
                  <a:pt x="25136" y="6450"/>
                  <a:pt x="19643" y="10121"/>
                  <a:pt x="14879" y="14883"/>
                </a:cubicBezTo>
                <a:cubicBezTo>
                  <a:pt x="10116" y="19695"/>
                  <a:pt x="6445" y="25152"/>
                  <a:pt x="3867" y="31354"/>
                </a:cubicBezTo>
                <a:cubicBezTo>
                  <a:pt x="1289" y="37654"/>
                  <a:pt x="0" y="44103"/>
                  <a:pt x="1" y="50800"/>
                </a:cubicBezTo>
                <a:close/>
                <a:moveTo>
                  <a:pt x="535101801" y="5360289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Freeform 698"/>
          <p:cNvSpPr/>
          <p:nvPr/>
        </p:nvSpPr>
        <p:spPr>
          <a:xfrm flipV="1">
            <a:off x="4094273" y="6161048"/>
            <a:ext cx="4150146" cy="452299"/>
          </a:xfrm>
          <a:custGeom>
            <a:avLst/>
            <a:gdLst/>
            <a:ahLst/>
            <a:cxnLst/>
            <a:rect l="0" t="0" r="0" b="0"/>
            <a:pathLst>
              <a:path w="8623301" h="939800">
                <a:moveTo>
                  <a:pt x="1" y="50800"/>
                </a:moveTo>
                <a:lnTo>
                  <a:pt x="1" y="889000"/>
                </a:lnTo>
                <a:cubicBezTo>
                  <a:pt x="0" y="895797"/>
                  <a:pt x="1289" y="902296"/>
                  <a:pt x="3867" y="908497"/>
                </a:cubicBezTo>
                <a:cubicBezTo>
                  <a:pt x="6445" y="914748"/>
                  <a:pt x="10116" y="920254"/>
                  <a:pt x="14879" y="924967"/>
                </a:cubicBezTo>
                <a:cubicBezTo>
                  <a:pt x="19643" y="929730"/>
                  <a:pt x="25136" y="933401"/>
                  <a:pt x="31360" y="935981"/>
                </a:cubicBezTo>
                <a:cubicBezTo>
                  <a:pt x="37584" y="938511"/>
                  <a:pt x="44064" y="939800"/>
                  <a:pt x="50801" y="939800"/>
                </a:cubicBezTo>
                <a:lnTo>
                  <a:pt x="8572501" y="939800"/>
                </a:lnTo>
                <a:cubicBezTo>
                  <a:pt x="8579237" y="939800"/>
                  <a:pt x="8585716" y="938511"/>
                  <a:pt x="8591940" y="935981"/>
                </a:cubicBezTo>
                <a:cubicBezTo>
                  <a:pt x="8598163" y="933401"/>
                  <a:pt x="8603658" y="929730"/>
                  <a:pt x="8608421" y="924967"/>
                </a:cubicBezTo>
                <a:cubicBezTo>
                  <a:pt x="8613183" y="920254"/>
                  <a:pt x="8616854" y="914748"/>
                  <a:pt x="8619433" y="908497"/>
                </a:cubicBezTo>
                <a:cubicBezTo>
                  <a:pt x="8622010" y="902296"/>
                  <a:pt x="8623300" y="895797"/>
                  <a:pt x="8623301" y="889000"/>
                </a:cubicBezTo>
                <a:lnTo>
                  <a:pt x="8623301" y="50800"/>
                </a:lnTo>
                <a:cubicBezTo>
                  <a:pt x="8623300" y="44103"/>
                  <a:pt x="8622010" y="37604"/>
                  <a:pt x="8619432" y="31354"/>
                </a:cubicBezTo>
                <a:cubicBezTo>
                  <a:pt x="8616854" y="25152"/>
                  <a:pt x="8613183" y="19695"/>
                  <a:pt x="8608421" y="14883"/>
                </a:cubicBezTo>
                <a:cubicBezTo>
                  <a:pt x="8603658" y="10121"/>
                  <a:pt x="8598163" y="6450"/>
                  <a:pt x="8591940" y="3920"/>
                </a:cubicBezTo>
                <a:cubicBezTo>
                  <a:pt x="8585716" y="1290"/>
                  <a:pt x="8579237" y="0"/>
                  <a:pt x="8572501" y="0"/>
                </a:cubicBezTo>
                <a:lnTo>
                  <a:pt x="50801" y="0"/>
                </a:lnTo>
                <a:cubicBezTo>
                  <a:pt x="44064" y="0"/>
                  <a:pt x="37584" y="1290"/>
                  <a:pt x="31360" y="3920"/>
                </a:cubicBezTo>
                <a:cubicBezTo>
                  <a:pt x="25136" y="6450"/>
                  <a:pt x="19643" y="10121"/>
                  <a:pt x="14879" y="14883"/>
                </a:cubicBezTo>
                <a:cubicBezTo>
                  <a:pt x="10116" y="19695"/>
                  <a:pt x="6445" y="25152"/>
                  <a:pt x="3867" y="31354"/>
                </a:cubicBezTo>
                <a:cubicBezTo>
                  <a:pt x="1289" y="37604"/>
                  <a:pt x="0" y="44103"/>
                  <a:pt x="1" y="50800"/>
                </a:cubicBezTo>
                <a:close/>
                <a:moveTo>
                  <a:pt x="540042101" y="5409692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Rectangle 699"/>
          <p:cNvSpPr/>
          <p:nvPr/>
        </p:nvSpPr>
        <p:spPr>
          <a:xfrm>
            <a:off x="511613" y="765747"/>
            <a:ext cx="9989127" cy="220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04857" defTabSz="586496"/>
            <a:r>
              <a:rPr lang="en-US" sz="16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Think a bit about the relationship between the data and the regression target. Linear</a:t>
            </a:r>
          </a:p>
          <a:p>
            <a:pPr marL="104857"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regression predicts relationships between feature X and target variable y. Can you find the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2"/>
              </a:rPr>
              <a:t>target</a:t>
            </a:r>
          </a:p>
          <a:p>
            <a:pPr marL="103902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  <a:hlinkClick r:id="rId2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for the diabetes dataset in the documentation? What is this dataset demonstrating, given that target?</a:t>
            </a:r>
          </a:p>
          <a:p>
            <a:pPr marL="103902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2. Next, select a portion of this dataset to plot by selecting the 3rd column of the dataset. You can do this by using the `:` operator to select all rows, and then selecting the 3rd column using the index (2). You can also reshape the data to be a 2D array - as required for plotting - by using `reshape(</a:t>
            </a:r>
            <a:r>
              <a:rPr lang="en-US" sz="1600" kern="0" dirty="0" err="1">
                <a:solidFill>
                  <a:srgbClr val="4D4D4D"/>
                </a:solidFill>
                <a:latin typeface="Arial"/>
              </a:rPr>
              <a:t>n_rows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, </a:t>
            </a:r>
            <a:r>
              <a:rPr lang="en-US" sz="1600" kern="0" dirty="0" err="1">
                <a:solidFill>
                  <a:srgbClr val="4D4D4D"/>
                </a:solidFill>
                <a:latin typeface="Arial"/>
              </a:rPr>
              <a:t>n_columns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)`. If one of the parameter is -1, the corresponding dimension is calculated automatically.</a:t>
            </a:r>
          </a:p>
        </p:txBody>
      </p:sp>
      <p:sp>
        <p:nvSpPr>
          <p:cNvPr id="700" name="Rectangle 700"/>
          <p:cNvSpPr/>
          <p:nvPr/>
        </p:nvSpPr>
        <p:spPr>
          <a:xfrm>
            <a:off x="635330" y="3847024"/>
            <a:ext cx="9510156" cy="1587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04857" defTabSz="586496"/>
            <a:r>
              <a:rPr lang="en-US" sz="14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At any time, print out the data to check its shape.</a:t>
            </a:r>
          </a:p>
          <a:p>
            <a:pPr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3. Now that you have data ready to be plotted, you can see if a machine can help determine a logical</a:t>
            </a:r>
          </a:p>
          <a:p>
            <a:pPr defTabSz="586496">
              <a:lnSpc>
                <a:spcPts val="206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split between the numbers in this dataset. To do this, you need to split both the data (X) and the</a:t>
            </a:r>
          </a:p>
          <a:p>
            <a:pPr marL="103902" defTabSz="586496">
              <a:lnSpc>
                <a:spcPts val="129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target (y) into test and training sets. Scikit-learn has a straightforward way to do this; you can split</a:t>
            </a:r>
          </a:p>
          <a:p>
            <a:pPr marL="103902" defTabSz="586496">
              <a:lnSpc>
                <a:spcPts val="129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your test data at a given point.</a:t>
            </a:r>
          </a:p>
        </p:txBody>
      </p:sp>
      <p:sp>
        <p:nvSpPr>
          <p:cNvPr id="705" name="Rectangle 705"/>
          <p:cNvSpPr/>
          <p:nvPr/>
        </p:nvSpPr>
        <p:spPr>
          <a:xfrm>
            <a:off x="869924" y="3331916"/>
            <a:ext cx="225542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fr-FR" sz="1400" kern="0" dirty="0">
                <a:solidFill>
                  <a:srgbClr val="333333"/>
                </a:solidFill>
                <a:latin typeface="Courier New"/>
              </a:rPr>
              <a:t>X = X[:, 2]   </a:t>
            </a:r>
          </a:p>
          <a:p>
            <a:pPr defTabSz="586496"/>
            <a:r>
              <a:rPr lang="fr-FR" sz="1400" kern="0" dirty="0">
                <a:solidFill>
                  <a:srgbClr val="333333"/>
                </a:solidFill>
                <a:latin typeface="Courier New"/>
              </a:rPr>
              <a:t>X = </a:t>
            </a:r>
            <a:r>
              <a:rPr lang="fr-FR" sz="1400" kern="0" dirty="0" err="1">
                <a:solidFill>
                  <a:srgbClr val="333333"/>
                </a:solidFill>
                <a:latin typeface="Courier New"/>
              </a:rPr>
              <a:t>X.reshape</a:t>
            </a:r>
            <a:r>
              <a:rPr lang="fr-FR" sz="1400" kern="0" dirty="0">
                <a:solidFill>
                  <a:srgbClr val="333333"/>
                </a:solidFill>
                <a:latin typeface="Courier New"/>
              </a:rPr>
              <a:t>((-1,1))</a:t>
            </a:r>
            <a:endParaRPr lang="en-US" sz="1400" kern="0" dirty="0">
              <a:solidFill>
                <a:srgbClr val="333333"/>
              </a:solidFill>
              <a:latin typeface="Courier New"/>
            </a:endParaRPr>
          </a:p>
        </p:txBody>
      </p:sp>
      <p:sp>
        <p:nvSpPr>
          <p:cNvPr id="706" name="Rectangle 706"/>
          <p:cNvSpPr/>
          <p:nvPr/>
        </p:nvSpPr>
        <p:spPr>
          <a:xfrm>
            <a:off x="7965496" y="3010976"/>
            <a:ext cx="5578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707" name="Rectangle 707"/>
          <p:cNvSpPr/>
          <p:nvPr/>
        </p:nvSpPr>
        <p:spPr>
          <a:xfrm>
            <a:off x="869924" y="5921679"/>
            <a:ext cx="955870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X_train, X_test, y_train, y_test = model_selection.train_test_split(X, y, </a:t>
            </a:r>
            <a:r>
              <a:rPr lang="en-US" sz="1400" kern="0" dirty="0" err="1">
                <a:solidFill>
                  <a:srgbClr val="333333"/>
                </a:solidFill>
                <a:latin typeface="Courier New"/>
              </a:rPr>
              <a:t>test_size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=0.33)</a:t>
            </a:r>
          </a:p>
        </p:txBody>
      </p:sp>
      <p:sp>
        <p:nvSpPr>
          <p:cNvPr id="708" name="Rectangle 708"/>
          <p:cNvSpPr/>
          <p:nvPr/>
        </p:nvSpPr>
        <p:spPr>
          <a:xfrm>
            <a:off x="8524359" y="5433910"/>
            <a:ext cx="5578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B1A4C-6608-40C9-02CB-1BBC15803A6A}"/>
              </a:ext>
            </a:extLst>
          </p:cNvPr>
          <p:cNvSpPr txBox="1"/>
          <p:nvPr/>
        </p:nvSpPr>
        <p:spPr>
          <a:xfrm>
            <a:off x="3121346" y="65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ectangle 701"/>
          <p:cNvSpPr/>
          <p:nvPr/>
        </p:nvSpPr>
        <p:spPr>
          <a:xfrm>
            <a:off x="630499" y="845138"/>
            <a:ext cx="9185207" cy="4319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4. Now you are ready to train your model! Load up the linear regression model and train it with your X</a:t>
            </a:r>
          </a:p>
          <a:p>
            <a:pPr marL="110014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and y training sets using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model.fit(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)</a:t>
            </a:r>
            <a:r>
              <a:rPr lang="en-US" sz="1600" kern="0" spc="389" dirty="0">
                <a:solidFill>
                  <a:srgbClr val="4D4D4D"/>
                </a:solidFill>
                <a:latin typeface="Arial"/>
              </a:rPr>
              <a:t>:</a:t>
            </a:r>
          </a:p>
        </p:txBody>
      </p:sp>
      <p:sp>
        <p:nvSpPr>
          <p:cNvPr id="2" name="Rectangle 709">
            <a:extLst>
              <a:ext uri="{FF2B5EF4-FFF2-40B4-BE49-F238E27FC236}">
                <a16:creationId xmlns:a16="http://schemas.microsoft.com/office/drawing/2014/main" id="{A7D6151F-8488-EE2B-7509-D1E2E6C698D2}"/>
              </a:ext>
            </a:extLst>
          </p:cNvPr>
          <p:cNvSpPr/>
          <p:nvPr/>
        </p:nvSpPr>
        <p:spPr>
          <a:xfrm>
            <a:off x="927054" y="1493295"/>
            <a:ext cx="4296048" cy="3847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model = linear_model.LinearRegression() 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model.fit(X_train, y_train)</a:t>
            </a:r>
          </a:p>
        </p:txBody>
      </p:sp>
      <p:sp>
        <p:nvSpPr>
          <p:cNvPr id="710" name="Rectangle 710"/>
          <p:cNvSpPr/>
          <p:nvPr/>
        </p:nvSpPr>
        <p:spPr>
          <a:xfrm>
            <a:off x="8575902" y="1308629"/>
            <a:ext cx="5578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3" name="Rectangle 702">
            <a:extLst>
              <a:ext uri="{FF2B5EF4-FFF2-40B4-BE49-F238E27FC236}">
                <a16:creationId xmlns:a16="http://schemas.microsoft.com/office/drawing/2014/main" id="{6AC0787C-72A6-027B-1108-9ACC4DB25A8D}"/>
              </a:ext>
            </a:extLst>
          </p:cNvPr>
          <p:cNvSpPr/>
          <p:nvPr/>
        </p:nvSpPr>
        <p:spPr>
          <a:xfrm>
            <a:off x="630499" y="2390917"/>
            <a:ext cx="8739893" cy="9565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04857" defTabSz="586496"/>
            <a:r>
              <a:rPr lang="en-US" sz="16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model.fit(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)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is a function you'll see in many ML libraries such as TensorFlow</a:t>
            </a: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5. Then, create a prediction using test data, using the function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predict(</a:t>
            </a:r>
            <a:r>
              <a:rPr lang="en-US" sz="1600" kern="0" spc="390" dirty="0">
                <a:solidFill>
                  <a:srgbClr val="333333"/>
                </a:solidFill>
                <a:latin typeface="Courier New"/>
              </a:rPr>
              <a:t>)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This will be used to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draw the line between data groups</a:t>
            </a:r>
          </a:p>
        </p:txBody>
      </p:sp>
      <p:sp>
        <p:nvSpPr>
          <p:cNvPr id="711" name="Rectangle 711"/>
          <p:cNvSpPr/>
          <p:nvPr/>
        </p:nvSpPr>
        <p:spPr>
          <a:xfrm>
            <a:off x="927054" y="3747895"/>
            <a:ext cx="32220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y_pred = model.predict(X_test)</a:t>
            </a:r>
          </a:p>
        </p:txBody>
      </p:sp>
      <p:sp>
        <p:nvSpPr>
          <p:cNvPr id="712" name="Rectangle 712"/>
          <p:cNvSpPr/>
          <p:nvPr/>
        </p:nvSpPr>
        <p:spPr>
          <a:xfrm>
            <a:off x="8575901" y="3510540"/>
            <a:ext cx="5578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06763-C4CF-015E-ECD6-A3B6DBA12D90}"/>
              </a:ext>
            </a:extLst>
          </p:cNvPr>
          <p:cNvSpPr txBox="1"/>
          <p:nvPr/>
        </p:nvSpPr>
        <p:spPr>
          <a:xfrm>
            <a:off x="3165286" y="-221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96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icture 7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1216" y="3729026"/>
            <a:ext cx="5082384" cy="3128974"/>
          </a:xfrm>
          <a:prstGeom prst="rect">
            <a:avLst/>
          </a:prstGeom>
          <a:noFill/>
        </p:spPr>
      </p:pic>
      <p:sp>
        <p:nvSpPr>
          <p:cNvPr id="718" name="Freeform 718"/>
          <p:cNvSpPr/>
          <p:nvPr/>
        </p:nvSpPr>
        <p:spPr>
          <a:xfrm flipV="1">
            <a:off x="6508570" y="5855427"/>
            <a:ext cx="1356896" cy="128355"/>
          </a:xfrm>
          <a:custGeom>
            <a:avLst/>
            <a:gdLst/>
            <a:ahLst/>
            <a:cxnLst/>
            <a:rect l="0" t="0" r="0" b="0"/>
            <a:pathLst>
              <a:path w="2819401" h="266700">
                <a:moveTo>
                  <a:pt x="1" y="25400"/>
                </a:moveTo>
                <a:lnTo>
                  <a:pt x="1" y="241300"/>
                </a:lnTo>
                <a:cubicBezTo>
                  <a:pt x="0" y="244724"/>
                  <a:pt x="644" y="247948"/>
                  <a:pt x="1933" y="251074"/>
                </a:cubicBezTo>
                <a:cubicBezTo>
                  <a:pt x="3222" y="254199"/>
                  <a:pt x="5058" y="256977"/>
                  <a:pt x="7440" y="259309"/>
                </a:cubicBezTo>
                <a:cubicBezTo>
                  <a:pt x="9821" y="261690"/>
                  <a:pt x="12568" y="263525"/>
                  <a:pt x="15680" y="264815"/>
                </a:cubicBezTo>
                <a:cubicBezTo>
                  <a:pt x="18792" y="266056"/>
                  <a:pt x="22032" y="266700"/>
                  <a:pt x="25401" y="266700"/>
                </a:cubicBezTo>
                <a:lnTo>
                  <a:pt x="2794001" y="266700"/>
                </a:lnTo>
                <a:cubicBezTo>
                  <a:pt x="2797369" y="266700"/>
                  <a:pt x="2800608" y="266056"/>
                  <a:pt x="2803719" y="264815"/>
                </a:cubicBezTo>
                <a:cubicBezTo>
                  <a:pt x="2806831" y="263525"/>
                  <a:pt x="2809578" y="261690"/>
                  <a:pt x="2811960" y="259309"/>
                </a:cubicBezTo>
                <a:cubicBezTo>
                  <a:pt x="2814341" y="256977"/>
                  <a:pt x="2816177" y="254199"/>
                  <a:pt x="2817466" y="251074"/>
                </a:cubicBezTo>
                <a:cubicBezTo>
                  <a:pt x="2818755" y="247948"/>
                  <a:pt x="2819400" y="244724"/>
                  <a:pt x="2819401" y="241300"/>
                </a:cubicBezTo>
                <a:lnTo>
                  <a:pt x="2819401" y="25400"/>
                </a:lnTo>
                <a:cubicBezTo>
                  <a:pt x="2819400" y="22077"/>
                  <a:pt x="2818755" y="18852"/>
                  <a:pt x="2817466" y="15776"/>
                </a:cubicBezTo>
                <a:cubicBezTo>
                  <a:pt x="2816177" y="12651"/>
                  <a:pt x="2814341" y="9922"/>
                  <a:pt x="2811960" y="7492"/>
                </a:cubicBezTo>
                <a:cubicBezTo>
                  <a:pt x="2809578" y="5160"/>
                  <a:pt x="2806831" y="3324"/>
                  <a:pt x="2803719" y="1985"/>
                </a:cubicBezTo>
                <a:cubicBezTo>
                  <a:pt x="2800608" y="745"/>
                  <a:pt x="2797369" y="50"/>
                  <a:pt x="2794001" y="0"/>
                </a:cubicBezTo>
                <a:lnTo>
                  <a:pt x="25401" y="0"/>
                </a:lnTo>
                <a:cubicBezTo>
                  <a:pt x="22032" y="50"/>
                  <a:pt x="18791" y="745"/>
                  <a:pt x="15679" y="1985"/>
                </a:cubicBezTo>
                <a:cubicBezTo>
                  <a:pt x="12568" y="3324"/>
                  <a:pt x="9821" y="5160"/>
                  <a:pt x="7440" y="7492"/>
                </a:cubicBezTo>
                <a:cubicBezTo>
                  <a:pt x="5058" y="9922"/>
                  <a:pt x="3222" y="12651"/>
                  <a:pt x="1933" y="15776"/>
                </a:cubicBezTo>
                <a:cubicBezTo>
                  <a:pt x="644" y="18852"/>
                  <a:pt x="0" y="22077"/>
                  <a:pt x="1" y="25400"/>
                </a:cubicBezTo>
                <a:close/>
                <a:moveTo>
                  <a:pt x="547992301" y="5539105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Freeform 720"/>
          <p:cNvSpPr/>
          <p:nvPr/>
        </p:nvSpPr>
        <p:spPr>
          <a:xfrm flipV="1">
            <a:off x="4094273" y="592871"/>
            <a:ext cx="4150146" cy="1216316"/>
          </a:xfrm>
          <a:custGeom>
            <a:avLst/>
            <a:gdLst/>
            <a:ahLst/>
            <a:cxnLst/>
            <a:rect l="0" t="0" r="0" b="0"/>
            <a:pathLst>
              <a:path w="8623301" h="2527300">
                <a:moveTo>
                  <a:pt x="1" y="50800"/>
                </a:moveTo>
                <a:lnTo>
                  <a:pt x="1" y="2476500"/>
                </a:lnTo>
                <a:cubicBezTo>
                  <a:pt x="0" y="2483247"/>
                  <a:pt x="1289" y="2489746"/>
                  <a:pt x="3867" y="2495947"/>
                </a:cubicBezTo>
                <a:cubicBezTo>
                  <a:pt x="6445" y="2502149"/>
                  <a:pt x="10116" y="2507655"/>
                  <a:pt x="14879" y="2512418"/>
                </a:cubicBezTo>
                <a:cubicBezTo>
                  <a:pt x="19643" y="2517230"/>
                  <a:pt x="25136" y="2520901"/>
                  <a:pt x="31360" y="2523431"/>
                </a:cubicBezTo>
                <a:cubicBezTo>
                  <a:pt x="37584" y="2526011"/>
                  <a:pt x="44064" y="2527300"/>
                  <a:pt x="50801" y="2527300"/>
                </a:cubicBezTo>
                <a:lnTo>
                  <a:pt x="8572501" y="2527300"/>
                </a:lnTo>
                <a:cubicBezTo>
                  <a:pt x="8579237" y="2527300"/>
                  <a:pt x="8585716" y="2526011"/>
                  <a:pt x="8591940" y="2523431"/>
                </a:cubicBezTo>
                <a:cubicBezTo>
                  <a:pt x="8598163" y="2520901"/>
                  <a:pt x="8603658" y="2517230"/>
                  <a:pt x="8608421" y="2512418"/>
                </a:cubicBezTo>
                <a:cubicBezTo>
                  <a:pt x="8613183" y="2507655"/>
                  <a:pt x="8616854" y="2502149"/>
                  <a:pt x="8619433" y="2495947"/>
                </a:cubicBezTo>
                <a:cubicBezTo>
                  <a:pt x="8622010" y="2489746"/>
                  <a:pt x="8623300" y="2483247"/>
                  <a:pt x="8623301" y="2476500"/>
                </a:cubicBezTo>
                <a:lnTo>
                  <a:pt x="8623301" y="50800"/>
                </a:lnTo>
                <a:cubicBezTo>
                  <a:pt x="8623300" y="44103"/>
                  <a:pt x="8622010" y="37654"/>
                  <a:pt x="8619432" y="31453"/>
                </a:cubicBezTo>
                <a:cubicBezTo>
                  <a:pt x="8616854" y="25202"/>
                  <a:pt x="8613183" y="19695"/>
                  <a:pt x="8608421" y="14933"/>
                </a:cubicBezTo>
                <a:cubicBezTo>
                  <a:pt x="8603658" y="10220"/>
                  <a:pt x="8598163" y="6549"/>
                  <a:pt x="8591940" y="3920"/>
                </a:cubicBezTo>
                <a:cubicBezTo>
                  <a:pt x="8585716" y="1340"/>
                  <a:pt x="8579237" y="50"/>
                  <a:pt x="8572501" y="0"/>
                </a:cubicBezTo>
                <a:lnTo>
                  <a:pt x="50801" y="0"/>
                </a:lnTo>
                <a:cubicBezTo>
                  <a:pt x="44064" y="50"/>
                  <a:pt x="37584" y="1340"/>
                  <a:pt x="31360" y="3920"/>
                </a:cubicBezTo>
                <a:cubicBezTo>
                  <a:pt x="25136" y="6549"/>
                  <a:pt x="19643" y="10220"/>
                  <a:pt x="14879" y="14933"/>
                </a:cubicBezTo>
                <a:cubicBezTo>
                  <a:pt x="10116" y="19695"/>
                  <a:pt x="6445" y="25202"/>
                  <a:pt x="3867" y="31453"/>
                </a:cubicBezTo>
                <a:cubicBezTo>
                  <a:pt x="1289" y="37654"/>
                  <a:pt x="0" y="44103"/>
                  <a:pt x="1" y="50800"/>
                </a:cubicBezTo>
                <a:close/>
                <a:moveTo>
                  <a:pt x="544309301" y="5452364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Rectangle 721"/>
          <p:cNvSpPr/>
          <p:nvPr/>
        </p:nvSpPr>
        <p:spPr>
          <a:xfrm>
            <a:off x="772013" y="653444"/>
            <a:ext cx="9558529" cy="997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6. Now it's time to show the data in a plot. Matplotlib is a very useful tool for this task. Create a</a:t>
            </a: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10014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scatterplot of all the X and y test data, and use the prediction to draw a line in the most</a:t>
            </a:r>
          </a:p>
          <a:p>
            <a:pPr marL="110014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10014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appropriate place, between the model's data groupings.</a:t>
            </a:r>
          </a:p>
        </p:txBody>
      </p:sp>
      <p:sp>
        <p:nvSpPr>
          <p:cNvPr id="726" name="Rectangle 726"/>
          <p:cNvSpPr/>
          <p:nvPr/>
        </p:nvSpPr>
        <p:spPr>
          <a:xfrm>
            <a:off x="950413" y="1842564"/>
            <a:ext cx="8226244" cy="1831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plt.scatter(X_test, y_test</a:t>
            </a:r>
            <a:r>
              <a:rPr lang="en-US" sz="1400" kern="0" spc="881" dirty="0">
                <a:solidFill>
                  <a:srgbClr val="333333"/>
                </a:solidFill>
                <a:latin typeface="Courier New"/>
              </a:rPr>
              <a:t>,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color='black’) </a:t>
            </a:r>
          </a:p>
          <a:p>
            <a:pPr defTabSz="586496"/>
            <a:endParaRPr lang="en-US" sz="1400" kern="0" dirty="0">
              <a:solidFill>
                <a:srgbClr val="333333"/>
              </a:solidFill>
              <a:latin typeface="Courier New"/>
            </a:endParaRP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plt.plot(X_test, y_pred, color='blue', linewidth=3) </a:t>
            </a:r>
          </a:p>
          <a:p>
            <a:pPr defTabSz="586496">
              <a:lnSpc>
                <a:spcPts val="1203"/>
              </a:lnSpc>
            </a:pPr>
            <a:endParaRPr lang="en-US" sz="1400" kern="0" dirty="0">
              <a:solidFill>
                <a:srgbClr val="333333"/>
              </a:solidFill>
              <a:latin typeface="Courier New"/>
            </a:endParaRP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plt.xlabel('Scaled BMIs’)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 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plt.ylabel('Disease Progression’)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 </a:t>
            </a: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plt.title('A Graph Plot Showing Diabetes Progression Against BMI’) </a:t>
            </a:r>
          </a:p>
          <a:p>
            <a:pPr defTabSz="586496">
              <a:lnSpc>
                <a:spcPts val="1203"/>
              </a:lnSpc>
            </a:pPr>
            <a:endParaRPr lang="en-US" sz="1400" kern="0" dirty="0">
              <a:solidFill>
                <a:srgbClr val="333333"/>
              </a:solidFill>
              <a:latin typeface="Courier New"/>
            </a:endParaRPr>
          </a:p>
          <a:p>
            <a:pPr defTabSz="586496">
              <a:lnSpc>
                <a:spcPts val="1203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plt.show()</a:t>
            </a:r>
          </a:p>
        </p:txBody>
      </p:sp>
      <p:sp>
        <p:nvSpPr>
          <p:cNvPr id="727" name="Rectangle 727"/>
          <p:cNvSpPr/>
          <p:nvPr/>
        </p:nvSpPr>
        <p:spPr>
          <a:xfrm>
            <a:off x="6908095" y="1744450"/>
            <a:ext cx="5578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BF53B-29D3-4165-1489-D16EF8DB96DA}"/>
              </a:ext>
            </a:extLst>
          </p:cNvPr>
          <p:cNvSpPr txBox="1"/>
          <p:nvPr/>
        </p:nvSpPr>
        <p:spPr>
          <a:xfrm>
            <a:off x="3121346" y="-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ectangle 722"/>
          <p:cNvSpPr/>
          <p:nvPr/>
        </p:nvSpPr>
        <p:spPr>
          <a:xfrm>
            <a:off x="855080" y="1100097"/>
            <a:ext cx="9018260" cy="220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47640" defTabSz="586496"/>
            <a:r>
              <a:rPr lang="en-US" sz="16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Think a bit about what's going on here. A straight line is running through many small dots of</a:t>
            </a:r>
          </a:p>
          <a:p>
            <a:pPr marL="147640"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data, but what is it doing exactly? Can you see how you should be able to use this line to predict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where a new, unseen data point should fit in relationship to the plot's y axis? Try to put into words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146686"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the practical use of this model.</a:t>
            </a:r>
          </a:p>
          <a:p>
            <a:pPr marL="146686"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Congratulations, you built your first linear regression model, created a prediction with it, and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displayed it in a plot!</a:t>
            </a:r>
          </a:p>
        </p:txBody>
      </p:sp>
      <p:sp>
        <p:nvSpPr>
          <p:cNvPr id="714" name="Freeform 714"/>
          <p:cNvSpPr/>
          <p:nvPr/>
        </p:nvSpPr>
        <p:spPr>
          <a:xfrm flipV="1">
            <a:off x="855080" y="3574197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Rectangle 723"/>
          <p:cNvSpPr/>
          <p:nvPr/>
        </p:nvSpPr>
        <p:spPr>
          <a:xfrm>
            <a:off x="855080" y="3906394"/>
            <a:ext cx="105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333333"/>
                </a:solidFill>
                <a:latin typeface="Arial"/>
              </a:rPr>
              <a:t>🚀Challenge</a:t>
            </a:r>
          </a:p>
        </p:txBody>
      </p:sp>
      <p:sp>
        <p:nvSpPr>
          <p:cNvPr id="2" name="Freeform 715">
            <a:extLst>
              <a:ext uri="{FF2B5EF4-FFF2-40B4-BE49-F238E27FC236}">
                <a16:creationId xmlns:a16="http://schemas.microsoft.com/office/drawing/2014/main" id="{83C20AB4-225F-66AF-A091-E73605AA0220}"/>
              </a:ext>
            </a:extLst>
          </p:cNvPr>
          <p:cNvSpPr/>
          <p:nvPr/>
        </p:nvSpPr>
        <p:spPr>
          <a:xfrm flipV="1">
            <a:off x="855080" y="4332602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24">
            <a:extLst>
              <a:ext uri="{FF2B5EF4-FFF2-40B4-BE49-F238E27FC236}">
                <a16:creationId xmlns:a16="http://schemas.microsoft.com/office/drawing/2014/main" id="{AFACFE0E-CB96-A4BB-5303-6321905446A5}"/>
              </a:ext>
            </a:extLst>
          </p:cNvPr>
          <p:cNvSpPr/>
          <p:nvPr/>
        </p:nvSpPr>
        <p:spPr>
          <a:xfrm>
            <a:off x="855080" y="4703192"/>
            <a:ext cx="9214205" cy="664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Plot a different variable from this dataset. Hint: edit this line: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X = X[:, np.newaxis, 2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]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Given</a:t>
            </a: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this dataset's target, what are you able to discover about the progression of diabetes as a disease?</a:t>
            </a:r>
          </a:p>
        </p:txBody>
      </p:sp>
      <p:sp>
        <p:nvSpPr>
          <p:cNvPr id="725" name="Rectangle 725"/>
          <p:cNvSpPr/>
          <p:nvPr/>
        </p:nvSpPr>
        <p:spPr>
          <a:xfrm>
            <a:off x="855080" y="5662570"/>
            <a:ext cx="152766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333333"/>
                </a:solidFill>
                <a:latin typeface="Arial"/>
                <a:hlinkClick r:id="rId3"/>
              </a:rPr>
              <a:t>Post-lecture quiz</a:t>
            </a:r>
          </a:p>
        </p:txBody>
      </p:sp>
      <p:pic>
        <p:nvPicPr>
          <p:cNvPr id="4" name="Picture 719">
            <a:hlinkClick r:id="rId3"/>
            <a:extLst>
              <a:ext uri="{FF2B5EF4-FFF2-40B4-BE49-F238E27FC236}">
                <a16:creationId xmlns:a16="http://schemas.microsoft.com/office/drawing/2014/main" id="{846A3D76-5C5E-ED33-24B9-38062A94181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080" y="5905771"/>
            <a:ext cx="1527662" cy="4571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2244B-2390-D705-708E-09504072DA67}"/>
              </a:ext>
            </a:extLst>
          </p:cNvPr>
          <p:cNvSpPr txBox="1"/>
          <p:nvPr/>
        </p:nvSpPr>
        <p:spPr>
          <a:xfrm>
            <a:off x="746223" y="6019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https://gray-sand-07a10f403.1.azurestaticapps.net/quiz/10</a:t>
            </a:r>
            <a:endParaRPr lang="en-Z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6DDD2-7CF5-6416-F907-3C1516EA4983}"/>
              </a:ext>
            </a:extLst>
          </p:cNvPr>
          <p:cNvSpPr txBox="1"/>
          <p:nvPr/>
        </p:nvSpPr>
        <p:spPr>
          <a:xfrm>
            <a:off x="2414182" y="175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920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Rectangle 736"/>
          <p:cNvSpPr/>
          <p:nvPr/>
        </p:nvSpPr>
        <p:spPr>
          <a:xfrm>
            <a:off x="3371826" y="348476"/>
            <a:ext cx="221855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Review &amp; Self Study</a:t>
            </a:r>
          </a:p>
        </p:txBody>
      </p:sp>
      <p:sp>
        <p:nvSpPr>
          <p:cNvPr id="729" name="Freeform 729"/>
          <p:cNvSpPr/>
          <p:nvPr/>
        </p:nvSpPr>
        <p:spPr>
          <a:xfrm flipV="1">
            <a:off x="761210" y="721694"/>
            <a:ext cx="6847904" cy="45719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Rectangle 737"/>
          <p:cNvSpPr/>
          <p:nvPr/>
        </p:nvSpPr>
        <p:spPr>
          <a:xfrm>
            <a:off x="761210" y="1169824"/>
            <a:ext cx="6847904" cy="219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In this tutorial, you worked with simple linear regression, rather than univariate or multiple linear</a:t>
            </a: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regression. Read a little about the differences between these methods, or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 take a look at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2"/>
              </a:rPr>
              <a:t>this video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  <a:hlinkClick r:id="rId2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Read more about the concept of regression and think about what kinds of questions can be answered by this technique. Take this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3"/>
              </a:rPr>
              <a:t>tutorial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to </a:t>
            </a:r>
            <a:r>
              <a:rPr lang="en-US" sz="1600" kern="0" dirty="0" err="1">
                <a:solidFill>
                  <a:srgbClr val="4D4D4D"/>
                </a:solidFill>
                <a:latin typeface="Arial"/>
              </a:rPr>
              <a:t>deepent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your understanding.</a:t>
            </a:r>
          </a:p>
        </p:txBody>
      </p:sp>
      <p:sp>
        <p:nvSpPr>
          <p:cNvPr id="2" name="Rectangle 738">
            <a:extLst>
              <a:ext uri="{FF2B5EF4-FFF2-40B4-BE49-F238E27FC236}">
                <a16:creationId xmlns:a16="http://schemas.microsoft.com/office/drawing/2014/main" id="{E18CBB62-D26E-8E68-E2DB-3232BE6B8DCA}"/>
              </a:ext>
            </a:extLst>
          </p:cNvPr>
          <p:cNvSpPr/>
          <p:nvPr/>
        </p:nvSpPr>
        <p:spPr>
          <a:xfrm>
            <a:off x="1118484" y="3765015"/>
            <a:ext cx="132087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Assignment</a:t>
            </a:r>
          </a:p>
        </p:txBody>
      </p:sp>
      <p:sp>
        <p:nvSpPr>
          <p:cNvPr id="730" name="Freeform 730"/>
          <p:cNvSpPr/>
          <p:nvPr/>
        </p:nvSpPr>
        <p:spPr>
          <a:xfrm flipV="1">
            <a:off x="761210" y="4129523"/>
            <a:ext cx="6847904" cy="45719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39">
            <a:extLst>
              <a:ext uri="{FF2B5EF4-FFF2-40B4-BE49-F238E27FC236}">
                <a16:creationId xmlns:a16="http://schemas.microsoft.com/office/drawing/2014/main" id="{3FB3C5C6-B21C-99C4-C75A-2CD73B216B2E}"/>
              </a:ext>
            </a:extLst>
          </p:cNvPr>
          <p:cNvSpPr/>
          <p:nvPr/>
        </p:nvSpPr>
        <p:spPr>
          <a:xfrm>
            <a:off x="761209" y="4399448"/>
            <a:ext cx="7272448" cy="693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200" u="sng" kern="0" dirty="0">
                <a:solidFill>
                  <a:schemeClr val="tx2"/>
                </a:solidFill>
                <a:latin typeface="Arial"/>
              </a:rPr>
              <a:t>A different dataset</a:t>
            </a:r>
          </a:p>
          <a:p>
            <a:pPr marL="2085" defTabSz="586496">
              <a:lnSpc>
                <a:spcPts val="4778"/>
              </a:lnSpc>
            </a:pPr>
            <a:r>
              <a:rPr lang="en-US" sz="1600" kern="0" dirty="0">
                <a:solidFill>
                  <a:srgbClr val="333333"/>
                </a:solidFill>
                <a:latin typeface="Arial"/>
              </a:rPr>
              <a:t>Build a regression model using Scikit-learn: prepare and visualize data</a:t>
            </a:r>
          </a:p>
        </p:txBody>
      </p:sp>
    </p:spTree>
    <p:extLst>
      <p:ext uri="{BB962C8B-B14F-4D97-AF65-F5344CB8AC3E}">
        <p14:creationId xmlns:p14="http://schemas.microsoft.com/office/powerpoint/2010/main" val="47812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Picture 7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271" y="974289"/>
            <a:ext cx="10224872" cy="5012854"/>
          </a:xfrm>
          <a:prstGeom prst="rect">
            <a:avLst/>
          </a:prstGeom>
          <a:noFill/>
        </p:spPr>
      </p:pic>
      <p:pic>
        <p:nvPicPr>
          <p:cNvPr id="735" name="Picture 735">
            <a:hlinkClick r:id="rId3"/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3426" y="6160607"/>
            <a:ext cx="2128788" cy="45719"/>
          </a:xfrm>
          <a:prstGeom prst="rect">
            <a:avLst/>
          </a:prstGeom>
          <a:noFill/>
        </p:spPr>
      </p:pic>
      <p:sp>
        <p:nvSpPr>
          <p:cNvPr id="740" name="Rectangle 740"/>
          <p:cNvSpPr/>
          <p:nvPr/>
        </p:nvSpPr>
        <p:spPr>
          <a:xfrm>
            <a:off x="1203426" y="5987143"/>
            <a:ext cx="212878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4D4D4D"/>
                </a:solidFill>
                <a:latin typeface="Arial"/>
              </a:rPr>
              <a:t>Infographic by </a:t>
            </a:r>
            <a:r>
              <a:rPr lang="en-US" sz="1200" kern="0" dirty="0">
                <a:solidFill>
                  <a:srgbClr val="4D4D4D"/>
                </a:solidFill>
                <a:latin typeface="Arial"/>
                <a:hlinkClick r:id="rId3"/>
              </a:rPr>
              <a:t>Dasani Madipalli</a:t>
            </a:r>
          </a:p>
        </p:txBody>
      </p:sp>
      <p:sp>
        <p:nvSpPr>
          <p:cNvPr id="3" name="Rectangle 736">
            <a:extLst>
              <a:ext uri="{FF2B5EF4-FFF2-40B4-BE49-F238E27FC236}">
                <a16:creationId xmlns:a16="http://schemas.microsoft.com/office/drawing/2014/main" id="{B4B1DD7D-0E76-117F-C1DF-160CFAE545E5}"/>
              </a:ext>
            </a:extLst>
          </p:cNvPr>
          <p:cNvSpPr/>
          <p:nvPr/>
        </p:nvSpPr>
        <p:spPr>
          <a:xfrm>
            <a:off x="3948769" y="42284"/>
            <a:ext cx="221855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Review &amp; Self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Picture 573">
            <a:hlinkClick r:id="rId2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2535" y="0"/>
            <a:ext cx="4846604" cy="4014268"/>
          </a:xfrm>
          <a:prstGeom prst="rect">
            <a:avLst/>
          </a:prstGeom>
          <a:noFill/>
        </p:spPr>
      </p:pic>
      <p:sp>
        <p:nvSpPr>
          <p:cNvPr id="574" name="Freeform 574">
            <a:hlinkClick r:id="rId4"/>
          </p:cNvPr>
          <p:cNvSpPr/>
          <p:nvPr/>
        </p:nvSpPr>
        <p:spPr>
          <a:xfrm flipV="1">
            <a:off x="3969082" y="5149452"/>
            <a:ext cx="4284613" cy="458411"/>
          </a:xfrm>
          <a:custGeom>
            <a:avLst/>
            <a:gdLst/>
            <a:ahLst/>
            <a:cxnLst/>
            <a:rect l="0" t="0" r="0" b="0"/>
            <a:pathLst>
              <a:path w="8902700" h="952500">
                <a:moveTo>
                  <a:pt x="0" y="0"/>
                </a:moveTo>
                <a:lnTo>
                  <a:pt x="0" y="952500"/>
                </a:lnTo>
                <a:lnTo>
                  <a:pt x="8851900" y="952500"/>
                </a:lnTo>
                <a:cubicBezTo>
                  <a:pt x="8858636" y="952500"/>
                  <a:pt x="8865115" y="951211"/>
                  <a:pt x="8871339" y="948681"/>
                </a:cubicBezTo>
                <a:cubicBezTo>
                  <a:pt x="8877562" y="946101"/>
                  <a:pt x="8883057" y="942430"/>
                  <a:pt x="8887820" y="937618"/>
                </a:cubicBezTo>
                <a:cubicBezTo>
                  <a:pt x="8892582" y="932905"/>
                  <a:pt x="8896253" y="927398"/>
                  <a:pt x="8898832" y="921197"/>
                </a:cubicBezTo>
                <a:cubicBezTo>
                  <a:pt x="8901409" y="914946"/>
                  <a:pt x="8902699" y="908447"/>
                  <a:pt x="8902700" y="901700"/>
                </a:cubicBezTo>
                <a:lnTo>
                  <a:pt x="8902700" y="50800"/>
                </a:lnTo>
                <a:cubicBezTo>
                  <a:pt x="8902699" y="44103"/>
                  <a:pt x="8901409" y="37604"/>
                  <a:pt x="8898831" y="31403"/>
                </a:cubicBezTo>
                <a:cubicBezTo>
                  <a:pt x="8896253" y="25202"/>
                  <a:pt x="8892582" y="19745"/>
                  <a:pt x="8887820" y="14933"/>
                </a:cubicBezTo>
                <a:cubicBezTo>
                  <a:pt x="8883057" y="10170"/>
                  <a:pt x="8877562" y="6499"/>
                  <a:pt x="8871339" y="3920"/>
                </a:cubicBezTo>
                <a:cubicBezTo>
                  <a:pt x="8865115" y="1340"/>
                  <a:pt x="8858636" y="50"/>
                  <a:pt x="8851900" y="0"/>
                </a:cubicBezTo>
                <a:lnTo>
                  <a:pt x="0" y="0"/>
                </a:lnTo>
                <a:close/>
                <a:moveTo>
                  <a:pt x="450723000" y="4513199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5" name="Picture 57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8342" y="5200557"/>
            <a:ext cx="40740" cy="474695"/>
          </a:xfrm>
          <a:prstGeom prst="rect">
            <a:avLst/>
          </a:prstGeom>
          <a:noFill/>
        </p:spPr>
      </p:pic>
      <p:pic>
        <p:nvPicPr>
          <p:cNvPr id="580" name="Picture 58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924" y="880146"/>
            <a:ext cx="10559844" cy="4014268"/>
          </a:xfrm>
          <a:prstGeom prst="rect">
            <a:avLst/>
          </a:prstGeom>
          <a:noFill/>
        </p:spPr>
      </p:pic>
      <p:sp>
        <p:nvSpPr>
          <p:cNvPr id="581" name="Freeform 581">
            <a:hlinkClick r:id="rId4"/>
          </p:cNvPr>
          <p:cNvSpPr/>
          <p:nvPr/>
        </p:nvSpPr>
        <p:spPr>
          <a:xfrm flipV="1">
            <a:off x="4070822" y="5497152"/>
            <a:ext cx="1415578" cy="74937"/>
          </a:xfrm>
          <a:custGeom>
            <a:avLst/>
            <a:gdLst/>
            <a:ahLst/>
            <a:cxnLst/>
            <a:rect l="0" t="0" r="0" b="0"/>
            <a:pathLst>
              <a:path w="1253927" h="12700">
                <a:moveTo>
                  <a:pt x="0" y="12700"/>
                </a:moveTo>
                <a:lnTo>
                  <a:pt x="1253927" y="12700"/>
                </a:lnTo>
                <a:lnTo>
                  <a:pt x="125392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4D4D4D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Rectangle 584"/>
          <p:cNvSpPr/>
          <p:nvPr/>
        </p:nvSpPr>
        <p:spPr>
          <a:xfrm>
            <a:off x="3948712" y="60523"/>
            <a:ext cx="4110100" cy="6319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823" kern="0" dirty="0">
                <a:solidFill>
                  <a:srgbClr val="333333"/>
                </a:solidFill>
                <a:latin typeface="Arial"/>
              </a:rPr>
              <a:t>Get started with Python and Scikit-learn</a:t>
            </a:r>
          </a:p>
          <a:p>
            <a:pPr defTabSz="586496">
              <a:lnSpc>
                <a:spcPts val="3080"/>
              </a:lnSpc>
            </a:pPr>
            <a:r>
              <a:rPr lang="en-US" sz="1823" kern="0" dirty="0">
                <a:solidFill>
                  <a:srgbClr val="333333"/>
                </a:solidFill>
                <a:latin typeface="Arial"/>
              </a:rPr>
              <a:t>for regression models</a:t>
            </a:r>
          </a:p>
        </p:txBody>
      </p:sp>
      <p:sp>
        <p:nvSpPr>
          <p:cNvPr id="585" name="Rectangle 585"/>
          <p:cNvSpPr/>
          <p:nvPr/>
        </p:nvSpPr>
        <p:spPr>
          <a:xfrm>
            <a:off x="4070822" y="5378658"/>
            <a:ext cx="1285608" cy="118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770" kern="0" dirty="0">
                <a:solidFill>
                  <a:srgbClr val="4D4D4D"/>
                </a:solidFill>
                <a:latin typeface="Arial"/>
              </a:rPr>
              <a:t>Sketchnote by </a:t>
            </a:r>
            <a:r>
              <a:rPr lang="en-US" sz="770" kern="0" dirty="0">
                <a:solidFill>
                  <a:srgbClr val="4D4D4D"/>
                </a:solidFill>
                <a:latin typeface="Arial"/>
                <a:hlinkClick r:id="rId4"/>
              </a:rPr>
              <a:t>Tomomi Imura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6">
            <a:extLst>
              <a:ext uri="{FF2B5EF4-FFF2-40B4-BE49-F238E27FC236}">
                <a16:creationId xmlns:a16="http://schemas.microsoft.com/office/drawing/2014/main" id="{08382AA2-71A5-CA3C-46BE-2C9ADB638304}"/>
              </a:ext>
            </a:extLst>
          </p:cNvPr>
          <p:cNvSpPr/>
          <p:nvPr/>
        </p:nvSpPr>
        <p:spPr>
          <a:xfrm>
            <a:off x="949930" y="752202"/>
            <a:ext cx="1226298" cy="2105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368" kern="0" dirty="0">
                <a:solidFill>
                  <a:srgbClr val="333333"/>
                </a:solidFill>
                <a:latin typeface="Arial"/>
                <a:hlinkClick r:id="rId3"/>
              </a:rPr>
              <a:t>Pre-lecture quiz</a:t>
            </a:r>
          </a:p>
        </p:txBody>
      </p:sp>
      <p:pic>
        <p:nvPicPr>
          <p:cNvPr id="582" name="Picture 582">
            <a:hlinkClick r:id="rId3"/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48" y="948453"/>
            <a:ext cx="1237480" cy="28511"/>
          </a:xfrm>
          <a:prstGeom prst="rect">
            <a:avLst/>
          </a:prstGeom>
          <a:noFill/>
        </p:spPr>
      </p:pic>
      <p:sp>
        <p:nvSpPr>
          <p:cNvPr id="587" name="Rectangle 587"/>
          <p:cNvSpPr/>
          <p:nvPr/>
        </p:nvSpPr>
        <p:spPr>
          <a:xfrm>
            <a:off x="938748" y="1798905"/>
            <a:ext cx="1663917" cy="1578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026" kern="0" dirty="0">
                <a:solidFill>
                  <a:srgbClr val="333333"/>
                </a:solidFill>
                <a:latin typeface="Arial"/>
              </a:rPr>
              <a:t>This lesson is available in R!</a:t>
            </a:r>
          </a:p>
        </p:txBody>
      </p:sp>
      <p:sp>
        <p:nvSpPr>
          <p:cNvPr id="577" name="Freeform 577"/>
          <p:cNvSpPr/>
          <p:nvPr/>
        </p:nvSpPr>
        <p:spPr>
          <a:xfrm flipV="1">
            <a:off x="3065071" y="1443349"/>
            <a:ext cx="4284613" cy="513420"/>
          </a:xfrm>
          <a:custGeom>
            <a:avLst/>
            <a:gdLst/>
            <a:ahLst/>
            <a:cxnLst/>
            <a:rect l="0" t="0" r="0" b="0"/>
            <a:pathLst>
              <a:path w="8902700" h="1066800">
                <a:moveTo>
                  <a:pt x="0" y="0"/>
                </a:moveTo>
                <a:lnTo>
                  <a:pt x="0" y="1066800"/>
                </a:lnTo>
                <a:lnTo>
                  <a:pt x="8851900" y="1066800"/>
                </a:lnTo>
                <a:cubicBezTo>
                  <a:pt x="8858636" y="1066800"/>
                  <a:pt x="8865115" y="1065511"/>
                  <a:pt x="8871339" y="1062981"/>
                </a:cubicBezTo>
                <a:cubicBezTo>
                  <a:pt x="8877562" y="1060401"/>
                  <a:pt x="8883057" y="1056730"/>
                  <a:pt x="8887820" y="1051967"/>
                </a:cubicBezTo>
                <a:cubicBezTo>
                  <a:pt x="8892582" y="1047205"/>
                  <a:pt x="8896253" y="1041698"/>
                  <a:pt x="8898832" y="1035497"/>
                </a:cubicBezTo>
                <a:cubicBezTo>
                  <a:pt x="8901409" y="1029296"/>
                  <a:pt x="8902699" y="1022797"/>
                  <a:pt x="8902700" y="1016000"/>
                </a:cubicBezTo>
                <a:lnTo>
                  <a:pt x="8902700" y="50800"/>
                </a:lnTo>
                <a:cubicBezTo>
                  <a:pt x="8902699" y="44103"/>
                  <a:pt x="8901409" y="37604"/>
                  <a:pt x="8898831" y="31403"/>
                </a:cubicBezTo>
                <a:cubicBezTo>
                  <a:pt x="8896253" y="25152"/>
                  <a:pt x="8892582" y="19646"/>
                  <a:pt x="8887820" y="14883"/>
                </a:cubicBezTo>
                <a:cubicBezTo>
                  <a:pt x="8883057" y="10170"/>
                  <a:pt x="8877562" y="6499"/>
                  <a:pt x="8871339" y="3920"/>
                </a:cubicBezTo>
                <a:cubicBezTo>
                  <a:pt x="8865115" y="1340"/>
                  <a:pt x="8858636" y="50"/>
                  <a:pt x="8851900" y="0"/>
                </a:cubicBezTo>
                <a:lnTo>
                  <a:pt x="0" y="0"/>
                </a:lnTo>
                <a:close/>
                <a:moveTo>
                  <a:pt x="453529700" y="454126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Rectangle 588"/>
          <p:cNvSpPr/>
          <p:nvPr/>
        </p:nvSpPr>
        <p:spPr>
          <a:xfrm>
            <a:off x="919267" y="2765011"/>
            <a:ext cx="1338508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2000" kern="0" dirty="0">
                <a:solidFill>
                  <a:srgbClr val="333333"/>
                </a:solidFill>
                <a:latin typeface="Arial"/>
              </a:rPr>
              <a:t>Introduction</a:t>
            </a:r>
          </a:p>
        </p:txBody>
      </p:sp>
      <p:sp>
        <p:nvSpPr>
          <p:cNvPr id="583" name="Freeform 583"/>
          <p:cNvSpPr/>
          <p:nvPr/>
        </p:nvSpPr>
        <p:spPr>
          <a:xfrm flipV="1">
            <a:off x="984102" y="1956769"/>
            <a:ext cx="1573208" cy="12224"/>
          </a:xfrm>
          <a:custGeom>
            <a:avLst/>
            <a:gdLst/>
            <a:ahLst/>
            <a:cxnLst/>
            <a:rect l="0" t="0" r="0" b="0"/>
            <a:pathLst>
              <a:path w="3268860" h="25400">
                <a:moveTo>
                  <a:pt x="0" y="25400"/>
                </a:moveTo>
                <a:lnTo>
                  <a:pt x="3268860" y="25400"/>
                </a:lnTo>
                <a:lnTo>
                  <a:pt x="326886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333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flipV="1">
            <a:off x="938748" y="1562368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8" name="Picture 57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3023" y="1612985"/>
            <a:ext cx="40740" cy="529704"/>
          </a:xfrm>
          <a:prstGeom prst="rect">
            <a:avLst/>
          </a:prstGeom>
          <a:noFill/>
        </p:spPr>
      </p:pic>
      <p:sp>
        <p:nvSpPr>
          <p:cNvPr id="579" name="Freeform 579"/>
          <p:cNvSpPr/>
          <p:nvPr/>
        </p:nvSpPr>
        <p:spPr>
          <a:xfrm flipV="1">
            <a:off x="873023" y="2357834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Rectangle 601"/>
          <p:cNvSpPr/>
          <p:nvPr/>
        </p:nvSpPr>
        <p:spPr>
          <a:xfrm>
            <a:off x="949930" y="3473853"/>
            <a:ext cx="10054034" cy="3037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kern="0" dirty="0">
                <a:solidFill>
                  <a:srgbClr val="4D4D4D"/>
                </a:solidFill>
                <a:latin typeface="Arial"/>
              </a:rPr>
              <a:t>In these four lessons, you will discover how to build regression models. We will discuss what these</a:t>
            </a:r>
          </a:p>
          <a:p>
            <a:pPr defTabSz="586496"/>
            <a:endParaRPr lang="en-US" kern="0" dirty="0">
              <a:solidFill>
                <a:srgbClr val="4D4D4D"/>
              </a:solidFill>
              <a:latin typeface="Arial"/>
            </a:endParaRPr>
          </a:p>
          <a:p>
            <a:pPr defTabSz="586496"/>
            <a:r>
              <a:rPr lang="en-US" kern="0" dirty="0">
                <a:solidFill>
                  <a:srgbClr val="4D4D4D"/>
                </a:solidFill>
                <a:latin typeface="Arial"/>
              </a:rPr>
              <a:t>are for shortly. But before you do anything, make sure you have the right tools in place to start the</a:t>
            </a:r>
          </a:p>
          <a:p>
            <a:pPr defTabSz="586496"/>
            <a:endParaRPr lang="en-US" kern="0" dirty="0">
              <a:solidFill>
                <a:srgbClr val="4D4D4D"/>
              </a:solidFill>
              <a:latin typeface="Arial"/>
            </a:endParaRPr>
          </a:p>
          <a:p>
            <a:pPr defTabSz="586496"/>
            <a:r>
              <a:rPr lang="en-US" kern="0" dirty="0">
                <a:solidFill>
                  <a:srgbClr val="4D4D4D"/>
                </a:solidFill>
                <a:latin typeface="Arial"/>
              </a:rPr>
              <a:t>process!</a:t>
            </a:r>
          </a:p>
          <a:p>
            <a:pPr defTabSz="586496">
              <a:lnSpc>
                <a:spcPts val="2069"/>
              </a:lnSpc>
            </a:pPr>
            <a:r>
              <a:rPr lang="en-US" kern="0" dirty="0">
                <a:solidFill>
                  <a:srgbClr val="4D4D4D"/>
                </a:solidFill>
                <a:latin typeface="Arial"/>
              </a:rPr>
              <a:t>In this lesson, you will learn how to:</a:t>
            </a:r>
          </a:p>
          <a:p>
            <a:pPr marL="432436" indent="-285750" defTabSz="586496">
              <a:lnSpc>
                <a:spcPts val="2069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4D4D4D"/>
                </a:solidFill>
                <a:latin typeface="Arial"/>
              </a:rPr>
              <a:t>Configure your computer for local machine learning tasks.</a:t>
            </a:r>
          </a:p>
          <a:p>
            <a:pPr marL="146686" defTabSz="586496">
              <a:lnSpc>
                <a:spcPts val="2069"/>
              </a:lnSpc>
            </a:pPr>
            <a:endParaRPr lang="en-US" kern="0" dirty="0">
              <a:solidFill>
                <a:srgbClr val="4D4D4D"/>
              </a:solidFill>
              <a:latin typeface="Arial"/>
            </a:endParaRPr>
          </a:p>
          <a:p>
            <a:pPr marL="432436" indent="-285750" defTabSz="586496">
              <a:lnSpc>
                <a:spcPts val="1299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4D4D4D"/>
                </a:solidFill>
                <a:latin typeface="Arial"/>
              </a:rPr>
              <a:t>Work with Jupyter notebooks.</a:t>
            </a:r>
          </a:p>
          <a:p>
            <a:pPr marL="146686" defTabSz="586496">
              <a:lnSpc>
                <a:spcPts val="1299"/>
              </a:lnSpc>
            </a:pPr>
            <a:endParaRPr lang="en-US" kern="0" dirty="0">
              <a:solidFill>
                <a:srgbClr val="4D4D4D"/>
              </a:solidFill>
              <a:latin typeface="Arial"/>
            </a:endParaRPr>
          </a:p>
          <a:p>
            <a:pPr marL="432436" indent="-285750" defTabSz="586496">
              <a:lnSpc>
                <a:spcPts val="1299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4D4D4D"/>
                </a:solidFill>
                <a:latin typeface="Arial"/>
              </a:rPr>
              <a:t>Use Scikit-learn, including installation.</a:t>
            </a:r>
          </a:p>
          <a:p>
            <a:pPr marL="146686" defTabSz="586496">
              <a:lnSpc>
                <a:spcPts val="1299"/>
              </a:lnSpc>
            </a:pPr>
            <a:endParaRPr lang="en-US" kern="0" dirty="0">
              <a:solidFill>
                <a:srgbClr val="4D4D4D"/>
              </a:solidFill>
              <a:latin typeface="Arial"/>
            </a:endParaRPr>
          </a:p>
          <a:p>
            <a:pPr marL="432436" indent="-285750" defTabSz="586496">
              <a:lnSpc>
                <a:spcPts val="1299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4D4D4D"/>
                </a:solidFill>
                <a:latin typeface="Arial"/>
              </a:rPr>
              <a:t>Explore linear regression with a hands-on exercise.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59CBE-ECBC-23FF-7624-55C1B9CA0C88}"/>
              </a:ext>
            </a:extLst>
          </p:cNvPr>
          <p:cNvSpPr txBox="1"/>
          <p:nvPr/>
        </p:nvSpPr>
        <p:spPr>
          <a:xfrm>
            <a:off x="837522" y="974294"/>
            <a:ext cx="866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https://gray-sand-07a10f403.1.azurestaticapps.net/quiz/9/</a:t>
            </a:r>
            <a:endParaRPr lang="en-Z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3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589">
            <a:hlinkClick r:id="rId3"/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2698" y="68826"/>
            <a:ext cx="3771125" cy="3506610"/>
          </a:xfrm>
          <a:prstGeom prst="rect">
            <a:avLst/>
          </a:prstGeom>
          <a:noFill/>
        </p:spPr>
      </p:pic>
      <p:sp>
        <p:nvSpPr>
          <p:cNvPr id="591" name="Freeform 591"/>
          <p:cNvSpPr/>
          <p:nvPr/>
        </p:nvSpPr>
        <p:spPr>
          <a:xfrm flipV="1">
            <a:off x="1135572" y="3021874"/>
            <a:ext cx="4284613" cy="458411"/>
          </a:xfrm>
          <a:custGeom>
            <a:avLst/>
            <a:gdLst/>
            <a:ahLst/>
            <a:cxnLst/>
            <a:rect l="0" t="0" r="0" b="0"/>
            <a:pathLst>
              <a:path w="8902700" h="952500">
                <a:moveTo>
                  <a:pt x="0" y="0"/>
                </a:moveTo>
                <a:lnTo>
                  <a:pt x="0" y="952500"/>
                </a:lnTo>
                <a:lnTo>
                  <a:pt x="8851900" y="952500"/>
                </a:lnTo>
                <a:cubicBezTo>
                  <a:pt x="8858636" y="952500"/>
                  <a:pt x="8865115" y="951211"/>
                  <a:pt x="8871339" y="948631"/>
                </a:cubicBezTo>
                <a:cubicBezTo>
                  <a:pt x="8877562" y="946051"/>
                  <a:pt x="8883057" y="942380"/>
                  <a:pt x="8887820" y="937667"/>
                </a:cubicBezTo>
                <a:cubicBezTo>
                  <a:pt x="8892582" y="932954"/>
                  <a:pt x="8896253" y="927448"/>
                  <a:pt x="8898832" y="921197"/>
                </a:cubicBezTo>
                <a:cubicBezTo>
                  <a:pt x="8901409" y="914996"/>
                  <a:pt x="8902699" y="908497"/>
                  <a:pt x="8902700" y="901700"/>
                </a:cubicBezTo>
                <a:lnTo>
                  <a:pt x="8902700" y="50800"/>
                </a:lnTo>
                <a:cubicBezTo>
                  <a:pt x="8902699" y="44103"/>
                  <a:pt x="8901409" y="37654"/>
                  <a:pt x="8898831" y="31453"/>
                </a:cubicBezTo>
                <a:cubicBezTo>
                  <a:pt x="8896253" y="25252"/>
                  <a:pt x="8892582" y="19745"/>
                  <a:pt x="8887820" y="14933"/>
                </a:cubicBezTo>
                <a:cubicBezTo>
                  <a:pt x="8883057" y="10220"/>
                  <a:pt x="8877562" y="6549"/>
                  <a:pt x="8871339" y="3969"/>
                </a:cubicBezTo>
                <a:cubicBezTo>
                  <a:pt x="8865115" y="1390"/>
                  <a:pt x="8858636" y="50"/>
                  <a:pt x="8851900" y="0"/>
                </a:cubicBezTo>
                <a:lnTo>
                  <a:pt x="0" y="0"/>
                </a:lnTo>
                <a:close/>
                <a:moveTo>
                  <a:pt x="466204300" y="4668012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2" name="Picture 59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8617" y="3953806"/>
            <a:ext cx="40740" cy="474694"/>
          </a:xfrm>
          <a:prstGeom prst="rect">
            <a:avLst/>
          </a:prstGeom>
          <a:noFill/>
        </p:spPr>
      </p:pic>
      <p:sp>
        <p:nvSpPr>
          <p:cNvPr id="594" name="Freeform 594"/>
          <p:cNvSpPr/>
          <p:nvPr/>
        </p:nvSpPr>
        <p:spPr>
          <a:xfrm flipV="1">
            <a:off x="3990366" y="1087964"/>
            <a:ext cx="30561" cy="30561"/>
          </a:xfrm>
          <a:custGeom>
            <a:avLst/>
            <a:gdLst/>
            <a:ahLst/>
            <a:cxnLst/>
            <a:rect l="0" t="0" r="0" b="0"/>
            <a:pathLst>
              <a:path w="63501" h="63500">
                <a:moveTo>
                  <a:pt x="63501" y="31750"/>
                </a:moveTo>
                <a:cubicBezTo>
                  <a:pt x="63500" y="27583"/>
                  <a:pt x="62695" y="23565"/>
                  <a:pt x="61084" y="19695"/>
                </a:cubicBezTo>
                <a:cubicBezTo>
                  <a:pt x="59472" y="15776"/>
                  <a:pt x="57178" y="12353"/>
                  <a:pt x="54201" y="9327"/>
                </a:cubicBezTo>
                <a:cubicBezTo>
                  <a:pt x="51224" y="6400"/>
                  <a:pt x="47790" y="4118"/>
                  <a:pt x="43901" y="2481"/>
                </a:cubicBezTo>
                <a:cubicBezTo>
                  <a:pt x="40011" y="844"/>
                  <a:pt x="35961" y="50"/>
                  <a:pt x="31751" y="0"/>
                </a:cubicBezTo>
                <a:cubicBezTo>
                  <a:pt x="27540" y="50"/>
                  <a:pt x="23490" y="844"/>
                  <a:pt x="19600" y="2481"/>
                </a:cubicBezTo>
                <a:cubicBezTo>
                  <a:pt x="15710" y="4118"/>
                  <a:pt x="12277" y="6400"/>
                  <a:pt x="9300" y="9327"/>
                </a:cubicBezTo>
                <a:cubicBezTo>
                  <a:pt x="6323" y="12353"/>
                  <a:pt x="4028" y="15776"/>
                  <a:pt x="2417" y="19695"/>
                </a:cubicBezTo>
                <a:cubicBezTo>
                  <a:pt x="806" y="23565"/>
                  <a:pt x="0" y="27583"/>
                  <a:pt x="1" y="31750"/>
                </a:cubicBezTo>
                <a:cubicBezTo>
                  <a:pt x="0" y="35967"/>
                  <a:pt x="806" y="40035"/>
                  <a:pt x="2417" y="43954"/>
                </a:cubicBezTo>
                <a:cubicBezTo>
                  <a:pt x="4028" y="47824"/>
                  <a:pt x="6323" y="51247"/>
                  <a:pt x="9300" y="54224"/>
                </a:cubicBezTo>
                <a:cubicBezTo>
                  <a:pt x="12277" y="57200"/>
                  <a:pt x="15710" y="59482"/>
                  <a:pt x="19600" y="61119"/>
                </a:cubicBezTo>
                <a:cubicBezTo>
                  <a:pt x="23490" y="62707"/>
                  <a:pt x="27540" y="63500"/>
                  <a:pt x="31751" y="63500"/>
                </a:cubicBezTo>
                <a:cubicBezTo>
                  <a:pt x="35961" y="63500"/>
                  <a:pt x="40011" y="62707"/>
                  <a:pt x="43901" y="61119"/>
                </a:cubicBezTo>
                <a:cubicBezTo>
                  <a:pt x="47790" y="59482"/>
                  <a:pt x="51224" y="57200"/>
                  <a:pt x="54201" y="54224"/>
                </a:cubicBezTo>
                <a:cubicBezTo>
                  <a:pt x="57178" y="51247"/>
                  <a:pt x="59472" y="47824"/>
                  <a:pt x="61084" y="43954"/>
                </a:cubicBezTo>
                <a:cubicBezTo>
                  <a:pt x="62695" y="40035"/>
                  <a:pt x="63500" y="35967"/>
                  <a:pt x="63501" y="31750"/>
                </a:cubicBezTo>
                <a:close/>
                <a:moveTo>
                  <a:pt x="457612751" y="458304900"/>
                </a:moveTo>
              </a:path>
            </a:pathLst>
          </a:custGeom>
          <a:solidFill>
            <a:srgbClr val="4D4D4D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Freeform 596"/>
          <p:cNvSpPr/>
          <p:nvPr/>
        </p:nvSpPr>
        <p:spPr>
          <a:xfrm flipV="1">
            <a:off x="3990366" y="1418019"/>
            <a:ext cx="30561" cy="30561"/>
          </a:xfrm>
          <a:custGeom>
            <a:avLst/>
            <a:gdLst/>
            <a:ahLst/>
            <a:cxnLst/>
            <a:rect l="0" t="0" r="0" b="0"/>
            <a:pathLst>
              <a:path w="63501" h="63500">
                <a:moveTo>
                  <a:pt x="63501" y="31750"/>
                </a:moveTo>
                <a:cubicBezTo>
                  <a:pt x="63500" y="27534"/>
                  <a:pt x="62695" y="23515"/>
                  <a:pt x="61084" y="19646"/>
                </a:cubicBezTo>
                <a:cubicBezTo>
                  <a:pt x="59472" y="15727"/>
                  <a:pt x="57178" y="12304"/>
                  <a:pt x="54201" y="9327"/>
                </a:cubicBezTo>
                <a:cubicBezTo>
                  <a:pt x="51224" y="6400"/>
                  <a:pt x="47790" y="4118"/>
                  <a:pt x="43901" y="2481"/>
                </a:cubicBezTo>
                <a:cubicBezTo>
                  <a:pt x="40011" y="844"/>
                  <a:pt x="35961" y="50"/>
                  <a:pt x="31751" y="0"/>
                </a:cubicBezTo>
                <a:cubicBezTo>
                  <a:pt x="27540" y="50"/>
                  <a:pt x="23490" y="844"/>
                  <a:pt x="19600" y="2481"/>
                </a:cubicBezTo>
                <a:cubicBezTo>
                  <a:pt x="15710" y="4118"/>
                  <a:pt x="12277" y="6400"/>
                  <a:pt x="9300" y="9327"/>
                </a:cubicBezTo>
                <a:cubicBezTo>
                  <a:pt x="6323" y="12304"/>
                  <a:pt x="4028" y="15727"/>
                  <a:pt x="2417" y="19646"/>
                </a:cubicBezTo>
                <a:cubicBezTo>
                  <a:pt x="806" y="23515"/>
                  <a:pt x="0" y="27534"/>
                  <a:pt x="1" y="31750"/>
                </a:cubicBezTo>
                <a:cubicBezTo>
                  <a:pt x="0" y="36017"/>
                  <a:pt x="806" y="40085"/>
                  <a:pt x="2417" y="44004"/>
                </a:cubicBezTo>
                <a:cubicBezTo>
                  <a:pt x="4028" y="47874"/>
                  <a:pt x="6323" y="51297"/>
                  <a:pt x="9300" y="54273"/>
                </a:cubicBezTo>
                <a:cubicBezTo>
                  <a:pt x="12277" y="57250"/>
                  <a:pt x="15710" y="59532"/>
                  <a:pt x="19600" y="61169"/>
                </a:cubicBezTo>
                <a:cubicBezTo>
                  <a:pt x="23490" y="62707"/>
                  <a:pt x="27540" y="63500"/>
                  <a:pt x="31751" y="63500"/>
                </a:cubicBezTo>
                <a:cubicBezTo>
                  <a:pt x="35961" y="63500"/>
                  <a:pt x="40011" y="62707"/>
                  <a:pt x="43901" y="61169"/>
                </a:cubicBezTo>
                <a:cubicBezTo>
                  <a:pt x="47790" y="59532"/>
                  <a:pt x="51224" y="57250"/>
                  <a:pt x="54201" y="54273"/>
                </a:cubicBezTo>
                <a:cubicBezTo>
                  <a:pt x="57178" y="51297"/>
                  <a:pt x="59472" y="47874"/>
                  <a:pt x="61084" y="44004"/>
                </a:cubicBezTo>
                <a:cubicBezTo>
                  <a:pt x="62695" y="40085"/>
                  <a:pt x="63500" y="36017"/>
                  <a:pt x="63501" y="31750"/>
                </a:cubicBezTo>
                <a:close/>
                <a:moveTo>
                  <a:pt x="458298551" y="458990700"/>
                </a:moveTo>
              </a:path>
            </a:pathLst>
          </a:custGeom>
          <a:solidFill>
            <a:srgbClr val="4D4D4D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7" name="Picture 59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7703" y="640446"/>
            <a:ext cx="6899271" cy="3147338"/>
          </a:xfrm>
          <a:prstGeom prst="rect">
            <a:avLst/>
          </a:prstGeom>
          <a:noFill/>
        </p:spPr>
      </p:pic>
      <p:sp>
        <p:nvSpPr>
          <p:cNvPr id="602" name="Rectangle 602"/>
          <p:cNvSpPr/>
          <p:nvPr/>
        </p:nvSpPr>
        <p:spPr>
          <a:xfrm>
            <a:off x="871771" y="85293"/>
            <a:ext cx="348813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Installations and configurations</a:t>
            </a:r>
          </a:p>
        </p:txBody>
      </p:sp>
      <p:sp>
        <p:nvSpPr>
          <p:cNvPr id="603" name="Rectangle 603"/>
          <p:cNvSpPr/>
          <p:nvPr/>
        </p:nvSpPr>
        <p:spPr>
          <a:xfrm>
            <a:off x="1034586" y="4098820"/>
            <a:ext cx="45236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770" kern="0" dirty="0">
                <a:solidFill>
                  <a:srgbClr val="4D4D4D"/>
                </a:solidFill>
                <a:latin typeface="Arial"/>
              </a:rPr>
              <a:t>🎥 </a:t>
            </a:r>
            <a:r>
              <a:rPr lang="en-US" sz="1200" kern="0" dirty="0">
                <a:solidFill>
                  <a:srgbClr val="4D4D4D"/>
                </a:solidFill>
                <a:latin typeface="Arial"/>
              </a:rPr>
              <a:t>Click the image above for a video: using Python within VS Code</a:t>
            </a:r>
            <a:r>
              <a:rPr lang="en-US" sz="770" kern="0" dirty="0">
                <a:solidFill>
                  <a:srgbClr val="4D4D4D"/>
                </a:solidFill>
                <a:latin typeface="Arial"/>
              </a:rPr>
              <a:t>.</a:t>
            </a:r>
          </a:p>
        </p:txBody>
      </p:sp>
      <p:sp>
        <p:nvSpPr>
          <p:cNvPr id="604" name="Rectangle 604"/>
          <p:cNvSpPr/>
          <p:nvPr/>
        </p:nvSpPr>
        <p:spPr>
          <a:xfrm>
            <a:off x="871771" y="4449508"/>
            <a:ext cx="10799119" cy="1151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1.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Install Python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 Ensure that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7"/>
              </a:rPr>
              <a:t>Python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is installed on your computer. You will use Python for many</a:t>
            </a:r>
          </a:p>
          <a:p>
            <a:pPr marL="91679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data science and machine learning tasks. Most computer systems already include a Python</a:t>
            </a:r>
          </a:p>
          <a:p>
            <a:pPr marL="91679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installation. There are useful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8"/>
              </a:rPr>
              <a:t>Python Coding Packs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available as well, to ease the setup for some</a:t>
            </a:r>
          </a:p>
          <a:p>
            <a:pPr marL="91679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users.</a:t>
            </a:r>
          </a:p>
          <a:p>
            <a:pPr marL="91679"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Some usages of Python, however, require one version of the software, whereas others require a</a:t>
            </a:r>
          </a:p>
          <a:p>
            <a:pPr marL="91679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different version. For this reason, it's useful to work within a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3"/>
              </a:rPr>
              <a:t>virtual environment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6">
            <a:hlinkClick r:id="rId3"/>
          </p:cNvPr>
          <p:cNvSpPr/>
          <p:nvPr/>
        </p:nvSpPr>
        <p:spPr>
          <a:xfrm flipV="1">
            <a:off x="891162" y="3356657"/>
            <a:ext cx="4137921" cy="458411"/>
          </a:xfrm>
          <a:custGeom>
            <a:avLst/>
            <a:gdLst/>
            <a:ahLst/>
            <a:cxnLst/>
            <a:rect l="0" t="0" r="0" b="0"/>
            <a:pathLst>
              <a:path w="8597900" h="952500">
                <a:moveTo>
                  <a:pt x="0" y="0"/>
                </a:moveTo>
                <a:lnTo>
                  <a:pt x="0" y="952500"/>
                </a:lnTo>
                <a:lnTo>
                  <a:pt x="8547100" y="952500"/>
                </a:lnTo>
                <a:cubicBezTo>
                  <a:pt x="8553836" y="952500"/>
                  <a:pt x="8560315" y="951211"/>
                  <a:pt x="8566539" y="948681"/>
                </a:cubicBezTo>
                <a:cubicBezTo>
                  <a:pt x="8572762" y="946101"/>
                  <a:pt x="8578257" y="942430"/>
                  <a:pt x="8583020" y="937667"/>
                </a:cubicBezTo>
                <a:cubicBezTo>
                  <a:pt x="8587782" y="932954"/>
                  <a:pt x="8591453" y="927448"/>
                  <a:pt x="8594032" y="921197"/>
                </a:cubicBezTo>
                <a:cubicBezTo>
                  <a:pt x="8596609" y="914996"/>
                  <a:pt x="8597899" y="908497"/>
                  <a:pt x="8597900" y="901700"/>
                </a:cubicBezTo>
                <a:lnTo>
                  <a:pt x="8597900" y="50800"/>
                </a:lnTo>
                <a:cubicBezTo>
                  <a:pt x="8597899" y="44103"/>
                  <a:pt x="8596609" y="37604"/>
                  <a:pt x="8594031" y="31403"/>
                </a:cubicBezTo>
                <a:cubicBezTo>
                  <a:pt x="8591453" y="25202"/>
                  <a:pt x="8587782" y="19695"/>
                  <a:pt x="8583020" y="14933"/>
                </a:cubicBezTo>
                <a:cubicBezTo>
                  <a:pt x="8578257" y="10220"/>
                  <a:pt x="8572762" y="6549"/>
                  <a:pt x="8566539" y="3920"/>
                </a:cubicBezTo>
                <a:cubicBezTo>
                  <a:pt x="8560315" y="1340"/>
                  <a:pt x="8553836" y="50"/>
                  <a:pt x="8547100" y="0"/>
                </a:cubicBezTo>
                <a:lnTo>
                  <a:pt x="0" y="0"/>
                </a:lnTo>
                <a:close/>
                <a:moveTo>
                  <a:pt x="472059000" y="4729607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7" name="Picture 60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493" y="3234353"/>
            <a:ext cx="40741" cy="474694"/>
          </a:xfrm>
          <a:prstGeom prst="rect">
            <a:avLst/>
          </a:prstGeom>
          <a:noFill/>
        </p:spPr>
      </p:pic>
      <p:sp>
        <p:nvSpPr>
          <p:cNvPr id="608" name="Freeform 608"/>
          <p:cNvSpPr/>
          <p:nvPr/>
        </p:nvSpPr>
        <p:spPr>
          <a:xfrm flipV="1">
            <a:off x="850421" y="6248824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Freeform 614"/>
          <p:cNvSpPr/>
          <p:nvPr/>
        </p:nvSpPr>
        <p:spPr>
          <a:xfrm flipV="1">
            <a:off x="4393767" y="3404467"/>
            <a:ext cx="409514" cy="134467"/>
          </a:xfrm>
          <a:custGeom>
            <a:avLst/>
            <a:gdLst/>
            <a:ahLst/>
            <a:cxnLst/>
            <a:rect l="0" t="0" r="0" b="0"/>
            <a:pathLst>
              <a:path w="850901" h="279400">
                <a:moveTo>
                  <a:pt x="1" y="25400"/>
                </a:moveTo>
                <a:lnTo>
                  <a:pt x="1" y="254000"/>
                </a:lnTo>
                <a:cubicBezTo>
                  <a:pt x="0" y="257374"/>
                  <a:pt x="645" y="260599"/>
                  <a:pt x="1934" y="263724"/>
                </a:cubicBezTo>
                <a:cubicBezTo>
                  <a:pt x="3223" y="266849"/>
                  <a:pt x="5058" y="269578"/>
                  <a:pt x="7440" y="271959"/>
                </a:cubicBezTo>
                <a:cubicBezTo>
                  <a:pt x="9822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825501" y="279400"/>
                </a:lnTo>
                <a:cubicBezTo>
                  <a:pt x="828869" y="279400"/>
                  <a:pt x="832109" y="278756"/>
                  <a:pt x="835220" y="277515"/>
                </a:cubicBezTo>
                <a:cubicBezTo>
                  <a:pt x="838332" y="276225"/>
                  <a:pt x="841079" y="274390"/>
                  <a:pt x="843461" y="271959"/>
                </a:cubicBezTo>
                <a:cubicBezTo>
                  <a:pt x="845842" y="269578"/>
                  <a:pt x="847678" y="266849"/>
                  <a:pt x="848967" y="263724"/>
                </a:cubicBezTo>
                <a:cubicBezTo>
                  <a:pt x="850256" y="260599"/>
                  <a:pt x="850900" y="257374"/>
                  <a:pt x="850901" y="254000"/>
                </a:cubicBezTo>
                <a:lnTo>
                  <a:pt x="850901" y="25400"/>
                </a:lnTo>
                <a:cubicBezTo>
                  <a:pt x="850900" y="22077"/>
                  <a:pt x="850256" y="18852"/>
                  <a:pt x="848967" y="15776"/>
                </a:cubicBezTo>
                <a:cubicBezTo>
                  <a:pt x="847678" y="12651"/>
                  <a:pt x="845842" y="9922"/>
                  <a:pt x="843461" y="7492"/>
                </a:cubicBezTo>
                <a:cubicBezTo>
                  <a:pt x="841079" y="5160"/>
                  <a:pt x="838332" y="3324"/>
                  <a:pt x="835220" y="1985"/>
                </a:cubicBezTo>
                <a:cubicBezTo>
                  <a:pt x="832109" y="745"/>
                  <a:pt x="828869" y="50"/>
                  <a:pt x="825501" y="0"/>
                </a:cubicBezTo>
                <a:lnTo>
                  <a:pt x="25401" y="0"/>
                </a:lnTo>
                <a:cubicBezTo>
                  <a:pt x="22032" y="50"/>
                  <a:pt x="18792" y="745"/>
                  <a:pt x="15680" y="1985"/>
                </a:cubicBezTo>
                <a:cubicBezTo>
                  <a:pt x="12568" y="3324"/>
                  <a:pt x="9822" y="5160"/>
                  <a:pt x="7440" y="7492"/>
                </a:cubicBezTo>
                <a:cubicBezTo>
                  <a:pt x="5058" y="9922"/>
                  <a:pt x="3223" y="12651"/>
                  <a:pt x="1934" y="15776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476059501" y="4775835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Freeform 615"/>
          <p:cNvSpPr/>
          <p:nvPr/>
        </p:nvSpPr>
        <p:spPr>
          <a:xfrm flipV="1">
            <a:off x="4106496" y="5415363"/>
            <a:ext cx="244486" cy="134467"/>
          </a:xfrm>
          <a:custGeom>
            <a:avLst/>
            <a:gdLst/>
            <a:ahLst/>
            <a:cxnLst/>
            <a:rect l="0" t="0" r="0" b="0"/>
            <a:pathLst>
              <a:path w="5080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4" y="263774"/>
                </a:cubicBezTo>
                <a:cubicBezTo>
                  <a:pt x="3223" y="266899"/>
                  <a:pt x="5058" y="269677"/>
                  <a:pt x="7440" y="272009"/>
                </a:cubicBezTo>
                <a:cubicBezTo>
                  <a:pt x="9822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482601" y="279400"/>
                </a:lnTo>
                <a:cubicBezTo>
                  <a:pt x="485969" y="279400"/>
                  <a:pt x="489209" y="278756"/>
                  <a:pt x="492321" y="277515"/>
                </a:cubicBezTo>
                <a:cubicBezTo>
                  <a:pt x="495432" y="276225"/>
                  <a:pt x="498179" y="274390"/>
                  <a:pt x="500561" y="272009"/>
                </a:cubicBezTo>
                <a:cubicBezTo>
                  <a:pt x="502943" y="269677"/>
                  <a:pt x="504778" y="266899"/>
                  <a:pt x="506067" y="263774"/>
                </a:cubicBezTo>
                <a:cubicBezTo>
                  <a:pt x="507356" y="260648"/>
                  <a:pt x="508000" y="257424"/>
                  <a:pt x="508001" y="254000"/>
                </a:cubicBezTo>
                <a:lnTo>
                  <a:pt x="508001" y="25400"/>
                </a:lnTo>
                <a:cubicBezTo>
                  <a:pt x="508000" y="22077"/>
                  <a:pt x="507356" y="18852"/>
                  <a:pt x="506067" y="15727"/>
                </a:cubicBezTo>
                <a:cubicBezTo>
                  <a:pt x="504778" y="12601"/>
                  <a:pt x="502943" y="9823"/>
                  <a:pt x="500561" y="7442"/>
                </a:cubicBezTo>
                <a:cubicBezTo>
                  <a:pt x="498179" y="5110"/>
                  <a:pt x="495432" y="3275"/>
                  <a:pt x="492321" y="1935"/>
                </a:cubicBezTo>
                <a:cubicBezTo>
                  <a:pt x="489209" y="645"/>
                  <a:pt x="485969" y="0"/>
                  <a:pt x="482601" y="0"/>
                </a:cubicBezTo>
                <a:lnTo>
                  <a:pt x="25401" y="0"/>
                </a:lnTo>
                <a:cubicBezTo>
                  <a:pt x="22032" y="0"/>
                  <a:pt x="18792" y="645"/>
                  <a:pt x="15680" y="1935"/>
                </a:cubicBezTo>
                <a:cubicBezTo>
                  <a:pt x="12568" y="3275"/>
                  <a:pt x="9822" y="5110"/>
                  <a:pt x="7440" y="7442"/>
                </a:cubicBezTo>
                <a:cubicBezTo>
                  <a:pt x="5058" y="9823"/>
                  <a:pt x="3223" y="12601"/>
                  <a:pt x="1934" y="15727"/>
                </a:cubicBezTo>
                <a:cubicBezTo>
                  <a:pt x="645" y="18852"/>
                  <a:pt x="0" y="22077"/>
                  <a:pt x="1" y="25400"/>
                </a:cubicBezTo>
                <a:close/>
                <a:moveTo>
                  <a:pt x="480834701" y="4817618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Freeform 616"/>
          <p:cNvSpPr/>
          <p:nvPr/>
        </p:nvSpPr>
        <p:spPr>
          <a:xfrm flipV="1">
            <a:off x="4558796" y="5843213"/>
            <a:ext cx="189476" cy="134467"/>
          </a:xfrm>
          <a:custGeom>
            <a:avLst/>
            <a:gdLst/>
            <a:ahLst/>
            <a:cxnLst/>
            <a:rect l="0" t="0" r="0" b="0"/>
            <a:pathLst>
              <a:path w="393701" h="279400">
                <a:moveTo>
                  <a:pt x="1" y="25400"/>
                </a:moveTo>
                <a:lnTo>
                  <a:pt x="1" y="254000"/>
                </a:lnTo>
                <a:cubicBezTo>
                  <a:pt x="0" y="257424"/>
                  <a:pt x="645" y="260648"/>
                  <a:pt x="1934" y="263774"/>
                </a:cubicBezTo>
                <a:cubicBezTo>
                  <a:pt x="3223" y="266899"/>
                  <a:pt x="5058" y="269677"/>
                  <a:pt x="7440" y="272009"/>
                </a:cubicBezTo>
                <a:cubicBezTo>
                  <a:pt x="9822" y="274390"/>
                  <a:pt x="12568" y="276225"/>
                  <a:pt x="15680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368301" y="279400"/>
                </a:lnTo>
                <a:cubicBezTo>
                  <a:pt x="371669" y="279400"/>
                  <a:pt x="374909" y="278756"/>
                  <a:pt x="378021" y="277515"/>
                </a:cubicBezTo>
                <a:cubicBezTo>
                  <a:pt x="381132" y="276225"/>
                  <a:pt x="383879" y="274390"/>
                  <a:pt x="386261" y="272009"/>
                </a:cubicBezTo>
                <a:cubicBezTo>
                  <a:pt x="388643" y="269677"/>
                  <a:pt x="390478" y="266899"/>
                  <a:pt x="391767" y="263774"/>
                </a:cubicBezTo>
                <a:cubicBezTo>
                  <a:pt x="393056" y="260648"/>
                  <a:pt x="393700" y="257424"/>
                  <a:pt x="393701" y="254000"/>
                </a:cubicBezTo>
                <a:lnTo>
                  <a:pt x="393701" y="25400"/>
                </a:lnTo>
                <a:cubicBezTo>
                  <a:pt x="393700" y="22077"/>
                  <a:pt x="393056" y="18902"/>
                  <a:pt x="391767" y="15776"/>
                </a:cubicBezTo>
                <a:cubicBezTo>
                  <a:pt x="390478" y="12651"/>
                  <a:pt x="388643" y="9922"/>
                  <a:pt x="386261" y="7492"/>
                </a:cubicBezTo>
                <a:cubicBezTo>
                  <a:pt x="383879" y="5110"/>
                  <a:pt x="381132" y="3275"/>
                  <a:pt x="378021" y="1985"/>
                </a:cubicBezTo>
                <a:cubicBezTo>
                  <a:pt x="374909" y="695"/>
                  <a:pt x="371669" y="50"/>
                  <a:pt x="3683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80" y="1985"/>
                </a:cubicBezTo>
                <a:cubicBezTo>
                  <a:pt x="12568" y="3275"/>
                  <a:pt x="9822" y="5110"/>
                  <a:pt x="7440" y="7492"/>
                </a:cubicBezTo>
                <a:cubicBezTo>
                  <a:pt x="5058" y="9922"/>
                  <a:pt x="3223" y="12651"/>
                  <a:pt x="1934" y="15776"/>
                </a:cubicBezTo>
                <a:cubicBezTo>
                  <a:pt x="645" y="18902"/>
                  <a:pt x="0" y="22077"/>
                  <a:pt x="1" y="25400"/>
                </a:cubicBezTo>
                <a:close/>
                <a:moveTo>
                  <a:pt x="480783901" y="4826508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Rectangle 617"/>
          <p:cNvSpPr/>
          <p:nvPr/>
        </p:nvSpPr>
        <p:spPr>
          <a:xfrm>
            <a:off x="830050" y="1616516"/>
            <a:ext cx="9533150" cy="12644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2.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Install Visual Studio Code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 Make sure you have Visual Studio Code installed on your computer.</a:t>
            </a:r>
          </a:p>
          <a:p>
            <a:pPr defTabSz="586496"/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Follow these instructions to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5"/>
              </a:rPr>
              <a:t>install Visual Studio Code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for the basic installation. You are going to</a:t>
            </a:r>
          </a:p>
          <a:p>
            <a:pPr marL="103902" defTabSz="586496">
              <a:lnSpc>
                <a:spcPts val="129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use Python in Visual Studio Code in this course, so you might want to brush up on how to</a:t>
            </a:r>
          </a:p>
          <a:p>
            <a:pPr marL="103902" defTabSz="586496">
              <a:lnSpc>
                <a:spcPts val="129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03902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  <a:hlinkClick r:id="rId6"/>
              </a:rPr>
              <a:t>configure Visual Studio Code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for Python development.</a:t>
            </a:r>
          </a:p>
        </p:txBody>
      </p:sp>
      <p:sp>
        <p:nvSpPr>
          <p:cNvPr id="618" name="Rectangle 618"/>
          <p:cNvSpPr/>
          <p:nvPr/>
        </p:nvSpPr>
        <p:spPr>
          <a:xfrm>
            <a:off x="1056234" y="3394212"/>
            <a:ext cx="636712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Get comfortable with Python by working through this collection of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3"/>
              </a:rPr>
              <a:t>Learn modules</a:t>
            </a:r>
          </a:p>
        </p:txBody>
      </p:sp>
      <p:sp>
        <p:nvSpPr>
          <p:cNvPr id="619" name="Rectangle 619"/>
          <p:cNvSpPr/>
          <p:nvPr/>
        </p:nvSpPr>
        <p:spPr>
          <a:xfrm>
            <a:off x="850419" y="3949996"/>
            <a:ext cx="7859550" cy="13892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112"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3.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Install Scikit-learn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, by following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7"/>
              </a:rPr>
              <a:t>these instructions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 Since you need to ensure that you use Python3</a:t>
            </a:r>
          </a:p>
          <a:p>
            <a:pPr marL="6112" defTabSz="586496"/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10014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, it's recommended that you use a virtual environment. Note, if you are installing this library on a</a:t>
            </a:r>
          </a:p>
          <a:p>
            <a:pPr marL="110014" defTabSz="586496">
              <a:lnSpc>
                <a:spcPts val="129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110014"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M1 Mac, there are special instructions on the page linked above.</a:t>
            </a:r>
          </a:p>
          <a:p>
            <a:pPr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4.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Install Jupyter Notebook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 You will need to </a:t>
            </a:r>
            <a:r>
              <a:rPr lang="en-US" sz="1400" kern="0" dirty="0">
                <a:solidFill>
                  <a:srgbClr val="4D4D4D"/>
                </a:solidFill>
                <a:latin typeface="Arial"/>
                <a:hlinkClick r:id="rId8"/>
              </a:rPr>
              <a:t>install the Jupyter package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77965-8D91-BD5D-E04A-FF637FBED0BA}"/>
              </a:ext>
            </a:extLst>
          </p:cNvPr>
          <p:cNvSpPr txBox="1"/>
          <p:nvPr/>
        </p:nvSpPr>
        <p:spPr>
          <a:xfrm>
            <a:off x="830050" y="197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Installations and configurations </a:t>
            </a:r>
            <a:r>
              <a:rPr lang="en-US" b="1" kern="0" dirty="0" err="1">
                <a:solidFill>
                  <a:srgbClr val="333333"/>
                </a:solidFill>
                <a:latin typeface="Arial"/>
              </a:rPr>
              <a:t>cont</a:t>
            </a:r>
            <a:r>
              <a:rPr lang="en-US" b="1" kern="0" dirty="0">
                <a:solidFill>
                  <a:srgbClr val="333333"/>
                </a:solidFill>
                <a:latin typeface="Arial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Rectangle 620"/>
          <p:cNvSpPr/>
          <p:nvPr/>
        </p:nvSpPr>
        <p:spPr>
          <a:xfrm>
            <a:off x="2041311" y="273285"/>
            <a:ext cx="3563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Your ML authoring environment</a:t>
            </a:r>
          </a:p>
        </p:txBody>
      </p:sp>
      <p:sp>
        <p:nvSpPr>
          <p:cNvPr id="621" name="Rectangle 621"/>
          <p:cNvSpPr/>
          <p:nvPr/>
        </p:nvSpPr>
        <p:spPr>
          <a:xfrm>
            <a:off x="780638" y="1063429"/>
            <a:ext cx="10034846" cy="1469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defTabSz="58649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You are going to use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notebooks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to develop your Python code and create machine learning models.</a:t>
            </a:r>
          </a:p>
          <a:p>
            <a:pPr defTabSz="586496"/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marL="285750" indent="-285750" defTabSz="586496">
              <a:lnSpc>
                <a:spcPts val="1299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This type of file is a common tool for data scientists, and they can be identified by their suffix or extension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.</a:t>
            </a:r>
            <a:r>
              <a:rPr lang="en-US" sz="1400" kern="0" dirty="0" err="1">
                <a:solidFill>
                  <a:srgbClr val="333333"/>
                </a:solidFill>
                <a:latin typeface="Courier New"/>
              </a:rPr>
              <a:t>ipyn</a:t>
            </a:r>
            <a:r>
              <a:rPr lang="en-US" sz="1400" kern="0" spc="390" dirty="0" err="1">
                <a:solidFill>
                  <a:srgbClr val="333333"/>
                </a:solidFill>
                <a:latin typeface="Courier New"/>
              </a:rPr>
              <a:t>b</a:t>
            </a:r>
            <a:r>
              <a:rPr lang="en-US" sz="1400" kern="0" spc="390" dirty="0">
                <a:solidFill>
                  <a:srgbClr val="4D4D4D"/>
                </a:solidFill>
                <a:latin typeface="Arial"/>
              </a:rPr>
              <a:t>.</a:t>
            </a:r>
          </a:p>
          <a:p>
            <a:pPr defTabSz="586496">
              <a:lnSpc>
                <a:spcPts val="1299"/>
              </a:lnSpc>
            </a:pPr>
            <a:endParaRPr lang="en-US" sz="1400" kern="0" spc="390" dirty="0">
              <a:solidFill>
                <a:srgbClr val="4D4D4D"/>
              </a:solidFill>
              <a:latin typeface="Arial"/>
            </a:endParaRPr>
          </a:p>
          <a:p>
            <a:pPr marL="285750" indent="-285750" defTabSz="586496">
              <a:lnSpc>
                <a:spcPts val="2069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Notebooks are an interactive environment that allow the developer to both code and add notes and</a:t>
            </a:r>
          </a:p>
          <a:p>
            <a:pPr defTabSz="586496">
              <a:lnSpc>
                <a:spcPts val="2069"/>
              </a:lnSpc>
            </a:pPr>
            <a:endParaRPr lang="en-US" sz="14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      write documentation around the code which is quite helpful for experimental or research-oriented projects.</a:t>
            </a:r>
          </a:p>
        </p:txBody>
      </p:sp>
      <p:sp>
        <p:nvSpPr>
          <p:cNvPr id="622" name="Rectangle 622"/>
          <p:cNvSpPr/>
          <p:nvPr/>
        </p:nvSpPr>
        <p:spPr>
          <a:xfrm>
            <a:off x="780638" y="2968124"/>
            <a:ext cx="9435078" cy="2476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work with a notebook</a:t>
            </a:r>
          </a:p>
          <a:p>
            <a:pPr defTabSz="586496"/>
            <a:endParaRPr lang="en-US" b="1" kern="0" dirty="0">
              <a:solidFill>
                <a:srgbClr val="333333"/>
              </a:solidFill>
              <a:latin typeface="Arial"/>
            </a:endParaRPr>
          </a:p>
          <a:p>
            <a:pPr defTabSz="586496">
              <a:lnSpc>
                <a:spcPts val="2103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In this folder, you will find the file </a:t>
            </a:r>
            <a:r>
              <a:rPr lang="en-US" sz="1400" i="1" kern="0" dirty="0">
                <a:solidFill>
                  <a:srgbClr val="4D4D4D"/>
                </a:solidFill>
                <a:latin typeface="Arial"/>
              </a:rPr>
              <a:t>notebook.ipynb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</a:t>
            </a:r>
          </a:p>
          <a:p>
            <a:pPr marL="55007"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1. Open </a:t>
            </a:r>
            <a:r>
              <a:rPr lang="en-US" sz="1400" i="1" kern="0" dirty="0">
                <a:solidFill>
                  <a:srgbClr val="4D4D4D"/>
                </a:solidFill>
                <a:latin typeface="Arial"/>
              </a:rPr>
              <a:t>notebook.ipynb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in Visual Studio Code.</a:t>
            </a:r>
          </a:p>
          <a:p>
            <a:pPr marL="146686"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A Jupyter server will start with Python 3+ started. You will find areas of the notebook that can be</a:t>
            </a:r>
          </a:p>
          <a:p>
            <a:pPr marL="198159" defTabSz="586496">
              <a:lnSpc>
                <a:spcPts val="1299"/>
              </a:lnSpc>
            </a:pP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ru</a:t>
            </a:r>
            <a:r>
              <a:rPr lang="en-US" sz="1400" kern="0" spc="390" dirty="0">
                <a:solidFill>
                  <a:srgbClr val="333333"/>
                </a:solidFill>
                <a:latin typeface="Courier New"/>
              </a:rPr>
              <a:t>n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, pieces of code. You can run a code block, by selecting the icon that looks like a play button.</a:t>
            </a:r>
          </a:p>
          <a:p>
            <a:pPr marL="42783"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2. Select the</a:t>
            </a:r>
            <a:r>
              <a:rPr lang="en-US" sz="14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333333"/>
                </a:solidFill>
                <a:latin typeface="Courier New"/>
              </a:rPr>
              <a:t>m</a:t>
            </a:r>
            <a:r>
              <a:rPr lang="en-US" sz="1400" kern="0" spc="390" dirty="0">
                <a:solidFill>
                  <a:srgbClr val="333333"/>
                </a:solidFill>
                <a:latin typeface="Courier New"/>
              </a:rPr>
              <a:t>d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icon and add a bit of markdown, and the following text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# Welcome to your</a:t>
            </a:r>
          </a:p>
          <a:p>
            <a:pPr marL="146686" defTabSz="586496">
              <a:lnSpc>
                <a:spcPts val="1299"/>
              </a:lnSpc>
            </a:pPr>
            <a:r>
              <a:rPr lang="en-US" sz="1400" kern="0" dirty="0">
                <a:solidFill>
                  <a:srgbClr val="333333"/>
                </a:solidFill>
                <a:latin typeface="Arial"/>
              </a:rPr>
              <a:t>notebook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.</a:t>
            </a:r>
          </a:p>
          <a:p>
            <a:pPr marL="146686"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Next, add some Python code.</a:t>
            </a:r>
          </a:p>
          <a:p>
            <a:pPr marL="42783" defTabSz="586496">
              <a:lnSpc>
                <a:spcPts val="206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3. Type </a:t>
            </a:r>
            <a:r>
              <a:rPr lang="en-US" sz="1400" kern="0" dirty="0">
                <a:solidFill>
                  <a:srgbClr val="333333"/>
                </a:solidFill>
                <a:latin typeface="Arial"/>
              </a:rPr>
              <a:t>print('hello notebook')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in the code block.</a:t>
            </a:r>
          </a:p>
        </p:txBody>
      </p:sp>
      <p:sp>
        <p:nvSpPr>
          <p:cNvPr id="2" name="Freeform 608">
            <a:extLst>
              <a:ext uri="{FF2B5EF4-FFF2-40B4-BE49-F238E27FC236}">
                <a16:creationId xmlns:a16="http://schemas.microsoft.com/office/drawing/2014/main" id="{01F32B69-3BBF-144A-58E5-B38E6B1FC226}"/>
              </a:ext>
            </a:extLst>
          </p:cNvPr>
          <p:cNvSpPr/>
          <p:nvPr/>
        </p:nvSpPr>
        <p:spPr>
          <a:xfrm flipV="1">
            <a:off x="780638" y="758647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4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Picture 6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613" y="1451313"/>
            <a:ext cx="7805930" cy="3167309"/>
          </a:xfrm>
          <a:prstGeom prst="rect">
            <a:avLst/>
          </a:prstGeom>
          <a:noFill/>
        </p:spPr>
      </p:pic>
      <p:sp>
        <p:nvSpPr>
          <p:cNvPr id="626" name="Freeform 626"/>
          <p:cNvSpPr/>
          <p:nvPr/>
        </p:nvSpPr>
        <p:spPr>
          <a:xfrm flipV="1">
            <a:off x="6991428" y="4694131"/>
            <a:ext cx="238374" cy="134467"/>
          </a:xfrm>
          <a:custGeom>
            <a:avLst/>
            <a:gdLst/>
            <a:ahLst/>
            <a:cxnLst/>
            <a:rect l="0" t="0" r="0" b="0"/>
            <a:pathLst>
              <a:path w="495301" h="279400">
                <a:moveTo>
                  <a:pt x="1" y="25400"/>
                </a:moveTo>
                <a:lnTo>
                  <a:pt x="1" y="254000"/>
                </a:lnTo>
                <a:cubicBezTo>
                  <a:pt x="0" y="257374"/>
                  <a:pt x="644" y="260648"/>
                  <a:pt x="1932" y="263774"/>
                </a:cubicBezTo>
                <a:cubicBezTo>
                  <a:pt x="3221" y="266899"/>
                  <a:pt x="5058" y="269677"/>
                  <a:pt x="7440" y="272009"/>
                </a:cubicBezTo>
                <a:cubicBezTo>
                  <a:pt x="9821" y="274390"/>
                  <a:pt x="12567" y="276225"/>
                  <a:pt x="15679" y="277515"/>
                </a:cubicBezTo>
                <a:cubicBezTo>
                  <a:pt x="18792" y="278756"/>
                  <a:pt x="22032" y="279400"/>
                  <a:pt x="25401" y="279400"/>
                </a:cubicBezTo>
                <a:lnTo>
                  <a:pt x="469901" y="279400"/>
                </a:lnTo>
                <a:cubicBezTo>
                  <a:pt x="473269" y="279400"/>
                  <a:pt x="476508" y="278756"/>
                  <a:pt x="479619" y="277515"/>
                </a:cubicBezTo>
                <a:cubicBezTo>
                  <a:pt x="482731" y="276225"/>
                  <a:pt x="485479" y="274390"/>
                  <a:pt x="487861" y="272009"/>
                </a:cubicBezTo>
                <a:cubicBezTo>
                  <a:pt x="490242" y="269677"/>
                  <a:pt x="492077" y="266899"/>
                  <a:pt x="493367" y="263774"/>
                </a:cubicBezTo>
                <a:cubicBezTo>
                  <a:pt x="494656" y="260648"/>
                  <a:pt x="495300" y="257374"/>
                  <a:pt x="495301" y="254000"/>
                </a:cubicBezTo>
                <a:lnTo>
                  <a:pt x="495301" y="25400"/>
                </a:lnTo>
                <a:cubicBezTo>
                  <a:pt x="495300" y="22077"/>
                  <a:pt x="494656" y="18852"/>
                  <a:pt x="493367" y="15727"/>
                </a:cubicBezTo>
                <a:cubicBezTo>
                  <a:pt x="492077" y="12601"/>
                  <a:pt x="490242" y="9823"/>
                  <a:pt x="487861" y="7442"/>
                </a:cubicBezTo>
                <a:cubicBezTo>
                  <a:pt x="485479" y="5110"/>
                  <a:pt x="482731" y="3275"/>
                  <a:pt x="479619" y="1935"/>
                </a:cubicBezTo>
                <a:cubicBezTo>
                  <a:pt x="476508" y="695"/>
                  <a:pt x="473269" y="50"/>
                  <a:pt x="469901" y="0"/>
                </a:cubicBezTo>
                <a:lnTo>
                  <a:pt x="25401" y="0"/>
                </a:lnTo>
                <a:cubicBezTo>
                  <a:pt x="22032" y="50"/>
                  <a:pt x="18792" y="695"/>
                  <a:pt x="15679" y="1935"/>
                </a:cubicBezTo>
                <a:cubicBezTo>
                  <a:pt x="12567" y="3275"/>
                  <a:pt x="9821" y="5110"/>
                  <a:pt x="7440" y="7442"/>
                </a:cubicBezTo>
                <a:cubicBezTo>
                  <a:pt x="5058" y="9823"/>
                  <a:pt x="3222" y="12601"/>
                  <a:pt x="1933" y="15727"/>
                </a:cubicBezTo>
                <a:cubicBezTo>
                  <a:pt x="644" y="18852"/>
                  <a:pt x="0" y="22077"/>
                  <a:pt x="1" y="25400"/>
                </a:cubicBezTo>
                <a:close/>
                <a:moveTo>
                  <a:pt x="487591101" y="494512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Freeform 627"/>
          <p:cNvSpPr/>
          <p:nvPr/>
        </p:nvSpPr>
        <p:spPr>
          <a:xfrm flipV="1">
            <a:off x="7498736" y="4694131"/>
            <a:ext cx="464523" cy="134467"/>
          </a:xfrm>
          <a:custGeom>
            <a:avLst/>
            <a:gdLst/>
            <a:ahLst/>
            <a:cxnLst/>
            <a:rect l="0" t="0" r="0" b="0"/>
            <a:pathLst>
              <a:path w="965200" h="279400">
                <a:moveTo>
                  <a:pt x="0" y="25400"/>
                </a:moveTo>
                <a:lnTo>
                  <a:pt x="0" y="254000"/>
                </a:lnTo>
                <a:cubicBezTo>
                  <a:pt x="0" y="257374"/>
                  <a:pt x="644" y="260648"/>
                  <a:pt x="1932" y="263774"/>
                </a:cubicBezTo>
                <a:cubicBezTo>
                  <a:pt x="3221" y="266899"/>
                  <a:pt x="5057" y="269677"/>
                  <a:pt x="7439" y="272009"/>
                </a:cubicBezTo>
                <a:cubicBezTo>
                  <a:pt x="9820" y="274390"/>
                  <a:pt x="12566" y="276225"/>
                  <a:pt x="15678" y="277515"/>
                </a:cubicBezTo>
                <a:cubicBezTo>
                  <a:pt x="18791" y="278756"/>
                  <a:pt x="22031" y="279400"/>
                  <a:pt x="25400" y="279400"/>
                </a:cubicBezTo>
                <a:lnTo>
                  <a:pt x="939800" y="279400"/>
                </a:lnTo>
                <a:cubicBezTo>
                  <a:pt x="943167" y="279400"/>
                  <a:pt x="946406" y="278756"/>
                  <a:pt x="949518" y="277515"/>
                </a:cubicBezTo>
                <a:cubicBezTo>
                  <a:pt x="952630" y="276225"/>
                  <a:pt x="955377" y="274390"/>
                  <a:pt x="957759" y="272009"/>
                </a:cubicBezTo>
                <a:cubicBezTo>
                  <a:pt x="960140" y="269677"/>
                  <a:pt x="961976" y="266899"/>
                  <a:pt x="963265" y="263774"/>
                </a:cubicBezTo>
                <a:cubicBezTo>
                  <a:pt x="964554" y="260648"/>
                  <a:pt x="965199" y="257374"/>
                  <a:pt x="965200" y="254000"/>
                </a:cubicBezTo>
                <a:lnTo>
                  <a:pt x="965200" y="25400"/>
                </a:lnTo>
                <a:cubicBezTo>
                  <a:pt x="965199" y="22077"/>
                  <a:pt x="964554" y="18852"/>
                  <a:pt x="963265" y="15727"/>
                </a:cubicBezTo>
                <a:cubicBezTo>
                  <a:pt x="961976" y="12601"/>
                  <a:pt x="960140" y="9823"/>
                  <a:pt x="957759" y="7442"/>
                </a:cubicBezTo>
                <a:cubicBezTo>
                  <a:pt x="955377" y="5110"/>
                  <a:pt x="952630" y="3275"/>
                  <a:pt x="949518" y="1935"/>
                </a:cubicBezTo>
                <a:cubicBezTo>
                  <a:pt x="946406" y="695"/>
                  <a:pt x="943167" y="50"/>
                  <a:pt x="939800" y="0"/>
                </a:cubicBezTo>
                <a:lnTo>
                  <a:pt x="25400" y="0"/>
                </a:lnTo>
                <a:cubicBezTo>
                  <a:pt x="22031" y="50"/>
                  <a:pt x="18791" y="695"/>
                  <a:pt x="15678" y="1935"/>
                </a:cubicBezTo>
                <a:cubicBezTo>
                  <a:pt x="12566" y="3275"/>
                  <a:pt x="9820" y="5110"/>
                  <a:pt x="7439" y="7442"/>
                </a:cubicBezTo>
                <a:cubicBezTo>
                  <a:pt x="5057" y="9823"/>
                  <a:pt x="3221" y="12601"/>
                  <a:pt x="1932" y="15727"/>
                </a:cubicBezTo>
                <a:cubicBezTo>
                  <a:pt x="644" y="18852"/>
                  <a:pt x="0" y="22077"/>
                  <a:pt x="0" y="25400"/>
                </a:cubicBezTo>
                <a:close/>
                <a:moveTo>
                  <a:pt x="486537000" y="494512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630"/>
          <p:cNvSpPr/>
          <p:nvPr/>
        </p:nvSpPr>
        <p:spPr>
          <a:xfrm flipV="1">
            <a:off x="4094273" y="525648"/>
            <a:ext cx="4150146" cy="452299"/>
          </a:xfrm>
          <a:custGeom>
            <a:avLst/>
            <a:gdLst/>
            <a:ahLst/>
            <a:cxnLst/>
            <a:rect l="0" t="0" r="0" b="0"/>
            <a:pathLst>
              <a:path w="8623301" h="939800">
                <a:moveTo>
                  <a:pt x="1" y="50800"/>
                </a:moveTo>
                <a:lnTo>
                  <a:pt x="1" y="889000"/>
                </a:lnTo>
                <a:cubicBezTo>
                  <a:pt x="0" y="895797"/>
                  <a:pt x="1289" y="902296"/>
                  <a:pt x="3867" y="908497"/>
                </a:cubicBezTo>
                <a:cubicBezTo>
                  <a:pt x="6445" y="914748"/>
                  <a:pt x="10116" y="920254"/>
                  <a:pt x="14879" y="924967"/>
                </a:cubicBezTo>
                <a:cubicBezTo>
                  <a:pt x="19643" y="929730"/>
                  <a:pt x="25136" y="933401"/>
                  <a:pt x="31360" y="935981"/>
                </a:cubicBezTo>
                <a:cubicBezTo>
                  <a:pt x="37584" y="938511"/>
                  <a:pt x="44064" y="939800"/>
                  <a:pt x="50801" y="939800"/>
                </a:cubicBezTo>
                <a:lnTo>
                  <a:pt x="8572501" y="939800"/>
                </a:lnTo>
                <a:cubicBezTo>
                  <a:pt x="8579237" y="939800"/>
                  <a:pt x="8585716" y="938511"/>
                  <a:pt x="8591940" y="935981"/>
                </a:cubicBezTo>
                <a:cubicBezTo>
                  <a:pt x="8598163" y="933401"/>
                  <a:pt x="8603658" y="929730"/>
                  <a:pt x="8608421" y="924967"/>
                </a:cubicBezTo>
                <a:cubicBezTo>
                  <a:pt x="8613183" y="920254"/>
                  <a:pt x="8616854" y="914748"/>
                  <a:pt x="8619433" y="908497"/>
                </a:cubicBezTo>
                <a:cubicBezTo>
                  <a:pt x="8622010" y="902296"/>
                  <a:pt x="8623300" y="895797"/>
                  <a:pt x="8623301" y="889000"/>
                </a:cubicBezTo>
                <a:lnTo>
                  <a:pt x="8623301" y="50800"/>
                </a:lnTo>
                <a:cubicBezTo>
                  <a:pt x="8623300" y="44103"/>
                  <a:pt x="8622010" y="37654"/>
                  <a:pt x="8619432" y="31453"/>
                </a:cubicBezTo>
                <a:cubicBezTo>
                  <a:pt x="8616854" y="25252"/>
                  <a:pt x="8613183" y="19745"/>
                  <a:pt x="8608421" y="14933"/>
                </a:cubicBezTo>
                <a:cubicBezTo>
                  <a:pt x="8603658" y="10220"/>
                  <a:pt x="8598163" y="6549"/>
                  <a:pt x="8591940" y="3920"/>
                </a:cubicBezTo>
                <a:cubicBezTo>
                  <a:pt x="8585716" y="1340"/>
                  <a:pt x="8579237" y="50"/>
                  <a:pt x="8572501" y="0"/>
                </a:cubicBezTo>
                <a:lnTo>
                  <a:pt x="50801" y="0"/>
                </a:lnTo>
                <a:cubicBezTo>
                  <a:pt x="44064" y="50"/>
                  <a:pt x="37584" y="1340"/>
                  <a:pt x="31360" y="3920"/>
                </a:cubicBezTo>
                <a:cubicBezTo>
                  <a:pt x="25136" y="6549"/>
                  <a:pt x="19643" y="10220"/>
                  <a:pt x="14879" y="14933"/>
                </a:cubicBezTo>
                <a:cubicBezTo>
                  <a:pt x="10116" y="19745"/>
                  <a:pt x="6445" y="25252"/>
                  <a:pt x="3867" y="31453"/>
                </a:cubicBezTo>
                <a:cubicBezTo>
                  <a:pt x="1289" y="37654"/>
                  <a:pt x="0" y="44103"/>
                  <a:pt x="1" y="50800"/>
                </a:cubicBezTo>
                <a:close/>
                <a:moveTo>
                  <a:pt x="485584501" y="486511600"/>
                </a:moveTo>
              </a:path>
            </a:pathLst>
          </a:custGeom>
          <a:solidFill>
            <a:srgbClr val="FFFFFF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Rectangle 631"/>
          <p:cNvSpPr/>
          <p:nvPr/>
        </p:nvSpPr>
        <p:spPr>
          <a:xfrm>
            <a:off x="619613" y="319591"/>
            <a:ext cx="577562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4. Select the arrow to run the </a:t>
            </a:r>
            <a:r>
              <a:rPr lang="en-US" sz="1400" kern="0" dirty="0" err="1">
                <a:solidFill>
                  <a:srgbClr val="4D4D4D"/>
                </a:solidFill>
                <a:latin typeface="Arial"/>
              </a:rPr>
              <a:t>code.You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should see the printed statement</a:t>
            </a:r>
            <a:r>
              <a:rPr lang="en-US" sz="770" kern="0" dirty="0">
                <a:solidFill>
                  <a:srgbClr val="4D4D4D"/>
                </a:solidFill>
                <a:latin typeface="Arial"/>
              </a:rPr>
              <a:t>:</a:t>
            </a:r>
          </a:p>
        </p:txBody>
      </p:sp>
      <p:sp>
        <p:nvSpPr>
          <p:cNvPr id="632" name="Rectangle 632"/>
          <p:cNvSpPr/>
          <p:nvPr/>
        </p:nvSpPr>
        <p:spPr>
          <a:xfrm>
            <a:off x="619613" y="4990298"/>
            <a:ext cx="7805930" cy="6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400" kern="0" dirty="0">
                <a:solidFill>
                  <a:srgbClr val="4D4D4D"/>
                </a:solidFill>
                <a:latin typeface="Arial"/>
              </a:rPr>
              <a:t>You can interleaf your code with comments to self-document the notebook.</a:t>
            </a:r>
          </a:p>
          <a:p>
            <a:pPr marL="954" defTabSz="586496">
              <a:lnSpc>
                <a:spcPts val="2069"/>
              </a:lnSpc>
            </a:pPr>
            <a:r>
              <a:rPr lang="en-US" sz="14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400" kern="0" dirty="0">
                <a:solidFill>
                  <a:srgbClr val="4D4D4D"/>
                </a:solidFill>
                <a:latin typeface="Arial"/>
              </a:rPr>
              <a:t> Think for a minute how different a web developer's working environment is versus that of a data</a:t>
            </a:r>
          </a:p>
          <a:p>
            <a:pPr defTabSz="586496">
              <a:lnSpc>
                <a:spcPts val="1299"/>
              </a:lnSpc>
            </a:pPr>
            <a:r>
              <a:rPr lang="en-US" sz="1400" kern="0" dirty="0">
                <a:solidFill>
                  <a:srgbClr val="4D4D4D"/>
                </a:solidFill>
                <a:latin typeface="Arial"/>
              </a:rPr>
              <a:t>scientist.</a:t>
            </a:r>
          </a:p>
        </p:txBody>
      </p:sp>
      <p:sp>
        <p:nvSpPr>
          <p:cNvPr id="635" name="Rectangle 635"/>
          <p:cNvSpPr/>
          <p:nvPr/>
        </p:nvSpPr>
        <p:spPr>
          <a:xfrm>
            <a:off x="1110292" y="921713"/>
            <a:ext cx="1660711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hello</a:t>
            </a:r>
            <a:r>
              <a:rPr lang="en-US" sz="731" kern="0" dirty="0">
                <a:solidFill>
                  <a:srgbClr val="333333"/>
                </a:solidFill>
                <a:latin typeface="Courier New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notebook</a:t>
            </a:r>
          </a:p>
        </p:txBody>
      </p:sp>
      <p:sp>
        <p:nvSpPr>
          <p:cNvPr id="636" name="Rectangle 636"/>
          <p:cNvSpPr/>
          <p:nvPr/>
        </p:nvSpPr>
        <p:spPr>
          <a:xfrm>
            <a:off x="2942847" y="777857"/>
            <a:ext cx="72968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333333">
                    <a:alpha val="60000"/>
                  </a:srgbClr>
                </a:solidFill>
                <a:latin typeface="Courier New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Rectangle 633"/>
          <p:cNvSpPr/>
          <p:nvPr/>
        </p:nvSpPr>
        <p:spPr>
          <a:xfrm>
            <a:off x="672169" y="405889"/>
            <a:ext cx="35394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Up and running with Scikit-learn</a:t>
            </a:r>
          </a:p>
        </p:txBody>
      </p:sp>
      <p:sp>
        <p:nvSpPr>
          <p:cNvPr id="624" name="Freeform 624"/>
          <p:cNvSpPr/>
          <p:nvPr/>
        </p:nvSpPr>
        <p:spPr>
          <a:xfrm flipV="1">
            <a:off x="672169" y="787449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Rectangle 634"/>
          <p:cNvSpPr/>
          <p:nvPr/>
        </p:nvSpPr>
        <p:spPr>
          <a:xfrm>
            <a:off x="620464" y="1180934"/>
            <a:ext cx="10036649" cy="527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Now that Python is set up in your local environment, and you are comfortable with </a:t>
            </a:r>
            <a:r>
              <a:rPr lang="en-US" sz="1600" kern="0" dirty="0" err="1">
                <a:solidFill>
                  <a:srgbClr val="4D4D4D"/>
                </a:solidFill>
                <a:latin typeface="Arial"/>
              </a:rPr>
              <a:t>Jupyter</a:t>
            </a: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notebooks, let's get equally comfortable with Scikit-learn (pronounce it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sc</a:t>
            </a:r>
            <a:r>
              <a:rPr lang="en-US" sz="1600" kern="0" spc="390" dirty="0">
                <a:solidFill>
                  <a:srgbClr val="333333"/>
                </a:solidFill>
                <a:latin typeface="Courier New"/>
              </a:rPr>
              <a:t>i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as in</a:t>
            </a:r>
            <a:r>
              <a:rPr lang="en-US" sz="1600" kern="0" spc="375" dirty="0">
                <a:solidFill>
                  <a:srgbClr val="4D4D4D"/>
                </a:solidFill>
                <a:latin typeface="Arial"/>
              </a:rPr>
              <a:t> </a:t>
            </a:r>
            <a:r>
              <a:rPr lang="en-US" sz="1600" kern="0" dirty="0">
                <a:solidFill>
                  <a:srgbClr val="333333"/>
                </a:solidFill>
                <a:latin typeface="Courier New"/>
              </a:rPr>
              <a:t>scienc</a:t>
            </a:r>
            <a:r>
              <a:rPr lang="en-US" sz="1600" kern="0" spc="389" dirty="0">
                <a:solidFill>
                  <a:srgbClr val="333333"/>
                </a:solidFill>
                <a:latin typeface="Courier New"/>
              </a:rPr>
              <a:t>e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).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Scikit-learn provides an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2"/>
              </a:rPr>
              <a:t>extensive API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to help you perform ML tasks.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According to their </a:t>
            </a:r>
            <a:r>
              <a:rPr lang="en-US" sz="1600" kern="0" dirty="0">
                <a:solidFill>
                  <a:srgbClr val="4D4D4D"/>
                </a:solidFill>
                <a:latin typeface="Arial"/>
                <a:hlinkClick r:id="rId3"/>
              </a:rPr>
              <a:t>website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, "Scikit-learn is an open source machine learning library that supports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supervised and unsupervised learning. It also provides various tools for model fitting, data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preprocessing, model selection and evaluation, and many other utilities.“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In this course, you will use Scikit-learn and other tools to build machine learning models to perform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what we call 'traditional machine learning' tasks. We have deliberately avoided neural networks and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deep learning, as they are better covered in our forthcoming 'AI for Beginners' curriculum.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Scikit-learn makes it straightforward to build models and evaluate them for use. It is primarily focused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on using numeric data and contains several ready-made datasets for use as learning tools. It also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includes pre-built models for students to try. Let's explore the process of loading prepackaged data</a:t>
            </a:r>
          </a:p>
          <a:p>
            <a:pPr defTabSz="586496"/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and using a built in estimator first ML model with Scikit-learn with some basic data.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72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Freeform 638"/>
          <p:cNvSpPr/>
          <p:nvPr/>
        </p:nvSpPr>
        <p:spPr>
          <a:xfrm flipV="1">
            <a:off x="2085191" y="555460"/>
            <a:ext cx="4296837" cy="6112"/>
          </a:xfrm>
          <a:custGeom>
            <a:avLst/>
            <a:gdLst/>
            <a:ahLst/>
            <a:cxnLst/>
            <a:rect l="0" t="0" r="0" b="0"/>
            <a:pathLst>
              <a:path w="8928100" h="12700">
                <a:moveTo>
                  <a:pt x="0" y="12700"/>
                </a:moveTo>
                <a:lnTo>
                  <a:pt x="8928100" y="12700"/>
                </a:lnTo>
                <a:lnTo>
                  <a:pt x="892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3E3E3">
              <a:alpha val="100000"/>
            </a:srgbClr>
          </a:solidFill>
          <a:ln w="95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40" name="Picture 6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38" y="923287"/>
            <a:ext cx="40740" cy="474701"/>
          </a:xfrm>
          <a:prstGeom prst="rect">
            <a:avLst/>
          </a:prstGeom>
          <a:noFill/>
        </p:spPr>
      </p:pic>
      <p:pic>
        <p:nvPicPr>
          <p:cNvPr id="648" name="Picture 6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6127" y="6360707"/>
            <a:ext cx="4166438" cy="497660"/>
          </a:xfrm>
          <a:prstGeom prst="rect">
            <a:avLst/>
          </a:prstGeom>
          <a:noFill/>
        </p:spPr>
      </p:pic>
      <p:sp>
        <p:nvSpPr>
          <p:cNvPr id="650" name="Rectangle 650"/>
          <p:cNvSpPr/>
          <p:nvPr/>
        </p:nvSpPr>
        <p:spPr>
          <a:xfrm>
            <a:off x="2081554" y="256129"/>
            <a:ext cx="456535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b="1" kern="0" dirty="0">
                <a:solidFill>
                  <a:srgbClr val="333333"/>
                </a:solidFill>
                <a:latin typeface="Arial"/>
              </a:rPr>
              <a:t>Exercise - your first Scikit-learn notebook</a:t>
            </a:r>
          </a:p>
        </p:txBody>
      </p:sp>
      <p:sp>
        <p:nvSpPr>
          <p:cNvPr id="651" name="Rectangle 651"/>
          <p:cNvSpPr/>
          <p:nvPr/>
        </p:nvSpPr>
        <p:spPr>
          <a:xfrm>
            <a:off x="930598" y="1045119"/>
            <a:ext cx="571630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86496"/>
            <a:r>
              <a:rPr lang="en-US" sz="1200" kern="0" dirty="0">
                <a:solidFill>
                  <a:srgbClr val="4D4D4D"/>
                </a:solidFill>
                <a:latin typeface="Arial"/>
              </a:rPr>
              <a:t>This tutorial was inspired by the </a:t>
            </a:r>
            <a:r>
              <a:rPr lang="en-US" sz="1200" kern="0" dirty="0">
                <a:solidFill>
                  <a:srgbClr val="4D4D4D"/>
                </a:solidFill>
                <a:latin typeface="Arial"/>
                <a:hlinkClick r:id="rId4"/>
              </a:rPr>
              <a:t>linear regression example</a:t>
            </a:r>
            <a:r>
              <a:rPr lang="en-US" sz="1200" kern="0" dirty="0">
                <a:solidFill>
                  <a:srgbClr val="4D4D4D"/>
                </a:solidFill>
                <a:latin typeface="Arial"/>
              </a:rPr>
              <a:t> on Scikit-learn's web site.</a:t>
            </a:r>
          </a:p>
        </p:txBody>
      </p:sp>
      <p:sp>
        <p:nvSpPr>
          <p:cNvPr id="652" name="Rectangle 652"/>
          <p:cNvSpPr/>
          <p:nvPr/>
        </p:nvSpPr>
        <p:spPr>
          <a:xfrm>
            <a:off x="782577" y="1560083"/>
            <a:ext cx="10397051" cy="4906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586496"/>
            <a:r>
              <a:rPr lang="en-US" sz="1600" kern="0" dirty="0">
                <a:solidFill>
                  <a:srgbClr val="4D4D4D"/>
                </a:solidFill>
                <a:latin typeface="Arial"/>
              </a:rPr>
              <a:t>In the </a:t>
            </a:r>
            <a:r>
              <a:rPr lang="en-US" sz="1600" i="1" kern="0" dirty="0">
                <a:solidFill>
                  <a:srgbClr val="4D4D4D"/>
                </a:solidFill>
                <a:latin typeface="Arial"/>
              </a:rPr>
              <a:t>notebook.ipynb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file associated to this lesson, clear out all the cells by pressing the 'trash can'</a:t>
            </a: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icon.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In this section, you will work with a small dataset about diabetes that is built into Scikit-learn for</a:t>
            </a:r>
          </a:p>
          <a:p>
            <a:pPr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learning purposes. Imagine that you wanted to test a treatment for diabetic patients. Machine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Learning models might help you determine which patients would respond better to the treatment,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based on combinations of variables. Even a very basic regression model, when visualized, might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show information about variables that would help you organize your theoretical clinical trials.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marL="954" defTabSz="586496">
              <a:lnSpc>
                <a:spcPts val="2069"/>
              </a:lnSpc>
            </a:pPr>
            <a:r>
              <a:rPr lang="en-US" sz="1600" kern="0" spc="235" dirty="0">
                <a:solidFill>
                  <a:srgbClr val="4D4D4D"/>
                </a:solidFill>
                <a:latin typeface="Arial"/>
              </a:rPr>
              <a:t>✅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There are many types of regression methods, and which one you pick depends on the answer</a:t>
            </a:r>
          </a:p>
          <a:p>
            <a:pPr marL="954" defTabSz="586496">
              <a:lnSpc>
                <a:spcPts val="206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you're looking for. If you want to predict the probable height for a person of a given age, you'd use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linear regression, as you're seeking a </a:t>
            </a:r>
            <a:r>
              <a:rPr lang="en-US" sz="1600" kern="0" dirty="0">
                <a:solidFill>
                  <a:srgbClr val="333333"/>
                </a:solidFill>
                <a:latin typeface="Arial"/>
              </a:rPr>
              <a:t>numeric value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. If you're interested in discovering whether a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type of cuisine should be considered vegan or not, you're looking for a </a:t>
            </a:r>
            <a:r>
              <a:rPr lang="en-US" sz="1600" kern="0" dirty="0">
                <a:solidFill>
                  <a:srgbClr val="333333"/>
                </a:solidFill>
                <a:latin typeface="Arial"/>
              </a:rPr>
              <a:t>category assignment</a:t>
            </a:r>
            <a:r>
              <a:rPr lang="en-US" sz="1600" kern="0" dirty="0">
                <a:solidFill>
                  <a:srgbClr val="4D4D4D"/>
                </a:solidFill>
                <a:latin typeface="Arial"/>
              </a:rPr>
              <a:t> so you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would use logistic regression. You'll learn more about logistic regression later. Think a bit about some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129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questions you can ask of data, and which of these methods would be more appropriate.</a:t>
            </a:r>
          </a:p>
          <a:p>
            <a:pPr defTabSz="586496">
              <a:lnSpc>
                <a:spcPts val="1299"/>
              </a:lnSpc>
            </a:pPr>
            <a:endParaRPr lang="en-US" sz="1600" kern="0" dirty="0">
              <a:solidFill>
                <a:srgbClr val="4D4D4D"/>
              </a:solidFill>
              <a:latin typeface="Arial"/>
            </a:endParaRPr>
          </a:p>
          <a:p>
            <a:pPr defTabSz="586496">
              <a:lnSpc>
                <a:spcPts val="2069"/>
              </a:lnSpc>
            </a:pPr>
            <a:r>
              <a:rPr lang="en-US" sz="1600" kern="0" dirty="0">
                <a:solidFill>
                  <a:srgbClr val="4D4D4D"/>
                </a:solidFill>
                <a:latin typeface="Arial"/>
              </a:rPr>
              <a:t>Let's get started on this task.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2356</Words>
  <Application>Microsoft Office PowerPoint</Application>
  <PresentationFormat>Widescreen</PresentationFormat>
  <Paragraphs>278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1_Office Theme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kizito matemera</dc:creator>
  <cp:lastModifiedBy>kizito matemera</cp:lastModifiedBy>
  <cp:revision>10</cp:revision>
  <dcterms:created xsi:type="dcterms:W3CDTF">2024-07-23T00:10:45Z</dcterms:created>
  <dcterms:modified xsi:type="dcterms:W3CDTF">2024-08-10T09:08:41Z</dcterms:modified>
</cp:coreProperties>
</file>