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B0968F1-E1A4-49B4-B303-CBA02F52C2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&gt;0 or &gt;1 ???</a:t>
            </a:r>
            <a:br/>
            <a:r>
              <a:rPr b="0" lang="en-US" sz="2000" spc="-1" strike="noStrike">
                <a:latin typeface="Arial"/>
              </a:rPr>
              <a:t>Add examples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80679D-DF9B-49F3-ACBE-00CB4601FA81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Thesis Meeting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26-04-2024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Inevitable homotopy-collapse state: roll-outs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Only evaluate predictions up to the point where the class inevitable.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Does not inflate metric performance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Use this for time-based metric (more intuitive / insightful) 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Simulate yielding/going trajectories for agent pairs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Keep ground truth paths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Respect longitudinal and lateral acceleration limits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961200" y="5308560"/>
            <a:ext cx="7972920" cy="47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Inevitable homotopy state: collision checker 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Binary collision detection function (disk approach, taking headings and vehicle sizes into account):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1146960" y="3011400"/>
            <a:ext cx="3250440" cy="5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Inevitable homotopy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7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7227360" cy="660960"/>
          </a:xfrm>
          <a:prstGeom prst="rect">
            <a:avLst/>
          </a:prstGeom>
          <a:ln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2"/>
          <a:srcRect l="16337" t="0" r="0" b="0"/>
          <a:stretch/>
        </p:blipFill>
        <p:spPr>
          <a:xfrm>
            <a:off x="838080" y="2706840"/>
            <a:ext cx="5257080" cy="660960"/>
          </a:xfrm>
          <a:prstGeom prst="rect">
            <a:avLst/>
          </a:prstGeom>
          <a:ln>
            <a:noFill/>
          </a:ln>
        </p:spPr>
      </p:pic>
      <p:pic>
        <p:nvPicPr>
          <p:cNvPr id="122" name="Picture 8" descr=""/>
          <p:cNvPicPr/>
          <p:nvPr/>
        </p:nvPicPr>
        <p:blipFill>
          <a:blip r:embed="rId3"/>
          <a:srcRect l="3169" t="0" r="0" b="0"/>
          <a:stretch/>
        </p:blipFill>
        <p:spPr>
          <a:xfrm>
            <a:off x="838080" y="3665520"/>
            <a:ext cx="5257080" cy="932760"/>
          </a:xfrm>
          <a:prstGeom prst="rect">
            <a:avLst/>
          </a:prstGeom>
          <a:ln>
            <a:noFill/>
          </a:ln>
        </p:spPr>
      </p:pic>
      <p:pic>
        <p:nvPicPr>
          <p:cNvPr id="123" name="Picture 10" descr=""/>
          <p:cNvPicPr/>
          <p:nvPr/>
        </p:nvPicPr>
        <p:blipFill>
          <a:blip r:embed="rId4"/>
          <a:stretch/>
        </p:blipFill>
        <p:spPr>
          <a:xfrm>
            <a:off x="838080" y="5019120"/>
            <a:ext cx="4543200" cy="64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a2a mode metrics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6220080" cy="42098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1172880" y="5024520"/>
            <a:ext cx="5301000" cy="1145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Time-to-correct-mode-prediction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6" descr=""/>
          <p:cNvPicPr/>
          <p:nvPr/>
        </p:nvPicPr>
        <p:blipFill>
          <a:blip r:embed="rId1"/>
          <a:stretch/>
        </p:blipFill>
        <p:spPr>
          <a:xfrm>
            <a:off x="0" y="1761480"/>
            <a:ext cx="7098840" cy="1829160"/>
          </a:xfrm>
          <a:prstGeom prst="rect">
            <a:avLst/>
          </a:prstGeom>
          <a:ln>
            <a:noFill/>
          </a:ln>
        </p:spPr>
      </p:pic>
      <p:pic>
        <p:nvPicPr>
          <p:cNvPr id="131" name="Picture 8" descr=""/>
          <p:cNvPicPr/>
          <p:nvPr/>
        </p:nvPicPr>
        <p:blipFill>
          <a:blip r:embed="rId2"/>
          <a:stretch/>
        </p:blipFill>
        <p:spPr>
          <a:xfrm>
            <a:off x="838080" y="4001400"/>
            <a:ext cx="7164720" cy="107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Time-to-covered-mode-prediction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0" y="1825560"/>
            <a:ext cx="7628760" cy="1520280"/>
          </a:xfrm>
          <a:prstGeom prst="rect">
            <a:avLst/>
          </a:prstGeom>
          <a:ln>
            <a:noFill/>
          </a:ln>
        </p:spPr>
      </p:pic>
      <p:pic>
        <p:nvPicPr>
          <p:cNvPr id="135" name="Picture 6" descr=""/>
          <p:cNvPicPr/>
          <p:nvPr/>
        </p:nvPicPr>
        <p:blipFill>
          <a:blip r:embed="rId2"/>
          <a:stretch/>
        </p:blipFill>
        <p:spPr>
          <a:xfrm>
            <a:off x="918720" y="4141800"/>
            <a:ext cx="714996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Mode-collapse ratio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Picture 4" descr=""/>
          <p:cNvPicPr/>
          <p:nvPr/>
        </p:nvPicPr>
        <p:blipFill>
          <a:blip r:embed="rId1"/>
          <a:srcRect l="17837" t="13499" r="0" b="0"/>
          <a:stretch/>
        </p:blipFill>
        <p:spPr>
          <a:xfrm>
            <a:off x="838080" y="1825560"/>
            <a:ext cx="4928040" cy="990000"/>
          </a:xfrm>
          <a:prstGeom prst="rect">
            <a:avLst/>
          </a:prstGeom>
          <a:ln>
            <a:noFill/>
          </a:ln>
        </p:spPr>
      </p:pic>
      <p:pic>
        <p:nvPicPr>
          <p:cNvPr id="139" name="Picture 6" descr=""/>
          <p:cNvPicPr/>
          <p:nvPr/>
        </p:nvPicPr>
        <p:blipFill>
          <a:blip r:embed="rId2"/>
          <a:stretch/>
        </p:blipFill>
        <p:spPr>
          <a:xfrm>
            <a:off x="838080" y="3186360"/>
            <a:ext cx="6077160" cy="1161360"/>
          </a:xfrm>
          <a:prstGeom prst="rect">
            <a:avLst/>
          </a:prstGeom>
          <a:ln>
            <a:noFill/>
          </a:ln>
        </p:spPr>
      </p:pic>
      <p:pic>
        <p:nvPicPr>
          <p:cNvPr id="140" name="Picture 8" descr=""/>
          <p:cNvPicPr/>
          <p:nvPr/>
        </p:nvPicPr>
        <p:blipFill>
          <a:blip r:embed="rId3"/>
          <a:stretch/>
        </p:blipFill>
        <p:spPr>
          <a:xfrm>
            <a:off x="838080" y="4633560"/>
            <a:ext cx="5210280" cy="15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Prediction consistency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???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Next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Plan meeting with Jens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Quick code update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Discuss methodology and mathematical formalizations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Next steps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Quick code update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Implemented proper collision detection function: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Fit 3 disks: bumpers + center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Calculate trajectories of all disks and minimum distance between all combinations between agent pairs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Pragmatic and computationally efficient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Improved visualization colors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0" t="33318" r="5" b="3040"/>
          <a:stretch/>
        </p:blipFill>
        <p:spPr>
          <a:xfrm>
            <a:off x="1278360" y="4846320"/>
            <a:ext cx="5213520" cy="191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Introduction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Research gap VTP evaluation metrics: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No explicit mode-collapse metric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No metrics for interaction among agents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Metrics very data-dependent; constraint on datasets and models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Therefore, not intuitive / insightful / interpretable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Proposition: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Explicitly evaluate predicting correct/covered interaction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Only evaluating interesting, path crossing, interactions (more data-independent)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Time-based metric (intuitive and task-agnostic)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Safety critical interactions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6768720" cy="26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Safety critical interactions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5" descr=""/>
          <p:cNvPicPr/>
          <p:nvPr/>
        </p:nvPicPr>
        <p:blipFill>
          <a:blip r:embed="rId1"/>
          <a:srcRect l="0" t="2406" r="0" b="0"/>
          <a:stretch/>
        </p:blipFill>
        <p:spPr>
          <a:xfrm>
            <a:off x="838080" y="1825560"/>
            <a:ext cx="6642720" cy="424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Safety critical interactions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10" descr=""/>
          <p:cNvPicPr/>
          <p:nvPr/>
        </p:nvPicPr>
        <p:blipFill>
          <a:blip r:embed="rId1"/>
          <a:stretch/>
        </p:blipFill>
        <p:spPr>
          <a:xfrm>
            <a:off x="838080" y="1873800"/>
            <a:ext cx="4634280" cy="1517040"/>
          </a:xfrm>
          <a:prstGeom prst="rect">
            <a:avLst/>
          </a:prstGeom>
          <a:ln>
            <a:noFill/>
          </a:ln>
        </p:spPr>
      </p:pic>
      <p:pic>
        <p:nvPicPr>
          <p:cNvPr id="100" name="Picture 11" descr=""/>
          <p:cNvPicPr/>
          <p:nvPr/>
        </p:nvPicPr>
        <p:blipFill>
          <a:blip r:embed="rId2"/>
          <a:srcRect l="0" t="0" r="0" b="71806"/>
          <a:stretch/>
        </p:blipFill>
        <p:spPr>
          <a:xfrm>
            <a:off x="838080" y="3429000"/>
            <a:ext cx="5219640" cy="1009080"/>
          </a:xfrm>
          <a:prstGeom prst="rect">
            <a:avLst/>
          </a:prstGeom>
          <a:ln>
            <a:noFill/>
          </a:ln>
        </p:spPr>
      </p:pic>
      <p:pic>
        <p:nvPicPr>
          <p:cNvPr id="101" name="Picture 12" descr=""/>
          <p:cNvPicPr/>
          <p:nvPr/>
        </p:nvPicPr>
        <p:blipFill>
          <a:blip r:embed="rId3"/>
          <a:srcRect l="0" t="48819" r="0" b="38798"/>
          <a:stretch/>
        </p:blipFill>
        <p:spPr>
          <a:xfrm>
            <a:off x="838080" y="4573800"/>
            <a:ext cx="5219640" cy="442800"/>
          </a:xfrm>
          <a:prstGeom prst="rect">
            <a:avLst/>
          </a:prstGeom>
          <a:ln>
            <a:noFill/>
          </a:ln>
        </p:spPr>
      </p:pic>
      <p:pic>
        <p:nvPicPr>
          <p:cNvPr id="102" name="Picture 13" descr=""/>
          <p:cNvPicPr/>
          <p:nvPr/>
        </p:nvPicPr>
        <p:blipFill>
          <a:blip r:embed="rId4"/>
          <a:srcRect l="0" t="83637" r="0" b="1669"/>
          <a:stretch/>
        </p:blipFill>
        <p:spPr>
          <a:xfrm>
            <a:off x="838080" y="5561640"/>
            <a:ext cx="5219640" cy="52560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5797440" y="5597640"/>
            <a:ext cx="4900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e.g. merging: [0, 0, …, 1, 1, 1, 1]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5697720" y="1737360"/>
            <a:ext cx="2988720" cy="36792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 rot="16200000">
            <a:off x="7679880" y="1285200"/>
            <a:ext cx="5213880" cy="301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Homotopy classes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Evaluate interaction between agents (a2a modes) with homotopy classes →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free-end homotopy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838080" y="3186000"/>
            <a:ext cx="7302960" cy="25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Homotopy classes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Put threshold = 0, only CW and CCW class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1" name="Picture 5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7924680" cy="160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9D1527F36B34CA7421584F6E5AFBD" ma:contentTypeVersion="0" ma:contentTypeDescription="Create a new document." ma:contentTypeScope="" ma:versionID="19620fd1e0ea343495a2512a14f862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08041792df65f96e309d8647e2a73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6807C-FA03-4CEA-9183-A8E03C9B7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8234B3-8320-4676-A4E3-C710566D25FC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2CA8EAE-FCAA-4938-8E30-32598AF528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LibreOffice/6.4.7.2$Linux_X86_64 LibreOffice_project/40$Build-2</Application>
  <Words>273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2024-04-25T11:30:12Z</dcterms:created>
  <dc:creator>Maarten Hugenholtz</dc:creator>
  <dc:description/>
  <dc:language>en-US</dc:language>
  <cp:lastModifiedBy/>
  <dcterms:modified xsi:type="dcterms:W3CDTF">2024-04-26T11:45:33Z</dcterms:modified>
  <cp:revision>4</cp:revision>
  <dc:subject/>
  <dc:title>Thesis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0x0101006E89D1527F36B34CA7421584F6E5AFBD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