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85" r:id="rId5"/>
    <p:sldId id="275" r:id="rId6"/>
    <p:sldId id="262" r:id="rId7"/>
    <p:sldId id="257" r:id="rId8"/>
    <p:sldId id="305" r:id="rId9"/>
    <p:sldId id="258" r:id="rId10"/>
    <p:sldId id="259" r:id="rId11"/>
    <p:sldId id="263" r:id="rId12"/>
    <p:sldId id="268" r:id="rId1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4522"/>
    <a:srgbClr val="0D6574"/>
    <a:srgbClr val="405559"/>
    <a:srgbClr val="E6E6E6"/>
    <a:srgbClr val="B75C30"/>
    <a:srgbClr val="224172"/>
    <a:srgbClr val="694962"/>
    <a:srgbClr val="397F37"/>
    <a:srgbClr val="96715B"/>
    <a:srgbClr val="8C3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43"/>
  </p:normalViewPr>
  <p:slideViewPr>
    <p:cSldViewPr snapToGrid="0" snapToObjects="1">
      <p:cViewPr varScale="1">
        <p:scale>
          <a:sx n="149" d="100"/>
          <a:sy n="149" d="100"/>
        </p:scale>
        <p:origin x="6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64539-4278-BE42-8F61-4C94F5FD022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D4EE1-14A9-CE4B-823B-CB2A32A8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9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D4EE1-14A9-CE4B-823B-CB2A32A8C3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92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D4EE1-14A9-CE4B-823B-CB2A32A8C3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7600" y="982531"/>
            <a:ext cx="5027400" cy="2421690"/>
          </a:xfrm>
        </p:spPr>
        <p:txBody>
          <a:bodyPr anchor="b"/>
          <a:lstStyle>
            <a:lvl1pPr algn="l">
              <a:lnSpc>
                <a:spcPct val="100000"/>
              </a:lnSpc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600" y="457200"/>
            <a:ext cx="5027400" cy="310709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7600" y="3620220"/>
            <a:ext cx="5027400" cy="836579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10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fld id="{C6689B86-083C-4A42-8888-BAB16E4B4DA7}" type="datetime4">
              <a:rPr lang="en-CA" smtClean="0"/>
              <a:t>July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3400" y="5414400"/>
            <a:ext cx="2437200" cy="1908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6000" y="5414400"/>
            <a:ext cx="2210400" cy="190800"/>
          </a:xfrm>
        </p:spPr>
        <p:txBody>
          <a:bodyPr/>
          <a:lstStyle/>
          <a:p>
            <a:fld id="{70341EDA-DF76-394C-B359-28542C3A775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FF2576-BB89-AF49-8F1F-DC356B235F7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600" y="4559886"/>
            <a:ext cx="1248872" cy="381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00" y="727200"/>
            <a:ext cx="7768800" cy="332399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62000" y="458483"/>
            <a:ext cx="1094400" cy="178717"/>
          </a:xfrm>
        </p:spPr>
        <p:txBody>
          <a:bodyPr/>
          <a:lstStyle>
            <a:lvl1pPr algn="r">
              <a:defRPr/>
            </a:lvl1pPr>
          </a:lstStyle>
          <a:p>
            <a:fld id="{8EC16C23-3C30-CD46-877E-3E22753DE2DD}" type="datetime4">
              <a:rPr lang="en-CA" smtClean="0"/>
              <a:t>July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0000" y="4657950"/>
            <a:ext cx="6296399" cy="28440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6400" y="4657950"/>
            <a:ext cx="180000" cy="284400"/>
          </a:xfrm>
        </p:spPr>
        <p:txBody>
          <a:bodyPr/>
          <a:lstStyle/>
          <a:p>
            <a:fld id="{70341EDA-DF76-394C-B359-28542C3A77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/>
          </p:nvPr>
        </p:nvSpPr>
        <p:spPr>
          <a:xfrm>
            <a:off x="3428999" y="1238400"/>
            <a:ext cx="5716800" cy="324360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87600" y="1148399"/>
            <a:ext cx="2286000" cy="3423600"/>
          </a:xfrm>
        </p:spPr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>
                <a:solidFill>
                  <a:schemeClr val="tx2"/>
                </a:solidFill>
              </a:defRPr>
            </a:lvl2pPr>
            <a:lvl3pPr marL="685800" indent="0">
              <a:buNone/>
              <a:defRPr/>
            </a:lvl3pPr>
            <a:lvl4pPr marL="1028700" indent="0">
              <a:buNone/>
              <a:defRPr>
                <a:solidFill>
                  <a:schemeClr val="tx2"/>
                </a:solidFill>
              </a:defRPr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87388" y="457199"/>
            <a:ext cx="6494612" cy="180001"/>
          </a:xfrm>
        </p:spPr>
        <p:txBody>
          <a:bodyPr anchor="ctr"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00" y="727200"/>
            <a:ext cx="7768800" cy="332399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62000" y="453435"/>
            <a:ext cx="1094400" cy="183765"/>
          </a:xfrm>
        </p:spPr>
        <p:txBody>
          <a:bodyPr/>
          <a:lstStyle>
            <a:lvl1pPr algn="r">
              <a:defRPr/>
            </a:lvl1pPr>
          </a:lstStyle>
          <a:p>
            <a:fld id="{18DAA47B-4062-2645-ADD8-10E70E79D0BB}" type="datetime4">
              <a:rPr lang="en-CA" smtClean="0"/>
              <a:t>July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0000" y="4657950"/>
            <a:ext cx="6296399" cy="28440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6400" y="4657950"/>
            <a:ext cx="180000" cy="284400"/>
          </a:xfrm>
        </p:spPr>
        <p:txBody>
          <a:bodyPr/>
          <a:lstStyle/>
          <a:p>
            <a:fld id="{70341EDA-DF76-394C-B359-28542C3A77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/>
          </p:nvPr>
        </p:nvSpPr>
        <p:spPr>
          <a:xfrm>
            <a:off x="3428999" y="1238400"/>
            <a:ext cx="2858400" cy="324360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87600" y="1148399"/>
            <a:ext cx="2286000" cy="3423600"/>
          </a:xfrm>
        </p:spPr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>
                <a:solidFill>
                  <a:schemeClr val="tx2"/>
                </a:solidFill>
              </a:defRPr>
            </a:lvl2pPr>
            <a:lvl3pPr marL="685800" indent="0">
              <a:buNone/>
              <a:defRPr/>
            </a:lvl3pPr>
            <a:lvl4pPr marL="1028700" indent="0">
              <a:buNone/>
              <a:defRPr>
                <a:solidFill>
                  <a:schemeClr val="tx2"/>
                </a:solidFill>
              </a:defRPr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/>
          </p:nvPr>
        </p:nvSpPr>
        <p:spPr>
          <a:xfrm>
            <a:off x="6287399" y="1238400"/>
            <a:ext cx="2858400" cy="324360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87388" y="457199"/>
            <a:ext cx="6494612" cy="180001"/>
          </a:xfrm>
        </p:spPr>
        <p:txBody>
          <a:bodyPr anchor="ctr"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00" y="727200"/>
            <a:ext cx="7768800" cy="332399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62000" y="457200"/>
            <a:ext cx="1094400" cy="180000"/>
          </a:xfrm>
        </p:spPr>
        <p:txBody>
          <a:bodyPr/>
          <a:lstStyle>
            <a:lvl1pPr algn="r">
              <a:defRPr/>
            </a:lvl1pPr>
          </a:lstStyle>
          <a:p>
            <a:fld id="{10E38F1C-BEA5-784A-83C8-5B6DC70122C6}" type="datetime4">
              <a:rPr lang="en-CA" smtClean="0"/>
              <a:t>July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0000" y="4657950"/>
            <a:ext cx="6296399" cy="28440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6400" y="4657950"/>
            <a:ext cx="180000" cy="284400"/>
          </a:xfrm>
        </p:spPr>
        <p:txBody>
          <a:bodyPr/>
          <a:lstStyle/>
          <a:p>
            <a:fld id="{70341EDA-DF76-394C-B359-28542C3A77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87600" y="1148399"/>
            <a:ext cx="5027400" cy="3423600"/>
          </a:xfrm>
        </p:spPr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>
                <a:solidFill>
                  <a:schemeClr val="tx2"/>
                </a:solidFill>
              </a:defRPr>
            </a:lvl2pPr>
            <a:lvl3pPr marL="685800" indent="0">
              <a:buNone/>
              <a:defRPr/>
            </a:lvl3pPr>
            <a:lvl4pPr marL="1028700" indent="0">
              <a:buNone/>
              <a:defRPr>
                <a:solidFill>
                  <a:schemeClr val="tx2"/>
                </a:solidFill>
              </a:defRPr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/>
          </p:nvPr>
        </p:nvSpPr>
        <p:spPr>
          <a:xfrm>
            <a:off x="6170400" y="1238400"/>
            <a:ext cx="2975399" cy="162360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87388" y="457200"/>
            <a:ext cx="6494612" cy="180000"/>
          </a:xfrm>
        </p:spPr>
        <p:txBody>
          <a:bodyPr anchor="ctr"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7"/>
          </p:nvPr>
        </p:nvSpPr>
        <p:spPr>
          <a:xfrm>
            <a:off x="6170400" y="2861999"/>
            <a:ext cx="2975399" cy="162000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/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601" y="3618842"/>
            <a:ext cx="7768799" cy="83795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0" indent="0" algn="ctr">
              <a:buNone/>
              <a:defRPr sz="1100">
                <a:solidFill>
                  <a:schemeClr val="accent4"/>
                </a:solidFill>
              </a:defRPr>
            </a:lvl2pPr>
            <a:lvl3pPr marL="0" indent="0" algn="ctr">
              <a:buNone/>
              <a:defRPr sz="1050">
                <a:solidFill>
                  <a:schemeClr val="accent4"/>
                </a:solidFill>
              </a:defRPr>
            </a:lvl3pPr>
            <a:lvl4pPr marL="0" indent="0" algn="ctr">
              <a:buNone/>
              <a:defRPr sz="1000">
                <a:solidFill>
                  <a:schemeClr val="accent4"/>
                </a:solidFill>
              </a:defRPr>
            </a:lvl4pPr>
            <a:lvl5pPr marL="0" indent="0" algn="ctr">
              <a:buNone/>
              <a:defRPr sz="10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96B0-41DE-F440-80BA-6CFE5B0D6B94}" type="datetime4">
              <a:rPr lang="en-CA" smtClean="0"/>
              <a:t>July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5414400"/>
            <a:ext cx="2286000" cy="1908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70400" y="5414400"/>
            <a:ext cx="2286000" cy="190800"/>
          </a:xfrm>
        </p:spPr>
        <p:txBody>
          <a:bodyPr/>
          <a:lstStyle/>
          <a:p>
            <a:fld id="{70341EDA-DF76-394C-B359-28542C3A775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67330B-7233-2648-8DD7-3565AD5378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0800" y="2193628"/>
            <a:ext cx="2462400" cy="752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457200"/>
            <a:ext cx="5713200" cy="664797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213200"/>
            <a:ext cx="5713200" cy="3355200"/>
          </a:xfrm>
        </p:spPr>
        <p:txBody>
          <a:bodyPr/>
          <a:lstStyle>
            <a:lvl1pPr marL="360000" indent="-360000">
              <a:buClr>
                <a:schemeClr val="accent1"/>
              </a:buClr>
              <a:buSzPct val="75000"/>
              <a:buFont typeface="+mj-lt"/>
              <a:buAutoNum type="arabicPeriod"/>
              <a:defRPr/>
            </a:lvl1pPr>
            <a:lvl2pPr marL="720000" indent="-360000">
              <a:buClr>
                <a:schemeClr val="accent1"/>
              </a:buClr>
              <a:buSzPct val="75000"/>
              <a:buFont typeface="+mj-lt"/>
              <a:buAutoNum type="alphaUcPeriod"/>
              <a:defRPr>
                <a:solidFill>
                  <a:schemeClr val="tx2"/>
                </a:solidFill>
              </a:defRPr>
            </a:lvl2pPr>
            <a:lvl3pPr marL="1080000" indent="-360000">
              <a:buClr>
                <a:schemeClr val="accent1"/>
              </a:buClr>
              <a:buSzPct val="75000"/>
              <a:buFont typeface="+mj-lt"/>
              <a:buAutoNum type="arabicParenR"/>
              <a:defRPr/>
            </a:lvl3pPr>
            <a:lvl4pPr marL="1440000" indent="-360000">
              <a:buClr>
                <a:schemeClr val="accent1"/>
              </a:buClr>
              <a:buSzPct val="75000"/>
              <a:buFont typeface="+mj-lt"/>
              <a:buAutoNum type="alphaLcParenR"/>
              <a:defRPr>
                <a:solidFill>
                  <a:schemeClr val="tx2"/>
                </a:solidFill>
              </a:defRPr>
            </a:lvl4pPr>
            <a:lvl5pPr marL="1800000" indent="-360000">
              <a:buClr>
                <a:schemeClr val="accent1"/>
              </a:buClr>
              <a:buSzPct val="75000"/>
              <a:buFont typeface="+mj-lt"/>
              <a:buAutoNum type="romanLcPeriod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9200" y="5414400"/>
            <a:ext cx="5025600" cy="190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6400" y="4657950"/>
            <a:ext cx="180000" cy="284400"/>
          </a:xfrm>
        </p:spPr>
        <p:txBody>
          <a:bodyPr/>
          <a:lstStyle/>
          <a:p>
            <a:fld id="{70341EDA-DF76-394C-B359-28542C3A77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22896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87600" y="5414400"/>
            <a:ext cx="914400" cy="190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8FDE5476-5569-604A-8A87-08C5982958A2}" type="datetime4">
              <a:rPr lang="en-CA" smtClean="0"/>
              <a:t>July 11, 2021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0FC0B2-7050-3549-97B7-F6D57EC9A8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601" y="4656648"/>
            <a:ext cx="930763" cy="28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00" y="727200"/>
            <a:ext cx="7768800" cy="332399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600" y="1148400"/>
            <a:ext cx="7768800" cy="34236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62000" y="457200"/>
            <a:ext cx="1094400" cy="180000"/>
          </a:xfrm>
        </p:spPr>
        <p:txBody>
          <a:bodyPr/>
          <a:lstStyle>
            <a:lvl1pPr algn="r">
              <a:defRPr/>
            </a:lvl1pPr>
          </a:lstStyle>
          <a:p>
            <a:fld id="{E7C71A3B-F3C1-4447-8716-2DA1915E9000}" type="datetime4">
              <a:rPr lang="en-CA" smtClean="0"/>
              <a:t>July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0000" y="4657950"/>
            <a:ext cx="6296399" cy="28440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6400" y="4657950"/>
            <a:ext cx="180000" cy="284400"/>
          </a:xfrm>
        </p:spPr>
        <p:txBody>
          <a:bodyPr/>
          <a:lstStyle/>
          <a:p>
            <a:fld id="{70341EDA-DF76-394C-B359-28542C3A77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7388" y="457200"/>
            <a:ext cx="6494612" cy="180000"/>
          </a:xfrm>
        </p:spPr>
        <p:txBody>
          <a:bodyPr anchor="ctr"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00" y="727200"/>
            <a:ext cx="7768800" cy="332399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62000" y="457200"/>
            <a:ext cx="1094400" cy="180000"/>
          </a:xfrm>
        </p:spPr>
        <p:txBody>
          <a:bodyPr/>
          <a:lstStyle>
            <a:lvl1pPr algn="r">
              <a:defRPr/>
            </a:lvl1pPr>
          </a:lstStyle>
          <a:p>
            <a:fld id="{788EC684-F565-6140-A5D6-DA9A9407E56E}" type="datetime4">
              <a:rPr lang="en-CA" smtClean="0"/>
              <a:t>July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0000" y="4657950"/>
            <a:ext cx="6296399" cy="28440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6400" y="4657950"/>
            <a:ext cx="180000" cy="284400"/>
          </a:xfrm>
        </p:spPr>
        <p:txBody>
          <a:bodyPr/>
          <a:lstStyle/>
          <a:p>
            <a:fld id="{70341EDA-DF76-394C-B359-28542C3A77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87600" y="1695174"/>
            <a:ext cx="7768800" cy="28728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87388" y="1149599"/>
            <a:ext cx="7768800" cy="45557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2000">
                <a:solidFill>
                  <a:schemeClr val="tx2"/>
                </a:solidFill>
                <a:latin typeface="+mn-lt"/>
              </a:defRPr>
            </a:lvl2pPr>
            <a:lvl3pPr marL="685800" indent="0">
              <a:buNone/>
              <a:defRPr sz="1600">
                <a:latin typeface="+mn-lt"/>
              </a:defRPr>
            </a:lvl3pPr>
            <a:lvl4pPr marL="1028700" indent="0">
              <a:buNone/>
              <a:defRPr sz="1400">
                <a:solidFill>
                  <a:schemeClr val="tx2"/>
                </a:solidFill>
                <a:latin typeface="+mn-lt"/>
              </a:defRPr>
            </a:lvl4pPr>
            <a:lvl5pPr marL="13716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87388" y="457200"/>
            <a:ext cx="6494612" cy="180000"/>
          </a:xfrm>
        </p:spPr>
        <p:txBody>
          <a:bodyPr anchor="ctr"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00" y="457201"/>
            <a:ext cx="7768800" cy="261360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600" y="3250800"/>
            <a:ext cx="7768800" cy="1206000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7600" y="5414400"/>
            <a:ext cx="914400" cy="1908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84DA30-0C2B-9F48-A1E1-0748AFD0DC6B}" type="datetime4">
              <a:rPr lang="en-CA" smtClean="0"/>
              <a:t>July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9200" y="5414400"/>
            <a:ext cx="5025600" cy="1908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0341EDA-DF76-394C-B359-28542C3A77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00" y="457201"/>
            <a:ext cx="7768800" cy="261360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600" y="3250800"/>
            <a:ext cx="7768800" cy="1206000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7600" y="5414400"/>
            <a:ext cx="914400" cy="190800"/>
          </a:xfrm>
        </p:spPr>
        <p:txBody>
          <a:bodyPr/>
          <a:lstStyle/>
          <a:p>
            <a:fld id="{BE5294DF-69CC-B446-91AB-0C6001469F63}" type="datetime4">
              <a:rPr lang="en-CA" smtClean="0"/>
              <a:t>July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9200" y="5414400"/>
            <a:ext cx="5025600" cy="190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0341EDA-DF76-394C-B359-28542C3A775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47A773-593A-D043-89D2-AC9224AA2C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601" y="4656648"/>
            <a:ext cx="930763" cy="2843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00" y="727200"/>
            <a:ext cx="7768800" cy="332399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62000" y="457200"/>
            <a:ext cx="1094400" cy="180000"/>
          </a:xfrm>
        </p:spPr>
        <p:txBody>
          <a:bodyPr/>
          <a:lstStyle>
            <a:lvl1pPr algn="r">
              <a:defRPr/>
            </a:lvl1pPr>
          </a:lstStyle>
          <a:p>
            <a:fld id="{1E192792-884A-AD43-BE8E-8F1FC1D5646F}" type="datetime4">
              <a:rPr lang="en-CA" smtClean="0"/>
              <a:t>July 11,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00000" y="4657950"/>
            <a:ext cx="6296399" cy="28440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76400" y="4657950"/>
            <a:ext cx="180000" cy="284400"/>
          </a:xfrm>
        </p:spPr>
        <p:txBody>
          <a:bodyPr/>
          <a:lstStyle/>
          <a:p>
            <a:fld id="{70341EDA-DF76-394C-B359-28542C3A77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7388" y="457199"/>
            <a:ext cx="6494612" cy="180001"/>
          </a:xfrm>
        </p:spPr>
        <p:txBody>
          <a:bodyPr anchor="ctr"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00" y="727200"/>
            <a:ext cx="7768800" cy="332399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62000" y="461017"/>
            <a:ext cx="1094400" cy="176183"/>
          </a:xfrm>
        </p:spPr>
        <p:txBody>
          <a:bodyPr/>
          <a:lstStyle>
            <a:lvl1pPr algn="r">
              <a:defRPr/>
            </a:lvl1pPr>
          </a:lstStyle>
          <a:p>
            <a:fld id="{4ABFA5F4-1252-224A-99A5-A35556FE5E1C}" type="datetime4">
              <a:rPr lang="en-CA" smtClean="0"/>
              <a:t>July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0000" y="4657950"/>
            <a:ext cx="6296399" cy="28440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6400" y="4657950"/>
            <a:ext cx="180000" cy="284400"/>
          </a:xfrm>
        </p:spPr>
        <p:txBody>
          <a:bodyPr/>
          <a:lstStyle/>
          <a:p>
            <a:fld id="{70341EDA-DF76-394C-B359-28542C3A77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3429001" y="1145548"/>
            <a:ext cx="5027400" cy="342240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/>
            </a:lvl1pPr>
            <a:lvl2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 sz="1100"/>
            </a:lvl3pPr>
            <a:lvl4pPr>
              <a:buClr>
                <a:schemeClr val="accent1"/>
              </a:buClr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87600" y="1149599"/>
            <a:ext cx="2286000" cy="3422401"/>
          </a:xfrm>
        </p:spPr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>
                <a:solidFill>
                  <a:schemeClr val="tx2"/>
                </a:solidFill>
              </a:defRPr>
            </a:lvl2pPr>
            <a:lvl3pPr marL="685800" indent="0">
              <a:buNone/>
              <a:defRPr/>
            </a:lvl3pPr>
            <a:lvl4pPr marL="1028700" indent="0">
              <a:buNone/>
              <a:defRPr>
                <a:solidFill>
                  <a:schemeClr val="tx2"/>
                </a:solidFill>
              </a:defRPr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7388" y="457199"/>
            <a:ext cx="6494612" cy="180001"/>
          </a:xfrm>
        </p:spPr>
        <p:txBody>
          <a:bodyPr anchor="ctr"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00" y="727200"/>
            <a:ext cx="7768800" cy="332399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60200" y="458483"/>
            <a:ext cx="1094400" cy="178717"/>
          </a:xfrm>
        </p:spPr>
        <p:txBody>
          <a:bodyPr/>
          <a:lstStyle>
            <a:lvl1pPr algn="r">
              <a:defRPr/>
            </a:lvl1pPr>
          </a:lstStyle>
          <a:p>
            <a:fld id="{C0814498-84C9-1446-B8F0-92F3EC01D033}" type="datetime4">
              <a:rPr lang="en-CA" smtClean="0"/>
              <a:t>July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0000" y="4657950"/>
            <a:ext cx="6296399" cy="28440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6400" y="4657950"/>
            <a:ext cx="180000" cy="284400"/>
          </a:xfrm>
        </p:spPr>
        <p:txBody>
          <a:bodyPr/>
          <a:lstStyle/>
          <a:p>
            <a:fld id="{70341EDA-DF76-394C-B359-28542C3A77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3429001" y="1544400"/>
            <a:ext cx="5029200" cy="2937600"/>
          </a:xfrm>
        </p:spPr>
        <p:txBody>
          <a:bodyPr lIns="90000" rIns="90000"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400">
                <a:solidFill>
                  <a:schemeClr val="tx2"/>
                </a:solidFill>
              </a:defRPr>
            </a:lvl2pPr>
            <a:lvl3pPr marL="685800" indent="0">
              <a:buNone/>
              <a:defRPr sz="1100"/>
            </a:lvl3pPr>
            <a:lvl4pPr marL="1028700" indent="0">
              <a:buNone/>
              <a:defRPr sz="1050">
                <a:solidFill>
                  <a:schemeClr val="tx2"/>
                </a:solidFill>
              </a:defRPr>
            </a:lvl4pPr>
            <a:lvl5pPr marL="1371600" indent="0">
              <a:buNone/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87600" y="1149599"/>
            <a:ext cx="2286000" cy="3422401"/>
          </a:xfrm>
        </p:spPr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>
                <a:solidFill>
                  <a:schemeClr val="tx2"/>
                </a:solidFill>
              </a:defRPr>
            </a:lvl2pPr>
            <a:lvl3pPr marL="685800" indent="0">
              <a:buNone/>
              <a:defRPr/>
            </a:lvl3pPr>
            <a:lvl4pPr marL="1028700" indent="0">
              <a:buNone/>
              <a:defRPr>
                <a:solidFill>
                  <a:schemeClr val="tx2"/>
                </a:solidFill>
              </a:defRPr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429001" y="1238400"/>
            <a:ext cx="5027400" cy="218586"/>
          </a:xfrm>
        </p:spPr>
        <p:txBody>
          <a:bodyPr lIns="90000" rIns="9000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342900" indent="0">
              <a:buNone/>
              <a:defRPr sz="2400">
                <a:solidFill>
                  <a:schemeClr val="tx2"/>
                </a:solidFill>
              </a:defRPr>
            </a:lvl2pPr>
            <a:lvl3pPr marL="685800" indent="0">
              <a:buNone/>
              <a:defRPr sz="1800"/>
            </a:lvl3pPr>
            <a:lvl4pPr marL="1028700" indent="0">
              <a:buNone/>
              <a:defRPr sz="1600">
                <a:solidFill>
                  <a:schemeClr val="tx2"/>
                </a:solidFill>
              </a:defRPr>
            </a:lvl4pPr>
            <a:lvl5pPr marL="1371600" indent="0">
              <a:buNone/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7388" y="457200"/>
            <a:ext cx="6494612" cy="180000"/>
          </a:xfrm>
        </p:spPr>
        <p:txBody>
          <a:bodyPr anchor="ctr"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7600" y="457200"/>
            <a:ext cx="7768800" cy="66479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600" y="1213200"/>
            <a:ext cx="7768800" cy="335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7600" y="5414400"/>
            <a:ext cx="914400" cy="190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F8D88939-0256-8E43-94E7-E508EE61424E}" type="datetime4">
              <a:rPr lang="en-CA" smtClean="0"/>
              <a:t>July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0000" y="4657950"/>
            <a:ext cx="6296399" cy="284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8660" y="4657950"/>
            <a:ext cx="180000" cy="284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0341EDA-DF76-394C-B359-28542C3A775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2289600" y="-540000"/>
            <a:ext cx="0" cy="27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 userDrawn="1"/>
        </p:nvCxnSpPr>
        <p:spPr>
          <a:xfrm>
            <a:off x="4345200" y="-540000"/>
            <a:ext cx="0" cy="27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>
          <a:xfrm>
            <a:off x="687600" y="-540000"/>
            <a:ext cx="0" cy="27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>
            <a:off x="4798800" y="-540000"/>
            <a:ext cx="0" cy="27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>
          <a:xfrm>
            <a:off x="6854400" y="-540000"/>
            <a:ext cx="0" cy="27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 userDrawn="1"/>
        </p:nvCxnSpPr>
        <p:spPr>
          <a:xfrm>
            <a:off x="6400800" y="-540000"/>
            <a:ext cx="0" cy="27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 userDrawn="1"/>
        </p:nvCxnSpPr>
        <p:spPr>
          <a:xfrm>
            <a:off x="2743200" y="-540000"/>
            <a:ext cx="0" cy="27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>
          <a:xfrm>
            <a:off x="8456400" y="-540000"/>
            <a:ext cx="0" cy="27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>
          <a:xfrm>
            <a:off x="-540000" y="457200"/>
            <a:ext cx="27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 userDrawn="1"/>
        </p:nvCxnSpPr>
        <p:spPr>
          <a:xfrm>
            <a:off x="-540000" y="4456800"/>
            <a:ext cx="27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 userDrawn="1"/>
        </p:nvCxnSpPr>
        <p:spPr>
          <a:xfrm>
            <a:off x="3429000" y="-810000"/>
            <a:ext cx="0" cy="27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 userDrawn="1"/>
        </p:nvCxnSpPr>
        <p:spPr>
          <a:xfrm>
            <a:off x="2973600" y="-810000"/>
            <a:ext cx="0" cy="27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 userDrawn="1"/>
        </p:nvCxnSpPr>
        <p:spPr>
          <a:xfrm>
            <a:off x="6170400" y="-810000"/>
            <a:ext cx="0" cy="27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 userDrawn="1"/>
        </p:nvCxnSpPr>
        <p:spPr>
          <a:xfrm>
            <a:off x="5715000" y="-810000"/>
            <a:ext cx="0" cy="27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 userDrawn="1"/>
        </p:nvCxnSpPr>
        <p:spPr>
          <a:xfrm>
            <a:off x="-540000" y="3060000"/>
            <a:ext cx="27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 userDrawn="1"/>
        </p:nvCxnSpPr>
        <p:spPr>
          <a:xfrm>
            <a:off x="-540000" y="3250800"/>
            <a:ext cx="27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 userDrawn="1"/>
        </p:nvCxnSpPr>
        <p:spPr>
          <a:xfrm>
            <a:off x="-540000" y="1854000"/>
            <a:ext cx="27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 userDrawn="1"/>
        </p:nvCxnSpPr>
        <p:spPr>
          <a:xfrm>
            <a:off x="-540000" y="1663200"/>
            <a:ext cx="27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12B813EA-8197-0C42-AFAA-68F5392D80A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601" y="4656648"/>
            <a:ext cx="930763" cy="2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5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4" r:id="rId2"/>
    <p:sldLayoutId id="2147483662" r:id="rId3"/>
    <p:sldLayoutId id="2147483680" r:id="rId4"/>
    <p:sldLayoutId id="2147483663" r:id="rId5"/>
    <p:sldLayoutId id="2147483677" r:id="rId6"/>
    <p:sldLayoutId id="2147483666" r:id="rId7"/>
    <p:sldLayoutId id="2147483683" r:id="rId8"/>
    <p:sldLayoutId id="2147483687" r:id="rId9"/>
    <p:sldLayoutId id="2147483682" r:id="rId10"/>
    <p:sldLayoutId id="2147483686" r:id="rId11"/>
    <p:sldLayoutId id="2147483688" r:id="rId12"/>
    <p:sldLayoutId id="2147483681" r:id="rId13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375"/>
        </a:spcBef>
        <a:buClr>
          <a:schemeClr val="accent1"/>
        </a:buClr>
        <a:buSzPct val="75000"/>
        <a:buFont typeface="Courier New" charset="0"/>
        <a:buChar char="o"/>
        <a:defRPr sz="11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375"/>
        </a:spcBef>
        <a:buClr>
          <a:schemeClr val="accent1"/>
        </a:buClr>
        <a:buSzPct val="75000"/>
        <a:buFont typeface="Courier New" charset="0"/>
        <a:buChar char="o"/>
        <a:defRPr sz="10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Fort Knox Heap Leach Model Remake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Analytics Boot Camp Final Project</a:t>
            </a:r>
            <a:endParaRPr lang="en-US" dirty="0"/>
          </a:p>
        </p:txBody>
      </p:sp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01FB-51CE-0D47-9BCA-D722657D0795}" type="datetime4">
              <a:rPr lang="en-CA" smtClean="0"/>
              <a:pPr/>
              <a:t>July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1EDA-DF76-394C-B359-28542C3A775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Summary</a:t>
            </a:r>
            <a:endParaRPr lang="en-US" dirty="0"/>
          </a:p>
          <a:p>
            <a:r>
              <a:rPr lang="en-US" dirty="0" smtClean="0"/>
              <a:t>Something Else</a:t>
            </a:r>
            <a:endParaRPr lang="en-US" dirty="0"/>
          </a:p>
          <a:p>
            <a:r>
              <a:rPr lang="en-US" dirty="0" smtClean="0"/>
              <a:t>Another Thing</a:t>
            </a:r>
          </a:p>
          <a:p>
            <a:r>
              <a:rPr lang="en-US" dirty="0" smtClean="0"/>
              <a:t>Last Thing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1EDA-DF76-394C-B359-28542C3A775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38A8CA3-7F0C-5446-9644-486EEACF7FAF}" type="datetime4">
              <a:rPr lang="en-CA" smtClean="0"/>
              <a:t>July 11,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astronaut’s favorite key on the keyboard?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spacebar.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6941-DB26-E74E-AA79-985F679517B7}" type="datetime4">
              <a:rPr lang="en-CA" smtClean="0"/>
              <a:pPr/>
              <a:t>July 11, 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1EDA-DF76-394C-B359-28542C3A775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46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Founded in 1993, Kinross Gold is a senior gold mining company with a diverse portfolio of mines and projects in the United States, Brazil, Chile, Ghana, Mauritania, and Russia. Headquartered in Toronto, Canada, Kinross employs approximately 9,000 people </a:t>
            </a:r>
            <a:r>
              <a:rPr lang="en-US" dirty="0" smtClean="0"/>
              <a:t>worldwide.</a:t>
            </a:r>
          </a:p>
          <a:p>
            <a:r>
              <a:rPr lang="en-US" dirty="0"/>
              <a:t>Fort Knox is an open-pit gold mine located near the city of Fairbanks, Alaska. It is mined by conventional open-pit methods, with ore processed at a mill and heap leach facility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Heap Leaching is a low-cost method that is most suitable for treatment of low-grade materials that do not justify the higher costs of grinding and agitation leaching. The ores are placed on a liner, cyanide solution is dripped on the pad and percolates through the ores. Dissolved gold in the solution is extracted through adsorption, desorption and regeneration (ADR) plant.</a:t>
            </a:r>
            <a:endParaRPr lang="en-US" dirty="0"/>
          </a:p>
          <a:p>
            <a:r>
              <a:rPr lang="en-US" dirty="0" smtClean="0"/>
              <a:t>The heap leach production acts similar to a “black box” function, where inputs are cyanide solution, gold ores, time, etc. and the output is pregnant solution (solution with gold dissolved). </a:t>
            </a:r>
            <a:r>
              <a:rPr lang="en-US" dirty="0" smtClean="0"/>
              <a:t>Understanding the heap leaching process can help the mining operation plan for the ore stacking and leaching cycle. On the financial side, a well established heap leach model can help the company foresee the upcoming challenges and opportunities.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74F7-D47D-EC46-9833-7ECFE3470865}" type="datetime4">
              <a:rPr lang="en-CA" smtClean="0"/>
              <a:pPr/>
              <a:t>July 11,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1EDA-DF76-394C-B359-28542C3A775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PowerPoint Style Guide</a:t>
            </a:r>
          </a:p>
        </p:txBody>
      </p:sp>
    </p:spTree>
    <p:extLst>
      <p:ext uri="{BB962C8B-B14F-4D97-AF65-F5344CB8AC3E}">
        <p14:creationId xmlns:p14="http://schemas.microsoft.com/office/powerpoint/2010/main" val="1072540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Content Placeholder 28">
            <a:extLst>
              <a:ext uri="{FF2B5EF4-FFF2-40B4-BE49-F238E27FC236}">
                <a16:creationId xmlns:a16="http://schemas.microsoft.com/office/drawing/2014/main" id="{712FA28B-8677-F046-B5B1-241CA9DB09C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941" y="727200"/>
            <a:ext cx="6822860" cy="4060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90F43-62DF-5749-872C-00EDA8C1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Map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EE7A51-55FC-B84A-9643-A6C908A6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2792-884A-AD43-BE8E-8F1FC1D5646F}" type="datetime4">
              <a:rPr lang="en-CA" smtClean="0"/>
              <a:pPr/>
              <a:t>July 11,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BB66F-4734-6148-A448-EBD4503D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31C5B-8A74-D243-8857-ACC2512A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1EDA-DF76-394C-B359-28542C3A775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1D6AE3-3CDD-2148-9092-C6B80AF4E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Kinross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EEA0D4-7394-D24B-AC5B-4C5B7685BBBC}"/>
              </a:ext>
            </a:extLst>
          </p:cNvPr>
          <p:cNvSpPr>
            <a:spLocks noChangeAspect="1"/>
          </p:cNvSpPr>
          <p:nvPr/>
        </p:nvSpPr>
        <p:spPr>
          <a:xfrm>
            <a:off x="3889301" y="3071922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CE4F991-1E2A-664C-BC9B-9D93E28AAE69}"/>
              </a:ext>
            </a:extLst>
          </p:cNvPr>
          <p:cNvSpPr>
            <a:spLocks noChangeAspect="1"/>
          </p:cNvSpPr>
          <p:nvPr/>
        </p:nvSpPr>
        <p:spPr>
          <a:xfrm>
            <a:off x="1089824" y="1582748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801D0C2-3862-194F-AFF8-EEA22DD7EE7D}"/>
              </a:ext>
            </a:extLst>
          </p:cNvPr>
          <p:cNvSpPr>
            <a:spLocks noChangeAspect="1"/>
          </p:cNvSpPr>
          <p:nvPr/>
        </p:nvSpPr>
        <p:spPr>
          <a:xfrm>
            <a:off x="1764348" y="2301975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23E0F4D-73CA-CA46-A51F-08C26CFCED05}"/>
              </a:ext>
            </a:extLst>
          </p:cNvPr>
          <p:cNvSpPr>
            <a:spLocks noChangeAspect="1"/>
          </p:cNvSpPr>
          <p:nvPr/>
        </p:nvSpPr>
        <p:spPr>
          <a:xfrm>
            <a:off x="1738923" y="2424437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Chord 43">
            <a:extLst>
              <a:ext uri="{FF2B5EF4-FFF2-40B4-BE49-F238E27FC236}">
                <a16:creationId xmlns:a16="http://schemas.microsoft.com/office/drawing/2014/main" id="{7191FC3E-DE7E-CA45-98C9-AE109BD63DE3}"/>
              </a:ext>
            </a:extLst>
          </p:cNvPr>
          <p:cNvSpPr>
            <a:spLocks noChangeAspect="1"/>
          </p:cNvSpPr>
          <p:nvPr/>
        </p:nvSpPr>
        <p:spPr>
          <a:xfrm>
            <a:off x="1739007" y="2423661"/>
            <a:ext cx="108000" cy="108000"/>
          </a:xfrm>
          <a:prstGeom prst="chord">
            <a:avLst>
              <a:gd name="adj1" fmla="val 5427551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D24F0C0-9630-0E48-A828-D52277BE0842}"/>
              </a:ext>
            </a:extLst>
          </p:cNvPr>
          <p:cNvSpPr>
            <a:spLocks noChangeAspect="1"/>
          </p:cNvSpPr>
          <p:nvPr/>
        </p:nvSpPr>
        <p:spPr>
          <a:xfrm>
            <a:off x="2441999" y="2168666"/>
            <a:ext cx="108000" cy="10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2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6E65D51-AD23-7E4F-9A3E-787149C7B69B}"/>
              </a:ext>
            </a:extLst>
          </p:cNvPr>
          <p:cNvSpPr>
            <a:spLocks noChangeAspect="1"/>
          </p:cNvSpPr>
          <p:nvPr/>
        </p:nvSpPr>
        <p:spPr>
          <a:xfrm>
            <a:off x="2590574" y="4006022"/>
            <a:ext cx="108000" cy="1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B52B753-A12C-1549-9CE3-B84097D6BBB1}"/>
              </a:ext>
            </a:extLst>
          </p:cNvPr>
          <p:cNvSpPr>
            <a:spLocks noChangeAspect="1"/>
          </p:cNvSpPr>
          <p:nvPr/>
        </p:nvSpPr>
        <p:spPr>
          <a:xfrm>
            <a:off x="3040719" y="3656256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FC8A0A3-8D73-2D4F-9AE2-3644CB2D7F97}"/>
              </a:ext>
            </a:extLst>
          </p:cNvPr>
          <p:cNvSpPr>
            <a:spLocks noChangeAspect="1"/>
          </p:cNvSpPr>
          <p:nvPr/>
        </p:nvSpPr>
        <p:spPr>
          <a:xfrm>
            <a:off x="3695564" y="2842200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E7EB72A-0004-6A4B-AFC0-316769A7528F}"/>
              </a:ext>
            </a:extLst>
          </p:cNvPr>
          <p:cNvSpPr>
            <a:spLocks noChangeAspect="1"/>
          </p:cNvSpPr>
          <p:nvPr/>
        </p:nvSpPr>
        <p:spPr>
          <a:xfrm>
            <a:off x="6998746" y="1528748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C44DE67-7AE0-2842-BE91-4381216E4D3A}"/>
              </a:ext>
            </a:extLst>
          </p:cNvPr>
          <p:cNvSpPr>
            <a:spLocks noChangeAspect="1"/>
          </p:cNvSpPr>
          <p:nvPr/>
        </p:nvSpPr>
        <p:spPr>
          <a:xfrm>
            <a:off x="6872746" y="1447456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4" name="Chord 63">
            <a:extLst>
              <a:ext uri="{FF2B5EF4-FFF2-40B4-BE49-F238E27FC236}">
                <a16:creationId xmlns:a16="http://schemas.microsoft.com/office/drawing/2014/main" id="{70DE6ED5-F219-2F4B-89B7-722C1D1BF039}"/>
              </a:ext>
            </a:extLst>
          </p:cNvPr>
          <p:cNvSpPr>
            <a:spLocks noChangeAspect="1"/>
          </p:cNvSpPr>
          <p:nvPr/>
        </p:nvSpPr>
        <p:spPr>
          <a:xfrm>
            <a:off x="1089824" y="1582748"/>
            <a:ext cx="108000" cy="108000"/>
          </a:xfrm>
          <a:prstGeom prst="chord">
            <a:avLst>
              <a:gd name="adj1" fmla="val 5427551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Chord 64">
            <a:extLst>
              <a:ext uri="{FF2B5EF4-FFF2-40B4-BE49-F238E27FC236}">
                <a16:creationId xmlns:a16="http://schemas.microsoft.com/office/drawing/2014/main" id="{91391F7A-B56B-8C4D-8C05-9646FDDFF6E1}"/>
              </a:ext>
            </a:extLst>
          </p:cNvPr>
          <p:cNvSpPr>
            <a:spLocks noChangeAspect="1"/>
          </p:cNvSpPr>
          <p:nvPr/>
        </p:nvSpPr>
        <p:spPr>
          <a:xfrm>
            <a:off x="3695564" y="2842200"/>
            <a:ext cx="108000" cy="108000"/>
          </a:xfrm>
          <a:prstGeom prst="chord">
            <a:avLst>
              <a:gd name="adj1" fmla="val 5427551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1169BB-303B-1441-825B-1DB8CC561D20}"/>
              </a:ext>
            </a:extLst>
          </p:cNvPr>
          <p:cNvSpPr txBox="1"/>
          <p:nvPr/>
        </p:nvSpPr>
        <p:spPr>
          <a:xfrm>
            <a:off x="1089824" y="1582748"/>
            <a:ext cx="971004" cy="268517"/>
          </a:xfrm>
          <a:prstGeom prst="rect">
            <a:avLst/>
          </a:prstGeom>
          <a:noFill/>
        </p:spPr>
        <p:txBody>
          <a:bodyPr wrap="none" lIns="180000" tIns="72000" rIns="72000" bIns="72000" rtlCol="0">
            <a:spAutoFit/>
          </a:bodyPr>
          <a:lstStyle/>
          <a:p>
            <a:r>
              <a:rPr lang="en-US" sz="800" dirty="0"/>
              <a:t>Fort Knox, USA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4EBE6B3-B364-AB4B-9B56-FA2016B31D92}"/>
              </a:ext>
            </a:extLst>
          </p:cNvPr>
          <p:cNvSpPr txBox="1"/>
          <p:nvPr/>
        </p:nvSpPr>
        <p:spPr>
          <a:xfrm>
            <a:off x="688145" y="2141458"/>
            <a:ext cx="1184203" cy="268517"/>
          </a:xfrm>
          <a:prstGeom prst="rect">
            <a:avLst/>
          </a:prstGeom>
          <a:noFill/>
        </p:spPr>
        <p:txBody>
          <a:bodyPr wrap="none" lIns="72000" tIns="72000" rIns="180000" bIns="72000" rtlCol="0">
            <a:spAutoFit/>
          </a:bodyPr>
          <a:lstStyle/>
          <a:p>
            <a:pPr algn="r"/>
            <a:r>
              <a:rPr lang="en-US" sz="800" dirty="0"/>
              <a:t>Bald Mountain, USA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06717BB-A46C-0146-B500-03E439EE1689}"/>
              </a:ext>
            </a:extLst>
          </p:cNvPr>
          <p:cNvSpPr txBox="1"/>
          <p:nvPr/>
        </p:nvSpPr>
        <p:spPr>
          <a:xfrm>
            <a:off x="1739007" y="2423661"/>
            <a:ext cx="1281986" cy="268517"/>
          </a:xfrm>
          <a:prstGeom prst="rect">
            <a:avLst/>
          </a:prstGeom>
          <a:noFill/>
        </p:spPr>
        <p:txBody>
          <a:bodyPr wrap="none" lIns="180000" tIns="72000" rIns="72000" bIns="72000" rtlCol="0">
            <a:spAutoFit/>
          </a:bodyPr>
          <a:lstStyle/>
          <a:p>
            <a:r>
              <a:rPr lang="en-US" sz="800" dirty="0"/>
              <a:t>Round Mountain, USA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F7D57D6-0975-604B-87DC-C507A4ED0396}"/>
              </a:ext>
            </a:extLst>
          </p:cNvPr>
          <p:cNvSpPr txBox="1"/>
          <p:nvPr/>
        </p:nvSpPr>
        <p:spPr>
          <a:xfrm>
            <a:off x="2441999" y="2008149"/>
            <a:ext cx="1030314" cy="268517"/>
          </a:xfrm>
          <a:prstGeom prst="rect">
            <a:avLst/>
          </a:prstGeom>
          <a:noFill/>
        </p:spPr>
        <p:txBody>
          <a:bodyPr wrap="none" lIns="180000" tIns="72000" rIns="72000" bIns="72000" rtlCol="0">
            <a:spAutoFit/>
          </a:bodyPr>
          <a:lstStyle/>
          <a:p>
            <a:r>
              <a:rPr lang="en-US" sz="800" dirty="0"/>
              <a:t>Toronto, Canada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6DA587E-73DB-044A-BAB3-66A5429DAEA6}"/>
              </a:ext>
            </a:extLst>
          </p:cNvPr>
          <p:cNvSpPr txBox="1"/>
          <p:nvPr/>
        </p:nvSpPr>
        <p:spPr>
          <a:xfrm>
            <a:off x="3040719" y="3656256"/>
            <a:ext cx="982224" cy="268517"/>
          </a:xfrm>
          <a:prstGeom prst="rect">
            <a:avLst/>
          </a:prstGeom>
          <a:noFill/>
        </p:spPr>
        <p:txBody>
          <a:bodyPr wrap="none" lIns="180000" tIns="72000" rIns="72000" bIns="72000" rtlCol="0">
            <a:spAutoFit/>
          </a:bodyPr>
          <a:lstStyle/>
          <a:p>
            <a:r>
              <a:rPr lang="en-US" sz="800" dirty="0" err="1"/>
              <a:t>Paracatu</a:t>
            </a:r>
            <a:r>
              <a:rPr lang="en-US" sz="800" dirty="0"/>
              <a:t>, Brazil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9A11F1-E72C-E540-92C0-631CE43D46F3}"/>
              </a:ext>
            </a:extLst>
          </p:cNvPr>
          <p:cNvSpPr txBox="1"/>
          <p:nvPr/>
        </p:nvSpPr>
        <p:spPr>
          <a:xfrm>
            <a:off x="1738791" y="3845505"/>
            <a:ext cx="959783" cy="268517"/>
          </a:xfrm>
          <a:prstGeom prst="rect">
            <a:avLst/>
          </a:prstGeom>
          <a:noFill/>
        </p:spPr>
        <p:txBody>
          <a:bodyPr wrap="none" lIns="72000" tIns="72000" rIns="180000" bIns="72000" rtlCol="0">
            <a:spAutoFit/>
          </a:bodyPr>
          <a:lstStyle/>
          <a:p>
            <a:pPr algn="r"/>
            <a:r>
              <a:rPr lang="en-US" sz="800" dirty="0"/>
              <a:t>La </a:t>
            </a:r>
            <a:r>
              <a:rPr lang="en-US" sz="800" dirty="0" err="1"/>
              <a:t>Coipa</a:t>
            </a:r>
            <a:r>
              <a:rPr lang="en-US" sz="800" dirty="0"/>
              <a:t>, Chile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16E2C7-2264-0D4D-BF56-A2D1693500A0}"/>
              </a:ext>
            </a:extLst>
          </p:cNvPr>
          <p:cNvSpPr txBox="1"/>
          <p:nvPr/>
        </p:nvSpPr>
        <p:spPr>
          <a:xfrm>
            <a:off x="3695564" y="2681683"/>
            <a:ext cx="1124892" cy="268517"/>
          </a:xfrm>
          <a:prstGeom prst="rect">
            <a:avLst/>
          </a:prstGeom>
          <a:noFill/>
        </p:spPr>
        <p:txBody>
          <a:bodyPr wrap="none" lIns="180000" tIns="72000" rIns="72000" bIns="72000" rtlCol="0">
            <a:spAutoFit/>
          </a:bodyPr>
          <a:lstStyle/>
          <a:p>
            <a:r>
              <a:rPr lang="en-US" sz="800" dirty="0" err="1"/>
              <a:t>Tasiast</a:t>
            </a:r>
            <a:r>
              <a:rPr lang="en-US" sz="800" dirty="0"/>
              <a:t>, Mauritania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7EA2684-5C71-0A45-9766-24238ED05163}"/>
              </a:ext>
            </a:extLst>
          </p:cNvPr>
          <p:cNvSpPr txBox="1"/>
          <p:nvPr/>
        </p:nvSpPr>
        <p:spPr>
          <a:xfrm>
            <a:off x="3889301" y="3071922"/>
            <a:ext cx="983828" cy="268517"/>
          </a:xfrm>
          <a:prstGeom prst="rect">
            <a:avLst/>
          </a:prstGeom>
          <a:noFill/>
        </p:spPr>
        <p:txBody>
          <a:bodyPr wrap="none" lIns="180000" tIns="72000" rIns="72000" bIns="72000" rtlCol="0">
            <a:spAutoFit/>
          </a:bodyPr>
          <a:lstStyle/>
          <a:p>
            <a:r>
              <a:rPr lang="en-US" sz="800" dirty="0" err="1"/>
              <a:t>Chirano</a:t>
            </a:r>
            <a:r>
              <a:rPr lang="en-US" sz="800" dirty="0"/>
              <a:t>, Ghana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45EA58F-C4DF-B04F-A099-E28FCD41407F}"/>
              </a:ext>
            </a:extLst>
          </p:cNvPr>
          <p:cNvSpPr txBox="1"/>
          <p:nvPr/>
        </p:nvSpPr>
        <p:spPr>
          <a:xfrm>
            <a:off x="5953637" y="1447456"/>
            <a:ext cx="1027109" cy="268517"/>
          </a:xfrm>
          <a:prstGeom prst="rect">
            <a:avLst/>
          </a:prstGeom>
          <a:noFill/>
        </p:spPr>
        <p:txBody>
          <a:bodyPr wrap="none" lIns="72000" tIns="72000" rIns="180000" bIns="72000" rtlCol="0">
            <a:spAutoFit/>
          </a:bodyPr>
          <a:lstStyle/>
          <a:p>
            <a:pPr algn="r"/>
            <a:r>
              <a:rPr lang="en-US" sz="800" dirty="0" err="1"/>
              <a:t>Dvoinoye,Russia</a:t>
            </a:r>
            <a:endParaRPr lang="en-US" sz="8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C55C2E7-5A8D-DD49-887A-4C60C9DA1563}"/>
              </a:ext>
            </a:extLst>
          </p:cNvPr>
          <p:cNvSpPr txBox="1"/>
          <p:nvPr/>
        </p:nvSpPr>
        <p:spPr>
          <a:xfrm>
            <a:off x="6998746" y="1528748"/>
            <a:ext cx="890854" cy="268517"/>
          </a:xfrm>
          <a:prstGeom prst="rect">
            <a:avLst/>
          </a:prstGeom>
          <a:noFill/>
        </p:spPr>
        <p:txBody>
          <a:bodyPr wrap="none" lIns="180000" tIns="72000" rIns="72000" bIns="72000" rtlCol="0">
            <a:spAutoFit/>
          </a:bodyPr>
          <a:lstStyle/>
          <a:p>
            <a:r>
              <a:rPr lang="en-US" sz="800" dirty="0" err="1"/>
              <a:t>Kupol</a:t>
            </a:r>
            <a:r>
              <a:rPr lang="en-US" sz="800" dirty="0"/>
              <a:t>, Russia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4052D68-679E-6D4C-B04E-417C65CFF4E0}"/>
              </a:ext>
            </a:extLst>
          </p:cNvPr>
          <p:cNvGrpSpPr/>
          <p:nvPr/>
        </p:nvGrpSpPr>
        <p:grpSpPr>
          <a:xfrm>
            <a:off x="7115260" y="2480771"/>
            <a:ext cx="1503201" cy="897878"/>
            <a:chOff x="7115260" y="2749417"/>
            <a:chExt cx="1503201" cy="89787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05E14DE-0500-B048-A838-ACCBA063142C}"/>
                </a:ext>
              </a:extLst>
            </p:cNvPr>
            <p:cNvSpPr txBox="1"/>
            <p:nvPr/>
          </p:nvSpPr>
          <p:spPr>
            <a:xfrm>
              <a:off x="7115260" y="2749417"/>
              <a:ext cx="878030" cy="299295"/>
            </a:xfrm>
            <a:prstGeom prst="rect">
              <a:avLst/>
            </a:prstGeom>
            <a:noFill/>
          </p:spPr>
          <p:txBody>
            <a:bodyPr wrap="none" lIns="180000" tIns="72000" rIns="72000" bIns="72000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Operations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47D9146-D158-304F-9A24-8F60EAE6E7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5260" y="2845064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639A6F1-FB09-8B48-8C8E-345CA22C343A}"/>
                </a:ext>
              </a:extLst>
            </p:cNvPr>
            <p:cNvSpPr txBox="1"/>
            <p:nvPr/>
          </p:nvSpPr>
          <p:spPr>
            <a:xfrm>
              <a:off x="7115260" y="3049200"/>
              <a:ext cx="1503201" cy="299295"/>
            </a:xfrm>
            <a:prstGeom prst="rect">
              <a:avLst/>
            </a:prstGeom>
            <a:noFill/>
          </p:spPr>
          <p:txBody>
            <a:bodyPr wrap="none" lIns="180000" tIns="72000" rIns="72000" bIns="72000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Development Projects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3F83FA5B-DCA0-D14F-9512-CE23EAD263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5260" y="3144847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57554A0-6A17-6F4B-B3BE-5AEEEC0F26D4}"/>
                </a:ext>
              </a:extLst>
            </p:cNvPr>
            <p:cNvSpPr txBox="1"/>
            <p:nvPr/>
          </p:nvSpPr>
          <p:spPr>
            <a:xfrm>
              <a:off x="7115260" y="3348000"/>
              <a:ext cx="927722" cy="299295"/>
            </a:xfrm>
            <a:prstGeom prst="rect">
              <a:avLst/>
            </a:prstGeom>
            <a:noFill/>
          </p:spPr>
          <p:txBody>
            <a:bodyPr wrap="none" lIns="180000" tIns="72000" rIns="72000" bIns="72000" rtlCol="0">
              <a:spAutoFit/>
            </a:bodyPr>
            <a:lstStyle/>
            <a:p>
              <a:r>
                <a:rPr lang="en-US" sz="1000" dirty="0">
                  <a:solidFill>
                    <a:schemeClr val="tx2"/>
                  </a:solidFill>
                </a:rPr>
                <a:t>Head Office</a:t>
              </a: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59DCB94-20F5-F34A-88E3-8018584057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5260" y="3443647"/>
              <a:ext cx="108000" cy="108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193228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2BEF-23C6-5D43-816C-81833513DDC1}" type="datetime4">
              <a:rPr lang="en-CA" smtClean="0"/>
              <a:pPr/>
              <a:t>July 11, 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1EDA-DF76-394C-B359-28542C3A775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687600" y="1149599"/>
            <a:ext cx="7768800" cy="3418375"/>
          </a:xfrm>
        </p:spPr>
        <p:txBody>
          <a:bodyPr/>
          <a:lstStyle/>
          <a:p>
            <a:r>
              <a:rPr lang="en-US" dirty="0" smtClean="0"/>
              <a:t>Mine technical services team – pad information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res information placed on the heap leach pad. Ores tonnage, contained gold ounces, time placed and location.</a:t>
            </a:r>
          </a:p>
          <a:p>
            <a:pPr lvl="1"/>
            <a:r>
              <a:rPr lang="en-US" dirty="0" smtClean="0"/>
              <a:t>Leaching information. This describes the time when leaching at a certain area started and ended.</a:t>
            </a:r>
            <a:endParaRPr lang="en-US" dirty="0" smtClean="0"/>
          </a:p>
          <a:p>
            <a:r>
              <a:rPr lang="en-US" dirty="0" smtClean="0"/>
              <a:t>Metallurgy team – solution information and metal production</a:t>
            </a:r>
          </a:p>
          <a:p>
            <a:pPr lvl="1"/>
            <a:r>
              <a:rPr lang="en-US" dirty="0" smtClean="0"/>
              <a:t>Solution information. This records the cyanide solution strength and the gold grade in the barren and pregnant solutions.</a:t>
            </a:r>
            <a:r>
              <a:rPr lang="en-US" dirty="0"/>
              <a:t> </a:t>
            </a:r>
            <a:r>
              <a:rPr lang="en-US" dirty="0" smtClean="0"/>
              <a:t>Solution information also includes the solution flowrate to the heap leach pad and the flowrate back to the ADR plant.</a:t>
            </a:r>
          </a:p>
          <a:p>
            <a:pPr lvl="1"/>
            <a:r>
              <a:rPr lang="en-US" dirty="0" smtClean="0"/>
              <a:t>Metal production. This records the about of gold produced.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PowerPoint Style Guide</a:t>
            </a:r>
          </a:p>
        </p:txBody>
      </p:sp>
    </p:spTree>
    <p:extLst>
      <p:ext uri="{BB962C8B-B14F-4D97-AF65-F5344CB8AC3E}">
        <p14:creationId xmlns:p14="http://schemas.microsoft.com/office/powerpoint/2010/main" val="10419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6067-3430-564D-886D-71DF85FF18D6}" type="datetime4">
              <a:rPr lang="en-CA" smtClean="0"/>
              <a:pPr/>
              <a:t>July 11,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1EDA-DF76-394C-B359-28542C3A775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Explain the historical gold production coming out from the heap leach pad.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a heap leach model that can help predict future gold production given pad loading sequence, material information, and operation options.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Provide suggestions on operation options.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PowerPoint Style Guide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B25EBC-9A2C-B04B-8B20-B81D98946878}"/>
              </a:ext>
            </a:extLst>
          </p:cNvPr>
          <p:cNvSpPr txBox="1"/>
          <p:nvPr/>
        </p:nvSpPr>
        <p:spPr>
          <a:xfrm rot="-900000">
            <a:off x="3456773" y="1545162"/>
            <a:ext cx="5996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>
                    <a:alpha val="75000"/>
                  </a:schemeClr>
                </a:solidFill>
                <a:latin typeface="+mj-lt"/>
              </a:rPr>
              <a:t>Plan to put some </a:t>
            </a:r>
          </a:p>
          <a:p>
            <a:r>
              <a:rPr lang="en-US" sz="5400" b="1" dirty="0" smtClean="0">
                <a:solidFill>
                  <a:schemeClr val="bg1">
                    <a:alpha val="75000"/>
                  </a:schemeClr>
                </a:solidFill>
                <a:latin typeface="+mj-lt"/>
              </a:rPr>
              <a:t>Relative picture here</a:t>
            </a:r>
            <a:endParaRPr lang="en-US" sz="5400" b="1" dirty="0">
              <a:solidFill>
                <a:schemeClr val="bg1">
                  <a:alpha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995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is an alternate divider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semper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quam </a:t>
            </a:r>
            <a:r>
              <a:rPr lang="en-US" dirty="0" err="1"/>
              <a:t>iaculis</a:t>
            </a:r>
            <a:r>
              <a:rPr lang="en-US" dirty="0"/>
              <a:t>, gravida ipsum </a:t>
            </a:r>
            <a:r>
              <a:rPr lang="en-US" dirty="0" err="1"/>
              <a:t>sed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metus</a:t>
            </a:r>
            <a:r>
              <a:rPr lang="en-US" dirty="0"/>
              <a:t> at </a:t>
            </a:r>
            <a:r>
              <a:rPr lang="en-US" dirty="0" err="1"/>
              <a:t>iaculis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707E-E062-5C47-A7FE-62DAAA8D2156}" type="datetime4">
              <a:rPr lang="en-CA" smtClean="0"/>
              <a:pPr/>
              <a:t>July 11,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1EDA-DF76-394C-B359-28542C3A775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8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CA37-E9DE-A841-81BB-554CC890BCE4}" type="datetime4">
              <a:rPr lang="en-CA" smtClean="0"/>
              <a:pPr/>
              <a:t>July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1EDA-DF76-394C-B359-28542C3A775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8810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inross">
      <a:dk1>
        <a:srgbClr val="001C23"/>
      </a:dk1>
      <a:lt1>
        <a:srgbClr val="FFFFFF"/>
      </a:lt1>
      <a:dk2>
        <a:srgbClr val="405559"/>
      </a:dk2>
      <a:lt2>
        <a:srgbClr val="E6E6E6"/>
      </a:lt2>
      <a:accent1>
        <a:srgbClr val="C69B5F"/>
      </a:accent1>
      <a:accent2>
        <a:srgbClr val="30A2B7"/>
      </a:accent2>
      <a:accent3>
        <a:srgbClr val="5E4522"/>
      </a:accent3>
      <a:accent4>
        <a:srgbClr val="F7CF99"/>
      </a:accent4>
      <a:accent5>
        <a:srgbClr val="0D6574"/>
      </a:accent5>
      <a:accent6>
        <a:srgbClr val="B6C7D3"/>
      </a:accent6>
      <a:hlink>
        <a:srgbClr val="30A2B7"/>
      </a:hlink>
      <a:folHlink>
        <a:srgbClr val="7EC0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nross_Template_16x9_150ppi" id="{7B5C7FC6-5183-4704-8C68-6339935D0A07}" vid="{40AFD9C8-F608-4537-9FD4-18F286EA67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17B51EDE6209418BB138363B255965" ma:contentTypeVersion="0" ma:contentTypeDescription="Create a new document." ma:contentTypeScope="" ma:versionID="7428842303f952383e8f361aa876a36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EC307F-6696-4FF8-8677-D3EF1D29AE74}">
  <ds:schemaRefs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2F35189-7359-4FCA-9D76-E8AB7EED9B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9036592-6B47-4660-8F42-1BC6503C71A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Kinross_Template_16x9_150ppi</Template>
  <TotalTime>364</TotalTime>
  <Words>524</Words>
  <Application>Microsoft Office PowerPoint</Application>
  <PresentationFormat>On-screen Show (16:9)</PresentationFormat>
  <Paragraphs>67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Office Theme</vt:lpstr>
      <vt:lpstr>Fort Knox Heap Leach Model Remake</vt:lpstr>
      <vt:lpstr>Contents</vt:lpstr>
      <vt:lpstr>What is an astronaut’s favorite key on the keyboard?</vt:lpstr>
      <vt:lpstr>Background</vt:lpstr>
      <vt:lpstr>Operations Map</vt:lpstr>
      <vt:lpstr>Data Sources</vt:lpstr>
      <vt:lpstr>Project Goals</vt:lpstr>
      <vt:lpstr>This is an alternate divider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Ding Zhang</dc:creator>
  <cp:lastModifiedBy>Ding Zhang</cp:lastModifiedBy>
  <cp:revision>7</cp:revision>
  <cp:lastPrinted>2017-09-26T20:54:41Z</cp:lastPrinted>
  <dcterms:created xsi:type="dcterms:W3CDTF">2021-07-11T18:29:45Z</dcterms:created>
  <dcterms:modified xsi:type="dcterms:W3CDTF">2021-07-12T00:33:56Z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0x0101006F17B51EDE6209418BB138363B255965</vt:lpwstr>
  </property>
</Properties>
</file>