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8" r:id="rId4"/>
    <p:sldId id="263" r:id="rId5"/>
    <p:sldId id="267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18-D532-95D5-572B-43AB1470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DAC2-4A4E-806A-2223-D07CF1BCA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0AFD-954D-C4EB-099E-A859D67D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FA0-8F6B-BDDA-4E64-1277A925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7E82-C515-239E-9871-D6ABC96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B0-6FC8-5B65-1AE3-B498F3B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1BB1-1FEA-2775-F550-1653C080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E6A-817C-9CEC-7744-EDD82CFE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ABAB-A7BB-A93D-2C9D-5122000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CD5-EEF4-067B-1049-E681FED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635D-95DF-7A33-8C3C-C44FA7B6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E41-CF2C-A6DC-3610-1E71A930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EB0A-7FF5-8D57-0714-EB2B5C1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0427-BFAB-A94B-63E8-B2F52399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C9D6-AEE7-0643-0B48-28D9B39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52-BDD9-A454-214F-95D9603A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5A62-294F-54BD-F000-2AE7D2D9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403D-E5C3-D34D-212C-0A7053B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7437-45AC-5CB3-61F0-25E6C18A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2C15-85A4-37EB-DAF5-1A505E6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4BD4-FB59-952B-DE07-63CA40EC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DA7D-9F25-C6B2-5A28-E65F3D2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4F77-ED02-741B-5B68-A7DFC5F8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B16-A5FE-8538-9355-67BCB47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C6C6-22FF-AD89-2EF4-73100D39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DD-419F-68DF-E628-6152C47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2C73-EE62-96BB-2237-97DE0D7D8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C1EF-80C3-810E-1A5F-C5BC6EF2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187B6-0F5B-D921-9728-17A6C3C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BB357-AE80-546F-2C0B-08C952F4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EE171-0BD0-5BA4-95AE-EFDCE0D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BCDC-1DE8-648B-B1DF-0F27950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5373-9E46-23CA-17C9-F0A0CF55F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41866-411E-1F3A-2AD0-34460D3DB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95AB3-8967-AE4D-3BF8-7057516EE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5031A-6E4E-0A8E-C5CB-2D1232D97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AFE2C-782B-7594-4FE4-2E23BBB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5CA-5C4D-EDB3-F0A3-03C4D3EF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D6C8-2ECF-489E-F2A6-C8DE6EDF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B13-B32C-CF04-C52A-B19D170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FF59F-5416-78CF-80A3-B7F2D45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2639-F2C9-414F-3F80-6F22CF63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8AC79-988F-3015-2A23-9B8171B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CFCE5-FFF4-FAE3-1937-D97C068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C878-5141-C81A-062D-90AB535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38CDE-E9F0-277A-CBE0-D61633D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5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867-7F34-F854-1DC7-0A237170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E975-2E77-3648-3EB2-1ECD8C29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3AA4-2412-468D-C53D-0F9A6F4C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9EEA-E01E-6B84-E58F-831806AA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74F0-5974-27BC-E98B-747861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6BB8-B14D-D871-DD40-15056C8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522-07CB-A478-9A9D-A82E78D5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D7BC-A69F-7CE5-7448-5549996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211A-54EF-FC3C-1CA5-4FB19A3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4C299-CD76-8B2C-D678-6E69BD0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E711-6712-48BF-9A8C-BFD081CB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0940-E1B9-C73D-F2A0-FF603E7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B982-E75A-8664-04E0-F7D10EF6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7F68-0B71-B89C-5F5C-BBB7F8A3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458-8F47-615F-EDC7-C99492E8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C21B-D9E9-4691-B549-8AAB202A74EA}" type="datetimeFigureOut">
              <a:rPr lang="en-US" smtClean="0"/>
              <a:t>2023-05-19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2C9B-1A64-083A-BE58-A663BA16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72F7-0F74-B4AF-7ADB-681D4B46A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9BAA-0F98-41E3-8FED-32B3E25B6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Disclaimer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5733F-521A-8B1B-A2FE-9049C9159E96}"/>
              </a:ext>
            </a:extLst>
          </p:cNvPr>
          <p:cNvSpPr txBox="1"/>
          <p:nvPr/>
        </p:nvSpPr>
        <p:spPr>
          <a:xfrm>
            <a:off x="690465" y="1614196"/>
            <a:ext cx="9395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This is </a:t>
            </a:r>
            <a:r>
              <a:rPr lang="en-US" sz="3200" u="sng" dirty="0">
                <a:solidFill>
                  <a:schemeClr val="bg1"/>
                </a:solidFill>
              </a:rPr>
              <a:t>proof of concept</a:t>
            </a:r>
            <a:r>
              <a:rPr lang="en-US" sz="3200" dirty="0">
                <a:solidFill>
                  <a:schemeClr val="bg1"/>
                </a:solidFill>
              </a:rPr>
              <a:t>, not MVP or prototype;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Scaling / storing data / deployment scheme is left behind;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Due to time constraints and the inability to negotiate deals with data sources, </a:t>
            </a:r>
            <a:r>
              <a:rPr lang="en-US" sz="3200" u="sng" dirty="0">
                <a:solidFill>
                  <a:schemeClr val="bg1"/>
                </a:solidFill>
              </a:rPr>
              <a:t>all presented data are randomly generated</a:t>
            </a:r>
            <a:r>
              <a:rPr lang="en-US" sz="3200" dirty="0">
                <a:solidFill>
                  <a:schemeClr val="bg1"/>
                </a:solidFill>
              </a:rPr>
              <a:t> for presentation purposes;</a:t>
            </a:r>
          </a:p>
          <a:p>
            <a:pPr marL="285750" indent="-28575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205E-8223-91D1-712B-3CD461129B26}"/>
              </a:ext>
            </a:extLst>
          </p:cNvPr>
          <p:cNvSpPr txBox="1"/>
          <p:nvPr/>
        </p:nvSpPr>
        <p:spPr>
          <a:xfrm>
            <a:off x="336679" y="1194319"/>
            <a:ext cx="118553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core problem: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Find places with lots of people (</a:t>
            </a:r>
            <a:r>
              <a:rPr lang="en-US" sz="3200" u="sng" dirty="0">
                <a:solidFill>
                  <a:srgbClr val="C00000"/>
                </a:solidFill>
              </a:rPr>
              <a:t>◼ </a:t>
            </a:r>
            <a:r>
              <a:rPr lang="en-US" sz="3200" b="1" u="sng" dirty="0">
                <a:solidFill>
                  <a:schemeClr val="bg1"/>
                </a:solidFill>
              </a:rPr>
              <a:t>Hot Zones</a:t>
            </a:r>
            <a:r>
              <a:rPr lang="en-US" sz="3200" dirty="0">
                <a:solidFill>
                  <a:schemeClr val="bg1"/>
                </a:solidFill>
              </a:rPr>
              <a:t>);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Find places without people (</a:t>
            </a:r>
            <a:r>
              <a:rPr 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3200" b="1" u="sng" dirty="0">
                <a:solidFill>
                  <a:schemeClr val="bg1"/>
                </a:solidFill>
              </a:rPr>
              <a:t>Cold Zones</a:t>
            </a:r>
            <a:r>
              <a:rPr lang="en-US" sz="3200" dirty="0">
                <a:solidFill>
                  <a:schemeClr val="bg1"/>
                </a:solidFill>
              </a:rPr>
              <a:t>);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After that we can: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Improve </a:t>
            </a:r>
            <a:r>
              <a:rPr lang="en-US" sz="3200" u="sng" dirty="0">
                <a:solidFill>
                  <a:srgbClr val="C00000"/>
                </a:solidFill>
              </a:rPr>
              <a:t>◼ </a:t>
            </a:r>
            <a:r>
              <a:rPr lang="en-US" sz="3200" u="sng" dirty="0">
                <a:solidFill>
                  <a:schemeClr val="bg1"/>
                </a:solidFill>
              </a:rPr>
              <a:t>Hot Zones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- Investigate why </a:t>
            </a:r>
            <a:r>
              <a:rPr lang="en-US" sz="32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◼ </a:t>
            </a:r>
            <a:r>
              <a:rPr lang="en-US" sz="3200" u="sng" dirty="0">
                <a:solidFill>
                  <a:schemeClr val="bg1"/>
                </a:solidFill>
              </a:rPr>
              <a:t>Cold Zones</a:t>
            </a:r>
            <a:r>
              <a:rPr lang="en-US" sz="3200" dirty="0">
                <a:solidFill>
                  <a:schemeClr val="bg1"/>
                </a:solidFill>
              </a:rPr>
              <a:t> are so unpopular;</a:t>
            </a:r>
          </a:p>
        </p:txBody>
      </p:sp>
    </p:spTree>
    <p:extLst>
      <p:ext uri="{BB962C8B-B14F-4D97-AF65-F5344CB8AC3E}">
        <p14:creationId xmlns:p14="http://schemas.microsoft.com/office/powerpoint/2010/main" val="21944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205E-8223-91D1-712B-3CD461129B26}"/>
              </a:ext>
            </a:extLst>
          </p:cNvPr>
          <p:cNvSpPr txBox="1"/>
          <p:nvPr/>
        </p:nvSpPr>
        <p:spPr>
          <a:xfrm>
            <a:off x="336679" y="1194319"/>
            <a:ext cx="118553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is: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A corridor capacity/directional flow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problem on a grand scale (city/region);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Generic solutions: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Analytics;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Simulation (not applicable);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ML;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Generic requirements: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Data;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Left behind: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- Improving patronage (transportation);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551F-8BB0-DF8F-45E4-7A22C13DCCAB}"/>
              </a:ext>
            </a:extLst>
          </p:cNvPr>
          <p:cNvSpPr txBox="1"/>
          <p:nvPr/>
        </p:nvSpPr>
        <p:spPr>
          <a:xfrm>
            <a:off x="3064328" y="365125"/>
            <a:ext cx="3756350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General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AB0D7-1F6E-F198-92ED-E08F9CB781DD}"/>
              </a:ext>
            </a:extLst>
          </p:cNvPr>
          <p:cNvSpPr txBox="1"/>
          <p:nvPr/>
        </p:nvSpPr>
        <p:spPr>
          <a:xfrm>
            <a:off x="4012164" y="6308209"/>
            <a:ext cx="803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* I’m using transportation terms from urban planning | transportation planning field</a:t>
            </a:r>
          </a:p>
        </p:txBody>
      </p:sp>
    </p:spTree>
    <p:extLst>
      <p:ext uri="{BB962C8B-B14F-4D97-AF65-F5344CB8AC3E}">
        <p14:creationId xmlns:p14="http://schemas.microsoft.com/office/powerpoint/2010/main" val="37498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184785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1F497-0389-5540-5057-E665F603BB13}"/>
              </a:ext>
            </a:extLst>
          </p:cNvPr>
          <p:cNvSpPr/>
          <p:nvPr/>
        </p:nvSpPr>
        <p:spPr>
          <a:xfrm>
            <a:off x="662473" y="1474237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Mobile network operator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8728E-5220-3CC3-CEF8-B907C43FADED}"/>
              </a:ext>
            </a:extLst>
          </p:cNvPr>
          <p:cNvSpPr/>
          <p:nvPr/>
        </p:nvSpPr>
        <p:spPr>
          <a:xfrm>
            <a:off x="3600838" y="3164512"/>
            <a:ext cx="1847850" cy="66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Analytics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8C779DA-7F55-4E76-48C1-AA7ECDF2C6F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879077" y="1927744"/>
            <a:ext cx="721761" cy="157014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3674F-A74A-E3DC-8720-6F06A1A8FA39}"/>
              </a:ext>
            </a:extLst>
          </p:cNvPr>
          <p:cNvSpPr/>
          <p:nvPr/>
        </p:nvSpPr>
        <p:spPr>
          <a:xfrm>
            <a:off x="6096000" y="2381250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58CD8-578D-6D5A-1D2F-7D3E5688A0F0}"/>
              </a:ext>
            </a:extLst>
          </p:cNvPr>
          <p:cNvSpPr/>
          <p:nvPr/>
        </p:nvSpPr>
        <p:spPr>
          <a:xfrm>
            <a:off x="6096000" y="4052231"/>
            <a:ext cx="1847850" cy="666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C7099D-E6F8-706B-8D4E-7D685D03141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5448688" y="2714625"/>
            <a:ext cx="647312" cy="783262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EB5BB4-A954-E6B8-9DE9-7ABFB6D7CA2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5448688" y="3497887"/>
            <a:ext cx="647312" cy="887719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4F944-5489-FA04-2292-25B230364B51}"/>
              </a:ext>
            </a:extLst>
          </p:cNvPr>
          <p:cNvSpPr/>
          <p:nvPr/>
        </p:nvSpPr>
        <p:spPr>
          <a:xfrm>
            <a:off x="662473" y="2536481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Social networks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83D5BB8-4317-FAFF-187E-2BA634613044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2879077" y="2989988"/>
            <a:ext cx="721761" cy="50789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E7D75-ECAA-C976-B410-BCE17DE1FF3C}"/>
              </a:ext>
            </a:extLst>
          </p:cNvPr>
          <p:cNvSpPr/>
          <p:nvPr/>
        </p:nvSpPr>
        <p:spPr>
          <a:xfrm>
            <a:off x="662473" y="3598725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Navigation website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648BF-7BD8-2FBC-C28D-CA2DD26AA7E1}"/>
              </a:ext>
            </a:extLst>
          </p:cNvPr>
          <p:cNvSpPr/>
          <p:nvPr/>
        </p:nvSpPr>
        <p:spPr>
          <a:xfrm>
            <a:off x="694547" y="4660969"/>
            <a:ext cx="2216604" cy="907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Collector: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8994313-020C-C598-4754-7B1B4A25B5E9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879077" y="3497887"/>
            <a:ext cx="721761" cy="55434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9B55961-FC16-8631-8EFD-D154727E332F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2911151" y="3497887"/>
            <a:ext cx="689687" cy="16165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857BE-B3C8-2547-DC5D-7603998EB928}"/>
              </a:ext>
            </a:extLst>
          </p:cNvPr>
          <p:cNvSpPr/>
          <p:nvPr/>
        </p:nvSpPr>
        <p:spPr>
          <a:xfrm>
            <a:off x="9890449" y="1166328"/>
            <a:ext cx="1990140" cy="17448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Tech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C#, TypeScript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React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MapBox</a:t>
            </a: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3124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184711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Multi-source tracking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Scan social networks (Twitter, Instagram, Facebook,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QR codes at the points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</a:t>
            </a:r>
            <a:r>
              <a:rPr lang="en-US" sz="2400" dirty="0" err="1">
                <a:solidFill>
                  <a:schemeClr val="bg1"/>
                </a:solidFill>
              </a:rPr>
              <a:t>iBeacons</a:t>
            </a:r>
            <a:r>
              <a:rPr lang="en-US" sz="2400" dirty="0">
                <a:solidFill>
                  <a:schemeClr val="bg1"/>
                </a:solidFill>
              </a:rPr>
              <a:t> at places of interest;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public </a:t>
            </a:r>
            <a:r>
              <a:rPr lang="en-US" sz="2400" dirty="0" err="1">
                <a:solidFill>
                  <a:schemeClr val="bg1"/>
                </a:solidFill>
              </a:rPr>
              <a:t>WiFi</a:t>
            </a:r>
            <a:r>
              <a:rPr lang="en-US" sz="2400" dirty="0">
                <a:solidFill>
                  <a:schemeClr val="bg1"/>
                </a:solidFill>
              </a:rPr>
              <a:t> hotspots;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Place surveillance cameras at the points of interest to analyze video-feed;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mobile operators to receive data about the geo-position of the phones in the area;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hotels to collect information about the number of guests;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taxi service to place geo-tracking devices into theirs's cars;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Arrange a contract with a car rental service to place geo-tracking devices into theirs's cars;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2598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5278017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so many data collectors?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681C-76CD-2685-7801-A1F873C55AC8}"/>
              </a:ext>
            </a:extLst>
          </p:cNvPr>
          <p:cNvSpPr txBox="1"/>
          <p:nvPr/>
        </p:nvSpPr>
        <p:spPr>
          <a:xfrm>
            <a:off x="336678" y="1350220"/>
            <a:ext cx="11457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not trust just one source;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 can identify popular, but cold spots (</a:t>
            </a:r>
            <a:r>
              <a:rPr lang="en-US" sz="2800" i="1" dirty="0">
                <a:solidFill>
                  <a:schemeClr val="bg1"/>
                </a:solidFill>
              </a:rPr>
              <a:t>everyone is talking about a place, but nobody is visiting it</a:t>
            </a:r>
            <a:r>
              <a:rPr lang="en-US" sz="2800" dirty="0">
                <a:solidFill>
                  <a:schemeClr val="bg1"/>
                </a:solidFill>
              </a:rPr>
              <a:t>);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Large volumes of different data from sources will help to make different analyses: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bars;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museums;</a:t>
            </a:r>
          </a:p>
          <a:p>
            <a:pPr marL="800100" lvl="1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Some people are interested in hiking; </a:t>
            </a:r>
          </a:p>
          <a:p>
            <a:pPr marL="800100" lvl="1" indent="-342900">
              <a:buAutoNum type="arabicPeriod"/>
            </a:pPr>
            <a:r>
              <a:rPr lang="en-US" sz="2800" dirty="0" err="1">
                <a:solidFill>
                  <a:schemeClr val="bg1"/>
                </a:solidFill>
              </a:rPr>
              <a:t>etc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68F09-1FBD-E59C-5C0F-E06582FE8488}"/>
              </a:ext>
            </a:extLst>
          </p:cNvPr>
          <p:cNvSpPr txBox="1"/>
          <p:nvPr/>
        </p:nvSpPr>
        <p:spPr>
          <a:xfrm>
            <a:off x="336679" y="365125"/>
            <a:ext cx="2574472" cy="584775"/>
          </a:xfrm>
          <a:prstGeom prst="rect">
            <a:avLst/>
          </a:prstGeom>
          <a:solidFill>
            <a:srgbClr val="2274A5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3FB2A-DDB5-B32D-ED68-C6A2484E929F}"/>
              </a:ext>
            </a:extLst>
          </p:cNvPr>
          <p:cNvSpPr txBox="1"/>
          <p:nvPr/>
        </p:nvSpPr>
        <p:spPr>
          <a:xfrm>
            <a:off x="3063550" y="365124"/>
            <a:ext cx="4042099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7C88-B26D-BEFF-D989-F29DACF4C72F}"/>
              </a:ext>
            </a:extLst>
          </p:cNvPr>
          <p:cNvSpPr txBox="1"/>
          <p:nvPr/>
        </p:nvSpPr>
        <p:spPr>
          <a:xfrm>
            <a:off x="336679" y="1336119"/>
            <a:ext cx="11702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solidFill>
                  <a:schemeClr val="bg1"/>
                </a:solidFill>
              </a:rPr>
              <a:t>Switch presentation to </a:t>
            </a:r>
            <a:r>
              <a:rPr lang="en-US" sz="2400" i="1" dirty="0">
                <a:solidFill>
                  <a:schemeClr val="bg1"/>
                </a:solidFill>
              </a:rPr>
              <a:t>the actual web app</a:t>
            </a:r>
          </a:p>
        </p:txBody>
      </p:sp>
    </p:spTree>
    <p:extLst>
      <p:ext uri="{BB962C8B-B14F-4D97-AF65-F5344CB8AC3E}">
        <p14:creationId xmlns:p14="http://schemas.microsoft.com/office/powerpoint/2010/main" val="17427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402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Shevtsov</dc:creator>
  <cp:lastModifiedBy>Stanislav Shevtsov</cp:lastModifiedBy>
  <cp:revision>45</cp:revision>
  <dcterms:created xsi:type="dcterms:W3CDTF">2023-05-09T08:50:25Z</dcterms:created>
  <dcterms:modified xsi:type="dcterms:W3CDTF">2023-05-19T10:58:20Z</dcterms:modified>
</cp:coreProperties>
</file>