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Abadi" panose="020B0604020104020204" pitchFamily="34" charset="0"/>
      <p:regular r:id="rId13"/>
    </p:embeddedFont>
    <p:embeddedFont>
      <p:font typeface="ADLaM Display" panose="02010000000000000000" pitchFamily="2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Georgia Pro Cond Light" panose="02040306050405020303" pitchFamily="18" charset="0"/>
      <p:regular r:id="rId16"/>
    </p:embeddedFont>
    <p:embeddedFont>
      <p:font typeface="Gill Sans MT Condensed" panose="020B0506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61" d="100"/>
          <a:sy n="61" d="100"/>
        </p:scale>
        <p:origin x="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ownloads\Reactions%20Fin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Categories based on the popularity scores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Charts!$A$2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Charts!$B$1</c:f>
              <c:strCache>
                <c:ptCount val="1"/>
                <c:pt idx="0">
                  <c:v>Sum of Score</c:v>
                </c:pt>
              </c:strCache>
            </c:strRef>
          </c:cat>
          <c:val>
            <c:numRef>
              <c:f>Charts!$B$2</c:f>
              <c:numCache>
                <c:formatCode>General</c:formatCode>
                <c:ptCount val="1"/>
                <c:pt idx="0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6-4E83-8406-6B7DBBDA33A9}"/>
            </c:ext>
          </c:extLst>
        </c:ser>
        <c:ser>
          <c:idx val="1"/>
          <c:order val="1"/>
          <c:tx>
            <c:strRef>
              <c:f>Charts!$A$3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Charts!$B$1</c:f>
              <c:strCache>
                <c:ptCount val="1"/>
                <c:pt idx="0">
                  <c:v>Sum of Score</c:v>
                </c:pt>
              </c:strCache>
            </c:strRef>
          </c:cat>
          <c:val>
            <c:numRef>
              <c:f>Charts!$B$3</c:f>
              <c:numCache>
                <c:formatCode>General</c:formatCode>
                <c:ptCount val="1"/>
                <c:pt idx="0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6-4E83-8406-6B7DBBDA33A9}"/>
            </c:ext>
          </c:extLst>
        </c:ser>
        <c:ser>
          <c:idx val="2"/>
          <c:order val="2"/>
          <c:tx>
            <c:strRef>
              <c:f>Charts!$A$4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Charts!$B$1</c:f>
              <c:strCache>
                <c:ptCount val="1"/>
                <c:pt idx="0">
                  <c:v>Sum of Score</c:v>
                </c:pt>
              </c:strCache>
            </c:strRef>
          </c:cat>
          <c:val>
            <c:numRef>
              <c:f>Charts!$B$4</c:f>
              <c:numCache>
                <c:formatCode>General</c:formatCode>
                <c:ptCount val="1"/>
                <c:pt idx="0">
                  <c:v>69339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6-4E83-8406-6B7DBBDA33A9}"/>
            </c:ext>
          </c:extLst>
        </c:ser>
        <c:ser>
          <c:idx val="3"/>
          <c:order val="3"/>
          <c:tx>
            <c:strRef>
              <c:f>Charts!$A$5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Charts!$B$1</c:f>
              <c:strCache>
                <c:ptCount val="1"/>
                <c:pt idx="0">
                  <c:v>Sum of Score</c:v>
                </c:pt>
              </c:strCache>
            </c:strRef>
          </c:cat>
          <c:val>
            <c:numRef>
              <c:f>Charts!$B$5</c:f>
              <c:numCache>
                <c:formatCode>General</c:formatCode>
                <c:ptCount val="1"/>
                <c:pt idx="0">
                  <c:v>71168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E6-4E83-8406-6B7DBBDA33A9}"/>
            </c:ext>
          </c:extLst>
        </c:ser>
        <c:ser>
          <c:idx val="4"/>
          <c:order val="4"/>
          <c:tx>
            <c:strRef>
              <c:f>Charts!$A$6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Charts!$B$1</c:f>
              <c:strCache>
                <c:ptCount val="1"/>
                <c:pt idx="0">
                  <c:v>Sum of Score</c:v>
                </c:pt>
              </c:strCache>
            </c:strRef>
          </c:cat>
          <c:val>
            <c:numRef>
              <c:f>Charts!$B$6</c:f>
              <c:numCache>
                <c:formatCode>General</c:formatCode>
                <c:ptCount val="1"/>
                <c:pt idx="0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E6-4E83-8406-6B7DBBDA33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99836991"/>
        <c:axId val="1699841311"/>
      </c:barChart>
      <c:catAx>
        <c:axId val="169983699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699841311"/>
        <c:crosses val="autoZero"/>
        <c:auto val="1"/>
        <c:lblAlgn val="ctr"/>
        <c:lblOffset val="100"/>
        <c:noMultiLvlLbl val="0"/>
      </c:catAx>
      <c:valAx>
        <c:axId val="16998413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</a:t>
                </a:r>
                <a:r>
                  <a:rPr lang="en-IN" baseline="0"/>
                  <a:t> of Scores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83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'Reactions Final'!$L$2</c:f>
              <c:strCache>
                <c:ptCount val="1"/>
                <c:pt idx="0">
                  <c:v>Sum of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22-45C1-BEFB-624A22F59A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22-45C1-BEFB-624A22F59A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22-45C1-BEFB-624A22F59A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22-45C1-BEFB-624A22F59A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722-45C1-BEFB-624A22F59A7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'Reactions Final'!$K$3:$K$7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'Reactions Final'!$L$3:$L$7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22-45C1-BEFB-624A22F59A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010400" y="2028890"/>
            <a:ext cx="890405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                    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Social Buzz sis a rapidly growing 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Social media and Content creation                        organization with over 500 million users per month. </a:t>
            </a:r>
          </a:p>
          <a:p>
            <a:pPr algn="ctr"/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Soon to be a unicorn, Social Buzz and Accenture </a:t>
            </a:r>
          </a:p>
          <a:p>
            <a:pPr algn="ctr"/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 initiated a 3-month POC mainly focusing on –</a:t>
            </a:r>
          </a:p>
          <a:p>
            <a:pPr algn="ctr"/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audit of their big data practice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Recommendations for a successful IPO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analysis of top 5 most popular categories 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57599" y="1991476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MT Condensed" panose="020B0506020104020203" pitchFamily="34" charset="0"/>
              </a:rPr>
              <a:t>Project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MT Condensed" panose="020B0506020104020203" pitchFamily="34" charset="0"/>
              </a:rPr>
              <a:t>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4841F-4F02-623D-67BB-A16D8719F554}"/>
              </a:ext>
            </a:extLst>
          </p:cNvPr>
          <p:cNvSpPr txBox="1"/>
          <p:nvPr/>
        </p:nvSpPr>
        <p:spPr>
          <a:xfrm>
            <a:off x="3429000" y="4501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 100,000 pieces of content daily is very hard to maintain.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E2609-5372-3B0F-1227-2D3E977BE67C}"/>
              </a:ext>
            </a:extLst>
          </p:cNvPr>
          <p:cNvSpPr txBox="1"/>
          <p:nvPr/>
        </p:nvSpPr>
        <p:spPr>
          <a:xfrm>
            <a:off x="3418490" y="754936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 to find the top 5 most popular categories of content</a:t>
            </a:r>
            <a:endParaRPr lang="en-IN" u="sng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917BF-B66B-6136-F9BA-10E76397EFAD}"/>
              </a:ext>
            </a:extLst>
          </p:cNvPr>
          <p:cNvSpPr txBox="1"/>
          <p:nvPr/>
        </p:nvSpPr>
        <p:spPr>
          <a:xfrm>
            <a:off x="3418490" y="57858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That’s sums up to 36,500,000 post yearly with multiple varieties of content and reaction.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B7D50-DEB8-6502-2E23-6384433733BC}"/>
              </a:ext>
            </a:extLst>
          </p:cNvPr>
          <p:cNvSpPr txBox="1"/>
          <p:nvPr/>
        </p:nvSpPr>
        <p:spPr>
          <a:xfrm>
            <a:off x="14097000" y="15621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Andrew Fleming</a:t>
            </a:r>
          </a:p>
          <a:p>
            <a:r>
              <a:rPr lang="en-US" dirty="0">
                <a:latin typeface="Abadi" panose="020B0604020104020204" pitchFamily="34" charset="0"/>
              </a:rPr>
              <a:t>Chief Technical Architect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5B7565-2F16-B898-376F-4DB96035BFA4}"/>
              </a:ext>
            </a:extLst>
          </p:cNvPr>
          <p:cNvSpPr txBox="1"/>
          <p:nvPr/>
        </p:nvSpPr>
        <p:spPr>
          <a:xfrm>
            <a:off x="14167604" y="474044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Marcus Rompton</a:t>
            </a:r>
          </a:p>
          <a:p>
            <a:r>
              <a:rPr lang="en-US" dirty="0">
                <a:latin typeface="Abadi" panose="020B0604020104020204" pitchFamily="34" charset="0"/>
              </a:rPr>
              <a:t>Senior Principle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DCBBA6-9DDD-351B-CDFF-B5D1C8592F79}"/>
              </a:ext>
            </a:extLst>
          </p:cNvPr>
          <p:cNvSpPr txBox="1"/>
          <p:nvPr/>
        </p:nvSpPr>
        <p:spPr>
          <a:xfrm>
            <a:off x="14293092" y="769166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Ayush Uniyal</a:t>
            </a:r>
          </a:p>
          <a:p>
            <a:r>
              <a:rPr lang="en-IN" dirty="0">
                <a:latin typeface="Abadi" panose="020B0604020104020204" pitchFamily="34" charset="0"/>
              </a:rPr>
              <a:t>Data Analyst</a:t>
            </a: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51B89586-1278-8ADD-C6C8-75F7807C7962}"/>
              </a:ext>
            </a:extLst>
          </p:cNvPr>
          <p:cNvGrpSpPr>
            <a:grpSpLocks noChangeAspect="1"/>
          </p:cNvGrpSpPr>
          <p:nvPr/>
        </p:nvGrpSpPr>
        <p:grpSpPr>
          <a:xfrm>
            <a:off x="11392685" y="956862"/>
            <a:ext cx="2174041" cy="2165548"/>
            <a:chOff x="0" y="0"/>
            <a:chExt cx="6502400" cy="6477000"/>
          </a:xfrm>
        </p:grpSpPr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AE65FCE-D9F0-A2E0-0C74-1AC6628B78E2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BFC41AD-5C36-E5B1-C420-0AEB0D9B4F4E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7FC6B3-FAC7-F352-95D6-CFBD0784FAB8}"/>
              </a:ext>
            </a:extLst>
          </p:cNvPr>
          <p:cNvSpPr txBox="1"/>
          <p:nvPr/>
        </p:nvSpPr>
        <p:spPr>
          <a:xfrm>
            <a:off x="4311390" y="987892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Understanding the Data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07D83E-6735-311D-96C1-3D2B57F390ED}"/>
              </a:ext>
            </a:extLst>
          </p:cNvPr>
          <p:cNvSpPr txBox="1"/>
          <p:nvPr/>
        </p:nvSpPr>
        <p:spPr>
          <a:xfrm>
            <a:off x="6153267" y="284216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Cleaning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87DF74-71F1-76FD-0B93-37D60554964F}"/>
              </a:ext>
            </a:extLst>
          </p:cNvPr>
          <p:cNvSpPr txBox="1"/>
          <p:nvPr/>
        </p:nvSpPr>
        <p:spPr>
          <a:xfrm>
            <a:off x="8133891" y="44709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Modelling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960C2-582C-BE1D-1580-A7A2E3F2CA38}"/>
              </a:ext>
            </a:extLst>
          </p:cNvPr>
          <p:cNvSpPr txBox="1"/>
          <p:nvPr/>
        </p:nvSpPr>
        <p:spPr>
          <a:xfrm>
            <a:off x="9622993" y="6055947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 of Data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D8758B-FC9E-32F6-5CCF-2B8FA6D7D33F}"/>
              </a:ext>
            </a:extLst>
          </p:cNvPr>
          <p:cNvSpPr txBox="1"/>
          <p:nvPr/>
        </p:nvSpPr>
        <p:spPr>
          <a:xfrm>
            <a:off x="11756593" y="78286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Discover Insights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049344F0-151B-37E2-AAEE-D66D36021640}"/>
              </a:ext>
            </a:extLst>
          </p:cNvPr>
          <p:cNvSpPr/>
          <p:nvPr/>
        </p:nvSpPr>
        <p:spPr>
          <a:xfrm>
            <a:off x="7413863" y="2511053"/>
            <a:ext cx="2266076" cy="1689143"/>
          </a:xfrm>
          <a:prstGeom prst="wedgeEllipseCallout">
            <a:avLst/>
          </a:prstGeom>
          <a:solidFill>
            <a:srgbClr val="00B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</a:t>
            </a:r>
            <a:endParaRPr lang="en-IN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902D46-9CDF-3121-F830-6343D74180E0}"/>
              </a:ext>
            </a:extLst>
          </p:cNvPr>
          <p:cNvSpPr txBox="1"/>
          <p:nvPr/>
        </p:nvSpPr>
        <p:spPr>
          <a:xfrm>
            <a:off x="7010400" y="5058062"/>
            <a:ext cx="307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 of categories</a:t>
            </a: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080D9A7-7AFF-1DF0-239A-3B29BE003A77}"/>
              </a:ext>
            </a:extLst>
          </p:cNvPr>
          <p:cNvSpPr/>
          <p:nvPr/>
        </p:nvSpPr>
        <p:spPr>
          <a:xfrm>
            <a:off x="12964390" y="2511053"/>
            <a:ext cx="2266076" cy="1689143"/>
          </a:xfrm>
          <a:prstGeom prst="wedgeEllipseCallout">
            <a:avLst/>
          </a:prstGeom>
          <a:solidFill>
            <a:srgbClr val="00B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1897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98C11-A347-E328-09E9-78B898F55C8D}"/>
              </a:ext>
            </a:extLst>
          </p:cNvPr>
          <p:cNvSpPr txBox="1"/>
          <p:nvPr/>
        </p:nvSpPr>
        <p:spPr>
          <a:xfrm>
            <a:off x="12619950" y="4863199"/>
            <a:ext cx="3073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“Animal” highest number of reactions</a:t>
            </a: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05BC953-5031-80F0-F7A9-6E216741B577}"/>
              </a:ext>
            </a:extLst>
          </p:cNvPr>
          <p:cNvSpPr/>
          <p:nvPr/>
        </p:nvSpPr>
        <p:spPr>
          <a:xfrm>
            <a:off x="2530622" y="2578778"/>
            <a:ext cx="2266076" cy="1689143"/>
          </a:xfrm>
          <a:prstGeom prst="wedgeEllipseCallout">
            <a:avLst/>
          </a:prstGeom>
          <a:solidFill>
            <a:srgbClr val="00B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JAN</a:t>
            </a:r>
            <a:endParaRPr lang="en-IN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253C-0401-57E2-FB2C-551627890C9E}"/>
              </a:ext>
            </a:extLst>
          </p:cNvPr>
          <p:cNvSpPr txBox="1"/>
          <p:nvPr/>
        </p:nvSpPr>
        <p:spPr>
          <a:xfrm>
            <a:off x="2127159" y="5058790"/>
            <a:ext cx="307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Most post were made in January</a:t>
            </a: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827F5A-AC55-477A-4DEA-3E0E45C740CE}"/>
              </a:ext>
            </a:extLst>
          </p:cNvPr>
          <p:cNvSpPr txBox="1"/>
          <p:nvPr/>
        </p:nvSpPr>
        <p:spPr>
          <a:xfrm>
            <a:off x="2304562" y="23241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 we can see Animals Category has the highest reaction score this shows that people are more tend and like animal category of all five.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842F3DD-8A68-5001-FF00-BD3586770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73415"/>
              </p:ext>
            </p:extLst>
          </p:nvPr>
        </p:nvGraphicFramePr>
        <p:xfrm>
          <a:off x="7781900" y="1574115"/>
          <a:ext cx="10353699" cy="730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73A5BCA-04E3-E3FA-C798-098617179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223907"/>
              </p:ext>
            </p:extLst>
          </p:nvPr>
        </p:nvGraphicFramePr>
        <p:xfrm>
          <a:off x="2386482" y="4264689"/>
          <a:ext cx="5395418" cy="461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3302515"/>
            <a:chOff x="0" y="-47625"/>
            <a:chExt cx="7569956" cy="4403355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3663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 Pro Cond Light" panose="020F0502020204030204" pitchFamily="18" charset="0"/>
                </a:rPr>
                <a:t>By understanding the data and after analyzing it we get to know that “Animals” is the top content category followed by “Science”&gt;“Healthy Eating”&gt;“Technology”&gt;“Food”.</a:t>
              </a:r>
            </a:p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eorgia Pro Cond Light" panose="020F05020202040302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 Pro Cond Light" panose="020F0502020204030204" pitchFamily="18" charset="0"/>
                </a:rPr>
                <a:t>Overall, the data suggests a diverse range of interests among the audience, spanning from the natural world to technological advancements, with a particular emphasis on healthy living and scientific inquiry.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Summary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307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Abadi</vt:lpstr>
      <vt:lpstr>Georgia Pro Cond Light</vt:lpstr>
      <vt:lpstr>ADLaM Display</vt:lpstr>
      <vt:lpstr>Graphik Regular</vt:lpstr>
      <vt:lpstr>Calibri</vt:lpstr>
      <vt:lpstr>Arial</vt:lpstr>
      <vt:lpstr>Clear Sans Regular Bold</vt:lpstr>
      <vt:lpstr>Gill Sans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ayush uniyal</cp:lastModifiedBy>
  <cp:revision>16</cp:revision>
  <dcterms:created xsi:type="dcterms:W3CDTF">2006-08-16T00:00:00Z</dcterms:created>
  <dcterms:modified xsi:type="dcterms:W3CDTF">2024-04-19T18:01:31Z</dcterms:modified>
  <dc:identifier>DAEhDyfaYKE</dc:identifier>
</cp:coreProperties>
</file>