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nchers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adSJMUWJmf+JZj9qjdwPa2vI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CD412-DEEC-4448-9BA5-8B9CB95C626B}">
  <a:tblStyle styleId="{083CD412-DEEC-4448-9BA5-8B9CB95C62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124ea46eb_3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13124ea46eb_3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124ea46e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13124ea46e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124ea46eb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g13124ea46eb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3124ea46e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g13124ea46e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30d5182a02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g130d5182a02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3124ea46eb_3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g13124ea46eb_3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2a416be67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g12a416be6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124ea46eb_3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g13124ea46eb_3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124ea46e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g13124ea46e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0d5182a0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130d5182a0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0d5182a02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g130d5182a02_4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0d5182a02_4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130d5182a02_4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0d5182a02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130d5182a02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0f1f329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g130f1f329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0d5182a02_4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30d5182a02_4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124ea46e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124ea46e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7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87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9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96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109" name="Google Shape;109;p96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6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6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6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6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6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6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6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96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9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96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96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121" name="Google Shape;121;p96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6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6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6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6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6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6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6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6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14">
    <p:bg>
      <p:bgPr>
        <a:solidFill>
          <a:schemeClr val="accen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7"/>
          <p:cNvSpPr txBox="1">
            <a:spLocks noGrp="1"/>
          </p:cNvSpPr>
          <p:nvPr>
            <p:ph type="title"/>
          </p:nvPr>
        </p:nvSpPr>
        <p:spPr>
          <a:xfrm>
            <a:off x="792125" y="2406782"/>
            <a:ext cx="285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97"/>
          <p:cNvSpPr txBox="1">
            <a:spLocks noGrp="1"/>
          </p:cNvSpPr>
          <p:nvPr>
            <p:ph type="subTitle" idx="1"/>
          </p:nvPr>
        </p:nvSpPr>
        <p:spPr>
          <a:xfrm>
            <a:off x="796372" y="3562473"/>
            <a:ext cx="2850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8"/>
          <p:cNvSpPr txBox="1">
            <a:spLocks noGrp="1"/>
          </p:cNvSpPr>
          <p:nvPr>
            <p:ph type="title"/>
          </p:nvPr>
        </p:nvSpPr>
        <p:spPr>
          <a:xfrm>
            <a:off x="787200" y="747890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8"/>
          <p:cNvSpPr txBox="1">
            <a:spLocks noGrp="1"/>
          </p:cNvSpPr>
          <p:nvPr>
            <p:ph type="title" idx="2"/>
          </p:nvPr>
        </p:nvSpPr>
        <p:spPr>
          <a:xfrm>
            <a:off x="1277350" y="1961518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98"/>
          <p:cNvSpPr txBox="1">
            <a:spLocks noGrp="1"/>
          </p:cNvSpPr>
          <p:nvPr>
            <p:ph type="subTitle" idx="1"/>
          </p:nvPr>
        </p:nvSpPr>
        <p:spPr>
          <a:xfrm>
            <a:off x="1538950" y="2300906"/>
            <a:ext cx="19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8"/>
          <p:cNvSpPr txBox="1">
            <a:spLocks noGrp="1"/>
          </p:cNvSpPr>
          <p:nvPr>
            <p:ph type="title" idx="3"/>
          </p:nvPr>
        </p:nvSpPr>
        <p:spPr>
          <a:xfrm>
            <a:off x="1277350" y="3283536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98"/>
          <p:cNvSpPr txBox="1">
            <a:spLocks noGrp="1"/>
          </p:cNvSpPr>
          <p:nvPr>
            <p:ph type="subTitle" idx="4"/>
          </p:nvPr>
        </p:nvSpPr>
        <p:spPr>
          <a:xfrm>
            <a:off x="1538950" y="3770323"/>
            <a:ext cx="19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8"/>
          <p:cNvSpPr txBox="1">
            <a:spLocks noGrp="1"/>
          </p:cNvSpPr>
          <p:nvPr>
            <p:ph type="title" idx="5"/>
          </p:nvPr>
        </p:nvSpPr>
        <p:spPr>
          <a:xfrm>
            <a:off x="5683025" y="1809112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98"/>
          <p:cNvSpPr txBox="1">
            <a:spLocks noGrp="1"/>
          </p:cNvSpPr>
          <p:nvPr>
            <p:ph type="subTitle" idx="6"/>
          </p:nvPr>
        </p:nvSpPr>
        <p:spPr>
          <a:xfrm>
            <a:off x="5683025" y="2300900"/>
            <a:ext cx="19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98"/>
          <p:cNvSpPr txBox="1">
            <a:spLocks noGrp="1"/>
          </p:cNvSpPr>
          <p:nvPr>
            <p:ph type="title" idx="7"/>
          </p:nvPr>
        </p:nvSpPr>
        <p:spPr>
          <a:xfrm>
            <a:off x="5683025" y="3435936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98"/>
          <p:cNvSpPr txBox="1">
            <a:spLocks noGrp="1"/>
          </p:cNvSpPr>
          <p:nvPr>
            <p:ph type="subTitle" idx="8"/>
          </p:nvPr>
        </p:nvSpPr>
        <p:spPr>
          <a:xfrm>
            <a:off x="5683025" y="3770323"/>
            <a:ext cx="19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9"/>
          <p:cNvSpPr txBox="1">
            <a:spLocks noGrp="1"/>
          </p:cNvSpPr>
          <p:nvPr>
            <p:ph type="title"/>
          </p:nvPr>
        </p:nvSpPr>
        <p:spPr>
          <a:xfrm>
            <a:off x="1737291" y="1976437"/>
            <a:ext cx="56694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48" name="Google Shape;148;p99"/>
          <p:cNvSpPr txBox="1">
            <a:spLocks noGrp="1"/>
          </p:cNvSpPr>
          <p:nvPr>
            <p:ph type="subTitle" idx="1"/>
          </p:nvPr>
        </p:nvSpPr>
        <p:spPr>
          <a:xfrm>
            <a:off x="2679714" y="2806888"/>
            <a:ext cx="3820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0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00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00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0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0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0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0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0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0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0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61" name="Google Shape;161;p100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62" name="Google Shape;162;p100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0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0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0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0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0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0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0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0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1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CUSTOM_15">
    <p:bg>
      <p:bgPr>
        <a:solidFill>
          <a:schemeClr val="accent6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02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7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3"/>
          <p:cNvSpPr txBox="1">
            <a:spLocks noGrp="1"/>
          </p:cNvSpPr>
          <p:nvPr>
            <p:ph type="title"/>
          </p:nvPr>
        </p:nvSpPr>
        <p:spPr>
          <a:xfrm>
            <a:off x="787200" y="745837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CUSTOM_6">
    <p:bg>
      <p:bgPr>
        <a:solidFill>
          <a:schemeClr val="accent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4"/>
          <p:cNvSpPr txBox="1">
            <a:spLocks noGrp="1"/>
          </p:cNvSpPr>
          <p:nvPr>
            <p:ph type="title"/>
          </p:nvPr>
        </p:nvSpPr>
        <p:spPr>
          <a:xfrm>
            <a:off x="1278625" y="2773059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04"/>
          <p:cNvSpPr txBox="1">
            <a:spLocks noGrp="1"/>
          </p:cNvSpPr>
          <p:nvPr>
            <p:ph type="title" idx="2"/>
          </p:nvPr>
        </p:nvSpPr>
        <p:spPr>
          <a:xfrm>
            <a:off x="5144725" y="2773066"/>
            <a:ext cx="278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04"/>
          <p:cNvSpPr txBox="1">
            <a:spLocks noGrp="1"/>
          </p:cNvSpPr>
          <p:nvPr>
            <p:ph type="subTitle" idx="1"/>
          </p:nvPr>
        </p:nvSpPr>
        <p:spPr>
          <a:xfrm>
            <a:off x="1236975" y="2592559"/>
            <a:ext cx="2784900" cy="165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04"/>
          <p:cNvSpPr txBox="1">
            <a:spLocks noGrp="1"/>
          </p:cNvSpPr>
          <p:nvPr>
            <p:ph type="subTitle" idx="3"/>
          </p:nvPr>
        </p:nvSpPr>
        <p:spPr>
          <a:xfrm>
            <a:off x="5130375" y="2592566"/>
            <a:ext cx="2784900" cy="165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4"/>
          <p:cNvSpPr txBox="1">
            <a:spLocks noGrp="1"/>
          </p:cNvSpPr>
          <p:nvPr>
            <p:ph type="title" idx="4"/>
          </p:nvPr>
        </p:nvSpPr>
        <p:spPr>
          <a:xfrm>
            <a:off x="774000" y="82817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bg>
      <p:bgPr>
        <a:solidFill>
          <a:schemeClr val="accen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5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05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05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05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05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05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05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8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8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88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8" name="Google Shape;18;p88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8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88"/>
          <p:cNvSpPr/>
          <p:nvPr/>
        </p:nvSpPr>
        <p:spPr>
          <a:xfrm>
            <a:off x="8278400" y="4338404"/>
            <a:ext cx="134100" cy="1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7_1">
    <p:bg>
      <p:bgPr>
        <a:solidFill>
          <a:schemeClr val="accent6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6"/>
          <p:cNvSpPr txBox="1">
            <a:spLocks noGrp="1"/>
          </p:cNvSpPr>
          <p:nvPr>
            <p:ph type="title"/>
          </p:nvPr>
        </p:nvSpPr>
        <p:spPr>
          <a:xfrm>
            <a:off x="787200" y="789881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bg>
      <p:bgPr>
        <a:solidFill>
          <a:schemeClr val="accen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7"/>
          <p:cNvSpPr txBox="1">
            <a:spLocks noGrp="1"/>
          </p:cNvSpPr>
          <p:nvPr>
            <p:ph type="subTitle" idx="1"/>
          </p:nvPr>
        </p:nvSpPr>
        <p:spPr>
          <a:xfrm>
            <a:off x="1037275" y="1832700"/>
            <a:ext cx="1890900" cy="1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7"/>
          <p:cNvSpPr txBox="1">
            <a:spLocks noGrp="1"/>
          </p:cNvSpPr>
          <p:nvPr>
            <p:ph type="subTitle" idx="2"/>
          </p:nvPr>
        </p:nvSpPr>
        <p:spPr>
          <a:xfrm>
            <a:off x="3626555" y="1832700"/>
            <a:ext cx="1890900" cy="101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7"/>
          <p:cNvSpPr txBox="1">
            <a:spLocks noGrp="1"/>
          </p:cNvSpPr>
          <p:nvPr>
            <p:ph type="subTitle" idx="3"/>
          </p:nvPr>
        </p:nvSpPr>
        <p:spPr>
          <a:xfrm>
            <a:off x="6215825" y="1832700"/>
            <a:ext cx="1890900" cy="10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07"/>
          <p:cNvSpPr txBox="1">
            <a:spLocks noGrp="1"/>
          </p:cNvSpPr>
          <p:nvPr>
            <p:ph type="subTitle" idx="4"/>
          </p:nvPr>
        </p:nvSpPr>
        <p:spPr>
          <a:xfrm>
            <a:off x="1037275" y="3231275"/>
            <a:ext cx="1890900" cy="101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07"/>
          <p:cNvSpPr txBox="1">
            <a:spLocks noGrp="1"/>
          </p:cNvSpPr>
          <p:nvPr>
            <p:ph type="subTitle" idx="5"/>
          </p:nvPr>
        </p:nvSpPr>
        <p:spPr>
          <a:xfrm>
            <a:off x="3626555" y="3231275"/>
            <a:ext cx="1890900" cy="10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7"/>
          <p:cNvSpPr txBox="1">
            <a:spLocks noGrp="1"/>
          </p:cNvSpPr>
          <p:nvPr>
            <p:ph type="subTitle" idx="6"/>
          </p:nvPr>
        </p:nvSpPr>
        <p:spPr>
          <a:xfrm>
            <a:off x="6215825" y="3231275"/>
            <a:ext cx="1890900" cy="1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7"/>
          <p:cNvSpPr txBox="1">
            <a:spLocks noGrp="1"/>
          </p:cNvSpPr>
          <p:nvPr>
            <p:ph type="title"/>
          </p:nvPr>
        </p:nvSpPr>
        <p:spPr>
          <a:xfrm>
            <a:off x="713225" y="7458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7"/>
          <p:cNvSpPr txBox="1">
            <a:spLocks noGrp="1"/>
          </p:cNvSpPr>
          <p:nvPr>
            <p:ph type="title" idx="7"/>
          </p:nvPr>
        </p:nvSpPr>
        <p:spPr>
          <a:xfrm>
            <a:off x="844400" y="1919708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7"/>
          <p:cNvSpPr txBox="1">
            <a:spLocks noGrp="1"/>
          </p:cNvSpPr>
          <p:nvPr>
            <p:ph type="title" idx="8"/>
          </p:nvPr>
        </p:nvSpPr>
        <p:spPr>
          <a:xfrm>
            <a:off x="3433643" y="1919708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7"/>
          <p:cNvSpPr txBox="1">
            <a:spLocks noGrp="1"/>
          </p:cNvSpPr>
          <p:nvPr>
            <p:ph type="title" idx="9"/>
          </p:nvPr>
        </p:nvSpPr>
        <p:spPr>
          <a:xfrm>
            <a:off x="6022897" y="1919708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7"/>
          <p:cNvSpPr txBox="1">
            <a:spLocks noGrp="1"/>
          </p:cNvSpPr>
          <p:nvPr>
            <p:ph type="title" idx="13"/>
          </p:nvPr>
        </p:nvSpPr>
        <p:spPr>
          <a:xfrm>
            <a:off x="844400" y="331813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07"/>
          <p:cNvSpPr txBox="1">
            <a:spLocks noGrp="1"/>
          </p:cNvSpPr>
          <p:nvPr>
            <p:ph type="title" idx="14"/>
          </p:nvPr>
        </p:nvSpPr>
        <p:spPr>
          <a:xfrm>
            <a:off x="3433643" y="331813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07"/>
          <p:cNvSpPr txBox="1">
            <a:spLocks noGrp="1"/>
          </p:cNvSpPr>
          <p:nvPr>
            <p:ph type="title" idx="15"/>
          </p:nvPr>
        </p:nvSpPr>
        <p:spPr>
          <a:xfrm>
            <a:off x="6022897" y="331813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solidFill>
          <a:schemeClr val="accent4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8"/>
          <p:cNvSpPr txBox="1">
            <a:spLocks noGrp="1"/>
          </p:cNvSpPr>
          <p:nvPr>
            <p:ph type="title"/>
          </p:nvPr>
        </p:nvSpPr>
        <p:spPr>
          <a:xfrm>
            <a:off x="3032925" y="3873337"/>
            <a:ext cx="3078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0" b="0"/>
            </a:lvl9pPr>
          </a:lstStyle>
          <a:p>
            <a:endParaRPr/>
          </a:p>
        </p:txBody>
      </p:sp>
      <p:sp>
        <p:nvSpPr>
          <p:cNvPr id="218" name="Google Shape;218;p108"/>
          <p:cNvSpPr txBox="1">
            <a:spLocks noGrp="1"/>
          </p:cNvSpPr>
          <p:nvPr>
            <p:ph type="subTitle" idx="1"/>
          </p:nvPr>
        </p:nvSpPr>
        <p:spPr>
          <a:xfrm>
            <a:off x="2271225" y="1713691"/>
            <a:ext cx="46017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9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2" name="Google Shape;222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bg>
      <p:bgPr>
        <a:solidFill>
          <a:schemeClr val="accen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10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25" name="Google Shape;225;p110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0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0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0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0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0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0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10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10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10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10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0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0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10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39" name="Google Shape;239;p110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0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0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0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0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0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0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0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6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1"/>
          <p:cNvSpPr txBox="1">
            <a:spLocks noGrp="1"/>
          </p:cNvSpPr>
          <p:nvPr>
            <p:ph type="title" hasCustomPrompt="1"/>
          </p:nvPr>
        </p:nvSpPr>
        <p:spPr>
          <a:xfrm>
            <a:off x="3019300" y="1082038"/>
            <a:ext cx="5529600" cy="17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1"/>
          <p:cNvSpPr txBox="1">
            <a:spLocks noGrp="1"/>
          </p:cNvSpPr>
          <p:nvPr>
            <p:ph type="subTitle" idx="1"/>
          </p:nvPr>
        </p:nvSpPr>
        <p:spPr>
          <a:xfrm>
            <a:off x="0" y="2811213"/>
            <a:ext cx="9145200" cy="47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2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112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CUSTOM_11">
    <p:bg>
      <p:bgPr>
        <a:solidFill>
          <a:schemeClr val="accent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3"/>
          <p:cNvSpPr txBox="1">
            <a:spLocks noGrp="1"/>
          </p:cNvSpPr>
          <p:nvPr>
            <p:ph type="title"/>
          </p:nvPr>
        </p:nvSpPr>
        <p:spPr>
          <a:xfrm>
            <a:off x="787200" y="1661289"/>
            <a:ext cx="30297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13"/>
          <p:cNvSpPr txBox="1">
            <a:spLocks noGrp="1"/>
          </p:cNvSpPr>
          <p:nvPr>
            <p:ph type="body" idx="1"/>
          </p:nvPr>
        </p:nvSpPr>
        <p:spPr>
          <a:xfrm>
            <a:off x="787200" y="2852507"/>
            <a:ext cx="3029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9" name="Google Shape;259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10">
    <p:bg>
      <p:bgPr>
        <a:solidFill>
          <a:schemeClr val="accent6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4"/>
          <p:cNvSpPr txBox="1">
            <a:spLocks noGrp="1"/>
          </p:cNvSpPr>
          <p:nvPr>
            <p:ph type="title"/>
          </p:nvPr>
        </p:nvSpPr>
        <p:spPr>
          <a:xfrm>
            <a:off x="1277589" y="891562"/>
            <a:ext cx="300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14"/>
          <p:cNvSpPr txBox="1">
            <a:spLocks noGrp="1"/>
          </p:cNvSpPr>
          <p:nvPr>
            <p:ph type="subTitle" idx="1"/>
          </p:nvPr>
        </p:nvSpPr>
        <p:spPr>
          <a:xfrm>
            <a:off x="1277597" y="1404791"/>
            <a:ext cx="3008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14"/>
          <p:cNvSpPr txBox="1">
            <a:spLocks noGrp="1"/>
          </p:cNvSpPr>
          <p:nvPr>
            <p:ph type="title" idx="2"/>
          </p:nvPr>
        </p:nvSpPr>
        <p:spPr>
          <a:xfrm>
            <a:off x="3257963" y="2096675"/>
            <a:ext cx="300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14"/>
          <p:cNvSpPr txBox="1">
            <a:spLocks noGrp="1"/>
          </p:cNvSpPr>
          <p:nvPr>
            <p:ph type="subTitle" idx="3"/>
          </p:nvPr>
        </p:nvSpPr>
        <p:spPr>
          <a:xfrm>
            <a:off x="3257935" y="2609803"/>
            <a:ext cx="3008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14"/>
          <p:cNvSpPr txBox="1">
            <a:spLocks noGrp="1"/>
          </p:cNvSpPr>
          <p:nvPr>
            <p:ph type="title" idx="4"/>
          </p:nvPr>
        </p:nvSpPr>
        <p:spPr>
          <a:xfrm>
            <a:off x="5080612" y="3359625"/>
            <a:ext cx="300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14"/>
          <p:cNvSpPr txBox="1">
            <a:spLocks noGrp="1"/>
          </p:cNvSpPr>
          <p:nvPr>
            <p:ph type="subTitle" idx="5"/>
          </p:nvPr>
        </p:nvSpPr>
        <p:spPr>
          <a:xfrm>
            <a:off x="5080610" y="3872750"/>
            <a:ext cx="30081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1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5"/>
          <p:cNvSpPr txBox="1">
            <a:spLocks noGrp="1"/>
          </p:cNvSpPr>
          <p:nvPr>
            <p:ph type="title"/>
          </p:nvPr>
        </p:nvSpPr>
        <p:spPr>
          <a:xfrm>
            <a:off x="789425" y="844372"/>
            <a:ext cx="3503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5"/>
          <p:cNvSpPr txBox="1">
            <a:spLocks noGrp="1"/>
          </p:cNvSpPr>
          <p:nvPr>
            <p:ph type="subTitle" idx="1"/>
          </p:nvPr>
        </p:nvSpPr>
        <p:spPr>
          <a:xfrm>
            <a:off x="787200" y="1686168"/>
            <a:ext cx="28764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1" name="Google Shape;271;p115"/>
          <p:cNvSpPr txBox="1"/>
          <p:nvPr/>
        </p:nvSpPr>
        <p:spPr>
          <a:xfrm>
            <a:off x="791784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 i="0" u="none" strike="noStrike" cap="none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i="0" u="none" strike="noStrike" cap="none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3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9"/>
          <p:cNvSpPr txBox="1">
            <a:spLocks noGrp="1"/>
          </p:cNvSpPr>
          <p:nvPr>
            <p:ph type="title"/>
          </p:nvPr>
        </p:nvSpPr>
        <p:spPr>
          <a:xfrm>
            <a:off x="2414250" y="2368484"/>
            <a:ext cx="43155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4" name="Google Shape;24;p89"/>
          <p:cNvSpPr txBox="1">
            <a:spLocks noGrp="1"/>
          </p:cNvSpPr>
          <p:nvPr>
            <p:ph type="subTitle" idx="1"/>
          </p:nvPr>
        </p:nvSpPr>
        <p:spPr>
          <a:xfrm>
            <a:off x="2500400" y="3618384"/>
            <a:ext cx="4143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5" name="Google Shape;25;p89"/>
          <p:cNvGrpSpPr/>
          <p:nvPr/>
        </p:nvGrpSpPr>
        <p:grpSpPr>
          <a:xfrm>
            <a:off x="603289" y="562457"/>
            <a:ext cx="8022032" cy="3804345"/>
            <a:chOff x="603289" y="562457"/>
            <a:chExt cx="8022032" cy="3804345"/>
          </a:xfrm>
        </p:grpSpPr>
        <p:sp>
          <p:nvSpPr>
            <p:cNvPr id="26" name="Google Shape;26;p89"/>
            <p:cNvSpPr/>
            <p:nvPr/>
          </p:nvSpPr>
          <p:spPr>
            <a:xfrm>
              <a:off x="6562317" y="763432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9"/>
            <p:cNvSpPr/>
            <p:nvPr/>
          </p:nvSpPr>
          <p:spPr>
            <a:xfrm>
              <a:off x="7992950" y="228735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9"/>
            <p:cNvSpPr/>
            <p:nvPr/>
          </p:nvSpPr>
          <p:spPr>
            <a:xfrm>
              <a:off x="603289" y="562457"/>
              <a:ext cx="294000" cy="294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9"/>
            <p:cNvSpPr/>
            <p:nvPr/>
          </p:nvSpPr>
          <p:spPr>
            <a:xfrm rot="5400000">
              <a:off x="2065925" y="1193400"/>
              <a:ext cx="194700" cy="168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9"/>
            <p:cNvSpPr/>
            <p:nvPr/>
          </p:nvSpPr>
          <p:spPr>
            <a:xfrm>
              <a:off x="8358595" y="562462"/>
              <a:ext cx="226800" cy="22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9"/>
            <p:cNvSpPr/>
            <p:nvPr/>
          </p:nvSpPr>
          <p:spPr>
            <a:xfrm>
              <a:off x="1200125" y="18937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9"/>
            <p:cNvSpPr/>
            <p:nvPr/>
          </p:nvSpPr>
          <p:spPr>
            <a:xfrm>
              <a:off x="867867" y="1926857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9"/>
            <p:cNvSpPr/>
            <p:nvPr/>
          </p:nvSpPr>
          <p:spPr>
            <a:xfrm>
              <a:off x="8244950" y="26574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9"/>
            <p:cNvSpPr/>
            <p:nvPr/>
          </p:nvSpPr>
          <p:spPr>
            <a:xfrm>
              <a:off x="3511200" y="674248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9"/>
            <p:cNvSpPr/>
            <p:nvPr/>
          </p:nvSpPr>
          <p:spPr>
            <a:xfrm>
              <a:off x="8431521" y="4173002"/>
              <a:ext cx="193800" cy="1938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9"/>
            <p:cNvSpPr/>
            <p:nvPr/>
          </p:nvSpPr>
          <p:spPr>
            <a:xfrm rot="5400000">
              <a:off x="777875" y="3740675"/>
              <a:ext cx="148500" cy="128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9"/>
            <p:cNvSpPr/>
            <p:nvPr/>
          </p:nvSpPr>
          <p:spPr>
            <a:xfrm>
              <a:off x="4966369" y="893654"/>
              <a:ext cx="145500" cy="145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6"/>
          <p:cNvSpPr txBox="1">
            <a:spLocks noGrp="1"/>
          </p:cNvSpPr>
          <p:nvPr>
            <p:ph type="body" idx="1"/>
          </p:nvPr>
        </p:nvSpPr>
        <p:spPr>
          <a:xfrm>
            <a:off x="4572000" y="2114075"/>
            <a:ext cx="3784800" cy="2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75" name="Google Shape;275;p116"/>
          <p:cNvSpPr txBox="1">
            <a:spLocks noGrp="1"/>
          </p:cNvSpPr>
          <p:nvPr>
            <p:ph type="body" idx="2"/>
          </p:nvPr>
        </p:nvSpPr>
        <p:spPr>
          <a:xfrm>
            <a:off x="787200" y="2951025"/>
            <a:ext cx="3595800" cy="1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76" name="Google Shape;276;p116"/>
          <p:cNvSpPr txBox="1">
            <a:spLocks noGrp="1"/>
          </p:cNvSpPr>
          <p:nvPr>
            <p:ph type="title"/>
          </p:nvPr>
        </p:nvSpPr>
        <p:spPr>
          <a:xfrm>
            <a:off x="596850" y="495434"/>
            <a:ext cx="79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bg>
      <p:bgPr>
        <a:solidFill>
          <a:schemeClr val="accen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124ea46eb_3_4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g13124ea46eb_3_4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g13124ea46eb_3_4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124ea46eb_3_4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3124ea46eb_3_4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3124ea46eb_3_4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3124ea46eb_3_4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3124ea46eb_3_4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3124ea46eb_3_4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3124ea46eb_3_4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00" name="Google Shape;300;g13124ea46eb_3_4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301" name="Google Shape;301;g13124ea46eb_3_4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3124ea46eb_3_4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3124ea46eb_3_4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3124ea46eb_3_4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3124ea46eb_3_4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3124ea46eb_3_4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3124ea46eb_3_4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3124ea46eb_3_4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3124ea46eb_3_4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g13124ea46eb_3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124ea46eb_3_25"/>
          <p:cNvSpPr txBox="1">
            <a:spLocks noGrp="1"/>
          </p:cNvSpPr>
          <p:nvPr>
            <p:ph type="title"/>
          </p:nvPr>
        </p:nvSpPr>
        <p:spPr>
          <a:xfrm>
            <a:off x="1228788" y="150557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3" name="Google Shape;313;g13124ea46eb_3_25"/>
          <p:cNvSpPr txBox="1">
            <a:spLocks noGrp="1"/>
          </p:cNvSpPr>
          <p:nvPr>
            <p:ph type="subTitle" idx="1"/>
          </p:nvPr>
        </p:nvSpPr>
        <p:spPr>
          <a:xfrm>
            <a:off x="1222713" y="2281750"/>
            <a:ext cx="3018300" cy="1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g13124ea46eb_3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124ea46eb_3_28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3124ea46eb_3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bg>
      <p:bgPr>
        <a:solidFill>
          <a:schemeClr val="accen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124ea46eb_3_30"/>
          <p:cNvSpPr txBox="1">
            <a:spLocks noGrp="1"/>
          </p:cNvSpPr>
          <p:nvPr>
            <p:ph type="subTitle" idx="1"/>
          </p:nvPr>
        </p:nvSpPr>
        <p:spPr>
          <a:xfrm>
            <a:off x="1864500" y="1815375"/>
            <a:ext cx="2121900" cy="17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g13124ea46eb_3_30"/>
          <p:cNvSpPr txBox="1">
            <a:spLocks noGrp="1"/>
          </p:cNvSpPr>
          <p:nvPr>
            <p:ph type="subTitle" idx="2"/>
          </p:nvPr>
        </p:nvSpPr>
        <p:spPr>
          <a:xfrm>
            <a:off x="5157600" y="2492945"/>
            <a:ext cx="2121900" cy="17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g13124ea46eb_3_30"/>
          <p:cNvSpPr txBox="1">
            <a:spLocks noGrp="1"/>
          </p:cNvSpPr>
          <p:nvPr>
            <p:ph type="title"/>
          </p:nvPr>
        </p:nvSpPr>
        <p:spPr>
          <a:xfrm>
            <a:off x="787200" y="748600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g13124ea46eb_3_30"/>
          <p:cNvSpPr txBox="1">
            <a:spLocks noGrp="1"/>
          </p:cNvSpPr>
          <p:nvPr>
            <p:ph type="title" idx="3"/>
          </p:nvPr>
        </p:nvSpPr>
        <p:spPr>
          <a:xfrm>
            <a:off x="2089489" y="1967769"/>
            <a:ext cx="17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g13124ea46eb_3_30"/>
          <p:cNvSpPr txBox="1">
            <a:spLocks noGrp="1"/>
          </p:cNvSpPr>
          <p:nvPr>
            <p:ph type="title" idx="4"/>
          </p:nvPr>
        </p:nvSpPr>
        <p:spPr>
          <a:xfrm>
            <a:off x="5363100" y="2645334"/>
            <a:ext cx="17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g13124ea46eb_3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124ea46eb_3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124ea46eb_3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0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124ea46eb_3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1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91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1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91"/>
          <p:cNvSpPr txBox="1">
            <a:spLocks noGrp="1"/>
          </p:cNvSpPr>
          <p:nvPr>
            <p:ph type="title" idx="3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91"/>
          <p:cNvSpPr txBox="1">
            <a:spLocks noGrp="1"/>
          </p:cNvSpPr>
          <p:nvPr>
            <p:ph type="title" idx="4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91"/>
          <p:cNvSpPr txBox="1">
            <a:spLocks noGrp="1"/>
          </p:cNvSpPr>
          <p:nvPr>
            <p:ph type="title" idx="5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9" name="Google Shape;49;p91"/>
          <p:cNvSpPr txBox="1">
            <a:spLocks noGrp="1"/>
          </p:cNvSpPr>
          <p:nvPr>
            <p:ph type="title" idx="6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Google Shape;50;p91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51" name="Google Shape;51;p91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52" name="Google Shape;52;p91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53" name="Google Shape;53;p91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91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91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56" name="Google Shape;56;p91"/>
          <p:cNvGrpSpPr/>
          <p:nvPr/>
        </p:nvGrpSpPr>
        <p:grpSpPr>
          <a:xfrm>
            <a:off x="578802" y="793500"/>
            <a:ext cx="750223" cy="600350"/>
            <a:chOff x="578802" y="793500"/>
            <a:chExt cx="750223" cy="600350"/>
          </a:xfrm>
        </p:grpSpPr>
        <p:sp>
          <p:nvSpPr>
            <p:cNvPr id="57" name="Google Shape;57;p91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1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91"/>
          <p:cNvGrpSpPr/>
          <p:nvPr/>
        </p:nvGrpSpPr>
        <p:grpSpPr>
          <a:xfrm rot="10800000">
            <a:off x="7841477" y="732649"/>
            <a:ext cx="750223" cy="600350"/>
            <a:chOff x="578802" y="793500"/>
            <a:chExt cx="750223" cy="600350"/>
          </a:xfrm>
        </p:grpSpPr>
        <p:sp>
          <p:nvSpPr>
            <p:cNvPr id="60" name="Google Shape;60;p91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1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2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2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2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2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2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2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2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2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2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2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2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92"/>
          <p:cNvGrpSpPr/>
          <p:nvPr/>
        </p:nvGrpSpPr>
        <p:grpSpPr>
          <a:xfrm>
            <a:off x="769245" y="613803"/>
            <a:ext cx="7564105" cy="3519172"/>
            <a:chOff x="769245" y="613803"/>
            <a:chExt cx="7564105" cy="3519172"/>
          </a:xfrm>
        </p:grpSpPr>
        <p:grpSp>
          <p:nvGrpSpPr>
            <p:cNvPr id="76" name="Google Shape;76;p92"/>
            <p:cNvGrpSpPr/>
            <p:nvPr/>
          </p:nvGrpSpPr>
          <p:grpSpPr>
            <a:xfrm>
              <a:off x="1115120" y="613803"/>
              <a:ext cx="7218230" cy="3519172"/>
              <a:chOff x="1115120" y="613803"/>
              <a:chExt cx="7218230" cy="3519172"/>
            </a:xfrm>
          </p:grpSpPr>
          <p:sp>
            <p:nvSpPr>
              <p:cNvPr id="77" name="Google Shape;77;p92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92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92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92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92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92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92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2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2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3"/>
          <p:cNvSpPr txBox="1">
            <a:spLocks noGrp="1"/>
          </p:cNvSpPr>
          <p:nvPr>
            <p:ph type="title"/>
          </p:nvPr>
        </p:nvSpPr>
        <p:spPr>
          <a:xfrm>
            <a:off x="1228788" y="150557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3"/>
          <p:cNvSpPr txBox="1">
            <a:spLocks noGrp="1"/>
          </p:cNvSpPr>
          <p:nvPr>
            <p:ph type="subTitle" idx="1"/>
          </p:nvPr>
        </p:nvSpPr>
        <p:spPr>
          <a:xfrm>
            <a:off x="1222713" y="2281750"/>
            <a:ext cx="3018300" cy="1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4"/>
          <p:cNvSpPr txBox="1">
            <a:spLocks noGrp="1"/>
          </p:cNvSpPr>
          <p:nvPr>
            <p:ph type="subTitle" idx="1"/>
          </p:nvPr>
        </p:nvSpPr>
        <p:spPr>
          <a:xfrm>
            <a:off x="1864500" y="1815375"/>
            <a:ext cx="2121900" cy="17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4"/>
          <p:cNvSpPr txBox="1">
            <a:spLocks noGrp="1"/>
          </p:cNvSpPr>
          <p:nvPr>
            <p:ph type="subTitle" idx="2"/>
          </p:nvPr>
        </p:nvSpPr>
        <p:spPr>
          <a:xfrm>
            <a:off x="5157600" y="2492945"/>
            <a:ext cx="2121900" cy="17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4"/>
          <p:cNvSpPr txBox="1">
            <a:spLocks noGrp="1"/>
          </p:cNvSpPr>
          <p:nvPr>
            <p:ph type="title"/>
          </p:nvPr>
        </p:nvSpPr>
        <p:spPr>
          <a:xfrm>
            <a:off x="787200" y="748600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4"/>
          <p:cNvSpPr txBox="1">
            <a:spLocks noGrp="1"/>
          </p:cNvSpPr>
          <p:nvPr>
            <p:ph type="title" idx="3"/>
          </p:nvPr>
        </p:nvSpPr>
        <p:spPr>
          <a:xfrm>
            <a:off x="2089489" y="1967769"/>
            <a:ext cx="17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4"/>
          <p:cNvSpPr txBox="1">
            <a:spLocks noGrp="1"/>
          </p:cNvSpPr>
          <p:nvPr>
            <p:ph type="title" idx="4"/>
          </p:nvPr>
        </p:nvSpPr>
        <p:spPr>
          <a:xfrm>
            <a:off x="5363100" y="2645334"/>
            <a:ext cx="17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6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86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124ea46eb_3_0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3124ea46eb_3_0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287" name="Google Shape;287;g13124ea46eb_3_0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8" name="Google Shape;288;g13124ea46eb_3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eByxeTI0O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"/>
          <p:cNvSpPr txBox="1">
            <a:spLocks noGrp="1"/>
          </p:cNvSpPr>
          <p:nvPr>
            <p:ph type="ctrTitle"/>
          </p:nvPr>
        </p:nvSpPr>
        <p:spPr>
          <a:xfrm>
            <a:off x="799791" y="1818542"/>
            <a:ext cx="4315967" cy="162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3600" dirty="0"/>
              <a:t>Big  Data Analysis:</a:t>
            </a:r>
            <a:br>
              <a:rPr lang="en" sz="3600" dirty="0"/>
            </a:br>
            <a:r>
              <a:rPr lang="en" sz="3600" dirty="0"/>
              <a:t>eCommerce </a:t>
            </a:r>
            <a:br>
              <a:rPr lang="en" sz="3600" dirty="0"/>
            </a:br>
            <a:r>
              <a:rPr lang="en" sz="3600" dirty="0"/>
              <a:t>Platform Optimization</a:t>
            </a:r>
            <a:endParaRPr sz="3600" dirty="0"/>
          </a:p>
        </p:txBody>
      </p:sp>
      <p:sp>
        <p:nvSpPr>
          <p:cNvPr id="336" name="Google Shape;336;p1"/>
          <p:cNvSpPr txBox="1">
            <a:spLocks noGrp="1"/>
          </p:cNvSpPr>
          <p:nvPr>
            <p:ph type="subTitle" idx="1"/>
          </p:nvPr>
        </p:nvSpPr>
        <p:spPr>
          <a:xfrm>
            <a:off x="902952" y="3499459"/>
            <a:ext cx="31419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/>
              <a:t>第12組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/>
              <a:t>鄭傑鴻、陳宜靚、陳岳緯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/>
              <a:t>陳柏諭、陳華羚、吳孟諺</a:t>
            </a:r>
            <a:endParaRPr sz="1800" dirty="0"/>
          </a:p>
        </p:txBody>
      </p:sp>
      <p:sp>
        <p:nvSpPr>
          <p:cNvPr id="337" name="Google Shape;337;p1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"/>
          <p:cNvGrpSpPr/>
          <p:nvPr/>
        </p:nvGrpSpPr>
        <p:grpSpPr>
          <a:xfrm>
            <a:off x="890054" y="4023218"/>
            <a:ext cx="410638" cy="327986"/>
            <a:chOff x="986304" y="3905918"/>
            <a:chExt cx="410638" cy="327986"/>
          </a:xfrm>
        </p:grpSpPr>
        <p:sp>
          <p:nvSpPr>
            <p:cNvPr id="339" name="Google Shape;339;p1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342" name="Google Shape;342;p1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343" name="Google Shape;343;p1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1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"/>
          <p:cNvGrpSpPr/>
          <p:nvPr/>
        </p:nvGrpSpPr>
        <p:grpSpPr>
          <a:xfrm>
            <a:off x="890045" y="1158812"/>
            <a:ext cx="612689" cy="429488"/>
            <a:chOff x="4467200" y="877100"/>
            <a:chExt cx="481825" cy="423475"/>
          </a:xfrm>
        </p:grpSpPr>
        <p:sp>
          <p:nvSpPr>
            <p:cNvPr id="470" name="Google Shape;470;p1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"/>
          <p:cNvSpPr txBox="1"/>
          <p:nvPr/>
        </p:nvSpPr>
        <p:spPr>
          <a:xfrm>
            <a:off x="1502725" y="1088850"/>
            <a:ext cx="3076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影片連結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https://youtu.be/-eByxeTI0OY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g13124ea46eb_3_139"/>
          <p:cNvPicPr preferRelativeResize="0"/>
          <p:nvPr/>
        </p:nvPicPr>
        <p:blipFill rotWithShape="1">
          <a:blip r:embed="rId3">
            <a:alphaModFix/>
          </a:blip>
          <a:srcRect r="7638" b="65755"/>
          <a:stretch/>
        </p:blipFill>
        <p:spPr>
          <a:xfrm>
            <a:off x="939513" y="1859777"/>
            <a:ext cx="6700975" cy="1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13124ea46eb_3_139"/>
          <p:cNvSpPr txBox="1">
            <a:spLocks noGrp="1"/>
          </p:cNvSpPr>
          <p:nvPr>
            <p:ph type="title"/>
          </p:nvPr>
        </p:nvSpPr>
        <p:spPr>
          <a:xfrm>
            <a:off x="690825" y="567075"/>
            <a:ext cx="23256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代碼解說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3124ea46eb_3_139"/>
          <p:cNvSpPr/>
          <p:nvPr/>
        </p:nvSpPr>
        <p:spPr>
          <a:xfrm>
            <a:off x="750750" y="1213425"/>
            <a:ext cx="7078500" cy="562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匯入202007-202204的資料</a:t>
            </a:r>
            <a:br>
              <a:rPr lang="en"/>
            </a:br>
            <a:r>
              <a:rPr lang="en"/>
              <a:t>Dataframe中包含：MemberId、HitTime、Behavior、SalePageId、EventTime五個欄位</a:t>
            </a:r>
            <a:endParaRPr/>
          </a:p>
        </p:txBody>
      </p:sp>
      <p:pic>
        <p:nvPicPr>
          <p:cNvPr id="717" name="Google Shape;717;g13124ea46eb_3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25" y="3635847"/>
            <a:ext cx="2177250" cy="2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3124ea46eb_3_139"/>
          <p:cNvSpPr/>
          <p:nvPr/>
        </p:nvSpPr>
        <p:spPr>
          <a:xfrm>
            <a:off x="960350" y="3132900"/>
            <a:ext cx="1335600" cy="32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行為權重參數</a:t>
            </a:r>
            <a:endParaRPr/>
          </a:p>
        </p:txBody>
      </p:sp>
      <p:sp>
        <p:nvSpPr>
          <p:cNvPr id="719" name="Google Shape;719;g13124ea46eb_3_139"/>
          <p:cNvSpPr/>
          <p:nvPr/>
        </p:nvSpPr>
        <p:spPr>
          <a:xfrm>
            <a:off x="2672000" y="3132900"/>
            <a:ext cx="1335600" cy="32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window</a:t>
            </a:r>
            <a:endParaRPr/>
          </a:p>
        </p:txBody>
      </p:sp>
      <p:cxnSp>
        <p:nvCxnSpPr>
          <p:cNvPr id="720" name="Google Shape;720;g13124ea46eb_3_139"/>
          <p:cNvCxnSpPr>
            <a:stCxn id="718" idx="2"/>
            <a:endCxn id="717" idx="0"/>
          </p:cNvCxnSpPr>
          <p:nvPr/>
        </p:nvCxnSpPr>
        <p:spPr>
          <a:xfrm>
            <a:off x="1628150" y="3459900"/>
            <a:ext cx="0" cy="175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g13124ea46eb_3_139"/>
          <p:cNvCxnSpPr>
            <a:stCxn id="719" idx="2"/>
          </p:cNvCxnSpPr>
          <p:nvPr/>
        </p:nvCxnSpPr>
        <p:spPr>
          <a:xfrm flipH="1">
            <a:off x="2287400" y="3459900"/>
            <a:ext cx="1052400" cy="176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2" name="Google Shape;722;g13124ea46eb_3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1200" y="4340350"/>
            <a:ext cx="7420500" cy="21246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13124ea46eb_3_139"/>
          <p:cNvSpPr/>
          <p:nvPr/>
        </p:nvSpPr>
        <p:spPr>
          <a:xfrm>
            <a:off x="4007600" y="3869125"/>
            <a:ext cx="4604100" cy="346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行為包含 "viewproduct", "add", "checkout", "purchase"</a:t>
            </a:r>
            <a:endParaRPr/>
          </a:p>
        </p:txBody>
      </p:sp>
      <p:sp>
        <p:nvSpPr>
          <p:cNvPr id="724" name="Google Shape;724;g13124ea46eb_3_139"/>
          <p:cNvSpPr txBox="1"/>
          <p:nvPr/>
        </p:nvSpPr>
        <p:spPr>
          <a:xfrm rot="5400000">
            <a:off x="1532475" y="3934650"/>
            <a:ext cx="49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. . 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g13124ea46eb_3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124ea46eb_0_64"/>
          <p:cNvSpPr txBox="1">
            <a:spLocks noGrp="1"/>
          </p:cNvSpPr>
          <p:nvPr>
            <p:ph type="title"/>
          </p:nvPr>
        </p:nvSpPr>
        <p:spPr>
          <a:xfrm>
            <a:off x="690825" y="567075"/>
            <a:ext cx="23355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代碼解說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3124ea46eb_0_64"/>
          <p:cNvSpPr/>
          <p:nvPr/>
        </p:nvSpPr>
        <p:spPr>
          <a:xfrm>
            <a:off x="5534700" y="1855888"/>
            <a:ext cx="2854800" cy="38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嘗試不同的time window切割方式</a:t>
            </a:r>
            <a:endParaRPr/>
          </a:p>
        </p:txBody>
      </p:sp>
      <p:pic>
        <p:nvPicPr>
          <p:cNvPr id="732" name="Google Shape;732;g13124ea46eb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64" y="1173425"/>
            <a:ext cx="4268060" cy="17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13124ea46e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12" y="3517050"/>
            <a:ext cx="8062775" cy="1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13124ea46eb_0_64"/>
          <p:cNvSpPr/>
          <p:nvPr/>
        </p:nvSpPr>
        <p:spPr>
          <a:xfrm>
            <a:off x="5672375" y="2878650"/>
            <a:ext cx="2854800" cy="562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在每個時段中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只看那些有購買紀錄的人的行為</a:t>
            </a:r>
            <a:endParaRPr/>
          </a:p>
        </p:txBody>
      </p:sp>
      <p:cxnSp>
        <p:nvCxnSpPr>
          <p:cNvPr id="735" name="Google Shape;735;g13124ea46eb_0_64"/>
          <p:cNvCxnSpPr>
            <a:stCxn id="732" idx="3"/>
            <a:endCxn id="731" idx="1"/>
          </p:cNvCxnSpPr>
          <p:nvPr/>
        </p:nvCxnSpPr>
        <p:spPr>
          <a:xfrm>
            <a:off x="4998824" y="2048488"/>
            <a:ext cx="535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g13124ea46e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124ea46eb_3_39"/>
          <p:cNvSpPr/>
          <p:nvPr/>
        </p:nvSpPr>
        <p:spPr>
          <a:xfrm>
            <a:off x="2582275" y="1159425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3124ea46eb_3_39"/>
          <p:cNvSpPr txBox="1">
            <a:spLocks noGrp="1"/>
          </p:cNvSpPr>
          <p:nvPr>
            <p:ph type="title"/>
          </p:nvPr>
        </p:nvSpPr>
        <p:spPr>
          <a:xfrm>
            <a:off x="2930625" y="3360975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solidFill>
                  <a:schemeClr val="lt2"/>
                </a:solidFill>
              </a:rPr>
              <a:t>相似性</a:t>
            </a:r>
            <a:endParaRPr b="1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solidFill>
                  <a:schemeClr val="lt2"/>
                </a:solidFill>
              </a:rPr>
              <a:t>評估與驗證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43" name="Google Shape;743;g13124ea46eb_3_39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lt2"/>
                </a:solidFill>
              </a:rPr>
              <a:t>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4" name="Google Shape;744;g13124ea46eb_3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subTitle" idx="3"/>
          </p:nvPr>
        </p:nvSpPr>
        <p:spPr>
          <a:xfrm>
            <a:off x="5130375" y="2347776"/>
            <a:ext cx="2784900" cy="18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37150" tIns="91425" rIns="137150" bIns="2560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subTitle" idx="1"/>
          </p:nvPr>
        </p:nvSpPr>
        <p:spPr>
          <a:xfrm>
            <a:off x="1236975" y="2347724"/>
            <a:ext cx="2784900" cy="18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37150" tIns="91425" rIns="137150" bIns="2560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 sz="1500"/>
              <a:t> </a:t>
            </a:r>
            <a:endParaRPr sz="1500"/>
          </a:p>
        </p:txBody>
      </p:sp>
      <p:sp>
        <p:nvSpPr>
          <p:cNvPr id="751" name="Google Shape;751;p34"/>
          <p:cNvSpPr txBox="1">
            <a:spLocks noGrp="1"/>
          </p:cNvSpPr>
          <p:nvPr>
            <p:ph type="title" idx="4"/>
          </p:nvPr>
        </p:nvSpPr>
        <p:spPr>
          <a:xfrm>
            <a:off x="774000" y="835576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推薦系統流程</a:t>
            </a:r>
            <a:endParaRPr b="1"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/>
          </p:nvPr>
        </p:nvSpPr>
        <p:spPr>
          <a:xfrm>
            <a:off x="1278625" y="2392059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相似度計算</a:t>
            </a:r>
            <a:endParaRPr b="1"/>
          </a:p>
        </p:txBody>
      </p:sp>
      <p:sp>
        <p:nvSpPr>
          <p:cNvPr id="753" name="Google Shape;753;p34"/>
          <p:cNvSpPr txBox="1">
            <a:spLocks noGrp="1"/>
          </p:cNvSpPr>
          <p:nvPr>
            <p:ph type="title" idx="2"/>
          </p:nvPr>
        </p:nvSpPr>
        <p:spPr>
          <a:xfrm>
            <a:off x="5144725" y="2392066"/>
            <a:ext cx="278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準確率評估</a:t>
            </a:r>
            <a:endParaRPr b="1"/>
          </a:p>
        </p:txBody>
      </p:sp>
      <p:grpSp>
        <p:nvGrpSpPr>
          <p:cNvPr id="754" name="Google Shape;754;p34"/>
          <p:cNvGrpSpPr/>
          <p:nvPr/>
        </p:nvGrpSpPr>
        <p:grpSpPr>
          <a:xfrm>
            <a:off x="1236975" y="1746266"/>
            <a:ext cx="2784873" cy="475209"/>
            <a:chOff x="1236975" y="1974866"/>
            <a:chExt cx="2784873" cy="475209"/>
          </a:xfrm>
        </p:grpSpPr>
        <p:sp>
          <p:nvSpPr>
            <p:cNvPr id="755" name="Google Shape;755;p34"/>
            <p:cNvSpPr/>
            <p:nvPr/>
          </p:nvSpPr>
          <p:spPr>
            <a:xfrm>
              <a:off x="1236975" y="1974875"/>
              <a:ext cx="2150700" cy="47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534348" y="1974866"/>
              <a:ext cx="487500" cy="47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5130363" y="1746233"/>
            <a:ext cx="2784900" cy="475242"/>
            <a:chOff x="5130363" y="1974833"/>
            <a:chExt cx="2784900" cy="475242"/>
          </a:xfrm>
        </p:grpSpPr>
        <p:sp>
          <p:nvSpPr>
            <p:cNvPr id="758" name="Google Shape;758;p34"/>
            <p:cNvSpPr/>
            <p:nvPr/>
          </p:nvSpPr>
          <p:spPr>
            <a:xfrm>
              <a:off x="5762725" y="1974875"/>
              <a:ext cx="1514700" cy="47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130363" y="1974858"/>
              <a:ext cx="475200" cy="47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7440063" y="1974833"/>
              <a:ext cx="475200" cy="47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34"/>
          <p:cNvGrpSpPr/>
          <p:nvPr/>
        </p:nvGrpSpPr>
        <p:grpSpPr>
          <a:xfrm>
            <a:off x="787200" y="863425"/>
            <a:ext cx="765824" cy="709824"/>
            <a:chOff x="787200" y="863425"/>
            <a:chExt cx="765824" cy="709824"/>
          </a:xfrm>
        </p:grpSpPr>
        <p:sp>
          <p:nvSpPr>
            <p:cNvPr id="762" name="Google Shape;762;p34"/>
            <p:cNvSpPr/>
            <p:nvPr/>
          </p:nvSpPr>
          <p:spPr>
            <a:xfrm rot="-2700000" flipH="1">
              <a:off x="866369" y="1111818"/>
              <a:ext cx="382262" cy="382262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1294424" y="897276"/>
              <a:ext cx="258600" cy="258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 rot="5400000">
              <a:off x="917050" y="87707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4"/>
          <p:cNvGrpSpPr/>
          <p:nvPr/>
        </p:nvGrpSpPr>
        <p:grpSpPr>
          <a:xfrm>
            <a:off x="7887875" y="816750"/>
            <a:ext cx="638262" cy="759750"/>
            <a:chOff x="7887875" y="816750"/>
            <a:chExt cx="638262" cy="759750"/>
          </a:xfrm>
        </p:grpSpPr>
        <p:grpSp>
          <p:nvGrpSpPr>
            <p:cNvPr id="766" name="Google Shape;766;p34"/>
            <p:cNvGrpSpPr/>
            <p:nvPr/>
          </p:nvGrpSpPr>
          <p:grpSpPr>
            <a:xfrm flipH="1">
              <a:off x="7915187" y="893250"/>
              <a:ext cx="610950" cy="683250"/>
              <a:chOff x="787200" y="893250"/>
              <a:chExt cx="610950" cy="683250"/>
            </a:xfrm>
          </p:grpSpPr>
          <p:sp>
            <p:nvSpPr>
              <p:cNvPr id="767" name="Google Shape;767;p34"/>
              <p:cNvSpPr/>
              <p:nvPr/>
            </p:nvSpPr>
            <p:spPr>
              <a:xfrm>
                <a:off x="787200" y="893250"/>
                <a:ext cx="264600" cy="264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4"/>
              <p:cNvSpPr/>
              <p:nvPr/>
            </p:nvSpPr>
            <p:spPr>
              <a:xfrm>
                <a:off x="1133550" y="1311900"/>
                <a:ext cx="264600" cy="264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9" name="Google Shape;769;p34"/>
            <p:cNvSpPr/>
            <p:nvPr/>
          </p:nvSpPr>
          <p:spPr>
            <a:xfrm>
              <a:off x="7887875" y="81675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34"/>
          <p:cNvSpPr txBox="1">
            <a:spLocks noGrp="1"/>
          </p:cNvSpPr>
          <p:nvPr>
            <p:ph type="subTitle" idx="4294967295"/>
          </p:nvPr>
        </p:nvSpPr>
        <p:spPr>
          <a:xfrm>
            <a:off x="1602775" y="2924800"/>
            <a:ext cx="20811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利用商品向量及消費者向量算cosine similarity，當作相似度的指標</a:t>
            </a:r>
            <a:endParaRPr sz="1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34"/>
          <p:cNvSpPr txBox="1">
            <a:spLocks noGrp="1"/>
          </p:cNvSpPr>
          <p:nvPr>
            <p:ph type="subTitle" idx="4294967295"/>
          </p:nvPr>
        </p:nvSpPr>
        <p:spPr>
          <a:xfrm>
            <a:off x="5566075" y="2924800"/>
            <a:ext cx="19422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若是消費者購買的商品有落在我們的推薦名單內則視為命中，而指標為整體命中率</a:t>
            </a:r>
            <a:endParaRPr sz="1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124ea46eb_0_87"/>
          <p:cNvSpPr txBox="1">
            <a:spLocks noGrp="1"/>
          </p:cNvSpPr>
          <p:nvPr>
            <p:ph type="title"/>
          </p:nvPr>
        </p:nvSpPr>
        <p:spPr>
          <a:xfrm>
            <a:off x="690825" y="567075"/>
            <a:ext cx="23256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代碼解說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3124ea46eb_0_87"/>
          <p:cNvSpPr/>
          <p:nvPr/>
        </p:nvSpPr>
        <p:spPr>
          <a:xfrm>
            <a:off x="750750" y="1213425"/>
            <a:ext cx="4502700" cy="562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利用會員的向量及商品的向量計算cos similarity</a:t>
            </a:r>
            <a:br>
              <a:rPr lang="en"/>
            </a:br>
            <a:r>
              <a:rPr lang="en"/>
              <a:t>計算完相似程度後，針對每個會員輸出推薦的10件商品</a:t>
            </a:r>
            <a:endParaRPr/>
          </a:p>
        </p:txBody>
      </p:sp>
      <p:pic>
        <p:nvPicPr>
          <p:cNvPr id="779" name="Google Shape;779;g13124ea46eb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75" y="1859775"/>
            <a:ext cx="7638851" cy="1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13124ea46eb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81" name="Google Shape;781;g13124ea46eb_0_87"/>
          <p:cNvPicPr preferRelativeResize="0"/>
          <p:nvPr/>
        </p:nvPicPr>
        <p:blipFill rotWithShape="1">
          <a:blip r:embed="rId4">
            <a:alphaModFix/>
          </a:blip>
          <a:srcRect l="1166"/>
          <a:stretch/>
        </p:blipFill>
        <p:spPr>
          <a:xfrm>
            <a:off x="3645025" y="3890300"/>
            <a:ext cx="5020350" cy="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13124ea46eb_0_87"/>
          <p:cNvSpPr/>
          <p:nvPr/>
        </p:nvSpPr>
        <p:spPr>
          <a:xfrm>
            <a:off x="750750" y="3890325"/>
            <a:ext cx="2408400" cy="859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模型準確率的計算方式即為命中的人數/(全部的時間長度*每段時間抽的人數)</a:t>
            </a:r>
            <a:endParaRPr/>
          </a:p>
        </p:txBody>
      </p:sp>
      <p:cxnSp>
        <p:nvCxnSpPr>
          <p:cNvPr id="783" name="Google Shape;783;g13124ea46eb_0_87"/>
          <p:cNvCxnSpPr>
            <a:stCxn id="782" idx="3"/>
            <a:endCxn id="781" idx="1"/>
          </p:cNvCxnSpPr>
          <p:nvPr/>
        </p:nvCxnSpPr>
        <p:spPr>
          <a:xfrm>
            <a:off x="3159150" y="4320075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4" name="Google Shape;784;g13124ea46eb_0_87"/>
          <p:cNvSpPr/>
          <p:nvPr/>
        </p:nvSpPr>
        <p:spPr>
          <a:xfrm>
            <a:off x="6256975" y="1213425"/>
            <a:ext cx="2408400" cy="986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針對每段時間窗格中的每個人，看他購買的商品有無在我們推薦的10件商品中，若是有則記為命中（記為1）</a:t>
            </a:r>
            <a:endParaRPr/>
          </a:p>
        </p:txBody>
      </p:sp>
      <p:cxnSp>
        <p:nvCxnSpPr>
          <p:cNvPr id="785" name="Google Shape;785;g13124ea46eb_0_87"/>
          <p:cNvCxnSpPr/>
          <p:nvPr/>
        </p:nvCxnSpPr>
        <p:spPr>
          <a:xfrm flipH="1">
            <a:off x="8481050" y="2198950"/>
            <a:ext cx="11400" cy="1693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0d5182a02_4_120"/>
          <p:cNvSpPr/>
          <p:nvPr/>
        </p:nvSpPr>
        <p:spPr>
          <a:xfrm rot="5400000">
            <a:off x="2690325" y="958575"/>
            <a:ext cx="5255400" cy="4545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130d5182a02_4_120"/>
          <p:cNvSpPr txBox="1">
            <a:spLocks noGrp="1"/>
          </p:cNvSpPr>
          <p:nvPr>
            <p:ph type="title"/>
          </p:nvPr>
        </p:nvSpPr>
        <p:spPr>
          <a:xfrm>
            <a:off x="2557800" y="3156850"/>
            <a:ext cx="40284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lt2"/>
                </a:solidFill>
              </a:rPr>
              <a:t>成果與討論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2" name="Google Shape;792;g130d5182a02_4_120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lt2"/>
                </a:solidFill>
              </a:rPr>
              <a:t>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3" name="Google Shape;793;g130d5182a02_4_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3124ea46eb_3_426"/>
          <p:cNvSpPr txBox="1">
            <a:spLocks noGrp="1"/>
          </p:cNvSpPr>
          <p:nvPr>
            <p:ph type="title"/>
          </p:nvPr>
        </p:nvSpPr>
        <p:spPr>
          <a:xfrm>
            <a:off x="857438" y="53792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研究發現</a:t>
            </a:r>
            <a:endParaRPr b="1"/>
          </a:p>
        </p:txBody>
      </p:sp>
      <p:sp>
        <p:nvSpPr>
          <p:cNvPr id="799" name="Google Shape;799;g13124ea46eb_3_426"/>
          <p:cNvSpPr txBox="1">
            <a:spLocks noGrp="1"/>
          </p:cNvSpPr>
          <p:nvPr>
            <p:ph type="title" idx="4294967295"/>
          </p:nvPr>
        </p:nvSpPr>
        <p:spPr>
          <a:xfrm>
            <a:off x="1630875" y="1521025"/>
            <a:ext cx="24882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u="sng">
                <a:solidFill>
                  <a:srgbClr val="5F8195"/>
                </a:solidFill>
              </a:rPr>
              <a:t>行為對實際購買的貢獻</a:t>
            </a:r>
            <a:endParaRPr sz="1800" u="sng">
              <a:solidFill>
                <a:srgbClr val="5F8195"/>
              </a:solidFill>
            </a:endParaRPr>
          </a:p>
        </p:txBody>
      </p:sp>
      <p:sp>
        <p:nvSpPr>
          <p:cNvPr id="800" name="Google Shape;800;g13124ea46eb_3_426"/>
          <p:cNvSpPr txBox="1">
            <a:spLocks noGrp="1"/>
          </p:cNvSpPr>
          <p:nvPr>
            <p:ph type="subTitle" idx="1"/>
          </p:nvPr>
        </p:nvSpPr>
        <p:spPr>
          <a:xfrm>
            <a:off x="1281425" y="1813250"/>
            <a:ext cx="3485700" cy="1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直覺：越後面的行為越關鍵、權重調高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實測發現：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不同權重效果，準確度大約介在0.5~0.7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Checkout權重越大 效果似乎越好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purchase權重調0，效果顯著提升</a:t>
            </a:r>
            <a:endParaRPr sz="1500"/>
          </a:p>
        </p:txBody>
      </p:sp>
      <p:grpSp>
        <p:nvGrpSpPr>
          <p:cNvPr id="801" name="Google Shape;801;g13124ea46eb_3_426"/>
          <p:cNvGrpSpPr/>
          <p:nvPr/>
        </p:nvGrpSpPr>
        <p:grpSpPr>
          <a:xfrm>
            <a:off x="691470" y="1396335"/>
            <a:ext cx="800180" cy="800180"/>
            <a:chOff x="3570425" y="1934670"/>
            <a:chExt cx="931200" cy="931200"/>
          </a:xfrm>
        </p:grpSpPr>
        <p:sp>
          <p:nvSpPr>
            <p:cNvPr id="802" name="Google Shape;802;g13124ea46eb_3_426"/>
            <p:cNvSpPr/>
            <p:nvPr/>
          </p:nvSpPr>
          <p:spPr>
            <a:xfrm rot="2700000">
              <a:off x="3706796" y="2071041"/>
              <a:ext cx="658458" cy="658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3" name="Google Shape;803;g13124ea46eb_3_426"/>
            <p:cNvGrpSpPr/>
            <p:nvPr/>
          </p:nvGrpSpPr>
          <p:grpSpPr>
            <a:xfrm>
              <a:off x="3864702" y="2244239"/>
              <a:ext cx="342756" cy="312143"/>
              <a:chOff x="-40378075" y="3267450"/>
              <a:chExt cx="317425" cy="289075"/>
            </a:xfrm>
          </p:grpSpPr>
          <p:sp>
            <p:nvSpPr>
              <p:cNvPr id="804" name="Google Shape;804;g13124ea46eb_3_426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9925" extrusionOk="0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13124ea46eb_3_426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0303" extrusionOk="0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13124ea46eb_3_426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03" extrusionOk="0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13124ea46eb_3_426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9925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8" name="Google Shape;808;g13124ea46eb_3_426"/>
          <p:cNvSpPr txBox="1">
            <a:spLocks noGrp="1"/>
          </p:cNvSpPr>
          <p:nvPr>
            <p:ph type="title" idx="4294967295"/>
          </p:nvPr>
        </p:nvSpPr>
        <p:spPr>
          <a:xfrm>
            <a:off x="1670925" y="3732338"/>
            <a:ext cx="2408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u="sng">
                <a:solidFill>
                  <a:schemeClr val="accent5"/>
                </a:solidFill>
              </a:rPr>
              <a:t> </a:t>
            </a: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time window設定</a:t>
            </a:r>
            <a:endParaRPr sz="18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g13124ea46eb_3_426"/>
          <p:cNvGrpSpPr/>
          <p:nvPr/>
        </p:nvGrpSpPr>
        <p:grpSpPr>
          <a:xfrm>
            <a:off x="691475" y="3607662"/>
            <a:ext cx="800180" cy="800180"/>
            <a:chOff x="4659175" y="1934670"/>
            <a:chExt cx="931200" cy="931200"/>
          </a:xfrm>
        </p:grpSpPr>
        <p:sp>
          <p:nvSpPr>
            <p:cNvPr id="810" name="Google Shape;810;g13124ea46eb_3_426"/>
            <p:cNvSpPr/>
            <p:nvPr/>
          </p:nvSpPr>
          <p:spPr>
            <a:xfrm rot="2700000">
              <a:off x="4795546" y="2071041"/>
              <a:ext cx="658458" cy="6584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" name="Google Shape;811;g13124ea46eb_3_426"/>
            <p:cNvGrpSpPr/>
            <p:nvPr/>
          </p:nvGrpSpPr>
          <p:grpSpPr>
            <a:xfrm>
              <a:off x="4972307" y="2248199"/>
              <a:ext cx="304963" cy="304220"/>
              <a:chOff x="-41111350" y="3239100"/>
              <a:chExt cx="318200" cy="317425"/>
            </a:xfrm>
          </p:grpSpPr>
          <p:sp>
            <p:nvSpPr>
              <p:cNvPr id="812" name="Google Shape;812;g13124ea46eb_3_426"/>
              <p:cNvSpPr/>
              <p:nvPr/>
            </p:nvSpPr>
            <p:spPr>
              <a:xfrm>
                <a:off x="-41111350" y="3239100"/>
                <a:ext cx="145725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7" extrusionOk="0">
                    <a:moveTo>
                      <a:pt x="2930" y="1670"/>
                    </a:moveTo>
                    <a:cubicBezTo>
                      <a:pt x="3119" y="1670"/>
                      <a:pt x="3308" y="1859"/>
                      <a:pt x="3308" y="2048"/>
                    </a:cubicBezTo>
                    <a:lnTo>
                      <a:pt x="3308" y="2489"/>
                    </a:lnTo>
                    <a:lnTo>
                      <a:pt x="3749" y="2489"/>
                    </a:lnTo>
                    <a:cubicBezTo>
                      <a:pt x="4001" y="2489"/>
                      <a:pt x="4159" y="2678"/>
                      <a:pt x="4159" y="2930"/>
                    </a:cubicBezTo>
                    <a:cubicBezTo>
                      <a:pt x="4159" y="3151"/>
                      <a:pt x="3938" y="3340"/>
                      <a:pt x="3749" y="3340"/>
                    </a:cubicBezTo>
                    <a:lnTo>
                      <a:pt x="3308" y="3340"/>
                    </a:lnTo>
                    <a:lnTo>
                      <a:pt x="3308" y="3781"/>
                    </a:lnTo>
                    <a:cubicBezTo>
                      <a:pt x="3308" y="4001"/>
                      <a:pt x="3119" y="4159"/>
                      <a:pt x="2930" y="4159"/>
                    </a:cubicBezTo>
                    <a:cubicBezTo>
                      <a:pt x="2710" y="4159"/>
                      <a:pt x="2520" y="3970"/>
                      <a:pt x="2520" y="3781"/>
                    </a:cubicBezTo>
                    <a:lnTo>
                      <a:pt x="2520" y="3340"/>
                    </a:lnTo>
                    <a:lnTo>
                      <a:pt x="2079" y="3340"/>
                    </a:lnTo>
                    <a:cubicBezTo>
                      <a:pt x="1859" y="3340"/>
                      <a:pt x="1701" y="3151"/>
                      <a:pt x="1701" y="2930"/>
                    </a:cubicBezTo>
                    <a:cubicBezTo>
                      <a:pt x="1701" y="2678"/>
                      <a:pt x="1859" y="2489"/>
                      <a:pt x="2079" y="2489"/>
                    </a:cubicBezTo>
                    <a:lnTo>
                      <a:pt x="2520" y="2489"/>
                    </a:lnTo>
                    <a:lnTo>
                      <a:pt x="2520" y="2048"/>
                    </a:lnTo>
                    <a:cubicBezTo>
                      <a:pt x="2520" y="1827"/>
                      <a:pt x="2710" y="1670"/>
                      <a:pt x="2930" y="1670"/>
                    </a:cubicBezTo>
                    <a:close/>
                    <a:moveTo>
                      <a:pt x="441" y="0"/>
                    </a:moveTo>
                    <a:cubicBezTo>
                      <a:pt x="189" y="0"/>
                      <a:pt x="0" y="189"/>
                      <a:pt x="0" y="441"/>
                    </a:cubicBezTo>
                    <a:lnTo>
                      <a:pt x="0" y="5387"/>
                    </a:lnTo>
                    <a:cubicBezTo>
                      <a:pt x="32" y="5639"/>
                      <a:pt x="221" y="5797"/>
                      <a:pt x="441" y="5797"/>
                    </a:cubicBezTo>
                    <a:lnTo>
                      <a:pt x="5387" y="5797"/>
                    </a:lnTo>
                    <a:cubicBezTo>
                      <a:pt x="5639" y="5797"/>
                      <a:pt x="5829" y="5608"/>
                      <a:pt x="5829" y="5387"/>
                    </a:cubicBezTo>
                    <a:lnTo>
                      <a:pt x="5829" y="441"/>
                    </a:lnTo>
                    <a:cubicBezTo>
                      <a:pt x="5829" y="189"/>
                      <a:pt x="5639" y="0"/>
                      <a:pt x="53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g13124ea46eb_3_426"/>
              <p:cNvSpPr/>
              <p:nvPr/>
            </p:nvSpPr>
            <p:spPr>
              <a:xfrm>
                <a:off x="-41110575" y="3412375"/>
                <a:ext cx="146525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5766" extrusionOk="0">
                    <a:moveTo>
                      <a:pt x="3450" y="1859"/>
                    </a:moveTo>
                    <a:cubicBezTo>
                      <a:pt x="3561" y="1859"/>
                      <a:pt x="3671" y="1890"/>
                      <a:pt x="3750" y="1953"/>
                    </a:cubicBezTo>
                    <a:cubicBezTo>
                      <a:pt x="3907" y="2111"/>
                      <a:pt x="3907" y="2395"/>
                      <a:pt x="3750" y="2552"/>
                    </a:cubicBezTo>
                    <a:lnTo>
                      <a:pt x="3466" y="2836"/>
                    </a:lnTo>
                    <a:lnTo>
                      <a:pt x="3750" y="3119"/>
                    </a:lnTo>
                    <a:cubicBezTo>
                      <a:pt x="3907" y="3277"/>
                      <a:pt x="3907" y="3529"/>
                      <a:pt x="3750" y="3686"/>
                    </a:cubicBezTo>
                    <a:cubicBezTo>
                      <a:pt x="3671" y="3765"/>
                      <a:pt x="3561" y="3804"/>
                      <a:pt x="3450" y="3804"/>
                    </a:cubicBezTo>
                    <a:cubicBezTo>
                      <a:pt x="3340" y="3804"/>
                      <a:pt x="3230" y="3765"/>
                      <a:pt x="3151" y="3686"/>
                    </a:cubicBezTo>
                    <a:lnTo>
                      <a:pt x="2899" y="3434"/>
                    </a:lnTo>
                    <a:lnTo>
                      <a:pt x="2616" y="3686"/>
                    </a:lnTo>
                    <a:cubicBezTo>
                      <a:pt x="2537" y="3765"/>
                      <a:pt x="2426" y="3804"/>
                      <a:pt x="2316" y="3804"/>
                    </a:cubicBezTo>
                    <a:cubicBezTo>
                      <a:pt x="2206" y="3804"/>
                      <a:pt x="2096" y="3765"/>
                      <a:pt x="2017" y="3686"/>
                    </a:cubicBezTo>
                    <a:cubicBezTo>
                      <a:pt x="1859" y="3529"/>
                      <a:pt x="1859" y="3277"/>
                      <a:pt x="2017" y="3119"/>
                    </a:cubicBezTo>
                    <a:lnTo>
                      <a:pt x="2300" y="2836"/>
                    </a:lnTo>
                    <a:lnTo>
                      <a:pt x="2017" y="2552"/>
                    </a:lnTo>
                    <a:cubicBezTo>
                      <a:pt x="1859" y="2395"/>
                      <a:pt x="1859" y="2111"/>
                      <a:pt x="2017" y="1953"/>
                    </a:cubicBezTo>
                    <a:cubicBezTo>
                      <a:pt x="2096" y="1890"/>
                      <a:pt x="2206" y="1859"/>
                      <a:pt x="2316" y="1859"/>
                    </a:cubicBezTo>
                    <a:cubicBezTo>
                      <a:pt x="2426" y="1859"/>
                      <a:pt x="2537" y="1890"/>
                      <a:pt x="2616" y="1953"/>
                    </a:cubicBezTo>
                    <a:lnTo>
                      <a:pt x="2899" y="2237"/>
                    </a:lnTo>
                    <a:lnTo>
                      <a:pt x="3151" y="1953"/>
                    </a:lnTo>
                    <a:cubicBezTo>
                      <a:pt x="3230" y="1890"/>
                      <a:pt x="3340" y="1859"/>
                      <a:pt x="3450" y="1859"/>
                    </a:cubicBezTo>
                    <a:close/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lnTo>
                      <a:pt x="1" y="5356"/>
                    </a:lnTo>
                    <a:cubicBezTo>
                      <a:pt x="1" y="5608"/>
                      <a:pt x="221" y="5766"/>
                      <a:pt x="442" y="5766"/>
                    </a:cubicBezTo>
                    <a:lnTo>
                      <a:pt x="5419" y="5766"/>
                    </a:lnTo>
                    <a:cubicBezTo>
                      <a:pt x="5640" y="5766"/>
                      <a:pt x="5861" y="5545"/>
                      <a:pt x="5861" y="5356"/>
                    </a:cubicBezTo>
                    <a:lnTo>
                      <a:pt x="5861" y="378"/>
                    </a:lnTo>
                    <a:cubicBezTo>
                      <a:pt x="5861" y="158"/>
                      <a:pt x="5640" y="0"/>
                      <a:pt x="5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13124ea46eb_3_426"/>
              <p:cNvSpPr/>
              <p:nvPr/>
            </p:nvSpPr>
            <p:spPr>
              <a:xfrm>
                <a:off x="-40938875" y="3239100"/>
                <a:ext cx="145725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7" extrusionOk="0">
                    <a:moveTo>
                      <a:pt x="3750" y="2457"/>
                    </a:moveTo>
                    <a:cubicBezTo>
                      <a:pt x="3970" y="2457"/>
                      <a:pt x="4128" y="2646"/>
                      <a:pt x="4128" y="2867"/>
                    </a:cubicBezTo>
                    <a:cubicBezTo>
                      <a:pt x="4159" y="3151"/>
                      <a:pt x="3970" y="3308"/>
                      <a:pt x="3750" y="3308"/>
                    </a:cubicBezTo>
                    <a:lnTo>
                      <a:pt x="2080" y="3308"/>
                    </a:lnTo>
                    <a:cubicBezTo>
                      <a:pt x="1859" y="3308"/>
                      <a:pt x="1702" y="3119"/>
                      <a:pt x="1702" y="2867"/>
                    </a:cubicBezTo>
                    <a:cubicBezTo>
                      <a:pt x="1702" y="2646"/>
                      <a:pt x="1891" y="2457"/>
                      <a:pt x="2080" y="2457"/>
                    </a:cubicBezTo>
                    <a:close/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387"/>
                    </a:lnTo>
                    <a:cubicBezTo>
                      <a:pt x="1" y="5639"/>
                      <a:pt x="190" y="5797"/>
                      <a:pt x="442" y="5797"/>
                    </a:cubicBezTo>
                    <a:lnTo>
                      <a:pt x="5388" y="5797"/>
                    </a:lnTo>
                    <a:cubicBezTo>
                      <a:pt x="5640" y="5797"/>
                      <a:pt x="5829" y="5608"/>
                      <a:pt x="5829" y="5387"/>
                    </a:cubicBezTo>
                    <a:lnTo>
                      <a:pt x="5829" y="441"/>
                    </a:ln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g13124ea46eb_3_426"/>
              <p:cNvSpPr/>
              <p:nvPr/>
            </p:nvSpPr>
            <p:spPr>
              <a:xfrm>
                <a:off x="-40938875" y="3411575"/>
                <a:ext cx="145725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8" extrusionOk="0">
                    <a:moveTo>
                      <a:pt x="3750" y="1639"/>
                    </a:moveTo>
                    <a:cubicBezTo>
                      <a:pt x="3970" y="1639"/>
                      <a:pt x="4128" y="1859"/>
                      <a:pt x="4128" y="2080"/>
                    </a:cubicBezTo>
                    <a:cubicBezTo>
                      <a:pt x="4159" y="2332"/>
                      <a:pt x="3970" y="2490"/>
                      <a:pt x="3750" y="2490"/>
                    </a:cubicBezTo>
                    <a:lnTo>
                      <a:pt x="2080" y="2490"/>
                    </a:lnTo>
                    <a:cubicBezTo>
                      <a:pt x="1859" y="2490"/>
                      <a:pt x="1702" y="2269"/>
                      <a:pt x="1702" y="2080"/>
                    </a:cubicBezTo>
                    <a:cubicBezTo>
                      <a:pt x="1702" y="1859"/>
                      <a:pt x="1891" y="1639"/>
                      <a:pt x="2080" y="1639"/>
                    </a:cubicBezTo>
                    <a:close/>
                    <a:moveTo>
                      <a:pt x="3750" y="3309"/>
                    </a:moveTo>
                    <a:cubicBezTo>
                      <a:pt x="3970" y="3309"/>
                      <a:pt x="4128" y="3498"/>
                      <a:pt x="4128" y="3687"/>
                    </a:cubicBezTo>
                    <a:cubicBezTo>
                      <a:pt x="4159" y="3970"/>
                      <a:pt x="3970" y="4128"/>
                      <a:pt x="3750" y="4128"/>
                    </a:cubicBezTo>
                    <a:lnTo>
                      <a:pt x="2080" y="4128"/>
                    </a:lnTo>
                    <a:cubicBezTo>
                      <a:pt x="1859" y="4128"/>
                      <a:pt x="1702" y="3939"/>
                      <a:pt x="1702" y="3687"/>
                    </a:cubicBezTo>
                    <a:cubicBezTo>
                      <a:pt x="1702" y="3466"/>
                      <a:pt x="1891" y="3309"/>
                      <a:pt x="2080" y="3309"/>
                    </a:cubicBezTo>
                    <a:close/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5388"/>
                    </a:lnTo>
                    <a:cubicBezTo>
                      <a:pt x="1" y="5640"/>
                      <a:pt x="190" y="5798"/>
                      <a:pt x="442" y="5798"/>
                    </a:cubicBezTo>
                    <a:lnTo>
                      <a:pt x="5388" y="5798"/>
                    </a:lnTo>
                    <a:cubicBezTo>
                      <a:pt x="5640" y="5798"/>
                      <a:pt x="5829" y="5577"/>
                      <a:pt x="5829" y="5388"/>
                    </a:cubicBezTo>
                    <a:lnTo>
                      <a:pt x="5829" y="410"/>
                    </a:ln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816" name="Google Shape;816;g13124ea46eb_3_426"/>
          <p:cNvGraphicFramePr/>
          <p:nvPr/>
        </p:nvGraphicFramePr>
        <p:xfrm>
          <a:off x="4780250" y="828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{083CD412-DEEC-4448-9BA5-8B9CB95C626B}</a:tableStyleId>
              </a:tblPr>
              <a:tblGrid>
                <a:gridCol w="9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Purchase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(1,2,4,8)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(1,2,4,0)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命中率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0.545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0.636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7" name="Google Shape;817;g13124ea46eb_3_4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818" name="Google Shape;818;g13124ea46eb_3_426"/>
          <p:cNvGraphicFramePr/>
          <p:nvPr/>
        </p:nvGraphicFramePr>
        <p:xfrm>
          <a:off x="4780250" y="1779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{083CD412-DEEC-4448-9BA5-8B9CB95C626B}</a:tableStyleId>
              </a:tblPr>
              <a:tblGrid>
                <a:gridCol w="9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Checkout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(1,1)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0.545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0.618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(1,4)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(1,7)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" name="Google Shape;819;g13124ea46eb_3_426"/>
          <p:cNvSpPr txBox="1">
            <a:spLocks noGrp="1"/>
          </p:cNvSpPr>
          <p:nvPr>
            <p:ph type="subTitle" idx="1"/>
          </p:nvPr>
        </p:nvSpPr>
        <p:spPr>
          <a:xfrm>
            <a:off x="1670925" y="4046650"/>
            <a:ext cx="3485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實測發現：設定90天準確率更高</a:t>
            </a:r>
            <a:endParaRPr sz="1500"/>
          </a:p>
        </p:txBody>
      </p:sp>
      <p:graphicFrame>
        <p:nvGraphicFramePr>
          <p:cNvPr id="820" name="Google Shape;820;g13124ea46eb_3_426"/>
          <p:cNvGraphicFramePr/>
          <p:nvPr/>
        </p:nvGraphicFramePr>
        <p:xfrm>
          <a:off x="4780250" y="37323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{083CD412-DEEC-4448-9BA5-8B9CB95C626B}</a:tableStyleId>
              </a:tblPr>
              <a:tblGrid>
                <a:gridCol w="9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Checkout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/>
                        <a:t>(1,1)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0.657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0.829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a416be67e_0_38"/>
          <p:cNvSpPr/>
          <p:nvPr/>
        </p:nvSpPr>
        <p:spPr>
          <a:xfrm>
            <a:off x="3854329" y="1516558"/>
            <a:ext cx="875100" cy="875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2a416be67e_0_38"/>
          <p:cNvSpPr/>
          <p:nvPr/>
        </p:nvSpPr>
        <p:spPr>
          <a:xfrm>
            <a:off x="1664375" y="1539033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2a416be67e_0_38"/>
          <p:cNvSpPr txBox="1">
            <a:spLocks noGrp="1"/>
          </p:cNvSpPr>
          <p:nvPr>
            <p:ph type="subTitle" idx="4294967295"/>
          </p:nvPr>
        </p:nvSpPr>
        <p:spPr>
          <a:xfrm>
            <a:off x="3379925" y="2479050"/>
            <a:ext cx="18402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動態調整</a:t>
            </a:r>
            <a:endParaRPr sz="1700"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會員偏好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828" name="Google Shape;828;g12a416be67e_0_38"/>
          <p:cNvSpPr txBox="1">
            <a:spLocks noGrp="1"/>
          </p:cNvSpPr>
          <p:nvPr>
            <p:ph type="subTitle" idx="4294967295"/>
          </p:nvPr>
        </p:nvSpPr>
        <p:spPr>
          <a:xfrm>
            <a:off x="1187975" y="3046950"/>
            <a:ext cx="17541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當有新產品上市時，可以排除促銷活動的相關詞彙，針對商品本身生成一組新的向量</a:t>
            </a:r>
            <a:endParaRPr/>
          </a:p>
        </p:txBody>
      </p:sp>
      <p:sp>
        <p:nvSpPr>
          <p:cNvPr id="829" name="Google Shape;829;g12a416be67e_0_38"/>
          <p:cNvSpPr txBox="1">
            <a:spLocks noGrp="1"/>
          </p:cNvSpPr>
          <p:nvPr>
            <p:ph type="subTitle" idx="4294967295"/>
          </p:nvPr>
        </p:nvSpPr>
        <p:spPr>
          <a:xfrm>
            <a:off x="1185125" y="2479050"/>
            <a:ext cx="17598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通用化商品向量轉換方式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830" name="Google Shape;830;g12a416be67e_0_38"/>
          <p:cNvSpPr txBox="1">
            <a:spLocks noGrp="1"/>
          </p:cNvSpPr>
          <p:nvPr>
            <p:ph type="subTitle" idx="4294967295"/>
          </p:nvPr>
        </p:nvSpPr>
        <p:spPr>
          <a:xfrm>
            <a:off x="3422975" y="3046925"/>
            <a:ext cx="17541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不為會員貼偏好標籤，而是利用time window動態生成偏好向量，避免推薦結果固定</a:t>
            </a:r>
            <a:endParaRPr/>
          </a:p>
        </p:txBody>
      </p:sp>
      <p:sp>
        <p:nvSpPr>
          <p:cNvPr id="831" name="Google Shape;831;g12a416be67e_0_38"/>
          <p:cNvSpPr txBox="1">
            <a:spLocks noGrp="1"/>
          </p:cNvSpPr>
          <p:nvPr>
            <p:ph type="title" idx="4294967295"/>
          </p:nvPr>
        </p:nvSpPr>
        <p:spPr>
          <a:xfrm>
            <a:off x="3518002" y="1759284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2" name="Google Shape;832;g12a416be67e_0_38"/>
          <p:cNvSpPr txBox="1">
            <a:spLocks noGrp="1"/>
          </p:cNvSpPr>
          <p:nvPr>
            <p:ph type="title" idx="4294967295"/>
          </p:nvPr>
        </p:nvSpPr>
        <p:spPr>
          <a:xfrm>
            <a:off x="1277185" y="1746346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3" name="Google Shape;833;g12a416be67e_0_38"/>
          <p:cNvSpPr/>
          <p:nvPr/>
        </p:nvSpPr>
        <p:spPr>
          <a:xfrm>
            <a:off x="5328400" y="2607275"/>
            <a:ext cx="5085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g12a416be67e_0_38"/>
          <p:cNvSpPr txBox="1"/>
          <p:nvPr/>
        </p:nvSpPr>
        <p:spPr>
          <a:xfrm>
            <a:off x="2942075" y="2371625"/>
            <a:ext cx="50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4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g12a416be67e_0_38"/>
          <p:cNvSpPr txBox="1">
            <a:spLocks noGrp="1"/>
          </p:cNvSpPr>
          <p:nvPr>
            <p:ph type="title"/>
          </p:nvPr>
        </p:nvSpPr>
        <p:spPr>
          <a:xfrm>
            <a:off x="857438" y="53792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商業成果</a:t>
            </a:r>
            <a:endParaRPr b="1"/>
          </a:p>
        </p:txBody>
      </p:sp>
      <p:sp>
        <p:nvSpPr>
          <p:cNvPr id="836" name="Google Shape;836;g12a416be67e_0_38"/>
          <p:cNvSpPr/>
          <p:nvPr/>
        </p:nvSpPr>
        <p:spPr>
          <a:xfrm>
            <a:off x="6120125" y="1537625"/>
            <a:ext cx="2146500" cy="249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提升網站或APP的使用體驗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透過客製化拉近會員距離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增加有效推薦以促進轉換率與客單價</a:t>
            </a:r>
            <a:endParaRPr sz="1700"/>
          </a:p>
        </p:txBody>
      </p:sp>
      <p:sp>
        <p:nvSpPr>
          <p:cNvPr id="837" name="Google Shape;837;g12a416be67e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124ea46eb_3_434"/>
          <p:cNvSpPr txBox="1">
            <a:spLocks noGrp="1"/>
          </p:cNvSpPr>
          <p:nvPr>
            <p:ph type="title"/>
          </p:nvPr>
        </p:nvSpPr>
        <p:spPr>
          <a:xfrm>
            <a:off x="857438" y="53792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可以改善的點</a:t>
            </a:r>
            <a:endParaRPr b="1"/>
          </a:p>
        </p:txBody>
      </p:sp>
      <p:grpSp>
        <p:nvGrpSpPr>
          <p:cNvPr id="843" name="Google Shape;843;g13124ea46eb_3_434"/>
          <p:cNvGrpSpPr/>
          <p:nvPr/>
        </p:nvGrpSpPr>
        <p:grpSpPr>
          <a:xfrm>
            <a:off x="736594" y="3976695"/>
            <a:ext cx="800175" cy="423437"/>
            <a:chOff x="736625" y="4084775"/>
            <a:chExt cx="596300" cy="315550"/>
          </a:xfrm>
        </p:grpSpPr>
        <p:sp>
          <p:nvSpPr>
            <p:cNvPr id="844" name="Google Shape;844;g13124ea46eb_3_434"/>
            <p:cNvSpPr/>
            <p:nvPr/>
          </p:nvSpPr>
          <p:spPr>
            <a:xfrm>
              <a:off x="736625" y="4109625"/>
              <a:ext cx="290700" cy="29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13124ea46eb_3_434"/>
            <p:cNvSpPr/>
            <p:nvPr/>
          </p:nvSpPr>
          <p:spPr>
            <a:xfrm>
              <a:off x="1207525" y="4084775"/>
              <a:ext cx="125400" cy="125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g13124ea46eb_3_434"/>
          <p:cNvSpPr/>
          <p:nvPr/>
        </p:nvSpPr>
        <p:spPr>
          <a:xfrm>
            <a:off x="1063500" y="1496700"/>
            <a:ext cx="4591500" cy="8412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小明在 time window 中的第一天就購買，而查詢動作是在購買之後發生的，目的是為了購買其他商品</a:t>
            </a:r>
            <a:endParaRPr/>
          </a:p>
        </p:txBody>
      </p:sp>
      <p:sp>
        <p:nvSpPr>
          <p:cNvPr id="847" name="Google Shape;847;g13124ea46eb_3_434"/>
          <p:cNvSpPr/>
          <p:nvPr/>
        </p:nvSpPr>
        <p:spPr>
          <a:xfrm>
            <a:off x="933650" y="1326925"/>
            <a:ext cx="2406900" cy="431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目前做法不適用的情境</a:t>
            </a:r>
            <a:endParaRPr sz="1500"/>
          </a:p>
        </p:txBody>
      </p:sp>
      <p:sp>
        <p:nvSpPr>
          <p:cNvPr id="848" name="Google Shape;848;g13124ea46eb_3_434"/>
          <p:cNvSpPr/>
          <p:nvPr/>
        </p:nvSpPr>
        <p:spPr>
          <a:xfrm>
            <a:off x="5844300" y="1718525"/>
            <a:ext cx="679200" cy="42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13124ea46eb_3_434"/>
          <p:cNvSpPr/>
          <p:nvPr/>
        </p:nvSpPr>
        <p:spPr>
          <a:xfrm>
            <a:off x="6650700" y="1496700"/>
            <a:ext cx="2021100" cy="8412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時間長度固定的話，會有用購買後的行為去預測結果的可能</a:t>
            </a:r>
            <a:endParaRPr/>
          </a:p>
        </p:txBody>
      </p:sp>
      <p:sp>
        <p:nvSpPr>
          <p:cNvPr id="850" name="Google Shape;850;g13124ea46eb_3_434"/>
          <p:cNvSpPr/>
          <p:nvPr/>
        </p:nvSpPr>
        <p:spPr>
          <a:xfrm>
            <a:off x="1058825" y="2592975"/>
            <a:ext cx="4591500" cy="645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回測會認為此次預測不準確，但事實上可能沒有問題</a:t>
            </a:r>
            <a:endParaRPr/>
          </a:p>
        </p:txBody>
      </p:sp>
      <p:sp>
        <p:nvSpPr>
          <p:cNvPr id="851" name="Google Shape;851;g13124ea46eb_3_434"/>
          <p:cNvSpPr/>
          <p:nvPr/>
        </p:nvSpPr>
        <p:spPr>
          <a:xfrm>
            <a:off x="928975" y="2423200"/>
            <a:ext cx="2406900" cy="431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評估上造成什麼問題？</a:t>
            </a:r>
            <a:endParaRPr sz="1500"/>
          </a:p>
        </p:txBody>
      </p:sp>
      <p:sp>
        <p:nvSpPr>
          <p:cNvPr id="852" name="Google Shape;852;g13124ea46eb_3_434"/>
          <p:cNvSpPr/>
          <p:nvPr/>
        </p:nvSpPr>
        <p:spPr>
          <a:xfrm>
            <a:off x="5839625" y="2814800"/>
            <a:ext cx="679200" cy="42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13124ea46eb_3_434"/>
          <p:cNvSpPr/>
          <p:nvPr/>
        </p:nvSpPr>
        <p:spPr>
          <a:xfrm>
            <a:off x="6646025" y="2592975"/>
            <a:ext cx="2021100" cy="645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根據個別消費行為客製化time window的長度</a:t>
            </a:r>
            <a:endParaRPr/>
          </a:p>
        </p:txBody>
      </p:sp>
      <p:sp>
        <p:nvSpPr>
          <p:cNvPr id="854" name="Google Shape;854;g13124ea46eb_3_434"/>
          <p:cNvSpPr/>
          <p:nvPr/>
        </p:nvSpPr>
        <p:spPr>
          <a:xfrm>
            <a:off x="5253475" y="3364549"/>
            <a:ext cx="3450600" cy="315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比如：time window 改用兩購買行為間距</a:t>
            </a:r>
            <a:endParaRPr/>
          </a:p>
        </p:txBody>
      </p:sp>
      <p:sp>
        <p:nvSpPr>
          <p:cNvPr id="855" name="Google Shape;855;g13124ea46eb_3_4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56" name="Google Shape;856;g13124ea46eb_3_434"/>
          <p:cNvSpPr/>
          <p:nvPr/>
        </p:nvSpPr>
        <p:spPr>
          <a:xfrm>
            <a:off x="1095775" y="3840675"/>
            <a:ext cx="4591500" cy="64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目前演算法有重複計算，使用 grid search 耗時較久</a:t>
            </a:r>
            <a:endParaRPr/>
          </a:p>
        </p:txBody>
      </p:sp>
      <p:sp>
        <p:nvSpPr>
          <p:cNvPr id="857" name="Google Shape;857;g13124ea46eb_3_434"/>
          <p:cNvSpPr/>
          <p:nvPr/>
        </p:nvSpPr>
        <p:spPr>
          <a:xfrm>
            <a:off x="965925" y="3670900"/>
            <a:ext cx="2406900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演算法效能影響參數估計</a:t>
            </a:r>
            <a:endParaRPr sz="1500"/>
          </a:p>
        </p:txBody>
      </p:sp>
      <p:sp>
        <p:nvSpPr>
          <p:cNvPr id="858" name="Google Shape;858;g13124ea46eb_3_434"/>
          <p:cNvSpPr/>
          <p:nvPr/>
        </p:nvSpPr>
        <p:spPr>
          <a:xfrm>
            <a:off x="5876575" y="4062500"/>
            <a:ext cx="679200" cy="42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g13124ea46eb_3_434"/>
          <p:cNvSpPr/>
          <p:nvPr/>
        </p:nvSpPr>
        <p:spPr>
          <a:xfrm>
            <a:off x="6682975" y="3840675"/>
            <a:ext cx="2021100" cy="64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使用降維技術，並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測試更大範圍的權重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g13124ea46eb_0_181"/>
          <p:cNvGrpSpPr/>
          <p:nvPr/>
        </p:nvGrpSpPr>
        <p:grpSpPr>
          <a:xfrm>
            <a:off x="1498644" y="3889870"/>
            <a:ext cx="800175" cy="423437"/>
            <a:chOff x="736625" y="4084775"/>
            <a:chExt cx="596300" cy="315550"/>
          </a:xfrm>
        </p:grpSpPr>
        <p:sp>
          <p:nvSpPr>
            <p:cNvPr id="865" name="Google Shape;865;g13124ea46eb_0_181"/>
            <p:cNvSpPr/>
            <p:nvPr/>
          </p:nvSpPr>
          <p:spPr>
            <a:xfrm>
              <a:off x="736625" y="4109625"/>
              <a:ext cx="290700" cy="29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3124ea46eb_0_181"/>
            <p:cNvSpPr/>
            <p:nvPr/>
          </p:nvSpPr>
          <p:spPr>
            <a:xfrm>
              <a:off x="1207525" y="4084775"/>
              <a:ext cx="125400" cy="125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g13124ea46eb_0_181"/>
          <p:cNvSpPr/>
          <p:nvPr/>
        </p:nvSpPr>
        <p:spPr>
          <a:xfrm>
            <a:off x="6192891" y="1492145"/>
            <a:ext cx="875100" cy="875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3124ea46eb_0_181"/>
          <p:cNvSpPr/>
          <p:nvPr/>
        </p:nvSpPr>
        <p:spPr>
          <a:xfrm>
            <a:off x="2456375" y="1492158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13124ea46eb_0_181"/>
          <p:cNvSpPr txBox="1">
            <a:spLocks noGrp="1"/>
          </p:cNvSpPr>
          <p:nvPr>
            <p:ph type="subTitle" idx="4294967295"/>
          </p:nvPr>
        </p:nvSpPr>
        <p:spPr>
          <a:xfrm>
            <a:off x="5693576" y="2359713"/>
            <a:ext cx="20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新加入用戶的預測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870" name="Google Shape;870;g13124ea46eb_0_181"/>
          <p:cNvSpPr txBox="1">
            <a:spLocks noGrp="1"/>
          </p:cNvSpPr>
          <p:nvPr>
            <p:ph type="subTitle" idx="4294967295"/>
          </p:nvPr>
        </p:nvSpPr>
        <p:spPr>
          <a:xfrm>
            <a:off x="1274975" y="2865625"/>
            <a:ext cx="3314400" cy="173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A485B7"/>
                </a:solidFill>
              </a:rPr>
              <a:t>嘗試不同的session長度切法，客製化每個用戶的Time window</a:t>
            </a:r>
            <a:endParaRPr b="1">
              <a:solidFill>
                <a:srgbClr val="A485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考慮支付手段、猶豫期長度、會員等級等個別因素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套用實務上現有的session切法</a:t>
            </a:r>
            <a:endParaRPr/>
          </a:p>
        </p:txBody>
      </p:sp>
      <p:sp>
        <p:nvSpPr>
          <p:cNvPr id="871" name="Google Shape;871;g13124ea46eb_0_181"/>
          <p:cNvSpPr txBox="1">
            <a:spLocks noGrp="1"/>
          </p:cNvSpPr>
          <p:nvPr>
            <p:ph type="subTitle" idx="4294967295"/>
          </p:nvPr>
        </p:nvSpPr>
        <p:spPr>
          <a:xfrm>
            <a:off x="1838225" y="2421275"/>
            <a:ext cx="2187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Time window</a:t>
            </a:r>
            <a:endParaRPr sz="1700"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長度調整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872" name="Google Shape;872;g13124ea46eb_0_181"/>
          <p:cNvSpPr txBox="1">
            <a:spLocks noGrp="1"/>
          </p:cNvSpPr>
          <p:nvPr>
            <p:ph type="subTitle" idx="4294967295"/>
          </p:nvPr>
        </p:nvSpPr>
        <p:spPr>
          <a:xfrm>
            <a:off x="5146675" y="2929075"/>
            <a:ext cx="31599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A485B7"/>
                </a:solidFill>
              </a:rPr>
              <a:t>加入靜態的會員基本資料作為特徵，並納入促銷活動、季節性字眼</a:t>
            </a:r>
            <a:endParaRPr b="1">
              <a:solidFill>
                <a:srgbClr val="A485B7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A485B7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加入新會員的年齡、性別特徵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從新會員註冊時點的特性(如：促銷前後、節日前後)貼標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3" name="Google Shape;873;g13124ea46eb_0_181"/>
          <p:cNvSpPr txBox="1">
            <a:spLocks noGrp="1"/>
          </p:cNvSpPr>
          <p:nvPr>
            <p:ph type="title" idx="4294967295"/>
          </p:nvPr>
        </p:nvSpPr>
        <p:spPr>
          <a:xfrm>
            <a:off x="5856564" y="1734871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g13124ea46eb_0_181"/>
          <p:cNvSpPr txBox="1">
            <a:spLocks noGrp="1"/>
          </p:cNvSpPr>
          <p:nvPr>
            <p:ph type="title" idx="4294967295"/>
          </p:nvPr>
        </p:nvSpPr>
        <p:spPr>
          <a:xfrm>
            <a:off x="2069185" y="1699471"/>
            <a:ext cx="15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g13124ea46eb_0_181"/>
          <p:cNvSpPr txBox="1">
            <a:spLocks noGrp="1"/>
          </p:cNvSpPr>
          <p:nvPr>
            <p:ph type="title"/>
          </p:nvPr>
        </p:nvSpPr>
        <p:spPr>
          <a:xfrm>
            <a:off x="857438" y="53792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未來優化方向</a:t>
            </a:r>
            <a:endParaRPr b="1"/>
          </a:p>
        </p:txBody>
      </p:sp>
      <p:sp>
        <p:nvSpPr>
          <p:cNvPr id="876" name="Google Shape;876;g13124ea46eb_0_1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"/>
          <p:cNvSpPr/>
          <p:nvPr/>
        </p:nvSpPr>
        <p:spPr>
          <a:xfrm>
            <a:off x="5549200" y="1898075"/>
            <a:ext cx="2320200" cy="97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納入更多動態行為特徵，依據個別客戶的消費樣態進行預測</a:t>
            </a:r>
            <a:endParaRPr sz="1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>
            <a:off x="3161850" y="1898200"/>
            <a:ext cx="2320200" cy="97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只納入產品購買相關性作為考量（購物籃分析）</a:t>
            </a:r>
            <a:endParaRPr/>
          </a:p>
        </p:txBody>
      </p:sp>
      <p:sp>
        <p:nvSpPr>
          <p:cNvPr id="482" name="Google Shape;482;p2"/>
          <p:cNvSpPr txBox="1">
            <a:spLocks noGrp="1"/>
          </p:cNvSpPr>
          <p:nvPr>
            <p:ph type="title"/>
          </p:nvPr>
        </p:nvSpPr>
        <p:spPr>
          <a:xfrm>
            <a:off x="791850" y="617331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提案回顧：優化推薦演算法</a:t>
            </a:r>
            <a:endParaRPr b="1"/>
          </a:p>
        </p:txBody>
      </p:sp>
      <p:sp>
        <p:nvSpPr>
          <p:cNvPr id="483" name="Google Shape;483;p2"/>
          <p:cNvSpPr txBox="1">
            <a:spLocks noGrp="1"/>
          </p:cNvSpPr>
          <p:nvPr>
            <p:ph type="body" idx="1"/>
          </p:nvPr>
        </p:nvSpPr>
        <p:spPr>
          <a:xfrm>
            <a:off x="3669100" y="3132600"/>
            <a:ext cx="42003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藉由優化商品推薦演算法，提高會員/客戶的訂單轉換率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2"/>
          <p:cNvSpPr txBox="1"/>
          <p:nvPr/>
        </p:nvSpPr>
        <p:spPr>
          <a:xfrm>
            <a:off x="1875450" y="45567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2"/>
          <p:cNvSpPr txBox="1">
            <a:spLocks noGrp="1"/>
          </p:cNvSpPr>
          <p:nvPr>
            <p:ph type="title" idx="4294967295"/>
          </p:nvPr>
        </p:nvSpPr>
        <p:spPr>
          <a:xfrm>
            <a:off x="2163500" y="3550525"/>
            <a:ext cx="9312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 b="1"/>
              <a:t>目標</a:t>
            </a:r>
            <a:endParaRPr sz="2400" b="1"/>
          </a:p>
        </p:txBody>
      </p:sp>
      <p:grpSp>
        <p:nvGrpSpPr>
          <p:cNvPr id="486" name="Google Shape;486;p2"/>
          <p:cNvGrpSpPr/>
          <p:nvPr/>
        </p:nvGrpSpPr>
        <p:grpSpPr>
          <a:xfrm>
            <a:off x="1207200" y="3360332"/>
            <a:ext cx="931200" cy="931200"/>
            <a:chOff x="4659175" y="3406607"/>
            <a:chExt cx="931200" cy="931200"/>
          </a:xfrm>
        </p:grpSpPr>
        <p:sp>
          <p:nvSpPr>
            <p:cNvPr id="487" name="Google Shape;487;p2"/>
            <p:cNvSpPr/>
            <p:nvPr/>
          </p:nvSpPr>
          <p:spPr>
            <a:xfrm rot="2700000">
              <a:off x="4795546" y="3542978"/>
              <a:ext cx="658458" cy="658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" name="Google Shape;488;p2"/>
            <p:cNvGrpSpPr/>
            <p:nvPr/>
          </p:nvGrpSpPr>
          <p:grpSpPr>
            <a:xfrm>
              <a:off x="4945400" y="3690620"/>
              <a:ext cx="358640" cy="363226"/>
              <a:chOff x="-42617300" y="3587775"/>
              <a:chExt cx="306950" cy="310875"/>
            </a:xfrm>
          </p:grpSpPr>
          <p:sp>
            <p:nvSpPr>
              <p:cNvPr id="489" name="Google Shape;489;p2"/>
              <p:cNvSpPr/>
              <p:nvPr/>
            </p:nvSpPr>
            <p:spPr>
              <a:xfrm>
                <a:off x="-42617300" y="3587775"/>
                <a:ext cx="306950" cy="310875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2435" extrusionOk="0">
                    <a:moveTo>
                      <a:pt x="5905" y="860"/>
                    </a:moveTo>
                    <a:cubicBezTo>
                      <a:pt x="6421" y="860"/>
                      <a:pt x="6926" y="1412"/>
                      <a:pt x="7341" y="2467"/>
                    </a:cubicBezTo>
                    <a:cubicBezTo>
                      <a:pt x="6837" y="2593"/>
                      <a:pt x="6365" y="2782"/>
                      <a:pt x="5892" y="3003"/>
                    </a:cubicBezTo>
                    <a:cubicBezTo>
                      <a:pt x="5419" y="2782"/>
                      <a:pt x="4947" y="2593"/>
                      <a:pt x="4443" y="2467"/>
                    </a:cubicBezTo>
                    <a:cubicBezTo>
                      <a:pt x="4893" y="1381"/>
                      <a:pt x="5404" y="860"/>
                      <a:pt x="5905" y="860"/>
                    </a:cubicBezTo>
                    <a:close/>
                    <a:moveTo>
                      <a:pt x="4191" y="3255"/>
                    </a:moveTo>
                    <a:cubicBezTo>
                      <a:pt x="4443" y="3349"/>
                      <a:pt x="4632" y="3381"/>
                      <a:pt x="4884" y="3475"/>
                    </a:cubicBezTo>
                    <a:cubicBezTo>
                      <a:pt x="4726" y="3538"/>
                      <a:pt x="4600" y="3601"/>
                      <a:pt x="4443" y="3696"/>
                    </a:cubicBezTo>
                    <a:cubicBezTo>
                      <a:pt x="4285" y="3790"/>
                      <a:pt x="4159" y="3853"/>
                      <a:pt x="4002" y="3948"/>
                    </a:cubicBezTo>
                    <a:cubicBezTo>
                      <a:pt x="4096" y="3727"/>
                      <a:pt x="4159" y="3507"/>
                      <a:pt x="4191" y="3255"/>
                    </a:cubicBezTo>
                    <a:close/>
                    <a:moveTo>
                      <a:pt x="7625" y="3318"/>
                    </a:moveTo>
                    <a:cubicBezTo>
                      <a:pt x="7688" y="3507"/>
                      <a:pt x="7751" y="3727"/>
                      <a:pt x="7782" y="3979"/>
                    </a:cubicBezTo>
                    <a:cubicBezTo>
                      <a:pt x="7499" y="3790"/>
                      <a:pt x="7247" y="3633"/>
                      <a:pt x="6963" y="3507"/>
                    </a:cubicBezTo>
                    <a:cubicBezTo>
                      <a:pt x="7184" y="3412"/>
                      <a:pt x="7404" y="3349"/>
                      <a:pt x="7625" y="3318"/>
                    </a:cubicBezTo>
                    <a:close/>
                    <a:moveTo>
                      <a:pt x="2611" y="3034"/>
                    </a:moveTo>
                    <a:cubicBezTo>
                      <a:pt x="2846" y="3034"/>
                      <a:pt x="3110" y="3054"/>
                      <a:pt x="3403" y="3097"/>
                    </a:cubicBezTo>
                    <a:cubicBezTo>
                      <a:pt x="3309" y="3570"/>
                      <a:pt x="3183" y="4042"/>
                      <a:pt x="3151" y="4609"/>
                    </a:cubicBezTo>
                    <a:cubicBezTo>
                      <a:pt x="2742" y="4924"/>
                      <a:pt x="2363" y="5240"/>
                      <a:pt x="1954" y="5586"/>
                    </a:cubicBezTo>
                    <a:cubicBezTo>
                      <a:pt x="712" y="4068"/>
                      <a:pt x="945" y="3034"/>
                      <a:pt x="2611" y="3034"/>
                    </a:cubicBezTo>
                    <a:close/>
                    <a:moveTo>
                      <a:pt x="9301" y="3075"/>
                    </a:moveTo>
                    <a:cubicBezTo>
                      <a:pt x="10879" y="3075"/>
                      <a:pt x="11079" y="4102"/>
                      <a:pt x="9862" y="5618"/>
                    </a:cubicBezTo>
                    <a:cubicBezTo>
                      <a:pt x="9515" y="5271"/>
                      <a:pt x="9137" y="4924"/>
                      <a:pt x="8696" y="4641"/>
                    </a:cubicBezTo>
                    <a:cubicBezTo>
                      <a:pt x="8601" y="4137"/>
                      <a:pt x="8538" y="3601"/>
                      <a:pt x="8412" y="3160"/>
                    </a:cubicBezTo>
                    <a:cubicBezTo>
                      <a:pt x="8746" y="3102"/>
                      <a:pt x="9042" y="3075"/>
                      <a:pt x="9301" y="3075"/>
                    </a:cubicBezTo>
                    <a:close/>
                    <a:moveTo>
                      <a:pt x="8822" y="5744"/>
                    </a:moveTo>
                    <a:cubicBezTo>
                      <a:pt x="9011" y="5901"/>
                      <a:pt x="9169" y="6059"/>
                      <a:pt x="9326" y="6216"/>
                    </a:cubicBezTo>
                    <a:cubicBezTo>
                      <a:pt x="9169" y="6374"/>
                      <a:pt x="8980" y="6531"/>
                      <a:pt x="8822" y="6689"/>
                    </a:cubicBezTo>
                    <a:lnTo>
                      <a:pt x="8822" y="5744"/>
                    </a:lnTo>
                    <a:close/>
                    <a:moveTo>
                      <a:pt x="3025" y="5775"/>
                    </a:moveTo>
                    <a:lnTo>
                      <a:pt x="3025" y="6720"/>
                    </a:lnTo>
                    <a:cubicBezTo>
                      <a:pt x="2836" y="6563"/>
                      <a:pt x="2679" y="6405"/>
                      <a:pt x="2521" y="6248"/>
                    </a:cubicBezTo>
                    <a:cubicBezTo>
                      <a:pt x="2679" y="6090"/>
                      <a:pt x="2868" y="5933"/>
                      <a:pt x="3025" y="5775"/>
                    </a:cubicBezTo>
                    <a:close/>
                    <a:moveTo>
                      <a:pt x="5892" y="3885"/>
                    </a:moveTo>
                    <a:cubicBezTo>
                      <a:pt x="6617" y="4200"/>
                      <a:pt x="7278" y="4609"/>
                      <a:pt x="7908" y="5082"/>
                    </a:cubicBezTo>
                    <a:cubicBezTo>
                      <a:pt x="8003" y="5838"/>
                      <a:pt x="8003" y="6626"/>
                      <a:pt x="7908" y="7413"/>
                    </a:cubicBezTo>
                    <a:cubicBezTo>
                      <a:pt x="7278" y="7823"/>
                      <a:pt x="6585" y="8232"/>
                      <a:pt x="5892" y="8579"/>
                    </a:cubicBezTo>
                    <a:cubicBezTo>
                      <a:pt x="5545" y="8421"/>
                      <a:pt x="5230" y="8232"/>
                      <a:pt x="4884" y="8043"/>
                    </a:cubicBezTo>
                    <a:cubicBezTo>
                      <a:pt x="4537" y="7823"/>
                      <a:pt x="4191" y="7634"/>
                      <a:pt x="3876" y="7413"/>
                    </a:cubicBezTo>
                    <a:cubicBezTo>
                      <a:pt x="3844" y="6657"/>
                      <a:pt x="3844" y="5870"/>
                      <a:pt x="3876" y="5082"/>
                    </a:cubicBezTo>
                    <a:cubicBezTo>
                      <a:pt x="4191" y="4830"/>
                      <a:pt x="4537" y="4641"/>
                      <a:pt x="4884" y="4452"/>
                    </a:cubicBezTo>
                    <a:cubicBezTo>
                      <a:pt x="5230" y="4263"/>
                      <a:pt x="5577" y="4042"/>
                      <a:pt x="5892" y="3885"/>
                    </a:cubicBezTo>
                    <a:close/>
                    <a:moveTo>
                      <a:pt x="4033" y="8516"/>
                    </a:moveTo>
                    <a:cubicBezTo>
                      <a:pt x="4159" y="8579"/>
                      <a:pt x="4317" y="8674"/>
                      <a:pt x="4474" y="8737"/>
                    </a:cubicBezTo>
                    <a:cubicBezTo>
                      <a:pt x="4632" y="8831"/>
                      <a:pt x="4758" y="8894"/>
                      <a:pt x="4915" y="8989"/>
                    </a:cubicBezTo>
                    <a:cubicBezTo>
                      <a:pt x="4663" y="9052"/>
                      <a:pt x="4474" y="9146"/>
                      <a:pt x="4254" y="9178"/>
                    </a:cubicBezTo>
                    <a:cubicBezTo>
                      <a:pt x="4159" y="8926"/>
                      <a:pt x="4096" y="8737"/>
                      <a:pt x="4033" y="8516"/>
                    </a:cubicBezTo>
                    <a:close/>
                    <a:moveTo>
                      <a:pt x="7782" y="8516"/>
                    </a:moveTo>
                    <a:cubicBezTo>
                      <a:pt x="7751" y="8737"/>
                      <a:pt x="7688" y="8989"/>
                      <a:pt x="7625" y="9178"/>
                    </a:cubicBezTo>
                    <a:cubicBezTo>
                      <a:pt x="7404" y="9083"/>
                      <a:pt x="7184" y="9052"/>
                      <a:pt x="6963" y="8989"/>
                    </a:cubicBezTo>
                    <a:cubicBezTo>
                      <a:pt x="7278" y="8831"/>
                      <a:pt x="7499" y="8674"/>
                      <a:pt x="7782" y="8516"/>
                    </a:cubicBezTo>
                    <a:close/>
                    <a:moveTo>
                      <a:pt x="1954" y="6846"/>
                    </a:moveTo>
                    <a:cubicBezTo>
                      <a:pt x="2300" y="7193"/>
                      <a:pt x="2710" y="7571"/>
                      <a:pt x="3151" y="7823"/>
                    </a:cubicBezTo>
                    <a:cubicBezTo>
                      <a:pt x="3214" y="8358"/>
                      <a:pt x="3309" y="8863"/>
                      <a:pt x="3403" y="9335"/>
                    </a:cubicBezTo>
                    <a:cubicBezTo>
                      <a:pt x="3090" y="9388"/>
                      <a:pt x="2806" y="9414"/>
                      <a:pt x="2555" y="9414"/>
                    </a:cubicBezTo>
                    <a:cubicBezTo>
                      <a:pt x="1015" y="9414"/>
                      <a:pt x="681" y="8445"/>
                      <a:pt x="1954" y="6846"/>
                    </a:cubicBezTo>
                    <a:close/>
                    <a:moveTo>
                      <a:pt x="9925" y="6846"/>
                    </a:moveTo>
                    <a:lnTo>
                      <a:pt x="9925" y="6846"/>
                    </a:lnTo>
                    <a:cubicBezTo>
                      <a:pt x="11167" y="8392"/>
                      <a:pt x="10934" y="9430"/>
                      <a:pt x="9267" y="9430"/>
                    </a:cubicBezTo>
                    <a:cubicBezTo>
                      <a:pt x="9032" y="9430"/>
                      <a:pt x="8768" y="9410"/>
                      <a:pt x="8475" y="9367"/>
                    </a:cubicBezTo>
                    <a:cubicBezTo>
                      <a:pt x="8538" y="8894"/>
                      <a:pt x="8664" y="8390"/>
                      <a:pt x="8727" y="7823"/>
                    </a:cubicBezTo>
                    <a:cubicBezTo>
                      <a:pt x="9137" y="7508"/>
                      <a:pt x="9515" y="7193"/>
                      <a:pt x="9925" y="6846"/>
                    </a:cubicBezTo>
                    <a:close/>
                    <a:moveTo>
                      <a:pt x="5924" y="9461"/>
                    </a:moveTo>
                    <a:cubicBezTo>
                      <a:pt x="6396" y="9650"/>
                      <a:pt x="6869" y="9839"/>
                      <a:pt x="7404" y="9965"/>
                    </a:cubicBezTo>
                    <a:cubicBezTo>
                      <a:pt x="6962" y="11056"/>
                      <a:pt x="6440" y="11607"/>
                      <a:pt x="5922" y="11607"/>
                    </a:cubicBezTo>
                    <a:cubicBezTo>
                      <a:pt x="5408" y="11607"/>
                      <a:pt x="4898" y="11064"/>
                      <a:pt x="4474" y="9965"/>
                    </a:cubicBezTo>
                    <a:cubicBezTo>
                      <a:pt x="4978" y="9839"/>
                      <a:pt x="5451" y="9650"/>
                      <a:pt x="5924" y="9461"/>
                    </a:cubicBezTo>
                    <a:close/>
                    <a:moveTo>
                      <a:pt x="5931" y="1"/>
                    </a:moveTo>
                    <a:cubicBezTo>
                      <a:pt x="5817" y="1"/>
                      <a:pt x="5699" y="14"/>
                      <a:pt x="5577" y="41"/>
                    </a:cubicBezTo>
                    <a:cubicBezTo>
                      <a:pt x="4632" y="262"/>
                      <a:pt x="4002" y="1333"/>
                      <a:pt x="3655" y="2278"/>
                    </a:cubicBezTo>
                    <a:cubicBezTo>
                      <a:pt x="3326" y="2223"/>
                      <a:pt x="2973" y="2187"/>
                      <a:pt x="2624" y="2187"/>
                    </a:cubicBezTo>
                    <a:cubicBezTo>
                      <a:pt x="1770" y="2187"/>
                      <a:pt x="939" y="2404"/>
                      <a:pt x="536" y="3097"/>
                    </a:cubicBezTo>
                    <a:cubicBezTo>
                      <a:pt x="1" y="4074"/>
                      <a:pt x="662" y="5334"/>
                      <a:pt x="1387" y="6216"/>
                    </a:cubicBezTo>
                    <a:cubicBezTo>
                      <a:pt x="788" y="6972"/>
                      <a:pt x="158" y="8043"/>
                      <a:pt x="379" y="8926"/>
                    </a:cubicBezTo>
                    <a:cubicBezTo>
                      <a:pt x="599" y="9650"/>
                      <a:pt x="1166" y="10028"/>
                      <a:pt x="1922" y="10186"/>
                    </a:cubicBezTo>
                    <a:cubicBezTo>
                      <a:pt x="2157" y="10241"/>
                      <a:pt x="2410" y="10266"/>
                      <a:pt x="2668" y="10266"/>
                    </a:cubicBezTo>
                    <a:cubicBezTo>
                      <a:pt x="2998" y="10266"/>
                      <a:pt x="3337" y="10225"/>
                      <a:pt x="3655" y="10154"/>
                    </a:cubicBezTo>
                    <a:cubicBezTo>
                      <a:pt x="4221" y="11678"/>
                      <a:pt x="5076" y="12434"/>
                      <a:pt x="5929" y="12434"/>
                    </a:cubicBezTo>
                    <a:cubicBezTo>
                      <a:pt x="6786" y="12434"/>
                      <a:pt x="7639" y="11670"/>
                      <a:pt x="8192" y="10154"/>
                    </a:cubicBezTo>
                    <a:cubicBezTo>
                      <a:pt x="8550" y="10215"/>
                      <a:pt x="8882" y="10243"/>
                      <a:pt x="9186" y="10243"/>
                    </a:cubicBezTo>
                    <a:cubicBezTo>
                      <a:pt x="11589" y="10243"/>
                      <a:pt x="12278" y="8453"/>
                      <a:pt x="10460" y="6216"/>
                    </a:cubicBezTo>
                    <a:cubicBezTo>
                      <a:pt x="12272" y="4014"/>
                      <a:pt x="11618" y="2182"/>
                      <a:pt x="9217" y="2182"/>
                    </a:cubicBezTo>
                    <a:cubicBezTo>
                      <a:pt x="8904" y="2182"/>
                      <a:pt x="8562" y="2213"/>
                      <a:pt x="8192" y="2278"/>
                    </a:cubicBezTo>
                    <a:cubicBezTo>
                      <a:pt x="7765" y="1139"/>
                      <a:pt x="7004" y="1"/>
                      <a:pt x="59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-42500725" y="3712425"/>
                <a:ext cx="63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91" extrusionOk="0">
                    <a:moveTo>
                      <a:pt x="1313" y="0"/>
                    </a:moveTo>
                    <a:cubicBezTo>
                      <a:pt x="1295" y="0"/>
                      <a:pt x="1278" y="1"/>
                      <a:pt x="1261" y="1"/>
                    </a:cubicBezTo>
                    <a:cubicBezTo>
                      <a:pt x="599" y="1"/>
                      <a:pt x="0" y="569"/>
                      <a:pt x="63" y="1230"/>
                    </a:cubicBezTo>
                    <a:cubicBezTo>
                      <a:pt x="0" y="1955"/>
                      <a:pt x="567" y="2490"/>
                      <a:pt x="1261" y="2490"/>
                    </a:cubicBezTo>
                    <a:cubicBezTo>
                      <a:pt x="1954" y="2490"/>
                      <a:pt x="2521" y="1955"/>
                      <a:pt x="2489" y="1230"/>
                    </a:cubicBezTo>
                    <a:cubicBezTo>
                      <a:pt x="2489" y="585"/>
                      <a:pt x="1980" y="0"/>
                      <a:pt x="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1" name="Google Shape;491;p2"/>
          <p:cNvSpPr txBox="1">
            <a:spLocks noGrp="1"/>
          </p:cNvSpPr>
          <p:nvPr>
            <p:ph type="body" idx="1"/>
          </p:nvPr>
        </p:nvSpPr>
        <p:spPr>
          <a:xfrm>
            <a:off x="3215225" y="1444375"/>
            <a:ext cx="2367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現有的商品推薦演算法</a:t>
            </a:r>
            <a:endParaRPr sz="1600"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50"/>
          </a:p>
        </p:txBody>
      </p:sp>
      <p:grpSp>
        <p:nvGrpSpPr>
          <p:cNvPr id="492" name="Google Shape;492;p2"/>
          <p:cNvGrpSpPr/>
          <p:nvPr/>
        </p:nvGrpSpPr>
        <p:grpSpPr>
          <a:xfrm>
            <a:off x="1207200" y="1732432"/>
            <a:ext cx="931200" cy="931200"/>
            <a:chOff x="4659175" y="3406607"/>
            <a:chExt cx="931200" cy="931200"/>
          </a:xfrm>
        </p:grpSpPr>
        <p:sp>
          <p:nvSpPr>
            <p:cNvPr id="493" name="Google Shape;493;p2"/>
            <p:cNvSpPr/>
            <p:nvPr/>
          </p:nvSpPr>
          <p:spPr>
            <a:xfrm rot="2700000">
              <a:off x="4795546" y="3542978"/>
              <a:ext cx="658458" cy="658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4" name="Google Shape;494;p2"/>
            <p:cNvGrpSpPr/>
            <p:nvPr/>
          </p:nvGrpSpPr>
          <p:grpSpPr>
            <a:xfrm>
              <a:off x="4945400" y="3690620"/>
              <a:ext cx="358640" cy="363226"/>
              <a:chOff x="-42617300" y="3587775"/>
              <a:chExt cx="306950" cy="310875"/>
            </a:xfrm>
          </p:grpSpPr>
          <p:sp>
            <p:nvSpPr>
              <p:cNvPr id="495" name="Google Shape;495;p2"/>
              <p:cNvSpPr/>
              <p:nvPr/>
            </p:nvSpPr>
            <p:spPr>
              <a:xfrm>
                <a:off x="-42617300" y="3587775"/>
                <a:ext cx="306950" cy="310875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2435" extrusionOk="0">
                    <a:moveTo>
                      <a:pt x="5905" y="860"/>
                    </a:moveTo>
                    <a:cubicBezTo>
                      <a:pt x="6421" y="860"/>
                      <a:pt x="6926" y="1412"/>
                      <a:pt x="7341" y="2467"/>
                    </a:cubicBezTo>
                    <a:cubicBezTo>
                      <a:pt x="6837" y="2593"/>
                      <a:pt x="6365" y="2782"/>
                      <a:pt x="5892" y="3003"/>
                    </a:cubicBezTo>
                    <a:cubicBezTo>
                      <a:pt x="5419" y="2782"/>
                      <a:pt x="4947" y="2593"/>
                      <a:pt x="4443" y="2467"/>
                    </a:cubicBezTo>
                    <a:cubicBezTo>
                      <a:pt x="4893" y="1381"/>
                      <a:pt x="5404" y="860"/>
                      <a:pt x="5905" y="860"/>
                    </a:cubicBezTo>
                    <a:close/>
                    <a:moveTo>
                      <a:pt x="4191" y="3255"/>
                    </a:moveTo>
                    <a:cubicBezTo>
                      <a:pt x="4443" y="3349"/>
                      <a:pt x="4632" y="3381"/>
                      <a:pt x="4884" y="3475"/>
                    </a:cubicBezTo>
                    <a:cubicBezTo>
                      <a:pt x="4726" y="3538"/>
                      <a:pt x="4600" y="3601"/>
                      <a:pt x="4443" y="3696"/>
                    </a:cubicBezTo>
                    <a:cubicBezTo>
                      <a:pt x="4285" y="3790"/>
                      <a:pt x="4159" y="3853"/>
                      <a:pt x="4002" y="3948"/>
                    </a:cubicBezTo>
                    <a:cubicBezTo>
                      <a:pt x="4096" y="3727"/>
                      <a:pt x="4159" y="3507"/>
                      <a:pt x="4191" y="3255"/>
                    </a:cubicBezTo>
                    <a:close/>
                    <a:moveTo>
                      <a:pt x="7625" y="3318"/>
                    </a:moveTo>
                    <a:cubicBezTo>
                      <a:pt x="7688" y="3507"/>
                      <a:pt x="7751" y="3727"/>
                      <a:pt x="7782" y="3979"/>
                    </a:cubicBezTo>
                    <a:cubicBezTo>
                      <a:pt x="7499" y="3790"/>
                      <a:pt x="7247" y="3633"/>
                      <a:pt x="6963" y="3507"/>
                    </a:cubicBezTo>
                    <a:cubicBezTo>
                      <a:pt x="7184" y="3412"/>
                      <a:pt x="7404" y="3349"/>
                      <a:pt x="7625" y="3318"/>
                    </a:cubicBezTo>
                    <a:close/>
                    <a:moveTo>
                      <a:pt x="2611" y="3034"/>
                    </a:moveTo>
                    <a:cubicBezTo>
                      <a:pt x="2846" y="3034"/>
                      <a:pt x="3110" y="3054"/>
                      <a:pt x="3403" y="3097"/>
                    </a:cubicBezTo>
                    <a:cubicBezTo>
                      <a:pt x="3309" y="3570"/>
                      <a:pt x="3183" y="4042"/>
                      <a:pt x="3151" y="4609"/>
                    </a:cubicBezTo>
                    <a:cubicBezTo>
                      <a:pt x="2742" y="4924"/>
                      <a:pt x="2363" y="5240"/>
                      <a:pt x="1954" y="5586"/>
                    </a:cubicBezTo>
                    <a:cubicBezTo>
                      <a:pt x="712" y="4068"/>
                      <a:pt x="945" y="3034"/>
                      <a:pt x="2611" y="3034"/>
                    </a:cubicBezTo>
                    <a:close/>
                    <a:moveTo>
                      <a:pt x="9301" y="3075"/>
                    </a:moveTo>
                    <a:cubicBezTo>
                      <a:pt x="10879" y="3075"/>
                      <a:pt x="11079" y="4102"/>
                      <a:pt x="9862" y="5618"/>
                    </a:cubicBezTo>
                    <a:cubicBezTo>
                      <a:pt x="9515" y="5271"/>
                      <a:pt x="9137" y="4924"/>
                      <a:pt x="8696" y="4641"/>
                    </a:cubicBezTo>
                    <a:cubicBezTo>
                      <a:pt x="8601" y="4137"/>
                      <a:pt x="8538" y="3601"/>
                      <a:pt x="8412" y="3160"/>
                    </a:cubicBezTo>
                    <a:cubicBezTo>
                      <a:pt x="8746" y="3102"/>
                      <a:pt x="9042" y="3075"/>
                      <a:pt x="9301" y="3075"/>
                    </a:cubicBezTo>
                    <a:close/>
                    <a:moveTo>
                      <a:pt x="8822" y="5744"/>
                    </a:moveTo>
                    <a:cubicBezTo>
                      <a:pt x="9011" y="5901"/>
                      <a:pt x="9169" y="6059"/>
                      <a:pt x="9326" y="6216"/>
                    </a:cubicBezTo>
                    <a:cubicBezTo>
                      <a:pt x="9169" y="6374"/>
                      <a:pt x="8980" y="6531"/>
                      <a:pt x="8822" y="6689"/>
                    </a:cubicBezTo>
                    <a:lnTo>
                      <a:pt x="8822" y="5744"/>
                    </a:lnTo>
                    <a:close/>
                    <a:moveTo>
                      <a:pt x="3025" y="5775"/>
                    </a:moveTo>
                    <a:lnTo>
                      <a:pt x="3025" y="6720"/>
                    </a:lnTo>
                    <a:cubicBezTo>
                      <a:pt x="2836" y="6563"/>
                      <a:pt x="2679" y="6405"/>
                      <a:pt x="2521" y="6248"/>
                    </a:cubicBezTo>
                    <a:cubicBezTo>
                      <a:pt x="2679" y="6090"/>
                      <a:pt x="2868" y="5933"/>
                      <a:pt x="3025" y="5775"/>
                    </a:cubicBezTo>
                    <a:close/>
                    <a:moveTo>
                      <a:pt x="5892" y="3885"/>
                    </a:moveTo>
                    <a:cubicBezTo>
                      <a:pt x="6617" y="4200"/>
                      <a:pt x="7278" y="4609"/>
                      <a:pt x="7908" y="5082"/>
                    </a:cubicBezTo>
                    <a:cubicBezTo>
                      <a:pt x="8003" y="5838"/>
                      <a:pt x="8003" y="6626"/>
                      <a:pt x="7908" y="7413"/>
                    </a:cubicBezTo>
                    <a:cubicBezTo>
                      <a:pt x="7278" y="7823"/>
                      <a:pt x="6585" y="8232"/>
                      <a:pt x="5892" y="8579"/>
                    </a:cubicBezTo>
                    <a:cubicBezTo>
                      <a:pt x="5545" y="8421"/>
                      <a:pt x="5230" y="8232"/>
                      <a:pt x="4884" y="8043"/>
                    </a:cubicBezTo>
                    <a:cubicBezTo>
                      <a:pt x="4537" y="7823"/>
                      <a:pt x="4191" y="7634"/>
                      <a:pt x="3876" y="7413"/>
                    </a:cubicBezTo>
                    <a:cubicBezTo>
                      <a:pt x="3844" y="6657"/>
                      <a:pt x="3844" y="5870"/>
                      <a:pt x="3876" y="5082"/>
                    </a:cubicBezTo>
                    <a:cubicBezTo>
                      <a:pt x="4191" y="4830"/>
                      <a:pt x="4537" y="4641"/>
                      <a:pt x="4884" y="4452"/>
                    </a:cubicBezTo>
                    <a:cubicBezTo>
                      <a:pt x="5230" y="4263"/>
                      <a:pt x="5577" y="4042"/>
                      <a:pt x="5892" y="3885"/>
                    </a:cubicBezTo>
                    <a:close/>
                    <a:moveTo>
                      <a:pt x="4033" y="8516"/>
                    </a:moveTo>
                    <a:cubicBezTo>
                      <a:pt x="4159" y="8579"/>
                      <a:pt x="4317" y="8674"/>
                      <a:pt x="4474" y="8737"/>
                    </a:cubicBezTo>
                    <a:cubicBezTo>
                      <a:pt x="4632" y="8831"/>
                      <a:pt x="4758" y="8894"/>
                      <a:pt x="4915" y="8989"/>
                    </a:cubicBezTo>
                    <a:cubicBezTo>
                      <a:pt x="4663" y="9052"/>
                      <a:pt x="4474" y="9146"/>
                      <a:pt x="4254" y="9178"/>
                    </a:cubicBezTo>
                    <a:cubicBezTo>
                      <a:pt x="4159" y="8926"/>
                      <a:pt x="4096" y="8737"/>
                      <a:pt x="4033" y="8516"/>
                    </a:cubicBezTo>
                    <a:close/>
                    <a:moveTo>
                      <a:pt x="7782" y="8516"/>
                    </a:moveTo>
                    <a:cubicBezTo>
                      <a:pt x="7751" y="8737"/>
                      <a:pt x="7688" y="8989"/>
                      <a:pt x="7625" y="9178"/>
                    </a:cubicBezTo>
                    <a:cubicBezTo>
                      <a:pt x="7404" y="9083"/>
                      <a:pt x="7184" y="9052"/>
                      <a:pt x="6963" y="8989"/>
                    </a:cubicBezTo>
                    <a:cubicBezTo>
                      <a:pt x="7278" y="8831"/>
                      <a:pt x="7499" y="8674"/>
                      <a:pt x="7782" y="8516"/>
                    </a:cubicBezTo>
                    <a:close/>
                    <a:moveTo>
                      <a:pt x="1954" y="6846"/>
                    </a:moveTo>
                    <a:cubicBezTo>
                      <a:pt x="2300" y="7193"/>
                      <a:pt x="2710" y="7571"/>
                      <a:pt x="3151" y="7823"/>
                    </a:cubicBezTo>
                    <a:cubicBezTo>
                      <a:pt x="3214" y="8358"/>
                      <a:pt x="3309" y="8863"/>
                      <a:pt x="3403" y="9335"/>
                    </a:cubicBezTo>
                    <a:cubicBezTo>
                      <a:pt x="3090" y="9388"/>
                      <a:pt x="2806" y="9414"/>
                      <a:pt x="2555" y="9414"/>
                    </a:cubicBezTo>
                    <a:cubicBezTo>
                      <a:pt x="1015" y="9414"/>
                      <a:pt x="681" y="8445"/>
                      <a:pt x="1954" y="6846"/>
                    </a:cubicBezTo>
                    <a:close/>
                    <a:moveTo>
                      <a:pt x="9925" y="6846"/>
                    </a:moveTo>
                    <a:lnTo>
                      <a:pt x="9925" y="6846"/>
                    </a:lnTo>
                    <a:cubicBezTo>
                      <a:pt x="11167" y="8392"/>
                      <a:pt x="10934" y="9430"/>
                      <a:pt x="9267" y="9430"/>
                    </a:cubicBezTo>
                    <a:cubicBezTo>
                      <a:pt x="9032" y="9430"/>
                      <a:pt x="8768" y="9410"/>
                      <a:pt x="8475" y="9367"/>
                    </a:cubicBezTo>
                    <a:cubicBezTo>
                      <a:pt x="8538" y="8894"/>
                      <a:pt x="8664" y="8390"/>
                      <a:pt x="8727" y="7823"/>
                    </a:cubicBezTo>
                    <a:cubicBezTo>
                      <a:pt x="9137" y="7508"/>
                      <a:pt x="9515" y="7193"/>
                      <a:pt x="9925" y="6846"/>
                    </a:cubicBezTo>
                    <a:close/>
                    <a:moveTo>
                      <a:pt x="5924" y="9461"/>
                    </a:moveTo>
                    <a:cubicBezTo>
                      <a:pt x="6396" y="9650"/>
                      <a:pt x="6869" y="9839"/>
                      <a:pt x="7404" y="9965"/>
                    </a:cubicBezTo>
                    <a:cubicBezTo>
                      <a:pt x="6962" y="11056"/>
                      <a:pt x="6440" y="11607"/>
                      <a:pt x="5922" y="11607"/>
                    </a:cubicBezTo>
                    <a:cubicBezTo>
                      <a:pt x="5408" y="11607"/>
                      <a:pt x="4898" y="11064"/>
                      <a:pt x="4474" y="9965"/>
                    </a:cubicBezTo>
                    <a:cubicBezTo>
                      <a:pt x="4978" y="9839"/>
                      <a:pt x="5451" y="9650"/>
                      <a:pt x="5924" y="9461"/>
                    </a:cubicBezTo>
                    <a:close/>
                    <a:moveTo>
                      <a:pt x="5931" y="1"/>
                    </a:moveTo>
                    <a:cubicBezTo>
                      <a:pt x="5817" y="1"/>
                      <a:pt x="5699" y="14"/>
                      <a:pt x="5577" y="41"/>
                    </a:cubicBezTo>
                    <a:cubicBezTo>
                      <a:pt x="4632" y="262"/>
                      <a:pt x="4002" y="1333"/>
                      <a:pt x="3655" y="2278"/>
                    </a:cubicBezTo>
                    <a:cubicBezTo>
                      <a:pt x="3326" y="2223"/>
                      <a:pt x="2973" y="2187"/>
                      <a:pt x="2624" y="2187"/>
                    </a:cubicBezTo>
                    <a:cubicBezTo>
                      <a:pt x="1770" y="2187"/>
                      <a:pt x="939" y="2404"/>
                      <a:pt x="536" y="3097"/>
                    </a:cubicBezTo>
                    <a:cubicBezTo>
                      <a:pt x="1" y="4074"/>
                      <a:pt x="662" y="5334"/>
                      <a:pt x="1387" y="6216"/>
                    </a:cubicBezTo>
                    <a:cubicBezTo>
                      <a:pt x="788" y="6972"/>
                      <a:pt x="158" y="8043"/>
                      <a:pt x="379" y="8926"/>
                    </a:cubicBezTo>
                    <a:cubicBezTo>
                      <a:pt x="599" y="9650"/>
                      <a:pt x="1166" y="10028"/>
                      <a:pt x="1922" y="10186"/>
                    </a:cubicBezTo>
                    <a:cubicBezTo>
                      <a:pt x="2157" y="10241"/>
                      <a:pt x="2410" y="10266"/>
                      <a:pt x="2668" y="10266"/>
                    </a:cubicBezTo>
                    <a:cubicBezTo>
                      <a:pt x="2998" y="10266"/>
                      <a:pt x="3337" y="10225"/>
                      <a:pt x="3655" y="10154"/>
                    </a:cubicBezTo>
                    <a:cubicBezTo>
                      <a:pt x="4221" y="11678"/>
                      <a:pt x="5076" y="12434"/>
                      <a:pt x="5929" y="12434"/>
                    </a:cubicBezTo>
                    <a:cubicBezTo>
                      <a:pt x="6786" y="12434"/>
                      <a:pt x="7639" y="11670"/>
                      <a:pt x="8192" y="10154"/>
                    </a:cubicBezTo>
                    <a:cubicBezTo>
                      <a:pt x="8550" y="10215"/>
                      <a:pt x="8882" y="10243"/>
                      <a:pt x="9186" y="10243"/>
                    </a:cubicBezTo>
                    <a:cubicBezTo>
                      <a:pt x="11589" y="10243"/>
                      <a:pt x="12278" y="8453"/>
                      <a:pt x="10460" y="6216"/>
                    </a:cubicBezTo>
                    <a:cubicBezTo>
                      <a:pt x="12272" y="4014"/>
                      <a:pt x="11618" y="2182"/>
                      <a:pt x="9217" y="2182"/>
                    </a:cubicBezTo>
                    <a:cubicBezTo>
                      <a:pt x="8904" y="2182"/>
                      <a:pt x="8562" y="2213"/>
                      <a:pt x="8192" y="2278"/>
                    </a:cubicBezTo>
                    <a:cubicBezTo>
                      <a:pt x="7765" y="1139"/>
                      <a:pt x="7004" y="1"/>
                      <a:pt x="59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-42500725" y="3712425"/>
                <a:ext cx="63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91" extrusionOk="0">
                    <a:moveTo>
                      <a:pt x="1313" y="0"/>
                    </a:moveTo>
                    <a:cubicBezTo>
                      <a:pt x="1295" y="0"/>
                      <a:pt x="1278" y="1"/>
                      <a:pt x="1261" y="1"/>
                    </a:cubicBezTo>
                    <a:cubicBezTo>
                      <a:pt x="599" y="1"/>
                      <a:pt x="0" y="569"/>
                      <a:pt x="63" y="1230"/>
                    </a:cubicBezTo>
                    <a:cubicBezTo>
                      <a:pt x="0" y="1955"/>
                      <a:pt x="567" y="2490"/>
                      <a:pt x="1261" y="2490"/>
                    </a:cubicBezTo>
                    <a:cubicBezTo>
                      <a:pt x="1954" y="2490"/>
                      <a:pt x="2521" y="1955"/>
                      <a:pt x="2489" y="1230"/>
                    </a:cubicBezTo>
                    <a:cubicBezTo>
                      <a:pt x="2489" y="585"/>
                      <a:pt x="1980" y="0"/>
                      <a:pt x="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7" name="Google Shape;497;p2"/>
          <p:cNvSpPr txBox="1">
            <a:spLocks noGrp="1"/>
          </p:cNvSpPr>
          <p:nvPr>
            <p:ph type="title" idx="4294967295"/>
          </p:nvPr>
        </p:nvSpPr>
        <p:spPr>
          <a:xfrm>
            <a:off x="2163500" y="1746850"/>
            <a:ext cx="9312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 b="1"/>
              <a:t>背景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 b="1"/>
              <a:t>動機</a:t>
            </a:r>
            <a:endParaRPr sz="2400" b="1"/>
          </a:p>
        </p:txBody>
      </p:sp>
      <p:sp>
        <p:nvSpPr>
          <p:cNvPr id="498" name="Google Shape;498;p2"/>
          <p:cNvSpPr txBox="1">
            <a:spLocks noGrp="1"/>
          </p:cNvSpPr>
          <p:nvPr>
            <p:ph type="body" idx="1"/>
          </p:nvPr>
        </p:nvSpPr>
        <p:spPr>
          <a:xfrm>
            <a:off x="5702750" y="1444375"/>
            <a:ext cx="2367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希望能夠提升精確度</a:t>
            </a:r>
            <a:endParaRPr sz="1600"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50"/>
          </a:p>
        </p:txBody>
      </p:sp>
      <p:sp>
        <p:nvSpPr>
          <p:cNvPr id="499" name="Google Shape;499;p2"/>
          <p:cNvSpPr txBox="1">
            <a:spLocks noGrp="1"/>
          </p:cNvSpPr>
          <p:nvPr>
            <p:ph type="body" idx="1"/>
          </p:nvPr>
        </p:nvSpPr>
        <p:spPr>
          <a:xfrm>
            <a:off x="3669100" y="3966338"/>
            <a:ext cx="42003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減少錯誤推薦、優化線上購物體驗</a:t>
            </a:r>
            <a:endParaRPr sz="1800"/>
          </a:p>
        </p:txBody>
      </p:sp>
      <p:cxnSp>
        <p:nvCxnSpPr>
          <p:cNvPr id="500" name="Google Shape;500;p2"/>
          <p:cNvCxnSpPr>
            <a:stCxn id="485" idx="3"/>
            <a:endCxn id="483" idx="1"/>
          </p:cNvCxnSpPr>
          <p:nvPr/>
        </p:nvCxnSpPr>
        <p:spPr>
          <a:xfrm rot="10800000" flipH="1">
            <a:off x="3094700" y="3487525"/>
            <a:ext cx="574500" cy="33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"/>
          <p:cNvCxnSpPr>
            <a:stCxn id="485" idx="3"/>
            <a:endCxn id="499" idx="1"/>
          </p:cNvCxnSpPr>
          <p:nvPr/>
        </p:nvCxnSpPr>
        <p:spPr>
          <a:xfrm>
            <a:off x="3094700" y="3825925"/>
            <a:ext cx="574500" cy="373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44"/>
          <p:cNvGrpSpPr/>
          <p:nvPr/>
        </p:nvGrpSpPr>
        <p:grpSpPr>
          <a:xfrm>
            <a:off x="780724" y="3724400"/>
            <a:ext cx="7576101" cy="524175"/>
            <a:chOff x="780724" y="3724400"/>
            <a:chExt cx="7576101" cy="524175"/>
          </a:xfrm>
        </p:grpSpPr>
        <p:sp>
          <p:nvSpPr>
            <p:cNvPr id="882" name="Google Shape;882;p44"/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44"/>
          <p:cNvSpPr/>
          <p:nvPr/>
        </p:nvSpPr>
        <p:spPr>
          <a:xfrm>
            <a:off x="1456575" y="1604200"/>
            <a:ext cx="6231000" cy="190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4"/>
          <p:cNvSpPr txBox="1">
            <a:spLocks noGrp="1"/>
          </p:cNvSpPr>
          <p:nvPr>
            <p:ph type="subTitle" idx="1"/>
          </p:nvPr>
        </p:nvSpPr>
        <p:spPr>
          <a:xfrm>
            <a:off x="2271225" y="1713691"/>
            <a:ext cx="46017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54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rPr>
              <a:t>Thanks for your attention!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87" name="Google Shape;887;p44"/>
          <p:cNvGrpSpPr/>
          <p:nvPr/>
        </p:nvGrpSpPr>
        <p:grpSpPr>
          <a:xfrm>
            <a:off x="787325" y="901050"/>
            <a:ext cx="7569500" cy="523500"/>
            <a:chOff x="787325" y="901050"/>
            <a:chExt cx="7569500" cy="523500"/>
          </a:xfrm>
        </p:grpSpPr>
        <p:sp>
          <p:nvSpPr>
            <p:cNvPr id="888" name="Google Shape;888;p44"/>
            <p:cNvSpPr/>
            <p:nvPr/>
          </p:nvSpPr>
          <p:spPr>
            <a:xfrm>
              <a:off x="787325" y="901050"/>
              <a:ext cx="68958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7845925" y="901050"/>
              <a:ext cx="510900" cy="51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0d5182a02_4_0"/>
          <p:cNvSpPr txBox="1">
            <a:spLocks noGrp="1"/>
          </p:cNvSpPr>
          <p:nvPr>
            <p:ph type="title"/>
          </p:nvPr>
        </p:nvSpPr>
        <p:spPr>
          <a:xfrm>
            <a:off x="857438" y="537925"/>
            <a:ext cx="30123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實作方式</a:t>
            </a:r>
            <a:endParaRPr b="1"/>
          </a:p>
        </p:txBody>
      </p:sp>
      <p:grpSp>
        <p:nvGrpSpPr>
          <p:cNvPr id="508" name="Google Shape;508;g130d5182a02_4_0"/>
          <p:cNvGrpSpPr/>
          <p:nvPr/>
        </p:nvGrpSpPr>
        <p:grpSpPr>
          <a:xfrm>
            <a:off x="736594" y="3976695"/>
            <a:ext cx="800175" cy="423437"/>
            <a:chOff x="736625" y="4084775"/>
            <a:chExt cx="596300" cy="315550"/>
          </a:xfrm>
        </p:grpSpPr>
        <p:sp>
          <p:nvSpPr>
            <p:cNvPr id="509" name="Google Shape;509;g130d5182a02_4_0"/>
            <p:cNvSpPr/>
            <p:nvPr/>
          </p:nvSpPr>
          <p:spPr>
            <a:xfrm>
              <a:off x="736625" y="4109625"/>
              <a:ext cx="290700" cy="29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130d5182a02_4_0"/>
            <p:cNvSpPr/>
            <p:nvPr/>
          </p:nvSpPr>
          <p:spPr>
            <a:xfrm>
              <a:off x="1207525" y="4084775"/>
              <a:ext cx="125400" cy="125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g130d5182a02_4_0"/>
          <p:cNvSpPr txBox="1">
            <a:spLocks noGrp="1"/>
          </p:cNvSpPr>
          <p:nvPr>
            <p:ph type="subTitle" idx="4294967295"/>
          </p:nvPr>
        </p:nvSpPr>
        <p:spPr>
          <a:xfrm>
            <a:off x="611675" y="2925750"/>
            <a:ext cx="19626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/>
              <a:t>以</a:t>
            </a:r>
            <a:r>
              <a:rPr lang="en" u="sng"/>
              <a:t>商品頁標題</a:t>
            </a:r>
            <a:r>
              <a:rPr lang="en"/>
              <a:t>進行</a:t>
            </a:r>
            <a:r>
              <a:rPr lang="en" u="sng"/>
              <a:t>斷詞</a:t>
            </a:r>
            <a:r>
              <a:rPr lang="en"/>
              <a:t>，並藉由</a:t>
            </a:r>
            <a:r>
              <a:rPr lang="en" u="sng"/>
              <a:t>BERT之預處理模型</a:t>
            </a:r>
            <a:r>
              <a:rPr lang="en"/>
              <a:t>生成商品向量。</a:t>
            </a:r>
            <a:endParaRPr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g130d5182a02_4_0"/>
          <p:cNvSpPr txBox="1">
            <a:spLocks noGrp="1"/>
          </p:cNvSpPr>
          <p:nvPr>
            <p:ph type="title" idx="4294967295"/>
          </p:nvPr>
        </p:nvSpPr>
        <p:spPr>
          <a:xfrm>
            <a:off x="794525" y="2425100"/>
            <a:ext cx="1657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>
                <a:solidFill>
                  <a:schemeClr val="accent5"/>
                </a:solidFill>
              </a:rPr>
              <a:t>商品向量化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13" name="Google Shape;513;g130d5182a02_4_0"/>
          <p:cNvSpPr txBox="1">
            <a:spLocks noGrp="1"/>
          </p:cNvSpPr>
          <p:nvPr>
            <p:ph type="title" idx="4294967295"/>
          </p:nvPr>
        </p:nvSpPr>
        <p:spPr>
          <a:xfrm>
            <a:off x="2455850" y="2425100"/>
            <a:ext cx="22311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>
                <a:solidFill>
                  <a:schemeClr val="accent5"/>
                </a:solidFill>
              </a:rPr>
              <a:t>會員向量化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14" name="Google Shape;514;g130d5182a02_4_0"/>
          <p:cNvSpPr txBox="1">
            <a:spLocks noGrp="1"/>
          </p:cNvSpPr>
          <p:nvPr>
            <p:ph type="title" idx="4294967295"/>
          </p:nvPr>
        </p:nvSpPr>
        <p:spPr>
          <a:xfrm>
            <a:off x="4298950" y="2425100"/>
            <a:ext cx="24732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>
                <a:solidFill>
                  <a:schemeClr val="accent5"/>
                </a:solidFill>
              </a:rPr>
              <a:t>相似性評估與驗證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15" name="Google Shape;515;g130d5182a02_4_0"/>
          <p:cNvSpPr txBox="1">
            <a:spLocks noGrp="1"/>
          </p:cNvSpPr>
          <p:nvPr>
            <p:ph type="title" idx="4294967295"/>
          </p:nvPr>
        </p:nvSpPr>
        <p:spPr>
          <a:xfrm>
            <a:off x="6853225" y="2425088"/>
            <a:ext cx="1344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>
                <a:solidFill>
                  <a:schemeClr val="accent5"/>
                </a:solidFill>
              </a:rPr>
              <a:t>成果與討論</a:t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516" name="Google Shape;516;g130d5182a02_4_0"/>
          <p:cNvGrpSpPr/>
          <p:nvPr/>
        </p:nvGrpSpPr>
        <p:grpSpPr>
          <a:xfrm>
            <a:off x="1876775" y="1811377"/>
            <a:ext cx="5390325" cy="0"/>
            <a:chOff x="1876775" y="2573377"/>
            <a:chExt cx="5390325" cy="0"/>
          </a:xfrm>
        </p:grpSpPr>
        <p:cxnSp>
          <p:nvCxnSpPr>
            <p:cNvPr id="517" name="Google Shape;517;g130d5182a02_4_0"/>
            <p:cNvCxnSpPr/>
            <p:nvPr/>
          </p:nvCxnSpPr>
          <p:spPr>
            <a:xfrm>
              <a:off x="1876775" y="2573377"/>
              <a:ext cx="1474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Google Shape;518;g130d5182a02_4_0"/>
            <p:cNvCxnSpPr/>
            <p:nvPr/>
          </p:nvCxnSpPr>
          <p:spPr>
            <a:xfrm>
              <a:off x="3824100" y="2573377"/>
              <a:ext cx="1474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g130d5182a02_4_0"/>
            <p:cNvCxnSpPr/>
            <p:nvPr/>
          </p:nvCxnSpPr>
          <p:spPr>
            <a:xfrm>
              <a:off x="5792600" y="2573377"/>
              <a:ext cx="1474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0" name="Google Shape;520;g130d5182a02_4_0"/>
          <p:cNvSpPr/>
          <p:nvPr/>
        </p:nvSpPr>
        <p:spPr>
          <a:xfrm>
            <a:off x="1321475" y="1517750"/>
            <a:ext cx="596700" cy="5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30d5182a02_4_0"/>
          <p:cNvSpPr/>
          <p:nvPr/>
        </p:nvSpPr>
        <p:spPr>
          <a:xfrm>
            <a:off x="7226875" y="1517750"/>
            <a:ext cx="596700" cy="5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30d5182a02_4_0"/>
          <p:cNvSpPr/>
          <p:nvPr/>
        </p:nvSpPr>
        <p:spPr>
          <a:xfrm>
            <a:off x="5237208" y="1517750"/>
            <a:ext cx="596700" cy="5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30d5182a02_4_0"/>
          <p:cNvSpPr/>
          <p:nvPr/>
        </p:nvSpPr>
        <p:spPr>
          <a:xfrm>
            <a:off x="3273042" y="1517750"/>
            <a:ext cx="596700" cy="5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30d5182a02_4_0"/>
          <p:cNvSpPr/>
          <p:nvPr/>
        </p:nvSpPr>
        <p:spPr>
          <a:xfrm>
            <a:off x="1472000" y="1652723"/>
            <a:ext cx="313200" cy="31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30d5182a02_4_0"/>
          <p:cNvSpPr/>
          <p:nvPr/>
        </p:nvSpPr>
        <p:spPr>
          <a:xfrm>
            <a:off x="5381837" y="1646123"/>
            <a:ext cx="326400" cy="3264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30d5182a02_4_0"/>
          <p:cNvSpPr/>
          <p:nvPr/>
        </p:nvSpPr>
        <p:spPr>
          <a:xfrm rot="5400000">
            <a:off x="7367100" y="1659923"/>
            <a:ext cx="345600" cy="2988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30d5182a02_4_0"/>
          <p:cNvSpPr/>
          <p:nvPr/>
        </p:nvSpPr>
        <p:spPr>
          <a:xfrm>
            <a:off x="3451825" y="1683473"/>
            <a:ext cx="251700" cy="25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130d5182a02_4_0"/>
          <p:cNvCxnSpPr>
            <a:stCxn id="520" idx="2"/>
            <a:endCxn id="520" idx="2"/>
          </p:cNvCxnSpPr>
          <p:nvPr/>
        </p:nvCxnSpPr>
        <p:spPr>
          <a:xfrm>
            <a:off x="1619825" y="2114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9" name="Google Shape;529;g130d5182a02_4_0"/>
          <p:cNvCxnSpPr>
            <a:stCxn id="520" idx="2"/>
            <a:endCxn id="512" idx="0"/>
          </p:cNvCxnSpPr>
          <p:nvPr/>
        </p:nvCxnSpPr>
        <p:spPr>
          <a:xfrm>
            <a:off x="1619825" y="2114450"/>
            <a:ext cx="3600" cy="3108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g130d5182a02_4_0"/>
          <p:cNvCxnSpPr>
            <a:stCxn id="523" idx="2"/>
            <a:endCxn id="513" idx="0"/>
          </p:cNvCxnSpPr>
          <p:nvPr/>
        </p:nvCxnSpPr>
        <p:spPr>
          <a:xfrm>
            <a:off x="3571392" y="2114450"/>
            <a:ext cx="0" cy="3108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g130d5182a02_4_0"/>
          <p:cNvCxnSpPr>
            <a:stCxn id="522" idx="2"/>
            <a:endCxn id="514" idx="0"/>
          </p:cNvCxnSpPr>
          <p:nvPr/>
        </p:nvCxnSpPr>
        <p:spPr>
          <a:xfrm>
            <a:off x="5535558" y="2114450"/>
            <a:ext cx="0" cy="3108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g130d5182a02_4_0"/>
          <p:cNvCxnSpPr>
            <a:stCxn id="521" idx="2"/>
            <a:endCxn id="515" idx="0"/>
          </p:cNvCxnSpPr>
          <p:nvPr/>
        </p:nvCxnSpPr>
        <p:spPr>
          <a:xfrm>
            <a:off x="7525225" y="2114450"/>
            <a:ext cx="0" cy="310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3" name="Google Shape;533;g130d5182a02_4_0"/>
          <p:cNvSpPr txBox="1">
            <a:spLocks noGrp="1"/>
          </p:cNvSpPr>
          <p:nvPr>
            <p:ph type="subTitle" idx="4294967295"/>
          </p:nvPr>
        </p:nvSpPr>
        <p:spPr>
          <a:xfrm>
            <a:off x="2650476" y="2925750"/>
            <a:ext cx="18639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/>
              <a:t>藉由會員</a:t>
            </a:r>
            <a:r>
              <a:rPr lang="en" u="sng"/>
              <a:t>過去的行為紀錄</a:t>
            </a:r>
            <a:r>
              <a:rPr lang="en"/>
              <a:t>，以其看過、感興趣或購買過的商品之向量，生成各會員向量。</a:t>
            </a:r>
            <a:endParaRPr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g130d5182a02_4_0"/>
          <p:cNvSpPr txBox="1">
            <a:spLocks noGrp="1"/>
          </p:cNvSpPr>
          <p:nvPr>
            <p:ph type="subTitle" idx="4294967295"/>
          </p:nvPr>
        </p:nvSpPr>
        <p:spPr>
          <a:xfrm>
            <a:off x="4680725" y="2925750"/>
            <a:ext cx="18639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/>
              <a:t>將過去行為資料</a:t>
            </a:r>
            <a:r>
              <a:rPr lang="en" u="sng"/>
              <a:t>以時間段進行拆分</a:t>
            </a:r>
            <a:r>
              <a:rPr lang="en"/>
              <a:t>，並對期間內會員進行</a:t>
            </a:r>
            <a:r>
              <a:rPr lang="en" u="sng"/>
              <a:t>取樣</a:t>
            </a:r>
            <a:r>
              <a:rPr lang="en"/>
              <a:t>，以前兩部分之成果</a:t>
            </a:r>
            <a:r>
              <a:rPr lang="en" u="sng"/>
              <a:t>衡量準確率</a:t>
            </a:r>
            <a:r>
              <a:rPr lang="en"/>
              <a:t>。</a:t>
            </a:r>
            <a:endParaRPr b="0" i="0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g130d5182a02_4_0"/>
          <p:cNvSpPr txBox="1">
            <a:spLocks noGrp="1"/>
          </p:cNvSpPr>
          <p:nvPr>
            <p:ph type="subTitle" idx="4294967295"/>
          </p:nvPr>
        </p:nvSpPr>
        <p:spPr>
          <a:xfrm>
            <a:off x="6711000" y="2925750"/>
            <a:ext cx="16578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/>
              <a:t>根據最後的成果進行討論與總結。</a:t>
            </a:r>
            <a:endParaRPr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6" name="Google Shape;536;g130d5182a02_4_0"/>
          <p:cNvGrpSpPr/>
          <p:nvPr/>
        </p:nvGrpSpPr>
        <p:grpSpPr>
          <a:xfrm>
            <a:off x="7619600" y="3513001"/>
            <a:ext cx="1308272" cy="1350807"/>
            <a:chOff x="4994117" y="856453"/>
            <a:chExt cx="3261709" cy="3436293"/>
          </a:xfrm>
        </p:grpSpPr>
        <p:grpSp>
          <p:nvGrpSpPr>
            <p:cNvPr id="537" name="Google Shape;537;g130d5182a02_4_0"/>
            <p:cNvGrpSpPr/>
            <p:nvPr/>
          </p:nvGrpSpPr>
          <p:grpSpPr>
            <a:xfrm>
              <a:off x="4994117" y="856453"/>
              <a:ext cx="3261709" cy="3436293"/>
              <a:chOff x="4994117" y="856453"/>
              <a:chExt cx="3261709" cy="3436293"/>
            </a:xfrm>
          </p:grpSpPr>
          <p:grpSp>
            <p:nvGrpSpPr>
              <p:cNvPr id="538" name="Google Shape;538;g130d5182a02_4_0"/>
              <p:cNvGrpSpPr/>
              <p:nvPr/>
            </p:nvGrpSpPr>
            <p:grpSpPr>
              <a:xfrm>
                <a:off x="4994117" y="901006"/>
                <a:ext cx="3261709" cy="3391740"/>
                <a:chOff x="4994117" y="901006"/>
                <a:chExt cx="3261709" cy="3391740"/>
              </a:xfrm>
            </p:grpSpPr>
            <p:sp>
              <p:nvSpPr>
                <p:cNvPr id="539" name="Google Shape;539;g130d5182a02_4_0"/>
                <p:cNvSpPr/>
                <p:nvPr/>
              </p:nvSpPr>
              <p:spPr>
                <a:xfrm flipH="1">
                  <a:off x="4994117" y="3831781"/>
                  <a:ext cx="3261709" cy="460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0" h="4137" extrusionOk="0">
                      <a:moveTo>
                        <a:pt x="15924" y="1"/>
                      </a:moveTo>
                      <a:cubicBezTo>
                        <a:pt x="7118" y="1"/>
                        <a:pt x="0" y="929"/>
                        <a:pt x="0" y="2083"/>
                      </a:cubicBezTo>
                      <a:cubicBezTo>
                        <a:pt x="0" y="3208"/>
                        <a:pt x="7118" y="4136"/>
                        <a:pt x="15924" y="4136"/>
                      </a:cubicBezTo>
                      <a:cubicBezTo>
                        <a:pt x="24701" y="4136"/>
                        <a:pt x="31819" y="3208"/>
                        <a:pt x="31819" y="2083"/>
                      </a:cubicBezTo>
                      <a:cubicBezTo>
                        <a:pt x="31819" y="929"/>
                        <a:pt x="24701" y="1"/>
                        <a:pt x="159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40" name="Google Shape;540;g130d5182a02_4_0"/>
                <p:cNvGrpSpPr/>
                <p:nvPr/>
              </p:nvGrpSpPr>
              <p:grpSpPr>
                <a:xfrm flipH="1">
                  <a:off x="5281081" y="2127666"/>
                  <a:ext cx="1303467" cy="1963028"/>
                  <a:chOff x="6876350" y="1721675"/>
                  <a:chExt cx="820100" cy="1235075"/>
                </a:xfrm>
              </p:grpSpPr>
              <p:sp>
                <p:nvSpPr>
                  <p:cNvPr id="541" name="Google Shape;541;g130d5182a02_4_0"/>
                  <p:cNvSpPr/>
                  <p:nvPr/>
                </p:nvSpPr>
                <p:spPr>
                  <a:xfrm>
                    <a:off x="7025450" y="1851800"/>
                    <a:ext cx="26590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6" h="37981" extrusionOk="0">
                        <a:moveTo>
                          <a:pt x="4924" y="0"/>
                        </a:moveTo>
                        <a:lnTo>
                          <a:pt x="1" y="760"/>
                        </a:lnTo>
                        <a:lnTo>
                          <a:pt x="5684" y="37980"/>
                        </a:lnTo>
                        <a:lnTo>
                          <a:pt x="10635" y="37220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g130d5182a02_4_0"/>
                  <p:cNvSpPr/>
                  <p:nvPr/>
                </p:nvSpPr>
                <p:spPr>
                  <a:xfrm>
                    <a:off x="7025450" y="1728000"/>
                    <a:ext cx="123125" cy="14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712" extrusionOk="0">
                        <a:moveTo>
                          <a:pt x="1632" y="1"/>
                        </a:moveTo>
                        <a:lnTo>
                          <a:pt x="1070" y="1942"/>
                        </a:lnTo>
                        <a:lnTo>
                          <a:pt x="1" y="5712"/>
                        </a:lnTo>
                        <a:lnTo>
                          <a:pt x="1" y="5712"/>
                        </a:lnTo>
                        <a:lnTo>
                          <a:pt x="4924" y="4952"/>
                        </a:lnTo>
                        <a:lnTo>
                          <a:pt x="2758" y="1689"/>
                        </a:lnTo>
                        <a:lnTo>
                          <a:pt x="16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g130d5182a02_4_0"/>
                  <p:cNvSpPr/>
                  <p:nvPr/>
                </p:nvSpPr>
                <p:spPr>
                  <a:xfrm>
                    <a:off x="7156975" y="2714775"/>
                    <a:ext cx="134375" cy="8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5" h="3462" extrusionOk="0">
                        <a:moveTo>
                          <a:pt x="4952" y="1"/>
                        </a:moveTo>
                        <a:lnTo>
                          <a:pt x="1" y="760"/>
                        </a:lnTo>
                        <a:lnTo>
                          <a:pt x="423" y="3461"/>
                        </a:lnTo>
                        <a:lnTo>
                          <a:pt x="5374" y="2701"/>
                        </a:lnTo>
                        <a:lnTo>
                          <a:pt x="4952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g130d5182a02_4_0"/>
                  <p:cNvSpPr/>
                  <p:nvPr/>
                </p:nvSpPr>
                <p:spPr>
                  <a:xfrm>
                    <a:off x="7167525" y="2782300"/>
                    <a:ext cx="130850" cy="7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853" extrusionOk="0">
                        <a:moveTo>
                          <a:pt x="4952" y="0"/>
                        </a:moveTo>
                        <a:lnTo>
                          <a:pt x="1" y="760"/>
                        </a:lnTo>
                        <a:lnTo>
                          <a:pt x="282" y="2504"/>
                        </a:lnTo>
                        <a:cubicBezTo>
                          <a:pt x="306" y="2700"/>
                          <a:pt x="479" y="2853"/>
                          <a:pt x="672" y="2853"/>
                        </a:cubicBezTo>
                        <a:cubicBezTo>
                          <a:pt x="701" y="2853"/>
                          <a:pt x="731" y="2849"/>
                          <a:pt x="760" y="2842"/>
                        </a:cubicBezTo>
                        <a:lnTo>
                          <a:pt x="4868" y="2223"/>
                        </a:lnTo>
                        <a:cubicBezTo>
                          <a:pt x="5093" y="2195"/>
                          <a:pt x="5233" y="1970"/>
                          <a:pt x="5205" y="1745"/>
                        </a:cubicBezTo>
                        <a:lnTo>
                          <a:pt x="495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5" name="Google Shape;545;g130d5182a02_4_0"/>
                  <p:cNvSpPr/>
                  <p:nvPr/>
                </p:nvSpPr>
                <p:spPr>
                  <a:xfrm>
                    <a:off x="7052175" y="1728000"/>
                    <a:ext cx="422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942" extrusionOk="0">
                        <a:moveTo>
                          <a:pt x="563" y="1"/>
                        </a:moveTo>
                        <a:lnTo>
                          <a:pt x="1" y="1942"/>
                        </a:lnTo>
                        <a:lnTo>
                          <a:pt x="1689" y="1689"/>
                        </a:lnTo>
                        <a:lnTo>
                          <a:pt x="563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g130d5182a02_4_0"/>
                  <p:cNvSpPr/>
                  <p:nvPr/>
                </p:nvSpPr>
                <p:spPr>
                  <a:xfrm>
                    <a:off x="7149950" y="2666250"/>
                    <a:ext cx="130850" cy="6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02" extrusionOk="0">
                        <a:moveTo>
                          <a:pt x="4924" y="0"/>
                        </a:moveTo>
                        <a:lnTo>
                          <a:pt x="0" y="760"/>
                        </a:lnTo>
                        <a:lnTo>
                          <a:pt x="310" y="2701"/>
                        </a:lnTo>
                        <a:lnTo>
                          <a:pt x="5233" y="1942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g130d5182a02_4_0"/>
                  <p:cNvSpPr/>
                  <p:nvPr/>
                </p:nvSpPr>
                <p:spPr>
                  <a:xfrm>
                    <a:off x="7062025" y="1900925"/>
                    <a:ext cx="125925" cy="70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39" extrusionOk="0">
                        <a:moveTo>
                          <a:pt x="417" y="1"/>
                        </a:moveTo>
                        <a:cubicBezTo>
                          <a:pt x="400" y="1"/>
                          <a:pt x="383" y="2"/>
                          <a:pt x="366" y="4"/>
                        </a:cubicBezTo>
                        <a:cubicBezTo>
                          <a:pt x="141" y="33"/>
                          <a:pt x="1" y="229"/>
                          <a:pt x="29" y="455"/>
                        </a:cubicBezTo>
                        <a:lnTo>
                          <a:pt x="4249" y="27997"/>
                        </a:lnTo>
                        <a:cubicBezTo>
                          <a:pt x="4275" y="28203"/>
                          <a:pt x="4442" y="28338"/>
                          <a:pt x="4642" y="28338"/>
                        </a:cubicBezTo>
                        <a:cubicBezTo>
                          <a:pt x="4661" y="28338"/>
                          <a:pt x="4680" y="28337"/>
                          <a:pt x="4699" y="28335"/>
                        </a:cubicBezTo>
                        <a:cubicBezTo>
                          <a:pt x="4896" y="28278"/>
                          <a:pt x="5037" y="28081"/>
                          <a:pt x="5008" y="27885"/>
                        </a:cubicBezTo>
                        <a:lnTo>
                          <a:pt x="788" y="314"/>
                        </a:lnTo>
                        <a:cubicBezTo>
                          <a:pt x="763" y="134"/>
                          <a:pt x="596" y="1"/>
                          <a:pt x="41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g130d5182a02_4_0"/>
                  <p:cNvSpPr/>
                  <p:nvPr/>
                </p:nvSpPr>
                <p:spPr>
                  <a:xfrm>
                    <a:off x="7110550" y="1893900"/>
                    <a:ext cx="125925" cy="70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10" extrusionOk="0">
                        <a:moveTo>
                          <a:pt x="389" y="1"/>
                        </a:moveTo>
                        <a:cubicBezTo>
                          <a:pt x="372" y="1"/>
                          <a:pt x="355" y="2"/>
                          <a:pt x="338" y="4"/>
                        </a:cubicBezTo>
                        <a:cubicBezTo>
                          <a:pt x="142" y="32"/>
                          <a:pt x="1" y="229"/>
                          <a:pt x="29" y="426"/>
                        </a:cubicBezTo>
                        <a:lnTo>
                          <a:pt x="4249" y="27997"/>
                        </a:lnTo>
                        <a:cubicBezTo>
                          <a:pt x="4275" y="28177"/>
                          <a:pt x="4442" y="28310"/>
                          <a:pt x="4620" y="28310"/>
                        </a:cubicBezTo>
                        <a:cubicBezTo>
                          <a:pt x="4637" y="28310"/>
                          <a:pt x="4654" y="28309"/>
                          <a:pt x="4671" y="28306"/>
                        </a:cubicBezTo>
                        <a:cubicBezTo>
                          <a:pt x="4896" y="28278"/>
                          <a:pt x="5037" y="28081"/>
                          <a:pt x="4980" y="27884"/>
                        </a:cubicBezTo>
                        <a:lnTo>
                          <a:pt x="760" y="314"/>
                        </a:lnTo>
                        <a:cubicBezTo>
                          <a:pt x="735" y="134"/>
                          <a:pt x="568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g130d5182a02_4_0"/>
                  <p:cNvSpPr/>
                  <p:nvPr/>
                </p:nvSpPr>
                <p:spPr>
                  <a:xfrm>
                    <a:off x="7247000" y="1856000"/>
                    <a:ext cx="128025" cy="94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1" h="37672" extrusionOk="0">
                        <a:moveTo>
                          <a:pt x="4980" y="1"/>
                        </a:moveTo>
                        <a:lnTo>
                          <a:pt x="1" y="29"/>
                        </a:lnTo>
                        <a:lnTo>
                          <a:pt x="113" y="37671"/>
                        </a:lnTo>
                        <a:lnTo>
                          <a:pt x="5121" y="37671"/>
                        </a:lnTo>
                        <a:lnTo>
                          <a:pt x="498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0" name="Google Shape;550;g130d5182a02_4_0"/>
                  <p:cNvSpPr/>
                  <p:nvPr/>
                </p:nvSpPr>
                <p:spPr>
                  <a:xfrm>
                    <a:off x="7247000" y="1721675"/>
                    <a:ext cx="124525" cy="13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5403" extrusionOk="0">
                        <a:moveTo>
                          <a:pt x="2476" y="0"/>
                        </a:moveTo>
                        <a:lnTo>
                          <a:pt x="1632" y="1829"/>
                        </a:lnTo>
                        <a:lnTo>
                          <a:pt x="1" y="5402"/>
                        </a:lnTo>
                        <a:lnTo>
                          <a:pt x="4980" y="5402"/>
                        </a:lnTo>
                        <a:lnTo>
                          <a:pt x="3320" y="1829"/>
                        </a:lnTo>
                        <a:lnTo>
                          <a:pt x="24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1" name="Google Shape;551;g130d5182a02_4_0"/>
                  <p:cNvSpPr/>
                  <p:nvPr/>
                </p:nvSpPr>
                <p:spPr>
                  <a:xfrm>
                    <a:off x="7249825" y="2728850"/>
                    <a:ext cx="125200" cy="6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758" extrusionOk="0">
                        <a:moveTo>
                          <a:pt x="5008" y="0"/>
                        </a:moveTo>
                        <a:lnTo>
                          <a:pt x="0" y="28"/>
                        </a:lnTo>
                        <a:lnTo>
                          <a:pt x="0" y="2757"/>
                        </a:lnTo>
                        <a:lnTo>
                          <a:pt x="5008" y="2757"/>
                        </a:ln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2" name="Google Shape;552;g130d5182a02_4_0"/>
                  <p:cNvSpPr/>
                  <p:nvPr/>
                </p:nvSpPr>
                <p:spPr>
                  <a:xfrm>
                    <a:off x="7249825" y="2797775"/>
                    <a:ext cx="125200" cy="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195" extrusionOk="0">
                        <a:moveTo>
                          <a:pt x="0" y="0"/>
                        </a:moveTo>
                        <a:lnTo>
                          <a:pt x="28" y="1773"/>
                        </a:lnTo>
                        <a:cubicBezTo>
                          <a:pt x="28" y="1998"/>
                          <a:pt x="197" y="2195"/>
                          <a:pt x="450" y="2195"/>
                        </a:cubicBezTo>
                        <a:lnTo>
                          <a:pt x="4586" y="2167"/>
                        </a:lnTo>
                        <a:cubicBezTo>
                          <a:pt x="4839" y="2167"/>
                          <a:pt x="5008" y="1970"/>
                          <a:pt x="5008" y="1745"/>
                        </a:cubicBez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3" name="Google Shape;553;g130d5182a02_4_0"/>
                  <p:cNvSpPr/>
                  <p:nvPr/>
                </p:nvSpPr>
                <p:spPr>
                  <a:xfrm>
                    <a:off x="7287800" y="1721675"/>
                    <a:ext cx="42225" cy="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830" extrusionOk="0">
                        <a:moveTo>
                          <a:pt x="844" y="0"/>
                        </a:moveTo>
                        <a:lnTo>
                          <a:pt x="0" y="1829"/>
                        </a:lnTo>
                        <a:lnTo>
                          <a:pt x="1688" y="1829"/>
                        </a:lnTo>
                        <a:lnTo>
                          <a:pt x="84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4" name="Google Shape;554;g130d5182a02_4_0"/>
                  <p:cNvSpPr/>
                  <p:nvPr/>
                </p:nvSpPr>
                <p:spPr>
                  <a:xfrm>
                    <a:off x="7249825" y="2680325"/>
                    <a:ext cx="125200" cy="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1970" extrusionOk="0">
                        <a:moveTo>
                          <a:pt x="0" y="0"/>
                        </a:moveTo>
                        <a:lnTo>
                          <a:pt x="0" y="1969"/>
                        </a:lnTo>
                        <a:lnTo>
                          <a:pt x="5008" y="1941"/>
                        </a:lnTo>
                        <a:lnTo>
                          <a:pt x="49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5" name="Google Shape;555;g130d5182a02_4_0"/>
                  <p:cNvSpPr/>
                  <p:nvPr/>
                </p:nvSpPr>
                <p:spPr>
                  <a:xfrm>
                    <a:off x="7277950" y="1893925"/>
                    <a:ext cx="21125" cy="71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" h="28643" extrusionOk="0">
                        <a:moveTo>
                          <a:pt x="346" y="0"/>
                        </a:moveTo>
                        <a:cubicBezTo>
                          <a:pt x="146" y="0"/>
                          <a:pt x="1" y="160"/>
                          <a:pt x="1" y="369"/>
                        </a:cubicBezTo>
                        <a:lnTo>
                          <a:pt x="85" y="28249"/>
                        </a:lnTo>
                        <a:cubicBezTo>
                          <a:pt x="85" y="28474"/>
                          <a:pt x="254" y="28643"/>
                          <a:pt x="479" y="28643"/>
                        </a:cubicBezTo>
                        <a:cubicBezTo>
                          <a:pt x="676" y="28643"/>
                          <a:pt x="845" y="28474"/>
                          <a:pt x="845" y="28249"/>
                        </a:cubicBezTo>
                        <a:lnTo>
                          <a:pt x="788" y="369"/>
                        </a:lnTo>
                        <a:cubicBezTo>
                          <a:pt x="762" y="185"/>
                          <a:pt x="613" y="0"/>
                          <a:pt x="432" y="0"/>
                        </a:cubicBezTo>
                        <a:cubicBezTo>
                          <a:pt x="420" y="0"/>
                          <a:pt x="407" y="1"/>
                          <a:pt x="394" y="3"/>
                        </a:cubicBezTo>
                        <a:cubicBezTo>
                          <a:pt x="378" y="1"/>
                          <a:pt x="362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6" name="Google Shape;556;g130d5182a02_4_0"/>
                  <p:cNvSpPr/>
                  <p:nvPr/>
                </p:nvSpPr>
                <p:spPr>
                  <a:xfrm>
                    <a:off x="7326475" y="1893275"/>
                    <a:ext cx="21825" cy="71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" h="28669" extrusionOk="0">
                        <a:moveTo>
                          <a:pt x="395" y="1"/>
                        </a:moveTo>
                        <a:cubicBezTo>
                          <a:pt x="198" y="1"/>
                          <a:pt x="1" y="198"/>
                          <a:pt x="29" y="395"/>
                        </a:cubicBezTo>
                        <a:lnTo>
                          <a:pt x="113" y="28275"/>
                        </a:lnTo>
                        <a:cubicBezTo>
                          <a:pt x="113" y="28500"/>
                          <a:pt x="282" y="28669"/>
                          <a:pt x="479" y="28669"/>
                        </a:cubicBezTo>
                        <a:cubicBezTo>
                          <a:pt x="704" y="28669"/>
                          <a:pt x="873" y="28500"/>
                          <a:pt x="873" y="28275"/>
                        </a:cubicBezTo>
                        <a:lnTo>
                          <a:pt x="789" y="395"/>
                        </a:lnTo>
                        <a:cubicBezTo>
                          <a:pt x="789" y="170"/>
                          <a:pt x="620" y="1"/>
                          <a:pt x="39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7" name="Google Shape;557;g130d5182a02_4_0"/>
                  <p:cNvSpPr/>
                  <p:nvPr/>
                </p:nvSpPr>
                <p:spPr>
                  <a:xfrm>
                    <a:off x="7330700" y="1851800"/>
                    <a:ext cx="25605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2" h="37981" extrusionOk="0">
                        <a:moveTo>
                          <a:pt x="5290" y="0"/>
                        </a:moveTo>
                        <a:lnTo>
                          <a:pt x="1" y="37277"/>
                        </a:lnTo>
                        <a:lnTo>
                          <a:pt x="4952" y="37980"/>
                        </a:lnTo>
                        <a:lnTo>
                          <a:pt x="10241" y="703"/>
                        </a:lnTo>
                        <a:lnTo>
                          <a:pt x="529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8" name="Google Shape;558;g130d5182a02_4_0"/>
                  <p:cNvSpPr/>
                  <p:nvPr/>
                </p:nvSpPr>
                <p:spPr>
                  <a:xfrm>
                    <a:off x="7463625" y="1727300"/>
                    <a:ext cx="123125" cy="14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684" extrusionOk="0">
                        <a:moveTo>
                          <a:pt x="3236" y="1"/>
                        </a:moveTo>
                        <a:lnTo>
                          <a:pt x="2111" y="1689"/>
                        </a:lnTo>
                        <a:lnTo>
                          <a:pt x="1" y="4980"/>
                        </a:lnTo>
                        <a:lnTo>
                          <a:pt x="4924" y="5683"/>
                        </a:lnTo>
                        <a:lnTo>
                          <a:pt x="4924" y="5683"/>
                        </a:lnTo>
                        <a:lnTo>
                          <a:pt x="3827" y="1942"/>
                        </a:lnTo>
                        <a:lnTo>
                          <a:pt x="323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9" name="Google Shape;559;g130d5182a02_4_0"/>
                  <p:cNvSpPr/>
                  <p:nvPr/>
                </p:nvSpPr>
                <p:spPr>
                  <a:xfrm>
                    <a:off x="7330700" y="2716175"/>
                    <a:ext cx="132950" cy="8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8" h="3434" extrusionOk="0">
                        <a:moveTo>
                          <a:pt x="394" y="1"/>
                        </a:moveTo>
                        <a:lnTo>
                          <a:pt x="1" y="2730"/>
                        </a:lnTo>
                        <a:lnTo>
                          <a:pt x="4952" y="3433"/>
                        </a:lnTo>
                        <a:lnTo>
                          <a:pt x="5318" y="704"/>
                        </a:lnTo>
                        <a:lnTo>
                          <a:pt x="394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0" name="Google Shape;560;g130d5182a02_4_0"/>
                  <p:cNvSpPr/>
                  <p:nvPr/>
                </p:nvSpPr>
                <p:spPr>
                  <a:xfrm>
                    <a:off x="7323675" y="2784400"/>
                    <a:ext cx="130850" cy="6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90" extrusionOk="0">
                        <a:moveTo>
                          <a:pt x="282" y="1"/>
                        </a:moveTo>
                        <a:lnTo>
                          <a:pt x="28" y="1717"/>
                        </a:lnTo>
                        <a:cubicBezTo>
                          <a:pt x="0" y="1970"/>
                          <a:pt x="169" y="2167"/>
                          <a:pt x="394" y="2195"/>
                        </a:cubicBezTo>
                        <a:lnTo>
                          <a:pt x="4502" y="2786"/>
                        </a:lnTo>
                        <a:cubicBezTo>
                          <a:pt x="4521" y="2788"/>
                          <a:pt x="4540" y="2790"/>
                          <a:pt x="4559" y="2790"/>
                        </a:cubicBezTo>
                        <a:cubicBezTo>
                          <a:pt x="4763" y="2790"/>
                          <a:pt x="4954" y="2652"/>
                          <a:pt x="4980" y="2420"/>
                        </a:cubicBez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1" name="Google Shape;561;g130d5182a02_4_0"/>
                  <p:cNvSpPr/>
                  <p:nvPr/>
                </p:nvSpPr>
                <p:spPr>
                  <a:xfrm>
                    <a:off x="7516375" y="1727300"/>
                    <a:ext cx="429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942" extrusionOk="0">
                        <a:moveTo>
                          <a:pt x="1126" y="1"/>
                        </a:moveTo>
                        <a:lnTo>
                          <a:pt x="1" y="1689"/>
                        </a:lnTo>
                        <a:lnTo>
                          <a:pt x="1717" y="1942"/>
                        </a:lnTo>
                        <a:lnTo>
                          <a:pt x="112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2" name="Google Shape;562;g130d5182a02_4_0"/>
                  <p:cNvSpPr/>
                  <p:nvPr/>
                </p:nvSpPr>
                <p:spPr>
                  <a:xfrm>
                    <a:off x="7340550" y="2668350"/>
                    <a:ext cx="130850" cy="6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646" extrusionOk="0">
                        <a:moveTo>
                          <a:pt x="282" y="1"/>
                        </a:moveTo>
                        <a:lnTo>
                          <a:pt x="0" y="1942"/>
                        </a:lnTo>
                        <a:lnTo>
                          <a:pt x="4952" y="2645"/>
                        </a:ln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g130d5182a02_4_0"/>
                  <p:cNvSpPr/>
                  <p:nvPr/>
                </p:nvSpPr>
                <p:spPr>
                  <a:xfrm>
                    <a:off x="7389075" y="1893900"/>
                    <a:ext cx="1182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8" h="28367" extrusionOk="0">
                        <a:moveTo>
                          <a:pt x="4333" y="1"/>
                        </a:moveTo>
                        <a:cubicBezTo>
                          <a:pt x="4132" y="1"/>
                          <a:pt x="3965" y="136"/>
                          <a:pt x="3939" y="342"/>
                        </a:cubicBezTo>
                        <a:lnTo>
                          <a:pt x="29" y="27940"/>
                        </a:lnTo>
                        <a:cubicBezTo>
                          <a:pt x="1" y="28166"/>
                          <a:pt x="141" y="28334"/>
                          <a:pt x="338" y="28362"/>
                        </a:cubicBezTo>
                        <a:cubicBezTo>
                          <a:pt x="358" y="28365"/>
                          <a:pt x="377" y="28366"/>
                          <a:pt x="395" y="28366"/>
                        </a:cubicBezTo>
                        <a:cubicBezTo>
                          <a:pt x="596" y="28366"/>
                          <a:pt x="763" y="28233"/>
                          <a:pt x="788" y="28053"/>
                        </a:cubicBezTo>
                        <a:lnTo>
                          <a:pt x="4699" y="454"/>
                        </a:lnTo>
                        <a:cubicBezTo>
                          <a:pt x="4727" y="229"/>
                          <a:pt x="4586" y="32"/>
                          <a:pt x="4389" y="4"/>
                        </a:cubicBezTo>
                        <a:cubicBezTo>
                          <a:pt x="4370" y="2"/>
                          <a:pt x="4351" y="1"/>
                          <a:pt x="433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4" name="Google Shape;564;g130d5182a02_4_0"/>
                  <p:cNvSpPr/>
                  <p:nvPr/>
                </p:nvSpPr>
                <p:spPr>
                  <a:xfrm>
                    <a:off x="7436900" y="1900925"/>
                    <a:ext cx="1189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6" h="28367" extrusionOk="0">
                        <a:moveTo>
                          <a:pt x="4339" y="1"/>
                        </a:moveTo>
                        <a:cubicBezTo>
                          <a:pt x="4160" y="1"/>
                          <a:pt x="3993" y="136"/>
                          <a:pt x="3968" y="342"/>
                        </a:cubicBezTo>
                        <a:lnTo>
                          <a:pt x="57" y="27941"/>
                        </a:lnTo>
                        <a:cubicBezTo>
                          <a:pt x="1" y="28138"/>
                          <a:pt x="170" y="28335"/>
                          <a:pt x="366" y="28363"/>
                        </a:cubicBezTo>
                        <a:cubicBezTo>
                          <a:pt x="386" y="28365"/>
                          <a:pt x="405" y="28366"/>
                          <a:pt x="423" y="28366"/>
                        </a:cubicBezTo>
                        <a:cubicBezTo>
                          <a:pt x="619" y="28366"/>
                          <a:pt x="763" y="28233"/>
                          <a:pt x="788" y="28053"/>
                        </a:cubicBezTo>
                        <a:lnTo>
                          <a:pt x="4727" y="455"/>
                        </a:lnTo>
                        <a:cubicBezTo>
                          <a:pt x="4755" y="229"/>
                          <a:pt x="4615" y="33"/>
                          <a:pt x="4390" y="4"/>
                        </a:cubicBezTo>
                        <a:cubicBezTo>
                          <a:pt x="4373" y="2"/>
                          <a:pt x="4356" y="1"/>
                          <a:pt x="43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5" name="Google Shape;565;g130d5182a02_4_0"/>
                  <p:cNvSpPr/>
                  <p:nvPr/>
                </p:nvSpPr>
                <p:spPr>
                  <a:xfrm>
                    <a:off x="6954425" y="2228775"/>
                    <a:ext cx="673100" cy="72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" h="29119" extrusionOk="0">
                        <a:moveTo>
                          <a:pt x="0" y="1"/>
                        </a:moveTo>
                        <a:lnTo>
                          <a:pt x="253" y="2026"/>
                        </a:lnTo>
                        <a:lnTo>
                          <a:pt x="479" y="3855"/>
                        </a:lnTo>
                        <a:lnTo>
                          <a:pt x="647" y="5121"/>
                        </a:lnTo>
                        <a:lnTo>
                          <a:pt x="844" y="6640"/>
                        </a:lnTo>
                        <a:lnTo>
                          <a:pt x="1069" y="8469"/>
                        </a:lnTo>
                        <a:lnTo>
                          <a:pt x="1238" y="9594"/>
                        </a:lnTo>
                        <a:lnTo>
                          <a:pt x="1435" y="11254"/>
                        </a:lnTo>
                        <a:lnTo>
                          <a:pt x="1660" y="13054"/>
                        </a:lnTo>
                        <a:lnTo>
                          <a:pt x="2026" y="15896"/>
                        </a:lnTo>
                        <a:lnTo>
                          <a:pt x="2251" y="17640"/>
                        </a:lnTo>
                        <a:lnTo>
                          <a:pt x="2617" y="20510"/>
                        </a:lnTo>
                        <a:lnTo>
                          <a:pt x="2842" y="22254"/>
                        </a:lnTo>
                        <a:lnTo>
                          <a:pt x="3207" y="25124"/>
                        </a:lnTo>
                        <a:lnTo>
                          <a:pt x="3433" y="26868"/>
                        </a:lnTo>
                        <a:lnTo>
                          <a:pt x="3629" y="28359"/>
                        </a:lnTo>
                        <a:cubicBezTo>
                          <a:pt x="6879" y="28865"/>
                          <a:pt x="10156" y="29119"/>
                          <a:pt x="13437" y="29119"/>
                        </a:cubicBezTo>
                        <a:cubicBezTo>
                          <a:pt x="16718" y="29119"/>
                          <a:pt x="20003" y="28865"/>
                          <a:pt x="23267" y="28359"/>
                        </a:cubicBezTo>
                        <a:lnTo>
                          <a:pt x="23463" y="26868"/>
                        </a:lnTo>
                        <a:lnTo>
                          <a:pt x="23660" y="25124"/>
                        </a:lnTo>
                        <a:lnTo>
                          <a:pt x="24054" y="22254"/>
                        </a:lnTo>
                        <a:lnTo>
                          <a:pt x="24279" y="20510"/>
                        </a:lnTo>
                        <a:lnTo>
                          <a:pt x="24673" y="17640"/>
                        </a:lnTo>
                        <a:lnTo>
                          <a:pt x="24898" y="15868"/>
                        </a:lnTo>
                        <a:lnTo>
                          <a:pt x="25236" y="13026"/>
                        </a:lnTo>
                        <a:lnTo>
                          <a:pt x="25461" y="11254"/>
                        </a:lnTo>
                        <a:lnTo>
                          <a:pt x="25686" y="9594"/>
                        </a:lnTo>
                        <a:lnTo>
                          <a:pt x="25827" y="8441"/>
                        </a:lnTo>
                        <a:lnTo>
                          <a:pt x="26080" y="6640"/>
                        </a:lnTo>
                        <a:lnTo>
                          <a:pt x="26277" y="5121"/>
                        </a:lnTo>
                        <a:lnTo>
                          <a:pt x="26417" y="3827"/>
                        </a:lnTo>
                        <a:lnTo>
                          <a:pt x="26671" y="1998"/>
                        </a:lnTo>
                        <a:lnTo>
                          <a:pt x="2692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6" name="Google Shape;566;g130d5182a02_4_0"/>
                  <p:cNvSpPr/>
                  <p:nvPr/>
                </p:nvSpPr>
                <p:spPr>
                  <a:xfrm>
                    <a:off x="6876350" y="2228775"/>
                    <a:ext cx="820100" cy="12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04" h="5121" extrusionOk="0">
                        <a:moveTo>
                          <a:pt x="2026" y="1"/>
                        </a:moveTo>
                        <a:cubicBezTo>
                          <a:pt x="901" y="1"/>
                          <a:pt x="0" y="901"/>
                          <a:pt x="0" y="2026"/>
                        </a:cubicBezTo>
                        <a:lnTo>
                          <a:pt x="0" y="3067"/>
                        </a:lnTo>
                        <a:cubicBezTo>
                          <a:pt x="0" y="4221"/>
                          <a:pt x="901" y="5121"/>
                          <a:pt x="2026" y="5121"/>
                        </a:cubicBezTo>
                        <a:lnTo>
                          <a:pt x="30750" y="5121"/>
                        </a:lnTo>
                        <a:cubicBezTo>
                          <a:pt x="31876" y="5121"/>
                          <a:pt x="32804" y="4221"/>
                          <a:pt x="32804" y="3067"/>
                        </a:cubicBezTo>
                        <a:lnTo>
                          <a:pt x="32804" y="2026"/>
                        </a:lnTo>
                        <a:cubicBezTo>
                          <a:pt x="32804" y="901"/>
                          <a:pt x="31876" y="1"/>
                          <a:pt x="3075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7" name="Google Shape;567;g130d5182a02_4_0"/>
                  <p:cNvSpPr/>
                  <p:nvPr/>
                </p:nvSpPr>
                <p:spPr>
                  <a:xfrm>
                    <a:off x="6970600" y="2356775"/>
                    <a:ext cx="640750" cy="11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0" h="4474" extrusionOk="0">
                        <a:moveTo>
                          <a:pt x="0" y="1"/>
                        </a:moveTo>
                        <a:lnTo>
                          <a:pt x="197" y="1520"/>
                        </a:lnTo>
                        <a:lnTo>
                          <a:pt x="422" y="3321"/>
                        </a:lnTo>
                        <a:lnTo>
                          <a:pt x="591" y="4474"/>
                        </a:lnTo>
                        <a:lnTo>
                          <a:pt x="25039" y="4474"/>
                        </a:lnTo>
                        <a:lnTo>
                          <a:pt x="25180" y="3321"/>
                        </a:lnTo>
                        <a:lnTo>
                          <a:pt x="25433" y="1520"/>
                        </a:lnTo>
                        <a:lnTo>
                          <a:pt x="256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8" name="Google Shape;568;g130d5182a02_4_0"/>
                <p:cNvGrpSpPr/>
                <p:nvPr/>
              </p:nvGrpSpPr>
              <p:grpSpPr>
                <a:xfrm flipH="1">
                  <a:off x="5941501" y="901006"/>
                  <a:ext cx="1764035" cy="3189687"/>
                  <a:chOff x="5412225" y="1064550"/>
                  <a:chExt cx="1109875" cy="2006850"/>
                </a:xfrm>
              </p:grpSpPr>
              <p:sp>
                <p:nvSpPr>
                  <p:cNvPr id="569" name="Google Shape;569;g130d5182a02_4_0"/>
                  <p:cNvSpPr/>
                  <p:nvPr/>
                </p:nvSpPr>
                <p:spPr>
                  <a:xfrm>
                    <a:off x="5775850" y="1456525"/>
                    <a:ext cx="400925" cy="21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7" h="8778" extrusionOk="0">
                        <a:moveTo>
                          <a:pt x="900" y="0"/>
                        </a:moveTo>
                        <a:lnTo>
                          <a:pt x="0" y="3939"/>
                        </a:lnTo>
                        <a:cubicBezTo>
                          <a:pt x="1829" y="5768"/>
                          <a:pt x="3882" y="7399"/>
                          <a:pt x="6105" y="8778"/>
                        </a:cubicBezTo>
                        <a:cubicBezTo>
                          <a:pt x="8665" y="8722"/>
                          <a:pt x="14995" y="5402"/>
                          <a:pt x="14995" y="5402"/>
                        </a:cubicBezTo>
                        <a:cubicBezTo>
                          <a:pt x="15220" y="4333"/>
                          <a:pt x="15558" y="3264"/>
                          <a:pt x="16036" y="2279"/>
                        </a:cubicBezTo>
                        <a:lnTo>
                          <a:pt x="16036" y="2279"/>
                        </a:lnTo>
                        <a:cubicBezTo>
                          <a:pt x="14573" y="2814"/>
                          <a:pt x="13110" y="3320"/>
                          <a:pt x="11647" y="3714"/>
                        </a:cubicBezTo>
                        <a:cubicBezTo>
                          <a:pt x="8215" y="4727"/>
                          <a:pt x="6611" y="5092"/>
                          <a:pt x="6611" y="5092"/>
                        </a:cubicBezTo>
                        <a:cubicBezTo>
                          <a:pt x="4811" y="3826"/>
                          <a:pt x="900" y="0"/>
                          <a:pt x="9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g130d5182a02_4_0"/>
                  <p:cNvSpPr/>
                  <p:nvPr/>
                </p:nvSpPr>
                <p:spPr>
                  <a:xfrm>
                    <a:off x="5664000" y="2004425"/>
                    <a:ext cx="227925" cy="100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7" h="40062" extrusionOk="0">
                        <a:moveTo>
                          <a:pt x="1" y="0"/>
                        </a:moveTo>
                        <a:lnTo>
                          <a:pt x="4305" y="21466"/>
                        </a:lnTo>
                        <a:cubicBezTo>
                          <a:pt x="3096" y="26445"/>
                          <a:pt x="4108" y="32803"/>
                          <a:pt x="4755" y="40062"/>
                        </a:cubicBezTo>
                        <a:lnTo>
                          <a:pt x="7428" y="40062"/>
                        </a:lnTo>
                        <a:lnTo>
                          <a:pt x="9116" y="19525"/>
                        </a:lnTo>
                        <a:lnTo>
                          <a:pt x="7203" y="67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1" name="Google Shape;571;g130d5182a02_4_0"/>
                  <p:cNvSpPr/>
                  <p:nvPr/>
                </p:nvSpPr>
                <p:spPr>
                  <a:xfrm>
                    <a:off x="5776550" y="2998225"/>
                    <a:ext cx="196950" cy="7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8" h="2927" extrusionOk="0">
                        <a:moveTo>
                          <a:pt x="2954" y="0"/>
                        </a:moveTo>
                        <a:cubicBezTo>
                          <a:pt x="2954" y="0"/>
                          <a:pt x="2710" y="227"/>
                          <a:pt x="1436" y="227"/>
                        </a:cubicBezTo>
                        <a:cubicBezTo>
                          <a:pt x="1094" y="227"/>
                          <a:pt x="676" y="211"/>
                          <a:pt x="169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cubicBezTo>
                          <a:pt x="0" y="1323"/>
                          <a:pt x="56" y="2926"/>
                          <a:pt x="56" y="2926"/>
                        </a:cubicBezTo>
                        <a:lnTo>
                          <a:pt x="7878" y="2926"/>
                        </a:lnTo>
                        <a:cubicBezTo>
                          <a:pt x="7878" y="2195"/>
                          <a:pt x="7512" y="1491"/>
                          <a:pt x="6921" y="1069"/>
                        </a:cubicBezTo>
                        <a:cubicBezTo>
                          <a:pt x="5908" y="422"/>
                          <a:pt x="4389" y="1069"/>
                          <a:pt x="295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g130d5182a02_4_0"/>
                  <p:cNvSpPr/>
                  <p:nvPr/>
                </p:nvSpPr>
                <p:spPr>
                  <a:xfrm>
                    <a:off x="5417150" y="1997375"/>
                    <a:ext cx="288375" cy="100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5" h="40363" extrusionOk="0">
                        <a:moveTo>
                          <a:pt x="4473" y="1"/>
                        </a:moveTo>
                        <a:lnTo>
                          <a:pt x="4473" y="21016"/>
                        </a:lnTo>
                        <a:cubicBezTo>
                          <a:pt x="2926" y="23408"/>
                          <a:pt x="507" y="34633"/>
                          <a:pt x="0" y="40203"/>
                        </a:cubicBezTo>
                        <a:cubicBezTo>
                          <a:pt x="446" y="40295"/>
                          <a:pt x="887" y="40362"/>
                          <a:pt x="1309" y="40362"/>
                        </a:cubicBezTo>
                        <a:cubicBezTo>
                          <a:pt x="1793" y="40362"/>
                          <a:pt x="2253" y="40274"/>
                          <a:pt x="2673" y="40034"/>
                        </a:cubicBezTo>
                        <a:lnTo>
                          <a:pt x="9425" y="21044"/>
                        </a:lnTo>
                        <a:lnTo>
                          <a:pt x="11535" y="1661"/>
                        </a:lnTo>
                        <a:lnTo>
                          <a:pt x="4473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g130d5182a02_4_0"/>
                  <p:cNvSpPr/>
                  <p:nvPr/>
                </p:nvSpPr>
                <p:spPr>
                  <a:xfrm>
                    <a:off x="5412225" y="2998225"/>
                    <a:ext cx="195550" cy="7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2" h="2899" extrusionOk="0">
                        <a:moveTo>
                          <a:pt x="2898" y="0"/>
                        </a:moveTo>
                        <a:cubicBezTo>
                          <a:pt x="2898" y="0"/>
                          <a:pt x="2688" y="227"/>
                          <a:pt x="1444" y="227"/>
                        </a:cubicBezTo>
                        <a:cubicBezTo>
                          <a:pt x="1109" y="227"/>
                          <a:pt x="698" y="211"/>
                          <a:pt x="197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lnTo>
                          <a:pt x="0" y="2898"/>
                        </a:lnTo>
                        <a:lnTo>
                          <a:pt x="7821" y="2898"/>
                        </a:lnTo>
                        <a:cubicBezTo>
                          <a:pt x="7821" y="2167"/>
                          <a:pt x="7456" y="1463"/>
                          <a:pt x="6865" y="1041"/>
                        </a:cubicBezTo>
                        <a:cubicBezTo>
                          <a:pt x="5880" y="394"/>
                          <a:pt x="4361" y="1041"/>
                          <a:pt x="2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4" name="Google Shape;574;g130d5182a02_4_0"/>
                  <p:cNvSpPr/>
                  <p:nvPr/>
                </p:nvSpPr>
                <p:spPr>
                  <a:xfrm>
                    <a:off x="5480450" y="1431900"/>
                    <a:ext cx="384750" cy="65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0" h="26056" extrusionOk="0">
                        <a:moveTo>
                          <a:pt x="5289" y="1"/>
                        </a:moveTo>
                        <a:lnTo>
                          <a:pt x="4642" y="226"/>
                        </a:lnTo>
                        <a:lnTo>
                          <a:pt x="3826" y="507"/>
                        </a:lnTo>
                        <a:lnTo>
                          <a:pt x="3629" y="563"/>
                        </a:lnTo>
                        <a:lnTo>
                          <a:pt x="0" y="1801"/>
                        </a:lnTo>
                        <a:lnTo>
                          <a:pt x="2701" y="17612"/>
                        </a:lnTo>
                        <a:lnTo>
                          <a:pt x="1294" y="23970"/>
                        </a:lnTo>
                        <a:cubicBezTo>
                          <a:pt x="2279" y="24955"/>
                          <a:pt x="4192" y="25714"/>
                          <a:pt x="5964" y="25968"/>
                        </a:cubicBezTo>
                        <a:lnTo>
                          <a:pt x="6161" y="25996"/>
                        </a:lnTo>
                        <a:cubicBezTo>
                          <a:pt x="6499" y="26052"/>
                          <a:pt x="6808" y="26052"/>
                          <a:pt x="7146" y="26052"/>
                        </a:cubicBezTo>
                        <a:cubicBezTo>
                          <a:pt x="7288" y="26054"/>
                          <a:pt x="7429" y="26055"/>
                          <a:pt x="7570" y="26055"/>
                        </a:cubicBezTo>
                        <a:cubicBezTo>
                          <a:pt x="9113" y="26055"/>
                          <a:pt x="10633" y="25916"/>
                          <a:pt x="12154" y="25658"/>
                        </a:cubicBezTo>
                        <a:cubicBezTo>
                          <a:pt x="12294" y="25630"/>
                          <a:pt x="12463" y="25602"/>
                          <a:pt x="12660" y="25574"/>
                        </a:cubicBezTo>
                        <a:lnTo>
                          <a:pt x="12857" y="25517"/>
                        </a:lnTo>
                        <a:cubicBezTo>
                          <a:pt x="13870" y="25264"/>
                          <a:pt x="15023" y="24842"/>
                          <a:pt x="15389" y="24251"/>
                        </a:cubicBezTo>
                        <a:lnTo>
                          <a:pt x="12716" y="985"/>
                        </a:lnTo>
                        <a:lnTo>
                          <a:pt x="9959" y="619"/>
                        </a:lnTo>
                        <a:lnTo>
                          <a:pt x="9762" y="591"/>
                        </a:lnTo>
                        <a:lnTo>
                          <a:pt x="9115" y="507"/>
                        </a:lnTo>
                        <a:lnTo>
                          <a:pt x="528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5" name="Google Shape;575;g130d5182a02_4_0"/>
                  <p:cNvSpPr/>
                  <p:nvPr/>
                </p:nvSpPr>
                <p:spPr>
                  <a:xfrm>
                    <a:off x="5746300" y="1142825"/>
                    <a:ext cx="59100" cy="10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4" h="4277" extrusionOk="0">
                        <a:moveTo>
                          <a:pt x="1323" y="1"/>
                        </a:moveTo>
                        <a:lnTo>
                          <a:pt x="1323" y="1"/>
                        </a:lnTo>
                        <a:cubicBezTo>
                          <a:pt x="0" y="648"/>
                          <a:pt x="1463" y="4277"/>
                          <a:pt x="1463" y="4277"/>
                        </a:cubicBezTo>
                        <a:cubicBezTo>
                          <a:pt x="1463" y="4277"/>
                          <a:pt x="2110" y="4024"/>
                          <a:pt x="2223" y="2280"/>
                        </a:cubicBezTo>
                        <a:cubicBezTo>
                          <a:pt x="2364" y="535"/>
                          <a:pt x="1323" y="1"/>
                          <a:pt x="132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576;g130d5182a02_4_0"/>
                  <p:cNvSpPr/>
                  <p:nvPr/>
                </p:nvSpPr>
                <p:spPr>
                  <a:xfrm>
                    <a:off x="5602125" y="1350475"/>
                    <a:ext cx="98475" cy="10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4154" extrusionOk="0">
                        <a:moveTo>
                          <a:pt x="1422" y="1"/>
                        </a:moveTo>
                        <a:cubicBezTo>
                          <a:pt x="829" y="1"/>
                          <a:pt x="280" y="81"/>
                          <a:pt x="0" y="332"/>
                        </a:cubicBezTo>
                        <a:lnTo>
                          <a:pt x="647" y="3483"/>
                        </a:lnTo>
                        <a:cubicBezTo>
                          <a:pt x="647" y="3483"/>
                          <a:pt x="1746" y="4153"/>
                          <a:pt x="2785" y="4153"/>
                        </a:cubicBezTo>
                        <a:cubicBezTo>
                          <a:pt x="3205" y="4153"/>
                          <a:pt x="3615" y="4044"/>
                          <a:pt x="3939" y="3736"/>
                        </a:cubicBezTo>
                        <a:lnTo>
                          <a:pt x="3883" y="2414"/>
                        </a:lnTo>
                        <a:lnTo>
                          <a:pt x="3714" y="247"/>
                        </a:lnTo>
                        <a:cubicBezTo>
                          <a:pt x="3714" y="247"/>
                          <a:pt x="3432" y="191"/>
                          <a:pt x="2982" y="135"/>
                        </a:cubicBezTo>
                        <a:cubicBezTo>
                          <a:pt x="2540" y="68"/>
                          <a:pt x="1963" y="1"/>
                          <a:pt x="142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7" name="Google Shape;577;g130d5182a02_4_0"/>
                  <p:cNvSpPr/>
                  <p:nvPr/>
                </p:nvSpPr>
                <p:spPr>
                  <a:xfrm>
                    <a:off x="5624625" y="1353125"/>
                    <a:ext cx="74575" cy="5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3" h="2308" extrusionOk="0">
                        <a:moveTo>
                          <a:pt x="2110" y="1"/>
                        </a:moveTo>
                        <a:lnTo>
                          <a:pt x="0" y="282"/>
                        </a:lnTo>
                        <a:cubicBezTo>
                          <a:pt x="0" y="282"/>
                          <a:pt x="1463" y="2167"/>
                          <a:pt x="2983" y="2308"/>
                        </a:cubicBezTo>
                        <a:lnTo>
                          <a:pt x="2814" y="141"/>
                        </a:lnTo>
                        <a:cubicBezTo>
                          <a:pt x="2814" y="141"/>
                          <a:pt x="2532" y="85"/>
                          <a:pt x="21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8" name="Google Shape;578;g130d5182a02_4_0"/>
                  <p:cNvSpPr/>
                  <p:nvPr/>
                </p:nvSpPr>
                <p:spPr>
                  <a:xfrm>
                    <a:off x="5531075" y="1064550"/>
                    <a:ext cx="301050" cy="30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42" h="12111" extrusionOk="0">
                        <a:moveTo>
                          <a:pt x="9694" y="1"/>
                        </a:moveTo>
                        <a:cubicBezTo>
                          <a:pt x="8454" y="1"/>
                          <a:pt x="6708" y="871"/>
                          <a:pt x="4924" y="1191"/>
                        </a:cubicBezTo>
                        <a:cubicBezTo>
                          <a:pt x="901" y="1894"/>
                          <a:pt x="1" y="3554"/>
                          <a:pt x="395" y="5748"/>
                        </a:cubicBezTo>
                        <a:cubicBezTo>
                          <a:pt x="760" y="7914"/>
                          <a:pt x="1126" y="10840"/>
                          <a:pt x="2251" y="11825"/>
                        </a:cubicBezTo>
                        <a:cubicBezTo>
                          <a:pt x="2486" y="12024"/>
                          <a:pt x="2692" y="12111"/>
                          <a:pt x="2874" y="12111"/>
                        </a:cubicBezTo>
                        <a:cubicBezTo>
                          <a:pt x="3570" y="12111"/>
                          <a:pt x="3925" y="10851"/>
                          <a:pt x="4193" y="9715"/>
                        </a:cubicBezTo>
                        <a:cubicBezTo>
                          <a:pt x="4519" y="8300"/>
                          <a:pt x="7003" y="4017"/>
                          <a:pt x="9584" y="4017"/>
                        </a:cubicBezTo>
                        <a:cubicBezTo>
                          <a:pt x="9672" y="4017"/>
                          <a:pt x="9760" y="4022"/>
                          <a:pt x="9847" y="4032"/>
                        </a:cubicBezTo>
                        <a:cubicBezTo>
                          <a:pt x="9847" y="4032"/>
                          <a:pt x="12042" y="2653"/>
                          <a:pt x="11113" y="825"/>
                        </a:cubicBezTo>
                        <a:cubicBezTo>
                          <a:pt x="10805" y="217"/>
                          <a:pt x="10312" y="1"/>
                          <a:pt x="969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9" name="Google Shape;579;g130d5182a02_4_0"/>
                  <p:cNvSpPr/>
                  <p:nvPr/>
                </p:nvSpPr>
                <p:spPr>
                  <a:xfrm>
                    <a:off x="5559225" y="1129500"/>
                    <a:ext cx="232825" cy="25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13" h="10385" extrusionOk="0">
                        <a:moveTo>
                          <a:pt x="4869" y="1"/>
                        </a:moveTo>
                        <a:cubicBezTo>
                          <a:pt x="2966" y="1"/>
                          <a:pt x="906" y="624"/>
                          <a:pt x="0" y="2109"/>
                        </a:cubicBezTo>
                        <a:cubicBezTo>
                          <a:pt x="0" y="2109"/>
                          <a:pt x="169" y="4894"/>
                          <a:pt x="535" y="7089"/>
                        </a:cubicBezTo>
                        <a:cubicBezTo>
                          <a:pt x="619" y="7708"/>
                          <a:pt x="760" y="8327"/>
                          <a:pt x="928" y="8946"/>
                        </a:cubicBezTo>
                        <a:cubicBezTo>
                          <a:pt x="1041" y="9199"/>
                          <a:pt x="1266" y="9396"/>
                          <a:pt x="1519" y="9480"/>
                        </a:cubicBezTo>
                        <a:cubicBezTo>
                          <a:pt x="2560" y="9987"/>
                          <a:pt x="4726" y="10240"/>
                          <a:pt x="6471" y="10380"/>
                        </a:cubicBezTo>
                        <a:cubicBezTo>
                          <a:pt x="6524" y="10383"/>
                          <a:pt x="6576" y="10385"/>
                          <a:pt x="6628" y="10385"/>
                        </a:cubicBezTo>
                        <a:cubicBezTo>
                          <a:pt x="8022" y="10385"/>
                          <a:pt x="9175" y="9315"/>
                          <a:pt x="9256" y="7905"/>
                        </a:cubicBezTo>
                        <a:cubicBezTo>
                          <a:pt x="9312" y="6442"/>
                          <a:pt x="9312" y="4979"/>
                          <a:pt x="9200" y="3488"/>
                        </a:cubicBezTo>
                        <a:cubicBezTo>
                          <a:pt x="9171" y="3431"/>
                          <a:pt x="9171" y="3347"/>
                          <a:pt x="9171" y="3263"/>
                        </a:cubicBezTo>
                        <a:cubicBezTo>
                          <a:pt x="9143" y="2587"/>
                          <a:pt x="8975" y="1940"/>
                          <a:pt x="8665" y="1321"/>
                        </a:cubicBezTo>
                        <a:cubicBezTo>
                          <a:pt x="8147" y="498"/>
                          <a:pt x="6571" y="1"/>
                          <a:pt x="48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Google Shape;580;g130d5182a02_4_0"/>
                  <p:cNvSpPr/>
                  <p:nvPr/>
                </p:nvSpPr>
                <p:spPr>
                  <a:xfrm>
                    <a:off x="5537400" y="1109400"/>
                    <a:ext cx="2732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29" h="6121" extrusionOk="0">
                        <a:moveTo>
                          <a:pt x="5223" y="0"/>
                        </a:moveTo>
                        <a:cubicBezTo>
                          <a:pt x="4236" y="0"/>
                          <a:pt x="3285" y="202"/>
                          <a:pt x="2589" y="719"/>
                        </a:cubicBezTo>
                        <a:cubicBezTo>
                          <a:pt x="1" y="2632"/>
                          <a:pt x="451" y="3842"/>
                          <a:pt x="1154" y="5867"/>
                        </a:cubicBezTo>
                        <a:cubicBezTo>
                          <a:pt x="1154" y="5867"/>
                          <a:pt x="1443" y="5618"/>
                          <a:pt x="1867" y="5618"/>
                        </a:cubicBezTo>
                        <a:cubicBezTo>
                          <a:pt x="2156" y="5618"/>
                          <a:pt x="2506" y="5733"/>
                          <a:pt x="2871" y="6120"/>
                        </a:cubicBezTo>
                        <a:lnTo>
                          <a:pt x="3489" y="6036"/>
                        </a:lnTo>
                        <a:cubicBezTo>
                          <a:pt x="3377" y="5417"/>
                          <a:pt x="3377" y="4770"/>
                          <a:pt x="3489" y="4123"/>
                        </a:cubicBezTo>
                        <a:cubicBezTo>
                          <a:pt x="3686" y="3420"/>
                          <a:pt x="4840" y="3279"/>
                          <a:pt x="4896" y="2491"/>
                        </a:cubicBezTo>
                        <a:cubicBezTo>
                          <a:pt x="4896" y="2491"/>
                          <a:pt x="5911" y="2753"/>
                          <a:pt x="7118" y="2753"/>
                        </a:cubicBezTo>
                        <a:cubicBezTo>
                          <a:pt x="7931" y="2753"/>
                          <a:pt x="8831" y="2634"/>
                          <a:pt x="9566" y="2238"/>
                        </a:cubicBezTo>
                        <a:cubicBezTo>
                          <a:pt x="10929" y="1536"/>
                          <a:pt x="7943" y="0"/>
                          <a:pt x="522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1" name="Google Shape;581;g130d5182a02_4_0"/>
                  <p:cNvSpPr/>
                  <p:nvPr/>
                </p:nvSpPr>
                <p:spPr>
                  <a:xfrm>
                    <a:off x="5572575" y="1306700"/>
                    <a:ext cx="45050" cy="6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" h="2421" extrusionOk="0">
                        <a:moveTo>
                          <a:pt x="1" y="1"/>
                        </a:moveTo>
                        <a:cubicBezTo>
                          <a:pt x="113" y="620"/>
                          <a:pt x="226" y="1267"/>
                          <a:pt x="423" y="1858"/>
                        </a:cubicBezTo>
                        <a:cubicBezTo>
                          <a:pt x="535" y="2111"/>
                          <a:pt x="732" y="2308"/>
                          <a:pt x="1013" y="2420"/>
                        </a:cubicBezTo>
                        <a:cubicBezTo>
                          <a:pt x="1801" y="1914"/>
                          <a:pt x="1660" y="845"/>
                          <a:pt x="1660" y="845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Google Shape;582;g130d5182a02_4_0"/>
                  <p:cNvSpPr/>
                  <p:nvPr/>
                </p:nvSpPr>
                <p:spPr>
                  <a:xfrm>
                    <a:off x="5548325" y="1249300"/>
                    <a:ext cx="65075" cy="7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3" h="3165" extrusionOk="0">
                        <a:moveTo>
                          <a:pt x="1319" y="1"/>
                        </a:moveTo>
                        <a:cubicBezTo>
                          <a:pt x="1110" y="1"/>
                          <a:pt x="900" y="73"/>
                          <a:pt x="717" y="271"/>
                        </a:cubicBezTo>
                        <a:cubicBezTo>
                          <a:pt x="1" y="1041"/>
                          <a:pt x="812" y="3164"/>
                          <a:pt x="2324" y="3164"/>
                        </a:cubicBezTo>
                        <a:cubicBezTo>
                          <a:pt x="2415" y="3164"/>
                          <a:pt x="2507" y="3157"/>
                          <a:pt x="2602" y="3141"/>
                        </a:cubicBezTo>
                        <a:lnTo>
                          <a:pt x="2434" y="524"/>
                        </a:lnTo>
                        <a:cubicBezTo>
                          <a:pt x="2434" y="524"/>
                          <a:pt x="1880" y="1"/>
                          <a:pt x="131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3" name="Google Shape;583;g130d5182a02_4_0"/>
                  <p:cNvSpPr/>
                  <p:nvPr/>
                </p:nvSpPr>
                <p:spPr>
                  <a:xfrm>
                    <a:off x="5626025" y="1165325"/>
                    <a:ext cx="844025" cy="90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61" h="36350" extrusionOk="0">
                        <a:moveTo>
                          <a:pt x="29456" y="1"/>
                        </a:moveTo>
                        <a:lnTo>
                          <a:pt x="1" y="32439"/>
                        </a:lnTo>
                        <a:lnTo>
                          <a:pt x="4305" y="36349"/>
                        </a:lnTo>
                        <a:lnTo>
                          <a:pt x="33761" y="3883"/>
                        </a:lnTo>
                        <a:lnTo>
                          <a:pt x="2945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4" name="Google Shape;584;g130d5182a02_4_0"/>
                  <p:cNvSpPr/>
                  <p:nvPr/>
                </p:nvSpPr>
                <p:spPr>
                  <a:xfrm>
                    <a:off x="6363125" y="1097825"/>
                    <a:ext cx="158975" cy="16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9" h="6612" extrusionOk="0">
                        <a:moveTo>
                          <a:pt x="6359" y="0"/>
                        </a:moveTo>
                        <a:lnTo>
                          <a:pt x="4192" y="900"/>
                        </a:lnTo>
                        <a:lnTo>
                          <a:pt x="0" y="2701"/>
                        </a:lnTo>
                        <a:lnTo>
                          <a:pt x="4305" y="6612"/>
                        </a:lnTo>
                        <a:lnTo>
                          <a:pt x="5655" y="2251"/>
                        </a:lnTo>
                        <a:lnTo>
                          <a:pt x="635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g130d5182a02_4_0"/>
                  <p:cNvSpPr/>
                  <p:nvPr/>
                </p:nvSpPr>
                <p:spPr>
                  <a:xfrm>
                    <a:off x="5626025" y="1917200"/>
                    <a:ext cx="161100" cy="15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4" h="6275" extrusionOk="0">
                        <a:moveTo>
                          <a:pt x="2139" y="0"/>
                        </a:moveTo>
                        <a:lnTo>
                          <a:pt x="1" y="2364"/>
                        </a:lnTo>
                        <a:lnTo>
                          <a:pt x="4305" y="6274"/>
                        </a:lnTo>
                        <a:lnTo>
                          <a:pt x="6443" y="3911"/>
                        </a:lnTo>
                        <a:lnTo>
                          <a:pt x="213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6" name="Google Shape;586;g130d5182a02_4_0"/>
                  <p:cNvSpPr/>
                  <p:nvPr/>
                </p:nvSpPr>
                <p:spPr>
                  <a:xfrm>
                    <a:off x="5583825" y="1976275"/>
                    <a:ext cx="149850" cy="1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4" h="5797" extrusionOk="0">
                        <a:moveTo>
                          <a:pt x="1689" y="1"/>
                        </a:moveTo>
                        <a:lnTo>
                          <a:pt x="1" y="1886"/>
                        </a:lnTo>
                        <a:lnTo>
                          <a:pt x="4305" y="5796"/>
                        </a:lnTo>
                        <a:lnTo>
                          <a:pt x="5993" y="3911"/>
                        </a:lnTo>
                        <a:lnTo>
                          <a:pt x="168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7" name="Google Shape;587;g130d5182a02_4_0"/>
                  <p:cNvSpPr/>
                  <p:nvPr/>
                </p:nvSpPr>
                <p:spPr>
                  <a:xfrm>
                    <a:off x="6467925" y="1097825"/>
                    <a:ext cx="54175" cy="5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7" h="2251" extrusionOk="0">
                        <a:moveTo>
                          <a:pt x="2167" y="0"/>
                        </a:moveTo>
                        <a:lnTo>
                          <a:pt x="0" y="900"/>
                        </a:lnTo>
                        <a:lnTo>
                          <a:pt x="1463" y="2251"/>
                        </a:lnTo>
                        <a:lnTo>
                          <a:pt x="216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8" name="Google Shape;588;g130d5182a02_4_0"/>
                  <p:cNvSpPr/>
                  <p:nvPr/>
                </p:nvSpPr>
                <p:spPr>
                  <a:xfrm>
                    <a:off x="5679475" y="1875000"/>
                    <a:ext cx="146325" cy="14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3" h="5600" extrusionOk="0">
                        <a:moveTo>
                          <a:pt x="1548" y="0"/>
                        </a:moveTo>
                        <a:lnTo>
                          <a:pt x="1" y="1688"/>
                        </a:lnTo>
                        <a:lnTo>
                          <a:pt x="4305" y="5599"/>
                        </a:lnTo>
                        <a:lnTo>
                          <a:pt x="5853" y="3911"/>
                        </a:lnTo>
                        <a:lnTo>
                          <a:pt x="154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g130d5182a02_4_0"/>
                  <p:cNvSpPr/>
                  <p:nvPr/>
                </p:nvSpPr>
                <p:spPr>
                  <a:xfrm>
                    <a:off x="5803975" y="1225550"/>
                    <a:ext cx="570425" cy="62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21" extrusionOk="0">
                        <a:moveTo>
                          <a:pt x="22302" y="1"/>
                        </a:moveTo>
                        <a:cubicBezTo>
                          <a:pt x="22185" y="1"/>
                          <a:pt x="22074" y="50"/>
                          <a:pt x="22001" y="152"/>
                        </a:cubicBezTo>
                        <a:lnTo>
                          <a:pt x="169" y="24178"/>
                        </a:lnTo>
                        <a:cubicBezTo>
                          <a:pt x="0" y="24375"/>
                          <a:pt x="0" y="24656"/>
                          <a:pt x="197" y="24797"/>
                        </a:cubicBezTo>
                        <a:cubicBezTo>
                          <a:pt x="279" y="24878"/>
                          <a:pt x="386" y="24920"/>
                          <a:pt x="494" y="24920"/>
                        </a:cubicBezTo>
                        <a:cubicBezTo>
                          <a:pt x="611" y="24920"/>
                          <a:pt x="729" y="24871"/>
                          <a:pt x="816" y="24769"/>
                        </a:cubicBezTo>
                        <a:lnTo>
                          <a:pt x="22648" y="743"/>
                        </a:lnTo>
                        <a:cubicBezTo>
                          <a:pt x="22817" y="574"/>
                          <a:pt x="22788" y="293"/>
                          <a:pt x="22620" y="124"/>
                        </a:cubicBezTo>
                        <a:cubicBezTo>
                          <a:pt x="22525" y="43"/>
                          <a:pt x="22411" y="1"/>
                          <a:pt x="2230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0" name="Google Shape;590;g130d5182a02_4_0"/>
                  <p:cNvSpPr/>
                  <p:nvPr/>
                </p:nvSpPr>
                <p:spPr>
                  <a:xfrm>
                    <a:off x="5845475" y="1263775"/>
                    <a:ext cx="570425" cy="62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11" extrusionOk="0">
                        <a:moveTo>
                          <a:pt x="22338" y="1"/>
                        </a:moveTo>
                        <a:cubicBezTo>
                          <a:pt x="22216" y="1"/>
                          <a:pt x="22092" y="51"/>
                          <a:pt x="22001" y="142"/>
                        </a:cubicBezTo>
                        <a:lnTo>
                          <a:pt x="169" y="24168"/>
                        </a:lnTo>
                        <a:cubicBezTo>
                          <a:pt x="0" y="24337"/>
                          <a:pt x="28" y="24618"/>
                          <a:pt x="197" y="24787"/>
                        </a:cubicBezTo>
                        <a:cubicBezTo>
                          <a:pt x="292" y="24868"/>
                          <a:pt x="406" y="24910"/>
                          <a:pt x="518" y="24910"/>
                        </a:cubicBezTo>
                        <a:cubicBezTo>
                          <a:pt x="639" y="24910"/>
                          <a:pt x="757" y="24861"/>
                          <a:pt x="844" y="24759"/>
                        </a:cubicBezTo>
                        <a:lnTo>
                          <a:pt x="22648" y="733"/>
                        </a:lnTo>
                        <a:cubicBezTo>
                          <a:pt x="22816" y="564"/>
                          <a:pt x="22816" y="283"/>
                          <a:pt x="22619" y="114"/>
                        </a:cubicBezTo>
                        <a:cubicBezTo>
                          <a:pt x="22542" y="37"/>
                          <a:pt x="22441" y="1"/>
                          <a:pt x="2233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Google Shape;591;g130d5182a02_4_0"/>
                  <p:cNvSpPr/>
                  <p:nvPr/>
                </p:nvSpPr>
                <p:spPr>
                  <a:xfrm>
                    <a:off x="5434025" y="1476925"/>
                    <a:ext cx="480400" cy="30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6" h="12267" extrusionOk="0">
                        <a:moveTo>
                          <a:pt x="1857" y="0"/>
                        </a:moveTo>
                        <a:cubicBezTo>
                          <a:pt x="1857" y="0"/>
                          <a:pt x="0" y="2391"/>
                          <a:pt x="1154" y="4952"/>
                        </a:cubicBezTo>
                        <a:cubicBezTo>
                          <a:pt x="2335" y="7484"/>
                          <a:pt x="8468" y="10944"/>
                          <a:pt x="8468" y="10944"/>
                        </a:cubicBezTo>
                        <a:lnTo>
                          <a:pt x="18934" y="12266"/>
                        </a:lnTo>
                        <a:lnTo>
                          <a:pt x="19215" y="10156"/>
                        </a:lnTo>
                        <a:cubicBezTo>
                          <a:pt x="19215" y="10156"/>
                          <a:pt x="16289" y="9481"/>
                          <a:pt x="15164" y="9256"/>
                        </a:cubicBezTo>
                        <a:cubicBezTo>
                          <a:pt x="14133" y="9050"/>
                          <a:pt x="11613" y="8135"/>
                          <a:pt x="9965" y="8135"/>
                        </a:cubicBezTo>
                        <a:cubicBezTo>
                          <a:pt x="9815" y="8135"/>
                          <a:pt x="9672" y="8142"/>
                          <a:pt x="9538" y="8159"/>
                        </a:cubicBezTo>
                        <a:lnTo>
                          <a:pt x="9538" y="8159"/>
                        </a:lnTo>
                        <a:cubicBezTo>
                          <a:pt x="9519" y="8130"/>
                          <a:pt x="4378" y="1765"/>
                          <a:pt x="18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2" name="Google Shape;592;g130d5182a02_4_0"/>
                  <p:cNvSpPr/>
                  <p:nvPr/>
                </p:nvSpPr>
                <p:spPr>
                  <a:xfrm>
                    <a:off x="5906650" y="1722250"/>
                    <a:ext cx="124525" cy="8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3396" extrusionOk="0">
                        <a:moveTo>
                          <a:pt x="2610" y="1"/>
                        </a:moveTo>
                        <a:cubicBezTo>
                          <a:pt x="2117" y="1"/>
                          <a:pt x="1479" y="81"/>
                          <a:pt x="1070" y="203"/>
                        </a:cubicBezTo>
                        <a:cubicBezTo>
                          <a:pt x="845" y="259"/>
                          <a:pt x="592" y="315"/>
                          <a:pt x="338" y="343"/>
                        </a:cubicBezTo>
                        <a:lnTo>
                          <a:pt x="1" y="2453"/>
                        </a:lnTo>
                        <a:cubicBezTo>
                          <a:pt x="415" y="3104"/>
                          <a:pt x="1285" y="3395"/>
                          <a:pt x="2136" y="3395"/>
                        </a:cubicBezTo>
                        <a:cubicBezTo>
                          <a:pt x="2500" y="3395"/>
                          <a:pt x="2860" y="3342"/>
                          <a:pt x="3180" y="3241"/>
                        </a:cubicBezTo>
                        <a:cubicBezTo>
                          <a:pt x="4221" y="2903"/>
                          <a:pt x="4980" y="1581"/>
                          <a:pt x="4024" y="1215"/>
                        </a:cubicBezTo>
                        <a:cubicBezTo>
                          <a:pt x="3461" y="1018"/>
                          <a:pt x="2364" y="821"/>
                          <a:pt x="2617" y="596"/>
                        </a:cubicBezTo>
                        <a:cubicBezTo>
                          <a:pt x="2870" y="399"/>
                          <a:pt x="3264" y="428"/>
                          <a:pt x="3321" y="203"/>
                        </a:cubicBezTo>
                        <a:cubicBezTo>
                          <a:pt x="3347" y="60"/>
                          <a:pt x="3031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93" name="Google Shape;593;g130d5182a02_4_0"/>
              <p:cNvSpPr/>
              <p:nvPr/>
            </p:nvSpPr>
            <p:spPr>
              <a:xfrm>
                <a:off x="5406871" y="856453"/>
                <a:ext cx="177000" cy="177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130d5182a02_4_0"/>
              <p:cNvSpPr/>
              <p:nvPr/>
            </p:nvSpPr>
            <p:spPr>
              <a:xfrm>
                <a:off x="5072700" y="1515325"/>
                <a:ext cx="99600" cy="9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g130d5182a02_4_0"/>
              <p:cNvSpPr/>
              <p:nvPr/>
            </p:nvSpPr>
            <p:spPr>
              <a:xfrm rot="5400000">
                <a:off x="5930100" y="1683825"/>
                <a:ext cx="172200" cy="1491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g130d5182a02_4_0"/>
            <p:cNvSpPr/>
            <p:nvPr/>
          </p:nvSpPr>
          <p:spPr>
            <a:xfrm>
              <a:off x="5678325" y="1315375"/>
              <a:ext cx="102000" cy="10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g130d5182a02_4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0d5182a02_4_99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30d5182a02_4_99"/>
          <p:cNvSpPr txBox="1">
            <a:spLocks noGrp="1"/>
          </p:cNvSpPr>
          <p:nvPr>
            <p:ph type="title"/>
          </p:nvPr>
        </p:nvSpPr>
        <p:spPr>
          <a:xfrm>
            <a:off x="2872650" y="3103000"/>
            <a:ext cx="3398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solidFill>
                  <a:schemeClr val="lt2"/>
                </a:solidFill>
              </a:rPr>
              <a:t>商品向量化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04" name="Google Shape;604;g130d5182a02_4_99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lt2"/>
                </a:solidFill>
              </a:rPr>
              <a:t>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5" name="Google Shape;605;g130d5182a02_4_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0d5182a02_4_127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商品向量化流程</a:t>
            </a:r>
            <a:endParaRPr b="1"/>
          </a:p>
        </p:txBody>
      </p:sp>
      <p:sp>
        <p:nvSpPr>
          <p:cNvPr id="611" name="Google Shape;611;g130d5182a02_4_127"/>
          <p:cNvSpPr txBox="1">
            <a:spLocks noGrp="1"/>
          </p:cNvSpPr>
          <p:nvPr>
            <p:ph type="title" idx="2"/>
          </p:nvPr>
        </p:nvSpPr>
        <p:spPr>
          <a:xfrm>
            <a:off x="1278065" y="1630336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accent3"/>
                </a:solidFill>
              </a:rPr>
              <a:t>商品篩選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accent3"/>
              </a:solidFill>
            </a:endParaRPr>
          </a:p>
        </p:txBody>
      </p:sp>
      <p:sp>
        <p:nvSpPr>
          <p:cNvPr id="612" name="Google Shape;612;g130d5182a02_4_127"/>
          <p:cNvSpPr txBox="1">
            <a:spLocks noGrp="1"/>
          </p:cNvSpPr>
          <p:nvPr>
            <p:ph type="subTitle" idx="1"/>
          </p:nvPr>
        </p:nvSpPr>
        <p:spPr>
          <a:xfrm>
            <a:off x="1278050" y="2050625"/>
            <a:ext cx="261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排除重複率高且標題較無意義之商品。</a:t>
            </a:r>
            <a:endParaRPr/>
          </a:p>
        </p:txBody>
      </p:sp>
      <p:sp>
        <p:nvSpPr>
          <p:cNvPr id="613" name="Google Shape;613;g130d5182a02_4_127"/>
          <p:cNvSpPr txBox="1">
            <a:spLocks noGrp="1"/>
          </p:cNvSpPr>
          <p:nvPr>
            <p:ph type="title" idx="3"/>
          </p:nvPr>
        </p:nvSpPr>
        <p:spPr>
          <a:xfrm>
            <a:off x="1278049" y="2532175"/>
            <a:ext cx="3000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accent3"/>
                </a:solidFill>
              </a:rPr>
              <a:t>標題處理</a:t>
            </a:r>
            <a:r>
              <a:rPr lang="en">
                <a:solidFill>
                  <a:schemeClr val="accent3"/>
                </a:solidFill>
              </a:rPr>
              <a:t>&amp;</a:t>
            </a:r>
            <a:r>
              <a:rPr lang="en" b="1">
                <a:solidFill>
                  <a:schemeClr val="accent3"/>
                </a:solidFill>
              </a:rPr>
              <a:t>斷詞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614" name="Google Shape;614;g130d5182a02_4_127"/>
          <p:cNvSpPr txBox="1">
            <a:spLocks noGrp="1"/>
          </p:cNvSpPr>
          <p:nvPr>
            <p:ph type="subTitle" idx="4"/>
          </p:nvPr>
        </p:nvSpPr>
        <p:spPr>
          <a:xfrm>
            <a:off x="1278050" y="2930475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去除表情符號、保留商品主體文字，並以中研院ckip套件斷詞。</a:t>
            </a:r>
            <a:endParaRPr/>
          </a:p>
        </p:txBody>
      </p:sp>
      <p:sp>
        <p:nvSpPr>
          <p:cNvPr id="615" name="Google Shape;615;g130d5182a02_4_127"/>
          <p:cNvSpPr txBox="1">
            <a:spLocks noGrp="1"/>
          </p:cNvSpPr>
          <p:nvPr>
            <p:ph type="title" idx="5"/>
          </p:nvPr>
        </p:nvSpPr>
        <p:spPr>
          <a:xfrm>
            <a:off x="1278074" y="3564425"/>
            <a:ext cx="27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accent3"/>
                </a:solidFill>
              </a:rPr>
              <a:t>以</a:t>
            </a:r>
            <a:r>
              <a:rPr lang="en">
                <a:solidFill>
                  <a:schemeClr val="accent3"/>
                </a:solidFill>
              </a:rPr>
              <a:t>BERT</a:t>
            </a:r>
            <a:r>
              <a:rPr lang="en" b="1">
                <a:solidFill>
                  <a:schemeClr val="accent3"/>
                </a:solidFill>
              </a:rPr>
              <a:t>生成向量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616" name="Google Shape;616;g130d5182a02_4_127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以BERT的中文預處理模型，針對每個商品中的詞賦予向量。</a:t>
            </a:r>
            <a:endParaRPr/>
          </a:p>
        </p:txBody>
      </p:sp>
      <p:sp>
        <p:nvSpPr>
          <p:cNvPr id="617" name="Google Shape;617;g130d5182a02_4_127"/>
          <p:cNvSpPr/>
          <p:nvPr/>
        </p:nvSpPr>
        <p:spPr>
          <a:xfrm>
            <a:off x="889525" y="1710425"/>
            <a:ext cx="340200" cy="34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30d5182a02_4_127"/>
          <p:cNvSpPr/>
          <p:nvPr/>
        </p:nvSpPr>
        <p:spPr>
          <a:xfrm>
            <a:off x="889525" y="2612550"/>
            <a:ext cx="340200" cy="34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30d5182a02_4_127"/>
          <p:cNvSpPr/>
          <p:nvPr/>
        </p:nvSpPr>
        <p:spPr>
          <a:xfrm>
            <a:off x="889525" y="3667075"/>
            <a:ext cx="340200" cy="34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30d5182a02_4_127"/>
          <p:cNvSpPr/>
          <p:nvPr/>
        </p:nvSpPr>
        <p:spPr>
          <a:xfrm>
            <a:off x="962026" y="18068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130d5182a02_4_127"/>
          <p:cNvSpPr/>
          <p:nvPr/>
        </p:nvSpPr>
        <p:spPr>
          <a:xfrm>
            <a:off x="962026" y="27212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30d5182a02_4_127"/>
          <p:cNvSpPr/>
          <p:nvPr/>
        </p:nvSpPr>
        <p:spPr>
          <a:xfrm>
            <a:off x="962026" y="37880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130d5182a02_4_127"/>
          <p:cNvSpPr/>
          <p:nvPr/>
        </p:nvSpPr>
        <p:spPr>
          <a:xfrm>
            <a:off x="4426038" y="3394350"/>
            <a:ext cx="5085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130d5182a02_4_127"/>
          <p:cNvSpPr/>
          <p:nvPr/>
        </p:nvSpPr>
        <p:spPr>
          <a:xfrm>
            <a:off x="5122250" y="2721200"/>
            <a:ext cx="3341100" cy="1881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輸出：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11,192個篩選後商品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每個商品x個斷詞詞彙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每個詞彙768維向量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每個商品詞彙平均後向量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g130d5182a02_4_127"/>
          <p:cNvSpPr/>
          <p:nvPr/>
        </p:nvSpPr>
        <p:spPr>
          <a:xfrm rot="5400000">
            <a:off x="963750" y="2153688"/>
            <a:ext cx="191700" cy="35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130d5182a02_4_127"/>
          <p:cNvSpPr/>
          <p:nvPr/>
        </p:nvSpPr>
        <p:spPr>
          <a:xfrm rot="5400000">
            <a:off x="963775" y="3132013"/>
            <a:ext cx="191700" cy="35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7" name="Google Shape;627;g130d5182a02_4_127"/>
          <p:cNvCxnSpPr>
            <a:endCxn id="628" idx="1"/>
          </p:cNvCxnSpPr>
          <p:nvPr/>
        </p:nvCxnSpPr>
        <p:spPr>
          <a:xfrm rot="10800000" flipH="1">
            <a:off x="3799850" y="1702037"/>
            <a:ext cx="943200" cy="4158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g130d5182a02_4_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28" name="Google Shape;628;g130d5182a02_4_127"/>
          <p:cNvPicPr preferRelativeResize="0"/>
          <p:nvPr/>
        </p:nvPicPr>
        <p:blipFill rotWithShape="1">
          <a:blip r:embed="rId3">
            <a:alphaModFix/>
          </a:blip>
          <a:srcRect b="46472"/>
          <a:stretch/>
        </p:blipFill>
        <p:spPr>
          <a:xfrm>
            <a:off x="4743050" y="976625"/>
            <a:ext cx="3720301" cy="1450824"/>
          </a:xfrm>
          <a:prstGeom prst="rect">
            <a:avLst/>
          </a:prstGeom>
          <a:noFill/>
          <a:ln w="19050" cap="flat" cmpd="sng">
            <a:solidFill>
              <a:srgbClr val="D7DFE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0d5182a02_4_328"/>
          <p:cNvSpPr txBox="1">
            <a:spLocks noGrp="1"/>
          </p:cNvSpPr>
          <p:nvPr>
            <p:ph type="title"/>
          </p:nvPr>
        </p:nvSpPr>
        <p:spPr>
          <a:xfrm>
            <a:off x="791850" y="385231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/>
              <a:t>商品篩選與標題處理</a:t>
            </a:r>
            <a:endParaRPr b="1"/>
          </a:p>
        </p:txBody>
      </p:sp>
      <p:sp>
        <p:nvSpPr>
          <p:cNvPr id="635" name="Google Shape;635;g130d5182a02_4_328"/>
          <p:cNvSpPr/>
          <p:nvPr/>
        </p:nvSpPr>
        <p:spPr>
          <a:xfrm>
            <a:off x="5179600" y="1113300"/>
            <a:ext cx="3021600" cy="74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較無意義之商品標題，且佔比高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→過濾掉6550類似商品(約占37%)</a:t>
            </a:r>
            <a:endParaRPr/>
          </a:p>
        </p:txBody>
      </p:sp>
      <p:sp>
        <p:nvSpPr>
          <p:cNvPr id="636" name="Google Shape;636;g130d5182a02_4_328"/>
          <p:cNvSpPr/>
          <p:nvPr/>
        </p:nvSpPr>
        <p:spPr>
          <a:xfrm>
            <a:off x="959000" y="1238550"/>
            <a:ext cx="3445800" cy="4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【A1691】版型正常36號-0915小NG直播</a:t>
            </a:r>
            <a:endParaRPr sz="13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g130d5182a02_4_328"/>
          <p:cNvSpPr/>
          <p:nvPr/>
        </p:nvSpPr>
        <p:spPr>
          <a:xfrm>
            <a:off x="715650" y="1986550"/>
            <a:ext cx="7700700" cy="32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💝寵愛媽咪✨全館最高現折$399💝Ann’S輕盈氣質-弧線細帶純色絨質一字方頭涼低跟鞋3cm-灰</a:t>
            </a:r>
            <a:endParaRPr sz="13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g130d5182a02_4_328"/>
          <p:cNvSpPr/>
          <p:nvPr/>
        </p:nvSpPr>
        <p:spPr>
          <a:xfrm rot="-5402781">
            <a:off x="2096925" y="1287875"/>
            <a:ext cx="370800" cy="25305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30d5182a02_4_328"/>
          <p:cNvSpPr/>
          <p:nvPr/>
        </p:nvSpPr>
        <p:spPr>
          <a:xfrm rot="-5402781">
            <a:off x="5733075" y="812525"/>
            <a:ext cx="370800" cy="346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130d5182a02_4_328"/>
          <p:cNvSpPr/>
          <p:nvPr/>
        </p:nvSpPr>
        <p:spPr>
          <a:xfrm>
            <a:off x="5231025" y="2765325"/>
            <a:ext cx="1374900" cy="46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商品相關文字</a:t>
            </a:r>
            <a:endParaRPr sz="1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130d5182a02_4_328"/>
          <p:cNvSpPr/>
          <p:nvPr/>
        </p:nvSpPr>
        <p:spPr>
          <a:xfrm>
            <a:off x="1594875" y="2732825"/>
            <a:ext cx="1374900" cy="46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活動相關文字</a:t>
            </a:r>
            <a:endParaRPr sz="1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130d5182a02_4_328"/>
          <p:cNvSpPr/>
          <p:nvPr/>
        </p:nvSpPr>
        <p:spPr>
          <a:xfrm>
            <a:off x="7737800" y="2732825"/>
            <a:ext cx="678600" cy="46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顏色</a:t>
            </a:r>
            <a:endParaRPr sz="1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g130d5182a02_4_328"/>
          <p:cNvCxnSpPr>
            <a:endCxn id="642" idx="0"/>
          </p:cNvCxnSpPr>
          <p:nvPr/>
        </p:nvCxnSpPr>
        <p:spPr>
          <a:xfrm>
            <a:off x="8069900" y="2365025"/>
            <a:ext cx="7200" cy="36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g130d5182a02_4_328"/>
          <p:cNvSpPr/>
          <p:nvPr/>
        </p:nvSpPr>
        <p:spPr>
          <a:xfrm>
            <a:off x="1701150" y="3622200"/>
            <a:ext cx="6715200" cy="370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僅考慮商品相關文字，藉由中研院Ckip套件斷詞，並保留二字以上之詞彙及顏色字詞</a:t>
            </a:r>
            <a:endParaRPr/>
          </a:p>
        </p:txBody>
      </p:sp>
      <p:sp>
        <p:nvSpPr>
          <p:cNvPr id="645" name="Google Shape;645;g130d5182a02_4_328"/>
          <p:cNvSpPr/>
          <p:nvPr/>
        </p:nvSpPr>
        <p:spPr>
          <a:xfrm>
            <a:off x="1898550" y="4326700"/>
            <a:ext cx="5787300" cy="32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['輕盈', '氣質', '弧線', '細帶', '純色', '絨質', '一字', '方頭', '涼低跟鞋', '灰']</a:t>
            </a:r>
            <a:endParaRPr sz="13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g130d5182a02_4_328"/>
          <p:cNvSpPr/>
          <p:nvPr/>
        </p:nvSpPr>
        <p:spPr>
          <a:xfrm>
            <a:off x="4646540" y="1341750"/>
            <a:ext cx="291300" cy="29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130d5182a02_4_328"/>
          <p:cNvSpPr/>
          <p:nvPr/>
        </p:nvSpPr>
        <p:spPr>
          <a:xfrm rot="5400000">
            <a:off x="2128875" y="3281791"/>
            <a:ext cx="306900" cy="29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30d5182a02_4_328"/>
          <p:cNvSpPr/>
          <p:nvPr/>
        </p:nvSpPr>
        <p:spPr>
          <a:xfrm rot="5400000">
            <a:off x="5788425" y="3280624"/>
            <a:ext cx="260100" cy="29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130d5182a02_4_328"/>
          <p:cNvSpPr/>
          <p:nvPr/>
        </p:nvSpPr>
        <p:spPr>
          <a:xfrm rot="5400000">
            <a:off x="7937400" y="3274499"/>
            <a:ext cx="272400" cy="29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130d5182a02_4_328"/>
          <p:cNvSpPr/>
          <p:nvPr/>
        </p:nvSpPr>
        <p:spPr>
          <a:xfrm rot="5400000">
            <a:off x="4786800" y="4014200"/>
            <a:ext cx="251100" cy="29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130d5182a02_4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0f1f32950_1_0"/>
          <p:cNvSpPr/>
          <p:nvPr/>
        </p:nvSpPr>
        <p:spPr>
          <a:xfrm>
            <a:off x="736594" y="4010041"/>
            <a:ext cx="390090" cy="390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30f1f32950_1_0"/>
          <p:cNvSpPr/>
          <p:nvPr/>
        </p:nvSpPr>
        <p:spPr>
          <a:xfrm>
            <a:off x="1318570" y="4346470"/>
            <a:ext cx="168300" cy="1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30f1f32950_1_0"/>
          <p:cNvSpPr/>
          <p:nvPr/>
        </p:nvSpPr>
        <p:spPr>
          <a:xfrm>
            <a:off x="3937100" y="1540650"/>
            <a:ext cx="1175100" cy="875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rPr>
              <a:t>BERT</a:t>
            </a:r>
            <a:endParaRPr sz="1500">
              <a:solidFill>
                <a:schemeClr val="lt1"/>
              </a:solidFill>
              <a:latin typeface="Ranchers"/>
              <a:ea typeface="Ranchers"/>
              <a:cs typeface="Ranchers"/>
              <a:sym typeface="Rancher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rPr>
              <a:t>模型</a:t>
            </a:r>
            <a:endParaRPr sz="1500" b="1"/>
          </a:p>
        </p:txBody>
      </p:sp>
      <p:sp>
        <p:nvSpPr>
          <p:cNvPr id="659" name="Google Shape;659;g130f1f32950_1_0"/>
          <p:cNvSpPr/>
          <p:nvPr/>
        </p:nvSpPr>
        <p:spPr>
          <a:xfrm>
            <a:off x="1664375" y="1539033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rPr>
              <a:t>輸入</a:t>
            </a:r>
            <a:endParaRPr sz="15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0" name="Google Shape;660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3604541" y="2595965"/>
            <a:ext cx="1840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使用BERT之</a:t>
            </a:r>
            <a:endParaRPr sz="1700"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中文預處理模型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661" name="Google Shape;661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1036475" y="3211625"/>
            <a:ext cx="20571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商品標題經過斷詞後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留下之詞彙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e.g.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'輕盈', '氣質', '弧線', etc</a:t>
            </a:r>
            <a:endParaRPr sz="1200"/>
          </a:p>
        </p:txBody>
      </p:sp>
      <p:sp>
        <p:nvSpPr>
          <p:cNvPr id="662" name="Google Shape;662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1122422" y="2595978"/>
            <a:ext cx="188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商品詞彙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663" name="Google Shape;663;g130f1f32950_1_0"/>
          <p:cNvSpPr/>
          <p:nvPr/>
        </p:nvSpPr>
        <p:spPr>
          <a:xfrm>
            <a:off x="5779625" y="1798200"/>
            <a:ext cx="5085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130f1f32950_1_0"/>
          <p:cNvSpPr txBox="1">
            <a:spLocks noGrp="1"/>
          </p:cNvSpPr>
          <p:nvPr>
            <p:ph type="title"/>
          </p:nvPr>
        </p:nvSpPr>
        <p:spPr>
          <a:xfrm>
            <a:off x="857452" y="537925"/>
            <a:ext cx="3455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BERT</a:t>
            </a:r>
            <a:r>
              <a:rPr lang="en" b="1"/>
              <a:t>詞彙向量化</a:t>
            </a:r>
            <a:endParaRPr b="1"/>
          </a:p>
        </p:txBody>
      </p:sp>
      <p:sp>
        <p:nvSpPr>
          <p:cNvPr id="665" name="Google Shape;665;g130f1f32950_1_0"/>
          <p:cNvSpPr/>
          <p:nvPr/>
        </p:nvSpPr>
        <p:spPr>
          <a:xfrm>
            <a:off x="6780575" y="1577558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rPr>
              <a:t>輸出</a:t>
            </a:r>
            <a:endParaRPr sz="15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6" name="Google Shape;666;g130f1f32950_1_0"/>
          <p:cNvSpPr/>
          <p:nvPr/>
        </p:nvSpPr>
        <p:spPr>
          <a:xfrm>
            <a:off x="2947138" y="1798200"/>
            <a:ext cx="5085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2902225" y="2955975"/>
            <a:ext cx="3093900" cy="15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190500" algn="ctr" rtl="0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Chinese Simplified and Traditional, 12-layer, 768-hidden, 12-heads, 110M parameters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190500" algn="ctr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使用Keras-Bert / Bert-as-a service 進行向量化處理</a:t>
            </a:r>
            <a:endParaRPr sz="1200"/>
          </a:p>
        </p:txBody>
      </p:sp>
      <p:sp>
        <p:nvSpPr>
          <p:cNvPr id="668" name="Google Shape;668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6288125" y="2595974"/>
            <a:ext cx="1885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詞彙向量</a:t>
            </a:r>
            <a:endParaRPr sz="1700"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>
                <a:solidFill>
                  <a:schemeClr val="accent5"/>
                </a:solidFill>
              </a:rPr>
              <a:t>與商品向量</a:t>
            </a:r>
            <a:endParaRPr sz="1700" b="1">
              <a:solidFill>
                <a:schemeClr val="accent5"/>
              </a:solidFill>
            </a:endParaRPr>
          </a:p>
        </p:txBody>
      </p:sp>
      <p:sp>
        <p:nvSpPr>
          <p:cNvPr id="669" name="Google Shape;669;g130f1f32950_1_0"/>
          <p:cNvSpPr txBox="1">
            <a:spLocks noGrp="1"/>
          </p:cNvSpPr>
          <p:nvPr>
            <p:ph type="subTitle" idx="4294967295"/>
          </p:nvPr>
        </p:nvSpPr>
        <p:spPr>
          <a:xfrm>
            <a:off x="5829375" y="3079500"/>
            <a:ext cx="25839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每個詞彙對應768維之向量</a:t>
            </a:r>
            <a:endParaRPr sz="1200"/>
          </a:p>
          <a:p>
            <a:pPr marL="45720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詞彙向量平均後之商品向量</a:t>
            </a:r>
            <a:endParaRPr sz="1200"/>
          </a:p>
        </p:txBody>
      </p:sp>
      <p:sp>
        <p:nvSpPr>
          <p:cNvPr id="670" name="Google Shape;670;g130f1f3295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0d5182a02_4_106"/>
          <p:cNvSpPr/>
          <p:nvPr/>
        </p:nvSpPr>
        <p:spPr>
          <a:xfrm>
            <a:off x="1975049" y="901050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30d5182a02_4_106"/>
          <p:cNvSpPr txBox="1">
            <a:spLocks noGrp="1"/>
          </p:cNvSpPr>
          <p:nvPr>
            <p:ph type="title"/>
          </p:nvPr>
        </p:nvSpPr>
        <p:spPr>
          <a:xfrm>
            <a:off x="3043050" y="3078450"/>
            <a:ext cx="30579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solidFill>
                  <a:schemeClr val="lt2"/>
                </a:solidFill>
              </a:rPr>
              <a:t>會員向量化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77" name="Google Shape;677;g130d5182a02_4_106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lt2"/>
                </a:solidFill>
              </a:rPr>
              <a:t>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8" name="Google Shape;678;g130d5182a02_4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124ea46eb_0_3"/>
          <p:cNvSpPr/>
          <p:nvPr/>
        </p:nvSpPr>
        <p:spPr>
          <a:xfrm>
            <a:off x="5726650" y="919525"/>
            <a:ext cx="2573100" cy="2536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◆ 行為權重：purchase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代表真正喜歡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=&gt;權重最高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消費者不會一直購買相同的東西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=&gt;權重為0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◆ Time window大小：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60天(初步設定)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13124ea46eb_0_3"/>
          <p:cNvSpPr txBox="1">
            <a:spLocks noGrp="1"/>
          </p:cNvSpPr>
          <p:nvPr>
            <p:ph type="title"/>
          </p:nvPr>
        </p:nvSpPr>
        <p:spPr>
          <a:xfrm>
            <a:off x="832853" y="652025"/>
            <a:ext cx="3700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b="1"/>
              <a:t>會員向量化流程</a:t>
            </a:r>
            <a:endParaRPr b="1"/>
          </a:p>
        </p:txBody>
      </p:sp>
      <p:grpSp>
        <p:nvGrpSpPr>
          <p:cNvPr id="685" name="Google Shape;685;g13124ea46eb_0_3"/>
          <p:cNvGrpSpPr/>
          <p:nvPr/>
        </p:nvGrpSpPr>
        <p:grpSpPr>
          <a:xfrm>
            <a:off x="7340953" y="3266566"/>
            <a:ext cx="1508137" cy="1558005"/>
            <a:chOff x="-2816216" y="232525"/>
            <a:chExt cx="468569" cy="481579"/>
          </a:xfrm>
        </p:grpSpPr>
        <p:sp>
          <p:nvSpPr>
            <p:cNvPr id="686" name="Google Shape;686;g13124ea46eb_0_3"/>
            <p:cNvSpPr/>
            <p:nvPr/>
          </p:nvSpPr>
          <p:spPr>
            <a:xfrm>
              <a:off x="-2714297" y="279791"/>
              <a:ext cx="208960" cy="219159"/>
            </a:xfrm>
            <a:custGeom>
              <a:avLst/>
              <a:gdLst/>
              <a:ahLst/>
              <a:cxnLst/>
              <a:rect l="l" t="t" r="r" b="b"/>
              <a:pathLst>
                <a:path w="11596" h="12162" extrusionOk="0">
                  <a:moveTo>
                    <a:pt x="1745" y="9804"/>
                  </a:moveTo>
                  <a:cubicBezTo>
                    <a:pt x="1085" y="8705"/>
                    <a:pt x="1" y="7495"/>
                    <a:pt x="472" y="6207"/>
                  </a:cubicBezTo>
                  <a:cubicBezTo>
                    <a:pt x="488" y="6160"/>
                    <a:pt x="504" y="6112"/>
                    <a:pt x="535" y="6065"/>
                  </a:cubicBezTo>
                  <a:cubicBezTo>
                    <a:pt x="1823" y="2467"/>
                    <a:pt x="4918" y="1"/>
                    <a:pt x="8186" y="1415"/>
                  </a:cubicBezTo>
                  <a:cubicBezTo>
                    <a:pt x="10967" y="2609"/>
                    <a:pt x="11595" y="4620"/>
                    <a:pt x="11485" y="6112"/>
                  </a:cubicBezTo>
                  <a:cubicBezTo>
                    <a:pt x="11438" y="6757"/>
                    <a:pt x="11046" y="7903"/>
                    <a:pt x="10700" y="8453"/>
                  </a:cubicBezTo>
                  <a:cubicBezTo>
                    <a:pt x="10433" y="8893"/>
                    <a:pt x="10150" y="9317"/>
                    <a:pt x="9899" y="9742"/>
                  </a:cubicBezTo>
                  <a:cubicBezTo>
                    <a:pt x="9097" y="10998"/>
                    <a:pt x="7872" y="11831"/>
                    <a:pt x="6505" y="12161"/>
                  </a:cubicBezTo>
                  <a:cubicBezTo>
                    <a:pt x="4808" y="11627"/>
                    <a:pt x="3237" y="10794"/>
                    <a:pt x="1745" y="98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13124ea46eb_0_3"/>
            <p:cNvSpPr/>
            <p:nvPr/>
          </p:nvSpPr>
          <p:spPr>
            <a:xfrm>
              <a:off x="-2699845" y="232525"/>
              <a:ext cx="119491" cy="119761"/>
            </a:xfrm>
            <a:custGeom>
              <a:avLst/>
              <a:gdLst/>
              <a:ahLst/>
              <a:cxnLst/>
              <a:rect l="l" t="t" r="r" b="b"/>
              <a:pathLst>
                <a:path w="6631" h="6646" extrusionOk="0">
                  <a:moveTo>
                    <a:pt x="0" y="3315"/>
                  </a:moveTo>
                  <a:cubicBezTo>
                    <a:pt x="0" y="5153"/>
                    <a:pt x="1477" y="6646"/>
                    <a:pt x="3315" y="6646"/>
                  </a:cubicBezTo>
                  <a:cubicBezTo>
                    <a:pt x="5153" y="6646"/>
                    <a:pt x="6630" y="5153"/>
                    <a:pt x="6630" y="3315"/>
                  </a:cubicBezTo>
                  <a:cubicBezTo>
                    <a:pt x="6630" y="1477"/>
                    <a:pt x="5153" y="0"/>
                    <a:pt x="3315" y="0"/>
                  </a:cubicBezTo>
                  <a:cubicBezTo>
                    <a:pt x="1477" y="0"/>
                    <a:pt x="0" y="1477"/>
                    <a:pt x="0" y="3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13124ea46eb_0_3"/>
            <p:cNvSpPr/>
            <p:nvPr/>
          </p:nvSpPr>
          <p:spPr>
            <a:xfrm>
              <a:off x="-2637281" y="519506"/>
              <a:ext cx="258767" cy="185246"/>
            </a:xfrm>
            <a:custGeom>
              <a:avLst/>
              <a:gdLst/>
              <a:ahLst/>
              <a:cxnLst/>
              <a:rect l="l" t="t" r="r" b="b"/>
              <a:pathLst>
                <a:path w="14360" h="10280" extrusionOk="0">
                  <a:moveTo>
                    <a:pt x="1747" y="1"/>
                  </a:moveTo>
                  <a:cubicBezTo>
                    <a:pt x="1704" y="1"/>
                    <a:pt x="1661" y="15"/>
                    <a:pt x="1618" y="36"/>
                  </a:cubicBezTo>
                  <a:cubicBezTo>
                    <a:pt x="1037" y="288"/>
                    <a:pt x="550" y="743"/>
                    <a:pt x="283" y="1309"/>
                  </a:cubicBezTo>
                  <a:cubicBezTo>
                    <a:pt x="0" y="1890"/>
                    <a:pt x="32" y="2440"/>
                    <a:pt x="346" y="3399"/>
                  </a:cubicBezTo>
                  <a:cubicBezTo>
                    <a:pt x="1210" y="5928"/>
                    <a:pt x="2514" y="8976"/>
                    <a:pt x="3677" y="10280"/>
                  </a:cubicBezTo>
                  <a:cubicBezTo>
                    <a:pt x="11029" y="9400"/>
                    <a:pt x="14360" y="5331"/>
                    <a:pt x="14360" y="5331"/>
                  </a:cubicBezTo>
                  <a:lnTo>
                    <a:pt x="13622" y="4027"/>
                  </a:lnTo>
                  <a:cubicBezTo>
                    <a:pt x="13622" y="4027"/>
                    <a:pt x="11626" y="5614"/>
                    <a:pt x="9175" y="5881"/>
                  </a:cubicBezTo>
                  <a:cubicBezTo>
                    <a:pt x="6709" y="6164"/>
                    <a:pt x="4949" y="6918"/>
                    <a:pt x="4918" y="6933"/>
                  </a:cubicBezTo>
                  <a:cubicBezTo>
                    <a:pt x="4462" y="5771"/>
                    <a:pt x="3739" y="3980"/>
                    <a:pt x="2828" y="2063"/>
                  </a:cubicBezTo>
                  <a:cubicBezTo>
                    <a:pt x="2530" y="1419"/>
                    <a:pt x="2263" y="775"/>
                    <a:pt x="1995" y="209"/>
                  </a:cubicBezTo>
                  <a:cubicBezTo>
                    <a:pt x="1913" y="54"/>
                    <a:pt x="1830" y="1"/>
                    <a:pt x="1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13124ea46eb_0_3"/>
            <p:cNvSpPr/>
            <p:nvPr/>
          </p:nvSpPr>
          <p:spPr>
            <a:xfrm>
              <a:off x="-2807999" y="488494"/>
              <a:ext cx="204996" cy="216546"/>
            </a:xfrm>
            <a:custGeom>
              <a:avLst/>
              <a:gdLst/>
              <a:ahLst/>
              <a:cxnLst/>
              <a:rect l="l" t="t" r="r" b="b"/>
              <a:pathLst>
                <a:path w="11376" h="12017" extrusionOk="0">
                  <a:moveTo>
                    <a:pt x="5720" y="1"/>
                  </a:moveTo>
                  <a:cubicBezTo>
                    <a:pt x="5578" y="1"/>
                    <a:pt x="5437" y="5"/>
                    <a:pt x="5295" y="13"/>
                  </a:cubicBezTo>
                  <a:cubicBezTo>
                    <a:pt x="5217" y="29"/>
                    <a:pt x="5154" y="29"/>
                    <a:pt x="5075" y="29"/>
                  </a:cubicBezTo>
                  <a:lnTo>
                    <a:pt x="4305" y="108"/>
                  </a:lnTo>
                  <a:lnTo>
                    <a:pt x="4274" y="108"/>
                  </a:lnTo>
                  <a:lnTo>
                    <a:pt x="3771" y="155"/>
                  </a:lnTo>
                  <a:lnTo>
                    <a:pt x="849" y="406"/>
                  </a:lnTo>
                  <a:lnTo>
                    <a:pt x="0" y="12017"/>
                  </a:lnTo>
                  <a:lnTo>
                    <a:pt x="9867" y="12017"/>
                  </a:lnTo>
                  <a:cubicBezTo>
                    <a:pt x="9836" y="10540"/>
                    <a:pt x="9773" y="11482"/>
                    <a:pt x="10024" y="9707"/>
                  </a:cubicBezTo>
                  <a:cubicBezTo>
                    <a:pt x="10024" y="9644"/>
                    <a:pt x="10040" y="9566"/>
                    <a:pt x="10055" y="9503"/>
                  </a:cubicBezTo>
                  <a:cubicBezTo>
                    <a:pt x="10071" y="9456"/>
                    <a:pt x="10087" y="9409"/>
                    <a:pt x="10118" y="9377"/>
                  </a:cubicBezTo>
                  <a:cubicBezTo>
                    <a:pt x="10511" y="8686"/>
                    <a:pt x="10715" y="8277"/>
                    <a:pt x="10857" y="7775"/>
                  </a:cubicBezTo>
                  <a:cubicBezTo>
                    <a:pt x="11281" y="6172"/>
                    <a:pt x="10967" y="5151"/>
                    <a:pt x="10841" y="4145"/>
                  </a:cubicBezTo>
                  <a:cubicBezTo>
                    <a:pt x="10935" y="3690"/>
                    <a:pt x="11265" y="2119"/>
                    <a:pt x="11375" y="1647"/>
                  </a:cubicBezTo>
                  <a:lnTo>
                    <a:pt x="9317" y="862"/>
                  </a:lnTo>
                  <a:lnTo>
                    <a:pt x="8893" y="689"/>
                  </a:lnTo>
                  <a:lnTo>
                    <a:pt x="8861" y="689"/>
                  </a:lnTo>
                  <a:lnTo>
                    <a:pt x="8422" y="516"/>
                  </a:lnTo>
                  <a:lnTo>
                    <a:pt x="8390" y="501"/>
                  </a:lnTo>
                  <a:cubicBezTo>
                    <a:pt x="7533" y="174"/>
                    <a:pt x="6630" y="1"/>
                    <a:pt x="5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13124ea46eb_0_3"/>
            <p:cNvSpPr/>
            <p:nvPr/>
          </p:nvSpPr>
          <p:spPr>
            <a:xfrm>
              <a:off x="-2740047" y="488674"/>
              <a:ext cx="99957" cy="65971"/>
            </a:xfrm>
            <a:custGeom>
              <a:avLst/>
              <a:gdLst/>
              <a:ahLst/>
              <a:cxnLst/>
              <a:rect l="l" t="t" r="r" b="b"/>
              <a:pathLst>
                <a:path w="5547" h="3661" extrusionOk="0">
                  <a:moveTo>
                    <a:pt x="2025" y="1"/>
                  </a:moveTo>
                  <a:cubicBezTo>
                    <a:pt x="1858" y="1"/>
                    <a:pt x="1691" y="7"/>
                    <a:pt x="1524" y="19"/>
                  </a:cubicBezTo>
                  <a:lnTo>
                    <a:pt x="1414" y="19"/>
                  </a:lnTo>
                  <a:cubicBezTo>
                    <a:pt x="1383" y="35"/>
                    <a:pt x="1351" y="35"/>
                    <a:pt x="1320" y="35"/>
                  </a:cubicBezTo>
                  <a:lnTo>
                    <a:pt x="534" y="98"/>
                  </a:lnTo>
                  <a:lnTo>
                    <a:pt x="503" y="98"/>
                  </a:lnTo>
                  <a:lnTo>
                    <a:pt x="0" y="145"/>
                  </a:lnTo>
                  <a:cubicBezTo>
                    <a:pt x="823" y="1819"/>
                    <a:pt x="2713" y="3661"/>
                    <a:pt x="3974" y="3661"/>
                  </a:cubicBezTo>
                  <a:cubicBezTo>
                    <a:pt x="4157" y="3661"/>
                    <a:pt x="4327" y="3622"/>
                    <a:pt x="4478" y="3538"/>
                  </a:cubicBezTo>
                  <a:cubicBezTo>
                    <a:pt x="5200" y="3146"/>
                    <a:pt x="5499" y="1810"/>
                    <a:pt x="5546" y="852"/>
                  </a:cubicBezTo>
                  <a:lnTo>
                    <a:pt x="5122" y="679"/>
                  </a:lnTo>
                  <a:lnTo>
                    <a:pt x="5090" y="679"/>
                  </a:lnTo>
                  <a:lnTo>
                    <a:pt x="4666" y="506"/>
                  </a:lnTo>
                  <a:lnTo>
                    <a:pt x="4619" y="491"/>
                  </a:lnTo>
                  <a:cubicBezTo>
                    <a:pt x="3786" y="173"/>
                    <a:pt x="2909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13124ea46eb_0_3"/>
            <p:cNvSpPr/>
            <p:nvPr/>
          </p:nvSpPr>
          <p:spPr>
            <a:xfrm>
              <a:off x="-2735812" y="647085"/>
              <a:ext cx="110156" cy="18615"/>
            </a:xfrm>
            <a:custGeom>
              <a:avLst/>
              <a:gdLst/>
              <a:ahLst/>
              <a:cxnLst/>
              <a:rect l="l" t="t" r="r" b="b"/>
              <a:pathLst>
                <a:path w="6113" h="1033" extrusionOk="0">
                  <a:moveTo>
                    <a:pt x="155" y="1"/>
                  </a:moveTo>
                  <a:cubicBezTo>
                    <a:pt x="95" y="1"/>
                    <a:pt x="41" y="43"/>
                    <a:pt x="16" y="105"/>
                  </a:cubicBezTo>
                  <a:cubicBezTo>
                    <a:pt x="1" y="183"/>
                    <a:pt x="48" y="278"/>
                    <a:pt x="126" y="293"/>
                  </a:cubicBezTo>
                  <a:cubicBezTo>
                    <a:pt x="504" y="403"/>
                    <a:pt x="881" y="513"/>
                    <a:pt x="1226" y="592"/>
                  </a:cubicBezTo>
                  <a:cubicBezTo>
                    <a:pt x="2666" y="935"/>
                    <a:pt x="3788" y="1033"/>
                    <a:pt x="4600" y="1033"/>
                  </a:cubicBezTo>
                  <a:cubicBezTo>
                    <a:pt x="5311" y="1033"/>
                    <a:pt x="5783" y="957"/>
                    <a:pt x="6018" y="906"/>
                  </a:cubicBezTo>
                  <a:cubicBezTo>
                    <a:pt x="6018" y="843"/>
                    <a:pt x="6034" y="765"/>
                    <a:pt x="6049" y="702"/>
                  </a:cubicBezTo>
                  <a:cubicBezTo>
                    <a:pt x="6065" y="655"/>
                    <a:pt x="6081" y="623"/>
                    <a:pt x="6112" y="576"/>
                  </a:cubicBezTo>
                  <a:lnTo>
                    <a:pt x="6097" y="576"/>
                  </a:lnTo>
                  <a:cubicBezTo>
                    <a:pt x="6089" y="584"/>
                    <a:pt x="5590" y="729"/>
                    <a:pt x="4606" y="729"/>
                  </a:cubicBezTo>
                  <a:cubicBezTo>
                    <a:pt x="3622" y="729"/>
                    <a:pt x="2153" y="584"/>
                    <a:pt x="205" y="11"/>
                  </a:cubicBezTo>
                  <a:cubicBezTo>
                    <a:pt x="188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13124ea46eb_0_3"/>
            <p:cNvSpPr/>
            <p:nvPr/>
          </p:nvSpPr>
          <p:spPr>
            <a:xfrm>
              <a:off x="-2708062" y="442292"/>
              <a:ext cx="69377" cy="79540"/>
            </a:xfrm>
            <a:custGeom>
              <a:avLst/>
              <a:gdLst/>
              <a:ahLst/>
              <a:cxnLst/>
              <a:rect l="l" t="t" r="r" b="b"/>
              <a:pathLst>
                <a:path w="3850" h="4414" extrusionOk="0">
                  <a:moveTo>
                    <a:pt x="1394" y="0"/>
                  </a:moveTo>
                  <a:cubicBezTo>
                    <a:pt x="1385" y="0"/>
                    <a:pt x="1376" y="0"/>
                    <a:pt x="1367" y="1"/>
                  </a:cubicBezTo>
                  <a:lnTo>
                    <a:pt x="1163" y="425"/>
                  </a:lnTo>
                  <a:lnTo>
                    <a:pt x="0" y="2750"/>
                  </a:lnTo>
                  <a:cubicBezTo>
                    <a:pt x="0" y="2750"/>
                    <a:pt x="330" y="3347"/>
                    <a:pt x="865" y="3834"/>
                  </a:cubicBezTo>
                  <a:cubicBezTo>
                    <a:pt x="1227" y="4155"/>
                    <a:pt x="1675" y="4413"/>
                    <a:pt x="2177" y="4413"/>
                  </a:cubicBezTo>
                  <a:cubicBezTo>
                    <a:pt x="2241" y="4413"/>
                    <a:pt x="2307" y="4409"/>
                    <a:pt x="2373" y="4400"/>
                  </a:cubicBezTo>
                  <a:lnTo>
                    <a:pt x="2828" y="3662"/>
                  </a:lnTo>
                  <a:lnTo>
                    <a:pt x="3363" y="2797"/>
                  </a:lnTo>
                  <a:lnTo>
                    <a:pt x="3850" y="2043"/>
                  </a:lnTo>
                  <a:cubicBezTo>
                    <a:pt x="3850" y="2043"/>
                    <a:pt x="3661" y="1839"/>
                    <a:pt x="3378" y="1572"/>
                  </a:cubicBezTo>
                  <a:cubicBezTo>
                    <a:pt x="3095" y="1289"/>
                    <a:pt x="2750" y="896"/>
                    <a:pt x="2388" y="566"/>
                  </a:cubicBezTo>
                  <a:cubicBezTo>
                    <a:pt x="2038" y="246"/>
                    <a:pt x="1687" y="0"/>
                    <a:pt x="1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13124ea46eb_0_3"/>
            <p:cNvSpPr/>
            <p:nvPr/>
          </p:nvSpPr>
          <p:spPr>
            <a:xfrm>
              <a:off x="-2676347" y="454761"/>
              <a:ext cx="37662" cy="53519"/>
            </a:xfrm>
            <a:custGeom>
              <a:avLst/>
              <a:gdLst/>
              <a:ahLst/>
              <a:cxnLst/>
              <a:rect l="l" t="t" r="r" b="b"/>
              <a:pathLst>
                <a:path w="2090" h="2970" extrusionOk="0">
                  <a:moveTo>
                    <a:pt x="0" y="0"/>
                  </a:moveTo>
                  <a:cubicBezTo>
                    <a:pt x="0" y="0"/>
                    <a:pt x="94" y="2090"/>
                    <a:pt x="1068" y="2970"/>
                  </a:cubicBezTo>
                  <a:lnTo>
                    <a:pt x="2090" y="1351"/>
                  </a:lnTo>
                  <a:cubicBezTo>
                    <a:pt x="2090" y="1351"/>
                    <a:pt x="1901" y="1147"/>
                    <a:pt x="1634" y="8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13124ea46eb_0_3"/>
            <p:cNvSpPr/>
            <p:nvPr/>
          </p:nvSpPr>
          <p:spPr>
            <a:xfrm>
              <a:off x="-2696457" y="340949"/>
              <a:ext cx="178939" cy="165442"/>
            </a:xfrm>
            <a:custGeom>
              <a:avLst/>
              <a:gdLst/>
              <a:ahLst/>
              <a:cxnLst/>
              <a:rect l="l" t="t" r="r" b="b"/>
              <a:pathLst>
                <a:path w="9930" h="9181" extrusionOk="0">
                  <a:moveTo>
                    <a:pt x="3724" y="0"/>
                  </a:moveTo>
                  <a:cubicBezTo>
                    <a:pt x="3080" y="32"/>
                    <a:pt x="2483" y="535"/>
                    <a:pt x="1949" y="1210"/>
                  </a:cubicBezTo>
                  <a:cubicBezTo>
                    <a:pt x="1917" y="1273"/>
                    <a:pt x="1870" y="1320"/>
                    <a:pt x="1839" y="1383"/>
                  </a:cubicBezTo>
                  <a:lnTo>
                    <a:pt x="1776" y="1462"/>
                  </a:lnTo>
                  <a:cubicBezTo>
                    <a:pt x="1713" y="1540"/>
                    <a:pt x="1666" y="1619"/>
                    <a:pt x="1603" y="1713"/>
                  </a:cubicBezTo>
                  <a:cubicBezTo>
                    <a:pt x="1572" y="1760"/>
                    <a:pt x="1540" y="1807"/>
                    <a:pt x="1509" y="1854"/>
                  </a:cubicBezTo>
                  <a:cubicBezTo>
                    <a:pt x="1415" y="1996"/>
                    <a:pt x="1336" y="2153"/>
                    <a:pt x="1242" y="2310"/>
                  </a:cubicBezTo>
                  <a:cubicBezTo>
                    <a:pt x="912" y="2907"/>
                    <a:pt x="613" y="3520"/>
                    <a:pt x="409" y="4038"/>
                  </a:cubicBezTo>
                  <a:cubicBezTo>
                    <a:pt x="142" y="4667"/>
                    <a:pt x="1" y="5122"/>
                    <a:pt x="1" y="5122"/>
                  </a:cubicBezTo>
                  <a:cubicBezTo>
                    <a:pt x="1" y="5122"/>
                    <a:pt x="48" y="5216"/>
                    <a:pt x="142" y="5405"/>
                  </a:cubicBezTo>
                  <a:cubicBezTo>
                    <a:pt x="221" y="5562"/>
                    <a:pt x="346" y="5782"/>
                    <a:pt x="519" y="6049"/>
                  </a:cubicBezTo>
                  <a:cubicBezTo>
                    <a:pt x="708" y="6363"/>
                    <a:pt x="975" y="6740"/>
                    <a:pt x="1289" y="7102"/>
                  </a:cubicBezTo>
                  <a:cubicBezTo>
                    <a:pt x="1682" y="7573"/>
                    <a:pt x="2153" y="8044"/>
                    <a:pt x="2719" y="8421"/>
                  </a:cubicBezTo>
                  <a:cubicBezTo>
                    <a:pt x="3316" y="8814"/>
                    <a:pt x="3991" y="9113"/>
                    <a:pt x="4761" y="9176"/>
                  </a:cubicBezTo>
                  <a:cubicBezTo>
                    <a:pt x="4810" y="9179"/>
                    <a:pt x="4858" y="9181"/>
                    <a:pt x="4906" y="9181"/>
                  </a:cubicBezTo>
                  <a:cubicBezTo>
                    <a:pt x="6787" y="9181"/>
                    <a:pt x="8302" y="6533"/>
                    <a:pt x="9160" y="4588"/>
                  </a:cubicBezTo>
                  <a:cubicBezTo>
                    <a:pt x="9176" y="4541"/>
                    <a:pt x="9207" y="4478"/>
                    <a:pt x="9223" y="4431"/>
                  </a:cubicBezTo>
                  <a:cubicBezTo>
                    <a:pt x="9537" y="3708"/>
                    <a:pt x="9757" y="3095"/>
                    <a:pt x="9851" y="2797"/>
                  </a:cubicBezTo>
                  <a:cubicBezTo>
                    <a:pt x="9898" y="2640"/>
                    <a:pt x="9930" y="2561"/>
                    <a:pt x="9930" y="2561"/>
                  </a:cubicBezTo>
                  <a:lnTo>
                    <a:pt x="4808" y="45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13124ea46eb_0_3"/>
            <p:cNvSpPr/>
            <p:nvPr/>
          </p:nvSpPr>
          <p:spPr>
            <a:xfrm>
              <a:off x="-2706080" y="370501"/>
              <a:ext cx="49555" cy="60205"/>
            </a:xfrm>
            <a:custGeom>
              <a:avLst/>
              <a:gdLst/>
              <a:ahLst/>
              <a:cxnLst/>
              <a:rect l="l" t="t" r="r" b="b"/>
              <a:pathLst>
                <a:path w="2750" h="3341" extrusionOk="0">
                  <a:moveTo>
                    <a:pt x="1846" y="1"/>
                  </a:moveTo>
                  <a:cubicBezTo>
                    <a:pt x="1767" y="1"/>
                    <a:pt x="1680" y="14"/>
                    <a:pt x="1587" y="41"/>
                  </a:cubicBezTo>
                  <a:cubicBezTo>
                    <a:pt x="535" y="356"/>
                    <a:pt x="0" y="2728"/>
                    <a:pt x="1587" y="3341"/>
                  </a:cubicBezTo>
                  <a:lnTo>
                    <a:pt x="2750" y="1047"/>
                  </a:lnTo>
                  <a:cubicBezTo>
                    <a:pt x="2750" y="1047"/>
                    <a:pt x="2571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13124ea46eb_0_3"/>
            <p:cNvSpPr/>
            <p:nvPr/>
          </p:nvSpPr>
          <p:spPr>
            <a:xfrm>
              <a:off x="-2667572" y="312929"/>
              <a:ext cx="150053" cy="123725"/>
            </a:xfrm>
            <a:custGeom>
              <a:avLst/>
              <a:gdLst/>
              <a:ahLst/>
              <a:cxnLst/>
              <a:rect l="l" t="t" r="r" b="b"/>
              <a:pathLst>
                <a:path w="8327" h="6866" extrusionOk="0">
                  <a:moveTo>
                    <a:pt x="629" y="4619"/>
                  </a:moveTo>
                  <a:cubicBezTo>
                    <a:pt x="346" y="5499"/>
                    <a:pt x="471" y="6866"/>
                    <a:pt x="471" y="6866"/>
                  </a:cubicBezTo>
                  <a:cubicBezTo>
                    <a:pt x="1053" y="5577"/>
                    <a:pt x="1650" y="4650"/>
                    <a:pt x="1760" y="4478"/>
                  </a:cubicBezTo>
                  <a:cubicBezTo>
                    <a:pt x="1760" y="4478"/>
                    <a:pt x="1760" y="4478"/>
                    <a:pt x="1760" y="4462"/>
                  </a:cubicBezTo>
                  <a:cubicBezTo>
                    <a:pt x="1760" y="4462"/>
                    <a:pt x="1775" y="4462"/>
                    <a:pt x="1775" y="4462"/>
                  </a:cubicBezTo>
                  <a:cubicBezTo>
                    <a:pt x="2074" y="4022"/>
                    <a:pt x="2262" y="3519"/>
                    <a:pt x="2262" y="3519"/>
                  </a:cubicBezTo>
                  <a:cubicBezTo>
                    <a:pt x="6536" y="5200"/>
                    <a:pt x="7966" y="4996"/>
                    <a:pt x="8248" y="4352"/>
                  </a:cubicBezTo>
                  <a:cubicBezTo>
                    <a:pt x="8295" y="4195"/>
                    <a:pt x="8327" y="4116"/>
                    <a:pt x="8327" y="4116"/>
                  </a:cubicBezTo>
                  <a:lnTo>
                    <a:pt x="3362" y="0"/>
                  </a:lnTo>
                  <a:cubicBezTo>
                    <a:pt x="2577" y="47"/>
                    <a:pt x="597" y="2357"/>
                    <a:pt x="0" y="3268"/>
                  </a:cubicBezTo>
                  <a:cubicBezTo>
                    <a:pt x="550" y="3535"/>
                    <a:pt x="597" y="4195"/>
                    <a:pt x="629" y="46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13124ea46eb_0_3"/>
            <p:cNvSpPr/>
            <p:nvPr/>
          </p:nvSpPr>
          <p:spPr>
            <a:xfrm>
              <a:off x="-2816216" y="496080"/>
              <a:ext cx="267561" cy="203860"/>
            </a:xfrm>
            <a:custGeom>
              <a:avLst/>
              <a:gdLst/>
              <a:ahLst/>
              <a:cxnLst/>
              <a:rect l="l" t="t" r="r" b="b"/>
              <a:pathLst>
                <a:path w="14848" h="11313" extrusionOk="0">
                  <a:moveTo>
                    <a:pt x="1305" y="1"/>
                  </a:moveTo>
                  <a:cubicBezTo>
                    <a:pt x="299" y="1242"/>
                    <a:pt x="1" y="2907"/>
                    <a:pt x="504" y="4431"/>
                  </a:cubicBezTo>
                  <a:cubicBezTo>
                    <a:pt x="1368" y="6961"/>
                    <a:pt x="2672" y="10009"/>
                    <a:pt x="3834" y="11313"/>
                  </a:cubicBezTo>
                  <a:cubicBezTo>
                    <a:pt x="11187" y="10433"/>
                    <a:pt x="14848" y="7385"/>
                    <a:pt x="14848" y="7385"/>
                  </a:cubicBezTo>
                  <a:lnTo>
                    <a:pt x="14141" y="5845"/>
                  </a:lnTo>
                  <a:cubicBezTo>
                    <a:pt x="14141" y="5845"/>
                    <a:pt x="11800" y="6647"/>
                    <a:pt x="9349" y="6914"/>
                  </a:cubicBezTo>
                  <a:cubicBezTo>
                    <a:pt x="6867" y="7197"/>
                    <a:pt x="5123" y="7935"/>
                    <a:pt x="5075" y="7951"/>
                  </a:cubicBezTo>
                  <a:cubicBezTo>
                    <a:pt x="4636" y="6804"/>
                    <a:pt x="3913" y="5013"/>
                    <a:pt x="2986" y="3080"/>
                  </a:cubicBezTo>
                  <a:cubicBezTo>
                    <a:pt x="2687" y="2452"/>
                    <a:pt x="2420" y="1792"/>
                    <a:pt x="2153" y="1242"/>
                  </a:cubicBezTo>
                  <a:cubicBezTo>
                    <a:pt x="1886" y="692"/>
                    <a:pt x="1619" y="237"/>
                    <a:pt x="1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13124ea46eb_0_3"/>
            <p:cNvSpPr/>
            <p:nvPr/>
          </p:nvSpPr>
          <p:spPr>
            <a:xfrm>
              <a:off x="-2561418" y="573222"/>
              <a:ext cx="89505" cy="55952"/>
            </a:xfrm>
            <a:custGeom>
              <a:avLst/>
              <a:gdLst/>
              <a:ahLst/>
              <a:cxnLst/>
              <a:rect l="l" t="t" r="r" b="b"/>
              <a:pathLst>
                <a:path w="4967" h="3105" extrusionOk="0">
                  <a:moveTo>
                    <a:pt x="2887" y="1"/>
                  </a:moveTo>
                  <a:cubicBezTo>
                    <a:pt x="1811" y="1"/>
                    <a:pt x="1" y="1564"/>
                    <a:pt x="1" y="1564"/>
                  </a:cubicBezTo>
                  <a:cubicBezTo>
                    <a:pt x="126" y="2476"/>
                    <a:pt x="708" y="3104"/>
                    <a:pt x="708" y="3104"/>
                  </a:cubicBezTo>
                  <a:cubicBezTo>
                    <a:pt x="708" y="3104"/>
                    <a:pt x="2131" y="2294"/>
                    <a:pt x="2990" y="2294"/>
                  </a:cubicBezTo>
                  <a:cubicBezTo>
                    <a:pt x="3073" y="2294"/>
                    <a:pt x="3151" y="2302"/>
                    <a:pt x="3221" y="2319"/>
                  </a:cubicBezTo>
                  <a:cubicBezTo>
                    <a:pt x="3531" y="2385"/>
                    <a:pt x="3865" y="2440"/>
                    <a:pt x="4155" y="2440"/>
                  </a:cubicBezTo>
                  <a:cubicBezTo>
                    <a:pt x="4618" y="2440"/>
                    <a:pt x="4966" y="2301"/>
                    <a:pt x="4918" y="1847"/>
                  </a:cubicBezTo>
                  <a:cubicBezTo>
                    <a:pt x="4855" y="1093"/>
                    <a:pt x="4070" y="135"/>
                    <a:pt x="3017" y="9"/>
                  </a:cubicBezTo>
                  <a:cubicBezTo>
                    <a:pt x="2975" y="3"/>
                    <a:pt x="2932" y="1"/>
                    <a:pt x="2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13124ea46eb_0_3"/>
            <p:cNvSpPr/>
            <p:nvPr/>
          </p:nvSpPr>
          <p:spPr>
            <a:xfrm>
              <a:off x="-2555183" y="515632"/>
              <a:ext cx="207536" cy="198472"/>
            </a:xfrm>
            <a:custGeom>
              <a:avLst/>
              <a:gdLst/>
              <a:ahLst/>
              <a:cxnLst/>
              <a:rect l="l" t="t" r="r" b="b"/>
              <a:pathLst>
                <a:path w="11517" h="11014" extrusionOk="0">
                  <a:moveTo>
                    <a:pt x="4824" y="0"/>
                  </a:moveTo>
                  <a:cubicBezTo>
                    <a:pt x="4478" y="0"/>
                    <a:pt x="4148" y="220"/>
                    <a:pt x="4022" y="550"/>
                  </a:cubicBezTo>
                  <a:lnTo>
                    <a:pt x="236" y="9804"/>
                  </a:lnTo>
                  <a:cubicBezTo>
                    <a:pt x="0" y="10385"/>
                    <a:pt x="425" y="11013"/>
                    <a:pt x="1053" y="11013"/>
                  </a:cubicBezTo>
                  <a:lnTo>
                    <a:pt x="6693" y="11013"/>
                  </a:lnTo>
                  <a:cubicBezTo>
                    <a:pt x="7055" y="11013"/>
                    <a:pt x="7369" y="10793"/>
                    <a:pt x="7510" y="10463"/>
                  </a:cubicBezTo>
                  <a:lnTo>
                    <a:pt x="11281" y="1210"/>
                  </a:lnTo>
                  <a:cubicBezTo>
                    <a:pt x="11516" y="644"/>
                    <a:pt x="11092" y="0"/>
                    <a:pt x="10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13124ea46eb_0_3"/>
            <p:cNvSpPr/>
            <p:nvPr/>
          </p:nvSpPr>
          <p:spPr>
            <a:xfrm>
              <a:off x="-2536227" y="515632"/>
              <a:ext cx="188579" cy="198472"/>
            </a:xfrm>
            <a:custGeom>
              <a:avLst/>
              <a:gdLst/>
              <a:ahLst/>
              <a:cxnLst/>
              <a:rect l="l" t="t" r="r" b="b"/>
              <a:pathLst>
                <a:path w="10465" h="11014" extrusionOk="0">
                  <a:moveTo>
                    <a:pt x="4824" y="0"/>
                  </a:moveTo>
                  <a:cubicBezTo>
                    <a:pt x="4479" y="0"/>
                    <a:pt x="4149" y="220"/>
                    <a:pt x="4023" y="550"/>
                  </a:cubicBezTo>
                  <a:lnTo>
                    <a:pt x="237" y="9804"/>
                  </a:lnTo>
                  <a:cubicBezTo>
                    <a:pt x="1" y="10385"/>
                    <a:pt x="425" y="11013"/>
                    <a:pt x="1054" y="11013"/>
                  </a:cubicBezTo>
                  <a:lnTo>
                    <a:pt x="5641" y="11013"/>
                  </a:lnTo>
                  <a:cubicBezTo>
                    <a:pt x="6003" y="11013"/>
                    <a:pt x="6317" y="10793"/>
                    <a:pt x="6458" y="10463"/>
                  </a:cubicBezTo>
                  <a:lnTo>
                    <a:pt x="10229" y="1210"/>
                  </a:lnTo>
                  <a:cubicBezTo>
                    <a:pt x="10464" y="644"/>
                    <a:pt x="10040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13124ea46eb_0_3"/>
            <p:cNvSpPr/>
            <p:nvPr/>
          </p:nvSpPr>
          <p:spPr>
            <a:xfrm>
              <a:off x="-2455535" y="603946"/>
              <a:ext cx="40221" cy="33139"/>
            </a:xfrm>
            <a:custGeom>
              <a:avLst/>
              <a:gdLst/>
              <a:ahLst/>
              <a:cxnLst/>
              <a:rect l="l" t="t" r="r" b="b"/>
              <a:pathLst>
                <a:path w="2232" h="1839" extrusionOk="0">
                  <a:moveTo>
                    <a:pt x="1462" y="1"/>
                  </a:moveTo>
                  <a:cubicBezTo>
                    <a:pt x="959" y="1"/>
                    <a:pt x="393" y="409"/>
                    <a:pt x="189" y="912"/>
                  </a:cubicBezTo>
                  <a:cubicBezTo>
                    <a:pt x="1" y="1430"/>
                    <a:pt x="252" y="1839"/>
                    <a:pt x="755" y="1839"/>
                  </a:cubicBezTo>
                  <a:cubicBezTo>
                    <a:pt x="1273" y="1839"/>
                    <a:pt x="1839" y="1430"/>
                    <a:pt x="2043" y="912"/>
                  </a:cubicBezTo>
                  <a:cubicBezTo>
                    <a:pt x="2232" y="409"/>
                    <a:pt x="1980" y="1"/>
                    <a:pt x="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13124ea46eb_0_3"/>
            <p:cNvSpPr/>
            <p:nvPr/>
          </p:nvSpPr>
          <p:spPr>
            <a:xfrm>
              <a:off x="-2428920" y="581025"/>
              <a:ext cx="67395" cy="74062"/>
            </a:xfrm>
            <a:custGeom>
              <a:avLst/>
              <a:gdLst/>
              <a:ahLst/>
              <a:cxnLst/>
              <a:rect l="l" t="t" r="r" b="b"/>
              <a:pathLst>
                <a:path w="3740" h="4110" extrusionOk="0">
                  <a:moveTo>
                    <a:pt x="3300" y="0"/>
                  </a:moveTo>
                  <a:lnTo>
                    <a:pt x="2907" y="943"/>
                  </a:lnTo>
                  <a:cubicBezTo>
                    <a:pt x="2907" y="943"/>
                    <a:pt x="2365" y="452"/>
                    <a:pt x="1859" y="452"/>
                  </a:cubicBezTo>
                  <a:cubicBezTo>
                    <a:pt x="1737" y="452"/>
                    <a:pt x="1618" y="480"/>
                    <a:pt x="1509" y="550"/>
                  </a:cubicBezTo>
                  <a:cubicBezTo>
                    <a:pt x="927" y="911"/>
                    <a:pt x="0" y="2907"/>
                    <a:pt x="283" y="3441"/>
                  </a:cubicBezTo>
                  <a:cubicBezTo>
                    <a:pt x="477" y="3788"/>
                    <a:pt x="1224" y="4109"/>
                    <a:pt x="1882" y="4109"/>
                  </a:cubicBezTo>
                  <a:cubicBezTo>
                    <a:pt x="2235" y="4109"/>
                    <a:pt x="2562" y="4017"/>
                    <a:pt x="2766" y="3787"/>
                  </a:cubicBezTo>
                  <a:cubicBezTo>
                    <a:pt x="3331" y="3127"/>
                    <a:pt x="3535" y="1807"/>
                    <a:pt x="3315" y="1210"/>
                  </a:cubicBezTo>
                  <a:cubicBezTo>
                    <a:pt x="3315" y="1210"/>
                    <a:pt x="3740" y="252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g13124ea46eb_0_3"/>
          <p:cNvSpPr txBox="1"/>
          <p:nvPr/>
        </p:nvSpPr>
        <p:spPr>
          <a:xfrm>
            <a:off x="1281600" y="1504125"/>
            <a:ext cx="400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匯入202007-202204的行為資料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g13124ea46eb_0_3"/>
          <p:cNvSpPr txBox="1"/>
          <p:nvPr/>
        </p:nvSpPr>
        <p:spPr>
          <a:xfrm>
            <a:off x="1281600" y="2055675"/>
            <a:ext cx="3850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將202007-202204切成多個時間段，並依照這些時間段中消費者的行為產出消費者的向量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g13124ea46eb_0_3"/>
          <p:cNvSpPr/>
          <p:nvPr/>
        </p:nvSpPr>
        <p:spPr>
          <a:xfrm rot="5400000">
            <a:off x="932100" y="1560225"/>
            <a:ext cx="380100" cy="3189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3124ea46eb_0_3"/>
          <p:cNvSpPr/>
          <p:nvPr/>
        </p:nvSpPr>
        <p:spPr>
          <a:xfrm rot="5400000">
            <a:off x="932100" y="2220225"/>
            <a:ext cx="380100" cy="3189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3124ea46eb_0_3"/>
          <p:cNvSpPr/>
          <p:nvPr/>
        </p:nvSpPr>
        <p:spPr>
          <a:xfrm>
            <a:off x="984875" y="3126725"/>
            <a:ext cx="4574100" cy="1278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原本預計使用201806-202012的行為資料來生成會員偏好向量，並利用與商品向量的相似度預測會員「未來」(202101-202204作為測試資料)的購買行為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=&gt;考量會員偏好的動態調整，改使用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 window修正</a:t>
            </a:r>
            <a:endParaRPr/>
          </a:p>
        </p:txBody>
      </p:sp>
      <p:sp>
        <p:nvSpPr>
          <p:cNvPr id="708" name="Google Shape;708;g13124ea46eb_0_3"/>
          <p:cNvSpPr/>
          <p:nvPr/>
        </p:nvSpPr>
        <p:spPr>
          <a:xfrm>
            <a:off x="855025" y="2956950"/>
            <a:ext cx="2406900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考量實際情形的做法修正</a:t>
            </a:r>
            <a:endParaRPr sz="1500"/>
          </a:p>
        </p:txBody>
      </p:sp>
      <p:sp>
        <p:nvSpPr>
          <p:cNvPr id="709" name="Google Shape;709;g13124ea46eb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Open Sans</vt:lpstr>
      <vt:lpstr>Ranchers</vt:lpstr>
      <vt:lpstr>Arial</vt:lpstr>
      <vt:lpstr>Lato</vt:lpstr>
      <vt:lpstr>Daily Activities for Online Lessons by Slidesgo</vt:lpstr>
      <vt:lpstr>Daily Activities for Online Lessons by Slidesgo</vt:lpstr>
      <vt:lpstr>Big  Data Analysis: eCommerce  Platform Optimization</vt:lpstr>
      <vt:lpstr>提案回顧：優化推薦演算法</vt:lpstr>
      <vt:lpstr>實作方式</vt:lpstr>
      <vt:lpstr>商品向量化</vt:lpstr>
      <vt:lpstr>商品向量化流程</vt:lpstr>
      <vt:lpstr>商品篩選與標題處理</vt:lpstr>
      <vt:lpstr>BERT詞彙向量化</vt:lpstr>
      <vt:lpstr>會員向量化</vt:lpstr>
      <vt:lpstr>會員向量化流程</vt:lpstr>
      <vt:lpstr>代碼解說1</vt:lpstr>
      <vt:lpstr>代碼解說2</vt:lpstr>
      <vt:lpstr>相似性 評估與驗證</vt:lpstr>
      <vt:lpstr>推薦系統流程</vt:lpstr>
      <vt:lpstr>代碼解說</vt:lpstr>
      <vt:lpstr>成果與討論</vt:lpstr>
      <vt:lpstr>研究發現</vt:lpstr>
      <vt:lpstr>2</vt:lpstr>
      <vt:lpstr>可以改善的點</vt:lpstr>
      <vt:lpstr>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 Analysis: eCommerce  Platform Optimization</dc:title>
  <cp:lastModifiedBy>Chieh-Hung Cheng</cp:lastModifiedBy>
  <cp:revision>2</cp:revision>
  <dcterms:modified xsi:type="dcterms:W3CDTF">2023-09-30T17:09:13Z</dcterms:modified>
</cp:coreProperties>
</file>