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3b9dbcf9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3b9dbcf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b9dbcf9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b9dbcf9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afd5d0b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afd5d0b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afd5d0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afd5d0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3afd5d0b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3afd5d0b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3afd5d0b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3afd5d0b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3afd5d0b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3afd5d0b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3afd5d0b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3afd5d0b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3afd5d0b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3afd5d0b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afd5d0b5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afd5d0b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3afd5d0b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3afd5d0b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typical genomic analysis often focuses on understanding the differences between organisms by comparing gene and RNA sequences that differ.</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But even though millions of years of evolution have introduced many changes, we still see some remarkable similarities in living things originating from that first common ancestral organism.</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Certain elements of DNA/RNA in genetically distinct organisms like bacteria are found to be 100% identical or ultra-conserved.</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want to better understand what these ultra-conserved elements are</a:t>
            </a:r>
            <a:endParaRPr sz="1500">
              <a:latin typeface="Times New Roman"/>
              <a:ea typeface="Times New Roman"/>
              <a:cs typeface="Times New Roman"/>
              <a:sym typeface="Times New Roman"/>
            </a:endParaRPr>
          </a:p>
          <a:p>
            <a:pPr indent="-323850" lvl="1" marL="18288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why they remained unchanged through evolution, and what essential functions they likely serve.</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Our project explored and analyzed ultra-conserved genetic elements across evolutionarily diverse bacteria species spanning millions of years (since they shared a common ancestor).</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Finding these elements can reveal fundamental building blocks of bacteria genetics.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3afd5d0b5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3afd5d0b5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3afd5d0b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3afd5d0b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3afd5d0b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3afd5d0b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3afd5d0b5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3afd5d0b5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3afd5d0b5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3afd5d0b5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396b20e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396b20e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3b9dbcf9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3b9dbcf9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3afd5d0b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3afd5d0b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3b9dbcf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3b9dbcf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b9dbcf9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b9dbcf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care?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Identifying ultra-conserved elements across diverse bacteria that split evolutionarily millions of years ago</a:t>
            </a:r>
            <a:endParaRPr/>
          </a:p>
          <a:p>
            <a:pPr indent="-298450" lvl="0" marL="914400" rtl="0" algn="l">
              <a:spcBef>
                <a:spcPts val="0"/>
              </a:spcBef>
              <a:spcAft>
                <a:spcPts val="0"/>
              </a:spcAft>
              <a:buSzPts val="1100"/>
              <a:buChar char="●"/>
            </a:pPr>
            <a:r>
              <a:rPr lang="en"/>
              <a:t>Allows us to better understand evolutionary relationships between very distinct modern species.</a:t>
            </a:r>
            <a:endParaRPr/>
          </a:p>
          <a:p>
            <a:pPr indent="-298450" lvl="0" marL="914400" rtl="0" algn="l">
              <a:spcBef>
                <a:spcPts val="0"/>
              </a:spcBef>
              <a:spcAft>
                <a:spcPts val="0"/>
              </a:spcAft>
              <a:buSzPts val="1100"/>
              <a:buChar char="●"/>
            </a:pPr>
            <a:r>
              <a:rPr lang="en"/>
              <a:t>It helps trace lineage.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These conserved sequences likely encode proteins that serve as essential functions for bacteria to survive and propagate.</a:t>
            </a:r>
            <a:endParaRPr/>
          </a:p>
          <a:p>
            <a:pPr indent="-298450" lvl="0" marL="914400" rtl="0" algn="l">
              <a:spcBef>
                <a:spcPts val="0"/>
              </a:spcBef>
              <a:spcAft>
                <a:spcPts val="0"/>
              </a:spcAft>
              <a:buSzPts val="1100"/>
              <a:buChar char="●"/>
            </a:pPr>
            <a:r>
              <a:rPr lang="en"/>
              <a:t>So it can provide us clues into the most fundamental and critical proteins.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From a basic science perspective, it is fascinating that sequences coding for critical conserved proteins stay </a:t>
            </a:r>
            <a:r>
              <a:rPr b="1" lang="en"/>
              <a:t>identical</a:t>
            </a:r>
            <a:r>
              <a:rPr lang="en"/>
              <a:t> across organisms that otherwise evolved significant genetic differentiation.</a:t>
            </a:r>
            <a:endParaRPr/>
          </a:p>
          <a:p>
            <a:pPr indent="-298450" lvl="1" marL="914400" rtl="0" algn="l">
              <a:spcBef>
                <a:spcPts val="0"/>
              </a:spcBef>
              <a:spcAft>
                <a:spcPts val="0"/>
              </a:spcAft>
              <a:buSzPts val="1100"/>
              <a:buChar char="-"/>
            </a:pPr>
            <a:r>
              <a:rPr lang="en"/>
              <a:t>‘What key constraints kept these the same?’ is an intriguing question that can be answered through conversations and research.</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3afd5d0b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3afd5d0b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3afd5d0b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3afd5d0b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3b9dbcf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3b9dbcf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3b9dbcf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3b9dbcf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3afd5d0b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3afd5d0b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3afd5d0b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3afd5d0b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3.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i.org/10.1186/1471-2148-12-236" TargetMode="External"/><Relationship Id="rId4" Type="http://schemas.openxmlformats.org/officeDocument/2006/relationships/hyperlink" Target="https://doi.org/10.1186/1471-2164-11-151" TargetMode="External"/><Relationship Id="rId5" Type="http://schemas.openxmlformats.org/officeDocument/2006/relationships/hyperlink" Target="https://doi.org/10.7717/peerj.5735" TargetMode="External"/><Relationship Id="rId6" Type="http://schemas.openxmlformats.org/officeDocument/2006/relationships/hyperlink" Target="https://doi.org/10.1093/sysbio/sys004" TargetMode="External"/><Relationship Id="rId7" Type="http://schemas.openxmlformats.org/officeDocument/2006/relationships/hyperlink" Target="https://blast.ncbi.nlm.nih.gov/Blast.cgi?PROGRAM=blastn&amp;amp;BLAST_SPEC=GeoBlast&amp;amp;PAGE_TYPE=Blast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3575" y="1046175"/>
            <a:ext cx="50649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351C75"/>
                </a:solidFill>
              </a:rPr>
              <a:t>Exploration of </a:t>
            </a:r>
            <a:r>
              <a:rPr b="1" lang="en">
                <a:solidFill>
                  <a:srgbClr val="351C75"/>
                </a:solidFill>
              </a:rPr>
              <a:t>Ultraconserved</a:t>
            </a:r>
            <a:r>
              <a:rPr b="1" lang="en">
                <a:solidFill>
                  <a:srgbClr val="351C75"/>
                </a:solidFill>
              </a:rPr>
              <a:t> Elements in Bacteria</a:t>
            </a:r>
            <a:endParaRPr b="1">
              <a:solidFill>
                <a:srgbClr val="351C75"/>
              </a:solidFill>
            </a:endParaRPr>
          </a:p>
        </p:txBody>
      </p:sp>
      <p:sp>
        <p:nvSpPr>
          <p:cNvPr id="55" name="Google Shape;55;p13"/>
          <p:cNvSpPr txBox="1"/>
          <p:nvPr>
            <p:ph idx="1" type="subTitle"/>
          </p:nvPr>
        </p:nvSpPr>
        <p:spPr>
          <a:xfrm>
            <a:off x="103575" y="462707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b="1" lang="en">
                <a:solidFill>
                  <a:srgbClr val="351C75"/>
                </a:solidFill>
              </a:rPr>
              <a:t>By: Chiemeka Nwakama, Curtis Kokuloku, Jonathan Haak</a:t>
            </a:r>
            <a:endParaRPr b="1">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Files Produced</a:t>
            </a:r>
            <a:endParaRPr b="1">
              <a:solidFill>
                <a:srgbClr val="351C75"/>
              </a:solidFill>
            </a:endParaRPr>
          </a:p>
        </p:txBody>
      </p:sp>
      <p:sp>
        <p:nvSpPr>
          <p:cNvPr id="123" name="Google Shape;123;p22"/>
          <p:cNvSpPr txBox="1"/>
          <p:nvPr>
            <p:ph idx="1" type="body"/>
          </p:nvPr>
        </p:nvSpPr>
        <p:spPr>
          <a:xfrm>
            <a:off x="139075" y="661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513800" y="815425"/>
            <a:ext cx="2879026" cy="2159275"/>
          </a:xfrm>
          <a:prstGeom prst="rect">
            <a:avLst/>
          </a:prstGeom>
          <a:noFill/>
          <a:ln>
            <a:noFill/>
          </a:ln>
        </p:spPr>
      </p:pic>
      <p:pic>
        <p:nvPicPr>
          <p:cNvPr id="125" name="Google Shape;125;p22"/>
          <p:cNvPicPr preferRelativeResize="0"/>
          <p:nvPr/>
        </p:nvPicPr>
        <p:blipFill>
          <a:blip r:embed="rId4">
            <a:alphaModFix/>
          </a:blip>
          <a:stretch>
            <a:fillRect/>
          </a:stretch>
        </p:blipFill>
        <p:spPr>
          <a:xfrm>
            <a:off x="242644" y="3129075"/>
            <a:ext cx="4564825" cy="1758375"/>
          </a:xfrm>
          <a:prstGeom prst="rect">
            <a:avLst/>
          </a:prstGeom>
          <a:noFill/>
          <a:ln>
            <a:noFill/>
          </a:ln>
        </p:spPr>
      </p:pic>
      <p:pic>
        <p:nvPicPr>
          <p:cNvPr id="126" name="Google Shape;126;p22"/>
          <p:cNvPicPr preferRelativeResize="0"/>
          <p:nvPr/>
        </p:nvPicPr>
        <p:blipFill>
          <a:blip r:embed="rId5">
            <a:alphaModFix/>
          </a:blip>
          <a:stretch>
            <a:fillRect/>
          </a:stretch>
        </p:blipFill>
        <p:spPr>
          <a:xfrm>
            <a:off x="4572000" y="496475"/>
            <a:ext cx="4473126" cy="2411725"/>
          </a:xfrm>
          <a:prstGeom prst="rect">
            <a:avLst/>
          </a:prstGeom>
          <a:noFill/>
          <a:ln>
            <a:noFill/>
          </a:ln>
        </p:spPr>
      </p:pic>
      <p:pic>
        <p:nvPicPr>
          <p:cNvPr id="127" name="Google Shape;127;p22"/>
          <p:cNvPicPr preferRelativeResize="0"/>
          <p:nvPr/>
        </p:nvPicPr>
        <p:blipFill>
          <a:blip r:embed="rId6">
            <a:alphaModFix/>
          </a:blip>
          <a:stretch>
            <a:fillRect/>
          </a:stretch>
        </p:blipFill>
        <p:spPr>
          <a:xfrm>
            <a:off x="5012025" y="3211050"/>
            <a:ext cx="3970998" cy="184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Files Produced</a:t>
            </a:r>
            <a:endParaRPr b="1">
              <a:solidFill>
                <a:srgbClr val="351C75"/>
              </a:solidFill>
            </a:endParaRPr>
          </a:p>
        </p:txBody>
      </p:sp>
      <p:pic>
        <p:nvPicPr>
          <p:cNvPr id="133" name="Google Shape;133;p23"/>
          <p:cNvPicPr preferRelativeResize="0"/>
          <p:nvPr/>
        </p:nvPicPr>
        <p:blipFill>
          <a:blip r:embed="rId3">
            <a:alphaModFix/>
          </a:blip>
          <a:stretch>
            <a:fillRect/>
          </a:stretch>
        </p:blipFill>
        <p:spPr>
          <a:xfrm>
            <a:off x="3252025" y="760638"/>
            <a:ext cx="5770352" cy="2337774"/>
          </a:xfrm>
          <a:prstGeom prst="rect">
            <a:avLst/>
          </a:prstGeom>
          <a:noFill/>
          <a:ln>
            <a:noFill/>
          </a:ln>
        </p:spPr>
      </p:pic>
      <p:pic>
        <p:nvPicPr>
          <p:cNvPr id="134" name="Google Shape;134;p23"/>
          <p:cNvPicPr preferRelativeResize="0"/>
          <p:nvPr/>
        </p:nvPicPr>
        <p:blipFill>
          <a:blip r:embed="rId4">
            <a:alphaModFix/>
          </a:blip>
          <a:stretch>
            <a:fillRect/>
          </a:stretch>
        </p:blipFill>
        <p:spPr>
          <a:xfrm>
            <a:off x="4977600" y="3198001"/>
            <a:ext cx="4044777" cy="1858000"/>
          </a:xfrm>
          <a:prstGeom prst="rect">
            <a:avLst/>
          </a:prstGeom>
          <a:noFill/>
          <a:ln>
            <a:noFill/>
          </a:ln>
        </p:spPr>
      </p:pic>
      <p:pic>
        <p:nvPicPr>
          <p:cNvPr id="135" name="Google Shape;135;p23"/>
          <p:cNvPicPr preferRelativeResize="0"/>
          <p:nvPr/>
        </p:nvPicPr>
        <p:blipFill>
          <a:blip r:embed="rId5">
            <a:alphaModFix/>
          </a:blip>
          <a:stretch>
            <a:fillRect/>
          </a:stretch>
        </p:blipFill>
        <p:spPr>
          <a:xfrm>
            <a:off x="2757762" y="3397175"/>
            <a:ext cx="1982925" cy="1647375"/>
          </a:xfrm>
          <a:prstGeom prst="rect">
            <a:avLst/>
          </a:prstGeom>
          <a:noFill/>
          <a:ln>
            <a:noFill/>
          </a:ln>
        </p:spPr>
      </p:pic>
      <p:pic>
        <p:nvPicPr>
          <p:cNvPr id="136" name="Google Shape;136;p23"/>
          <p:cNvPicPr preferRelativeResize="0"/>
          <p:nvPr/>
        </p:nvPicPr>
        <p:blipFill>
          <a:blip r:embed="rId6">
            <a:alphaModFix/>
          </a:blip>
          <a:stretch>
            <a:fillRect/>
          </a:stretch>
        </p:blipFill>
        <p:spPr>
          <a:xfrm>
            <a:off x="242650" y="2007300"/>
            <a:ext cx="2412725" cy="192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0" y="0"/>
            <a:ext cx="9034800" cy="527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51C75"/>
                </a:solidFill>
              </a:rPr>
              <a:t>Genomes</a:t>
            </a:r>
            <a:r>
              <a:rPr b="1" lang="en" sz="1300">
                <a:solidFill>
                  <a:srgbClr val="351C75"/>
                </a:solidFill>
              </a:rPr>
              <a:t>: </a:t>
            </a:r>
            <a:endParaRPr b="1" sz="1300">
              <a:solidFill>
                <a:srgbClr val="351C75"/>
              </a:solidFill>
            </a:endParaRPr>
          </a:p>
          <a:p>
            <a:pPr indent="0" lvl="0" marL="0" rtl="0" algn="l">
              <a:spcBef>
                <a:spcPts val="0"/>
              </a:spcBef>
              <a:spcAft>
                <a:spcPts val="0"/>
              </a:spcAft>
              <a:buNone/>
            </a:pP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sequence 0: NZ_NYJR01000001.1 Yersinia pestis strain 42126 42126_contig001</a:t>
            </a:r>
            <a:endParaRPr sz="1300">
              <a:solidFill>
                <a:schemeClr val="dk1"/>
              </a:solidFill>
            </a:endParaRPr>
          </a:p>
          <a:p>
            <a:pPr indent="0" lvl="0" marL="0" rtl="0" algn="l">
              <a:spcBef>
                <a:spcPts val="0"/>
              </a:spcBef>
              <a:spcAft>
                <a:spcPts val="0"/>
              </a:spcAft>
              <a:buNone/>
            </a:pPr>
            <a:r>
              <a:rPr lang="en" sz="1300">
                <a:solidFill>
                  <a:schemeClr val="dk1"/>
                </a:solidFill>
              </a:rPr>
              <a:t>sequence 1: NZ_CAAKBY010000001.1 Clostridioides difficile strain LSHTM-81</a:t>
            </a:r>
            <a:endParaRPr sz="1300">
              <a:solidFill>
                <a:schemeClr val="dk1"/>
              </a:solidFill>
            </a:endParaRPr>
          </a:p>
          <a:p>
            <a:pPr indent="0" lvl="0" marL="0" rtl="0" algn="l">
              <a:spcBef>
                <a:spcPts val="0"/>
              </a:spcBef>
              <a:spcAft>
                <a:spcPts val="0"/>
              </a:spcAft>
              <a:buNone/>
            </a:pPr>
            <a:r>
              <a:rPr lang="en" sz="1300">
                <a:solidFill>
                  <a:schemeClr val="dk1"/>
                </a:solidFill>
              </a:rPr>
              <a:t>sequence 2: NZ_JABBWS010000001.1 Micrococcus luteus strain MFP06 1</a:t>
            </a:r>
            <a:endParaRPr sz="1300">
              <a:solidFill>
                <a:schemeClr val="dk1"/>
              </a:solidFill>
            </a:endParaRPr>
          </a:p>
          <a:p>
            <a:pPr indent="0" lvl="0" marL="0" rtl="0" algn="l">
              <a:spcBef>
                <a:spcPts val="0"/>
              </a:spcBef>
              <a:spcAft>
                <a:spcPts val="0"/>
              </a:spcAft>
              <a:buNone/>
            </a:pPr>
            <a:r>
              <a:rPr lang="en" sz="1300">
                <a:solidFill>
                  <a:schemeClr val="dk1"/>
                </a:solidFill>
              </a:rPr>
              <a:t>sequence 3: NZ_FWOJ01000045.1 Klebsiella pneumoniae strain VRCO0172</a:t>
            </a:r>
            <a:endParaRPr sz="1300">
              <a:solidFill>
                <a:schemeClr val="dk1"/>
              </a:solidFill>
            </a:endParaRPr>
          </a:p>
          <a:p>
            <a:pPr indent="0" lvl="0" marL="0" rtl="0" algn="l">
              <a:spcBef>
                <a:spcPts val="0"/>
              </a:spcBef>
              <a:spcAft>
                <a:spcPts val="0"/>
              </a:spcAft>
              <a:buNone/>
            </a:pPr>
            <a:r>
              <a:rPr lang="en" sz="1300">
                <a:solidFill>
                  <a:schemeClr val="dk1"/>
                </a:solidFill>
              </a:rPr>
              <a:t>sequence 4: NZ_KK233310.1 Staphylococcus aureus VET0337R adZDQ-supercont1.1</a:t>
            </a:r>
            <a:endParaRPr sz="1300">
              <a:solidFill>
                <a:schemeClr val="dk1"/>
              </a:solidFill>
            </a:endParaRPr>
          </a:p>
          <a:p>
            <a:pPr indent="0" lvl="0" marL="0" rtl="0" algn="l">
              <a:spcBef>
                <a:spcPts val="0"/>
              </a:spcBef>
              <a:spcAft>
                <a:spcPts val="0"/>
              </a:spcAft>
              <a:buNone/>
            </a:pPr>
            <a:r>
              <a:rPr lang="en" sz="1300">
                <a:solidFill>
                  <a:schemeClr val="dk1"/>
                </a:solidFill>
              </a:rPr>
              <a:t>sequence 5: NZ_CP037933.1 Flavobacterium nackdongense strain GS13 chromosome</a:t>
            </a:r>
            <a:endParaRPr sz="1300">
              <a:solidFill>
                <a:schemeClr val="dk1"/>
              </a:solidFill>
            </a:endParaRPr>
          </a:p>
          <a:p>
            <a:pPr indent="0" lvl="0" marL="0" rtl="0" algn="l">
              <a:spcBef>
                <a:spcPts val="0"/>
              </a:spcBef>
              <a:spcAft>
                <a:spcPts val="0"/>
              </a:spcAft>
              <a:buNone/>
            </a:pPr>
            <a:r>
              <a:rPr lang="en" sz="1300">
                <a:solidFill>
                  <a:schemeClr val="dk1"/>
                </a:solidFill>
              </a:rPr>
              <a:t>sequence 6: NZ_CP075908.1 Clostridium perfringens strain CPM 77b chromosome</a:t>
            </a:r>
            <a:endParaRPr sz="1300">
              <a:solidFill>
                <a:schemeClr val="dk1"/>
              </a:solidFill>
            </a:endParaRPr>
          </a:p>
          <a:p>
            <a:pPr indent="0" lvl="0" marL="0" rtl="0" algn="l">
              <a:spcBef>
                <a:spcPts val="0"/>
              </a:spcBef>
              <a:spcAft>
                <a:spcPts val="0"/>
              </a:spcAft>
              <a:buNone/>
            </a:pPr>
            <a:r>
              <a:rPr lang="en" sz="1300">
                <a:solidFill>
                  <a:schemeClr val="dk1"/>
                </a:solidFill>
              </a:rPr>
              <a:t>sequence 7: NZ_RJKM01000001.1 Saccharothrix texasensis strain DSM 44231 Ga0197498_11</a:t>
            </a:r>
            <a:endParaRPr sz="1300">
              <a:solidFill>
                <a:schemeClr val="dk1"/>
              </a:solidFill>
            </a:endParaRPr>
          </a:p>
          <a:p>
            <a:pPr indent="0" lvl="0" marL="0" rtl="0" algn="l">
              <a:spcBef>
                <a:spcPts val="0"/>
              </a:spcBef>
              <a:spcAft>
                <a:spcPts val="0"/>
              </a:spcAft>
              <a:buNone/>
            </a:pPr>
            <a:r>
              <a:rPr lang="en" sz="1300">
                <a:solidFill>
                  <a:schemeClr val="dk1"/>
                </a:solidFill>
              </a:rPr>
              <a:t>sequence 8: NZ_NMIA01000100.1 Escherichia coli strain MOD1-EC640</a:t>
            </a:r>
            <a:r>
              <a:rPr lang="en" sz="1300">
                <a:solidFill>
                  <a:schemeClr val="dk1"/>
                </a:solidFill>
              </a:rPr>
              <a:t>7 </a:t>
            </a:r>
            <a:r>
              <a:rPr lang="en" sz="1300">
                <a:solidFill>
                  <a:schemeClr val="dk1"/>
                </a:solidFill>
              </a:rPr>
              <a:t>MOD1-EC6407_100_length_10555_cov_22.5471</a:t>
            </a:r>
            <a:endParaRPr sz="1300">
              <a:solidFill>
                <a:schemeClr val="dk1"/>
              </a:solidFill>
            </a:endParaRPr>
          </a:p>
          <a:p>
            <a:pPr indent="0" lvl="0" marL="0" rtl="0" algn="l">
              <a:spcBef>
                <a:spcPts val="0"/>
              </a:spcBef>
              <a:spcAft>
                <a:spcPts val="0"/>
              </a:spcAft>
              <a:buNone/>
            </a:pPr>
            <a:r>
              <a:rPr lang="en" sz="1300">
                <a:solidFill>
                  <a:schemeClr val="dk1"/>
                </a:solidFill>
              </a:rPr>
              <a:t>sequence 9: NZ_CCQA01000001.1 Escherichia coli strain FHI47</a:t>
            </a:r>
            <a:endParaRPr sz="1300">
              <a:solidFill>
                <a:schemeClr val="dk1"/>
              </a:solidFill>
            </a:endParaRPr>
          </a:p>
          <a:p>
            <a:pPr indent="0" lvl="0" marL="0" rtl="0" algn="l">
              <a:spcBef>
                <a:spcPts val="0"/>
              </a:spcBef>
              <a:spcAft>
                <a:spcPts val="0"/>
              </a:spcAft>
              <a:buNone/>
            </a:pPr>
            <a:r>
              <a:rPr lang="en" sz="1300">
                <a:solidFill>
                  <a:schemeClr val="dk1"/>
                </a:solidFill>
              </a:rPr>
              <a:t>sequence 10: NZ_BDOI01000001.1 Mycobacterium avium subsp. hominissuis strain Tone-12S</a:t>
            </a:r>
            <a:endParaRPr sz="1300">
              <a:solidFill>
                <a:schemeClr val="dk1"/>
              </a:solidFill>
            </a:endParaRPr>
          </a:p>
          <a:p>
            <a:pPr indent="0" lvl="0" marL="0" rtl="0" algn="l">
              <a:spcBef>
                <a:spcPts val="0"/>
              </a:spcBef>
              <a:spcAft>
                <a:spcPts val="0"/>
              </a:spcAft>
              <a:buNone/>
            </a:pPr>
            <a:r>
              <a:rPr lang="en" sz="1300">
                <a:solidFill>
                  <a:schemeClr val="dk1"/>
                </a:solidFill>
              </a:rPr>
              <a:t>sequence 11: NZ_CP034662.1 Moraxella catarrhalis strain 46P58B1 chromosome</a:t>
            </a:r>
            <a:endParaRPr sz="1300">
              <a:solidFill>
                <a:schemeClr val="dk1"/>
              </a:solidFill>
            </a:endParaRPr>
          </a:p>
          <a:p>
            <a:pPr indent="0" lvl="0" marL="0" rtl="0" algn="l">
              <a:spcBef>
                <a:spcPts val="0"/>
              </a:spcBef>
              <a:spcAft>
                <a:spcPts val="0"/>
              </a:spcAft>
              <a:buNone/>
            </a:pPr>
            <a:r>
              <a:rPr lang="en" sz="1300">
                <a:solidFill>
                  <a:schemeClr val="dk1"/>
                </a:solidFill>
              </a:rPr>
              <a:t>sequence 12: NZ_CYWW02000026.1 Listeria monocytogenes strain LM09-00558</a:t>
            </a:r>
            <a:endParaRPr sz="1300">
              <a:solidFill>
                <a:schemeClr val="dk1"/>
              </a:solidFill>
            </a:endParaRPr>
          </a:p>
          <a:p>
            <a:pPr indent="0" lvl="0" marL="0" rtl="0" algn="l">
              <a:spcBef>
                <a:spcPts val="0"/>
              </a:spcBef>
              <a:spcAft>
                <a:spcPts val="0"/>
              </a:spcAft>
              <a:buNone/>
            </a:pPr>
            <a:r>
              <a:rPr lang="en" sz="1300">
                <a:solidFill>
                  <a:schemeClr val="dk1"/>
                </a:solidFill>
              </a:rPr>
              <a:t>sequence 13: NZ_CP007749.1 Campylobacter jejuni subsp. jejuni M129 chromosome</a:t>
            </a:r>
            <a:endParaRPr sz="1300">
              <a:solidFill>
                <a:schemeClr val="dk1"/>
              </a:solidFill>
            </a:endParaRPr>
          </a:p>
          <a:p>
            <a:pPr indent="0" lvl="0" marL="0" rtl="0" algn="l">
              <a:spcBef>
                <a:spcPts val="0"/>
              </a:spcBef>
              <a:spcAft>
                <a:spcPts val="0"/>
              </a:spcAft>
              <a:buNone/>
            </a:pPr>
            <a:r>
              <a:rPr lang="en" sz="1300">
                <a:solidFill>
                  <a:schemeClr val="dk1"/>
                </a:solidFill>
              </a:rPr>
              <a:t>sequence 14: NZ_JAAIXC010000001.1 Burkholderia pseudomallei strain 47W_S67</a:t>
            </a:r>
            <a:endParaRPr sz="1300">
              <a:solidFill>
                <a:schemeClr val="dk1"/>
              </a:solidFill>
            </a:endParaRPr>
          </a:p>
          <a:p>
            <a:pPr indent="0" lvl="0" marL="0" rtl="0" algn="l">
              <a:spcBef>
                <a:spcPts val="0"/>
              </a:spcBef>
              <a:spcAft>
                <a:spcPts val="0"/>
              </a:spcAft>
              <a:buNone/>
            </a:pPr>
            <a:r>
              <a:rPr lang="en" sz="1300">
                <a:solidFill>
                  <a:schemeClr val="dk1"/>
                </a:solidFill>
              </a:rPr>
              <a:t>sequence 15: NZ_BNHX01000001.1 Lactobacillus delbrueckii strain ME-790 sequence001</a:t>
            </a:r>
            <a:endParaRPr sz="1300">
              <a:solidFill>
                <a:schemeClr val="dk1"/>
              </a:solidFill>
            </a:endParaRPr>
          </a:p>
          <a:p>
            <a:pPr indent="0" lvl="0" marL="0" rtl="0" algn="l">
              <a:spcBef>
                <a:spcPts val="0"/>
              </a:spcBef>
              <a:spcAft>
                <a:spcPts val="0"/>
              </a:spcAft>
              <a:buNone/>
            </a:pPr>
            <a:r>
              <a:rPr lang="en" sz="1300">
                <a:solidFill>
                  <a:schemeClr val="dk1"/>
                </a:solidFill>
              </a:rPr>
              <a:t>sequence 16: NZ_RQVD01000001.1 Veillonella sp. CHU740 contig_0001</a:t>
            </a:r>
            <a:endParaRPr sz="1300">
              <a:solidFill>
                <a:schemeClr val="dk1"/>
              </a:solidFill>
            </a:endParaRPr>
          </a:p>
          <a:p>
            <a:pPr indent="0" lvl="0" marL="0" rtl="0" algn="l">
              <a:spcBef>
                <a:spcPts val="0"/>
              </a:spcBef>
              <a:spcAft>
                <a:spcPts val="0"/>
              </a:spcAft>
              <a:buNone/>
            </a:pPr>
            <a:r>
              <a:rPr lang="en" sz="1300">
                <a:solidFill>
                  <a:schemeClr val="dk1"/>
                </a:solidFill>
              </a:rPr>
              <a:t>sequence 17: NZ_JAPWCX010000001.1 Enterococcus lactis strain M426h 1</a:t>
            </a:r>
            <a:endParaRPr sz="1300">
              <a:solidFill>
                <a:schemeClr val="dk1"/>
              </a:solidFill>
            </a:endParaRPr>
          </a:p>
          <a:p>
            <a:pPr indent="0" lvl="0" marL="0" rtl="0" algn="l">
              <a:spcBef>
                <a:spcPts val="0"/>
              </a:spcBef>
              <a:spcAft>
                <a:spcPts val="0"/>
              </a:spcAft>
              <a:buNone/>
            </a:pPr>
            <a:r>
              <a:rPr lang="en" sz="1300">
                <a:solidFill>
                  <a:schemeClr val="dk1"/>
                </a:solidFill>
              </a:rPr>
              <a:t>sequence 18: NZ_QBBF01000001.1 Helicobacter pylori strain CHL37 CHL37_Contig_1</a:t>
            </a:r>
            <a:endParaRPr sz="1300">
              <a:solidFill>
                <a:schemeClr val="dk1"/>
              </a:solidFill>
            </a:endParaRPr>
          </a:p>
          <a:p>
            <a:pPr indent="0" lvl="0" marL="0" rtl="0" algn="l">
              <a:spcBef>
                <a:spcPts val="0"/>
              </a:spcBef>
              <a:spcAft>
                <a:spcPts val="0"/>
              </a:spcAft>
              <a:buNone/>
            </a:pPr>
            <a:r>
              <a:rPr lang="en" sz="1300">
                <a:solidFill>
                  <a:schemeClr val="dk1"/>
                </a:solidFill>
              </a:rPr>
              <a:t>sequence 19: NZ_JAHOAT010000095.1 [Clostridium] innocuum strain MSK.5.23 NODE_104_length_1019_cov_539.729</a:t>
            </a:r>
            <a:endParaRPr sz="1300">
              <a:solidFill>
                <a:schemeClr val="dk1"/>
              </a:solidFill>
            </a:endParaRPr>
          </a:p>
          <a:p>
            <a:pPr indent="0" lvl="0" marL="0" rtl="0" algn="l">
              <a:spcBef>
                <a:spcPts val="0"/>
              </a:spcBef>
              <a:spcAft>
                <a:spcPts val="0"/>
              </a:spcAft>
              <a:buNone/>
            </a:pPr>
            <a:r>
              <a:rPr lang="en" sz="1300">
                <a:solidFill>
                  <a:schemeClr val="dk1"/>
                </a:solidFill>
              </a:rPr>
              <a:t>------------------------------------------------------------------------</a:t>
            </a:r>
            <a:endParaRPr sz="13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a:t>
            </a:r>
            <a:r>
              <a:rPr b="1" lang="en">
                <a:solidFill>
                  <a:srgbClr val="351C75"/>
                </a:solidFill>
              </a:rPr>
              <a:t>_</a:t>
            </a:r>
            <a:r>
              <a:rPr b="1" lang="en">
                <a:solidFill>
                  <a:srgbClr val="351C75"/>
                </a:solidFill>
              </a:rPr>
              <a:t>50bases</a:t>
            </a:r>
            <a:r>
              <a:rPr b="1" lang="en">
                <a:solidFill>
                  <a:srgbClr val="351C75"/>
                </a:solidFill>
              </a:rPr>
              <a:t>_r</a:t>
            </a:r>
            <a:r>
              <a:rPr b="1" lang="en">
                <a:solidFill>
                  <a:srgbClr val="351C75"/>
                </a:solidFill>
              </a:rPr>
              <a:t>efGenome_0_conservedElements Graph</a:t>
            </a:r>
            <a:endParaRPr b="1">
              <a:solidFill>
                <a:srgbClr val="351C75"/>
              </a:solidFill>
            </a:endParaRPr>
          </a:p>
        </p:txBody>
      </p:sp>
      <p:sp>
        <p:nvSpPr>
          <p:cNvPr id="147" name="Google Shape;147;p25"/>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rotWithShape="1">
          <a:blip r:embed="rId3">
            <a:alphaModFix/>
          </a:blip>
          <a:srcRect b="1787" l="-16791" r="-27093" t="-4509"/>
          <a:stretch/>
        </p:blipFill>
        <p:spPr>
          <a:xfrm>
            <a:off x="3089025" y="932525"/>
            <a:ext cx="2294900" cy="394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10000mer_20bases_refGenome_1_conservedElements Graph</a:t>
            </a:r>
            <a:endParaRPr b="1">
              <a:solidFill>
                <a:srgbClr val="351C75"/>
              </a:solidFill>
            </a:endParaRPr>
          </a:p>
        </p:txBody>
      </p:sp>
      <p:sp>
        <p:nvSpPr>
          <p:cNvPr id="154" name="Google Shape;154;p26"/>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3812394" y="1578225"/>
            <a:ext cx="1758434" cy="3416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10000mer_20bases_refGenome_2_conservedElements Graph</a:t>
            </a:r>
            <a:endParaRPr b="1">
              <a:solidFill>
                <a:srgbClr val="351C75"/>
              </a:solidFill>
            </a:endParaRPr>
          </a:p>
        </p:txBody>
      </p:sp>
      <p:sp>
        <p:nvSpPr>
          <p:cNvPr id="161" name="Google Shape;161;p27"/>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729572" y="967750"/>
            <a:ext cx="6671202" cy="4043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10000mer_200bases_refGenome_3_conservedElements Graph</a:t>
            </a:r>
            <a:endParaRPr b="1">
              <a:solidFill>
                <a:srgbClr val="351C75"/>
              </a:solidFill>
            </a:endParaRPr>
          </a:p>
        </p:txBody>
      </p:sp>
      <p:sp>
        <p:nvSpPr>
          <p:cNvPr id="168" name="Google Shape;168;p28"/>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349800" y="594825"/>
            <a:ext cx="8091252" cy="449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10000mer_20bases_refGenome_4_conservedElements Graph</a:t>
            </a:r>
            <a:endParaRPr b="1">
              <a:solidFill>
                <a:srgbClr val="351C75"/>
              </a:solidFill>
            </a:endParaRPr>
          </a:p>
        </p:txBody>
      </p:sp>
      <p:sp>
        <p:nvSpPr>
          <p:cNvPr id="175" name="Google Shape;175;p29"/>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3234725" y="1286325"/>
            <a:ext cx="1809050" cy="3857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10000mer_20bases_refGenome_5_conservedElements Graph</a:t>
            </a:r>
            <a:endParaRPr b="1">
              <a:solidFill>
                <a:srgbClr val="351C75"/>
              </a:solidFill>
            </a:endParaRPr>
          </a:p>
        </p:txBody>
      </p:sp>
      <p:sp>
        <p:nvSpPr>
          <p:cNvPr id="182" name="Google Shape;182;p30"/>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3242000" y="1003950"/>
            <a:ext cx="2829475" cy="388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10000mer_50bases_refGenome_6_conservedElements Graph</a:t>
            </a:r>
            <a:endParaRPr b="1">
              <a:solidFill>
                <a:srgbClr val="351C75"/>
              </a:solidFill>
            </a:endParaRPr>
          </a:p>
        </p:txBody>
      </p:sp>
      <p:sp>
        <p:nvSpPr>
          <p:cNvPr id="189" name="Google Shape;189;p31"/>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1"/>
          <p:cNvPicPr preferRelativeResize="0"/>
          <p:nvPr/>
        </p:nvPicPr>
        <p:blipFill rotWithShape="1">
          <a:blip r:embed="rId3">
            <a:alphaModFix/>
          </a:blip>
          <a:srcRect b="0" l="0" r="0" t="704"/>
          <a:stretch/>
        </p:blipFill>
        <p:spPr>
          <a:xfrm>
            <a:off x="2979725" y="1377625"/>
            <a:ext cx="2603075" cy="371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Introduction</a:t>
            </a:r>
            <a:endParaRPr b="1">
              <a:solidFill>
                <a:srgbClr val="351C75"/>
              </a:solidFill>
            </a:endParaRPr>
          </a:p>
        </p:txBody>
      </p:sp>
      <p:sp>
        <p:nvSpPr>
          <p:cNvPr id="61" name="Google Shape;61;p14"/>
          <p:cNvSpPr txBox="1"/>
          <p:nvPr>
            <p:ph idx="1" type="body"/>
          </p:nvPr>
        </p:nvSpPr>
        <p:spPr>
          <a:xfrm>
            <a:off x="173600" y="983650"/>
            <a:ext cx="8520600" cy="37500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00000"/>
              <a:buChar char="●"/>
            </a:pPr>
            <a:r>
              <a:rPr lang="en" sz="1900">
                <a:solidFill>
                  <a:schemeClr val="dk1"/>
                </a:solidFill>
              </a:rPr>
              <a:t>In the world of genomics, there is often a focus on the differences between RNA sequences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31152" lvl="0" marL="457200" rtl="0" algn="l">
              <a:spcBef>
                <a:spcPts val="0"/>
              </a:spcBef>
              <a:spcAft>
                <a:spcPts val="0"/>
              </a:spcAft>
              <a:buSzPct val="100000"/>
              <a:buChar char="●"/>
            </a:pPr>
            <a:r>
              <a:rPr lang="en" sz="1900">
                <a:solidFill>
                  <a:schemeClr val="dk1"/>
                </a:solidFill>
              </a:rPr>
              <a:t>There is also a focus on similarity in the sense of how similar other organisms are to each other</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31152" lvl="0" marL="457200" rtl="0" algn="l">
              <a:spcBef>
                <a:spcPts val="0"/>
              </a:spcBef>
              <a:spcAft>
                <a:spcPts val="0"/>
              </a:spcAft>
              <a:buClr>
                <a:schemeClr val="dk1"/>
              </a:buClr>
              <a:buSzPct val="100000"/>
              <a:buChar char="●"/>
            </a:pPr>
            <a:r>
              <a:rPr lang="en" sz="1900">
                <a:solidFill>
                  <a:schemeClr val="dk1"/>
                </a:solidFill>
              </a:rPr>
              <a:t>Despite our differences, all living things originate from the same single celled organisms and as a result, even through millions of years of evolution, it can be seen that there are some things coded in very different bacteria for example that are 100% percent identical</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31152" lvl="0" marL="457200" rtl="0" algn="l">
              <a:spcBef>
                <a:spcPts val="0"/>
              </a:spcBef>
              <a:spcAft>
                <a:spcPts val="0"/>
              </a:spcAft>
              <a:buClr>
                <a:schemeClr val="dk1"/>
              </a:buClr>
              <a:buSzPct val="100000"/>
              <a:buChar char="●"/>
            </a:pPr>
            <a:r>
              <a:rPr lang="en" sz="1900">
                <a:solidFill>
                  <a:schemeClr val="dk1"/>
                </a:solidFill>
              </a:rPr>
              <a:t>These are known as Ultra-Conserved Elements </a:t>
            </a:r>
            <a:endParaRPr sz="1900">
              <a:solidFill>
                <a:schemeClr val="dk1"/>
              </a:solidFill>
            </a:endParaRPr>
          </a:p>
          <a:p>
            <a:pPr indent="0" lvl="0" marL="4114800" rtl="0" algn="l">
              <a:spcBef>
                <a:spcPts val="0"/>
              </a:spcBef>
              <a:spcAft>
                <a:spcPts val="0"/>
              </a:spcAft>
              <a:buNone/>
            </a:pPr>
            <a:r>
              <a:t/>
            </a:r>
            <a:endParaRPr b="1" sz="1900">
              <a:solidFill>
                <a:srgbClr val="351C75"/>
              </a:solidFill>
            </a:endParaRPr>
          </a:p>
          <a:p>
            <a:pPr indent="0" lvl="0" marL="4114800" rtl="0" algn="r">
              <a:spcBef>
                <a:spcPts val="0"/>
              </a:spcBef>
              <a:spcAft>
                <a:spcPts val="0"/>
              </a:spcAft>
              <a:buNone/>
            </a:pPr>
            <a:r>
              <a:rPr b="1" lang="en" sz="1900">
                <a:solidFill>
                  <a:srgbClr val="351C75"/>
                </a:solidFill>
              </a:rPr>
              <a:t>(Ryu, 2012)</a:t>
            </a:r>
            <a:endParaRPr b="1" sz="1900">
              <a:solidFill>
                <a:srgbClr val="351C75"/>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10000mer_20bases_refGenome_7_conservedElements Graph</a:t>
            </a:r>
            <a:endParaRPr b="1">
              <a:solidFill>
                <a:srgbClr val="351C75"/>
              </a:solidFill>
            </a:endParaRPr>
          </a:p>
        </p:txBody>
      </p:sp>
      <p:sp>
        <p:nvSpPr>
          <p:cNvPr id="196" name="Google Shape;196;p32"/>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2"/>
          <p:cNvPicPr preferRelativeResize="0"/>
          <p:nvPr/>
        </p:nvPicPr>
        <p:blipFill>
          <a:blip r:embed="rId3">
            <a:alphaModFix/>
          </a:blip>
          <a:stretch>
            <a:fillRect/>
          </a:stretch>
        </p:blipFill>
        <p:spPr>
          <a:xfrm>
            <a:off x="3538900" y="926175"/>
            <a:ext cx="2366075" cy="380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242650" y="8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solidFill>
                  <a:srgbClr val="351C75"/>
                </a:solidFill>
              </a:rPr>
              <a:t>10000mer_200bases_refGenome_8_conservedElements Graph</a:t>
            </a:r>
            <a:endParaRPr b="1" sz="2220">
              <a:solidFill>
                <a:srgbClr val="351C75"/>
              </a:solidFill>
            </a:endParaRPr>
          </a:p>
        </p:txBody>
      </p:sp>
      <p:sp>
        <p:nvSpPr>
          <p:cNvPr id="203" name="Google Shape;203;p33"/>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3"/>
          <p:cNvPicPr preferRelativeResize="0"/>
          <p:nvPr/>
        </p:nvPicPr>
        <p:blipFill>
          <a:blip r:embed="rId3">
            <a:alphaModFix/>
          </a:blip>
          <a:stretch>
            <a:fillRect/>
          </a:stretch>
        </p:blipFill>
        <p:spPr>
          <a:xfrm>
            <a:off x="304800" y="4403550"/>
            <a:ext cx="8839204" cy="522238"/>
          </a:xfrm>
          <a:prstGeom prst="rect">
            <a:avLst/>
          </a:prstGeom>
          <a:noFill/>
          <a:ln>
            <a:noFill/>
          </a:ln>
        </p:spPr>
      </p:pic>
      <p:cxnSp>
        <p:nvCxnSpPr>
          <p:cNvPr id="205" name="Google Shape;205;p33"/>
          <p:cNvCxnSpPr/>
          <p:nvPr/>
        </p:nvCxnSpPr>
        <p:spPr>
          <a:xfrm flipH="1">
            <a:off x="1773875" y="4240100"/>
            <a:ext cx="1089300" cy="163500"/>
          </a:xfrm>
          <a:prstGeom prst="straightConnector1">
            <a:avLst/>
          </a:prstGeom>
          <a:noFill/>
          <a:ln cap="flat" cmpd="sng" w="9525">
            <a:solidFill>
              <a:srgbClr val="FF0000"/>
            </a:solidFill>
            <a:prstDash val="solid"/>
            <a:round/>
            <a:headEnd len="med" w="med" type="none"/>
            <a:tailEnd len="med" w="med" type="triangle"/>
          </a:ln>
        </p:spPr>
      </p:cxnSp>
      <p:sp>
        <p:nvSpPr>
          <p:cNvPr id="206" name="Google Shape;206;p33"/>
          <p:cNvSpPr/>
          <p:nvPr/>
        </p:nvSpPr>
        <p:spPr>
          <a:xfrm>
            <a:off x="1413375" y="4403650"/>
            <a:ext cx="936000" cy="623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7" name="Google Shape;207;p33"/>
          <p:cNvPicPr preferRelativeResize="0"/>
          <p:nvPr/>
        </p:nvPicPr>
        <p:blipFill>
          <a:blip r:embed="rId4">
            <a:alphaModFix/>
          </a:blip>
          <a:stretch>
            <a:fillRect/>
          </a:stretch>
        </p:blipFill>
        <p:spPr>
          <a:xfrm>
            <a:off x="0" y="686350"/>
            <a:ext cx="7709824" cy="3553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10000mer_200bases_refGenome_9_conservedElements Graph</a:t>
            </a:r>
            <a:endParaRPr b="1">
              <a:solidFill>
                <a:srgbClr val="351C75"/>
              </a:solidFill>
            </a:endParaRPr>
          </a:p>
        </p:txBody>
      </p:sp>
      <p:sp>
        <p:nvSpPr>
          <p:cNvPr id="213" name="Google Shape;213;p34"/>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4"/>
          <p:cNvPicPr preferRelativeResize="0"/>
          <p:nvPr/>
        </p:nvPicPr>
        <p:blipFill rotWithShape="1">
          <a:blip r:embed="rId3">
            <a:alphaModFix/>
          </a:blip>
          <a:srcRect b="0" l="15057" r="11130" t="0"/>
          <a:stretch/>
        </p:blipFill>
        <p:spPr>
          <a:xfrm>
            <a:off x="1413375" y="4403550"/>
            <a:ext cx="6524298" cy="522250"/>
          </a:xfrm>
          <a:prstGeom prst="rect">
            <a:avLst/>
          </a:prstGeom>
          <a:noFill/>
          <a:ln>
            <a:noFill/>
          </a:ln>
        </p:spPr>
      </p:pic>
      <p:cxnSp>
        <p:nvCxnSpPr>
          <p:cNvPr id="215" name="Google Shape;215;p34"/>
          <p:cNvCxnSpPr/>
          <p:nvPr/>
        </p:nvCxnSpPr>
        <p:spPr>
          <a:xfrm flipH="1">
            <a:off x="1773875" y="4240100"/>
            <a:ext cx="1089300" cy="163500"/>
          </a:xfrm>
          <a:prstGeom prst="straightConnector1">
            <a:avLst/>
          </a:prstGeom>
          <a:noFill/>
          <a:ln cap="flat" cmpd="sng" w="9525">
            <a:solidFill>
              <a:srgbClr val="FF0000"/>
            </a:solidFill>
            <a:prstDash val="solid"/>
            <a:round/>
            <a:headEnd len="med" w="med" type="none"/>
            <a:tailEnd len="med" w="med" type="triangle"/>
          </a:ln>
        </p:spPr>
      </p:cxnSp>
      <p:sp>
        <p:nvSpPr>
          <p:cNvPr id="216" name="Google Shape;216;p34"/>
          <p:cNvSpPr/>
          <p:nvPr/>
        </p:nvSpPr>
        <p:spPr>
          <a:xfrm>
            <a:off x="1413375" y="4403650"/>
            <a:ext cx="936000" cy="623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34"/>
          <p:cNvPicPr preferRelativeResize="0"/>
          <p:nvPr/>
        </p:nvPicPr>
        <p:blipFill>
          <a:blip r:embed="rId4">
            <a:alphaModFix/>
          </a:blip>
          <a:stretch>
            <a:fillRect/>
          </a:stretch>
        </p:blipFill>
        <p:spPr>
          <a:xfrm>
            <a:off x="2324440" y="788400"/>
            <a:ext cx="4495126" cy="348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RNA Secondary Structure Genome 0</a:t>
            </a:r>
            <a:endParaRPr b="1">
              <a:solidFill>
                <a:srgbClr val="351C75"/>
              </a:solidFill>
            </a:endParaRPr>
          </a:p>
        </p:txBody>
      </p:sp>
      <p:sp>
        <p:nvSpPr>
          <p:cNvPr id="223" name="Google Shape;223;p35"/>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Conserved element form Genome 0</a:t>
            </a:r>
            <a:endParaRPr/>
          </a:p>
          <a:p>
            <a:pPr indent="0" lvl="0" marL="0" rtl="0" algn="ctr">
              <a:lnSpc>
                <a:spcPct val="100000"/>
              </a:lnSpc>
              <a:spcBef>
                <a:spcPts val="0"/>
              </a:spcBef>
              <a:spcAft>
                <a:spcPts val="0"/>
              </a:spcAft>
              <a:buNone/>
            </a:pPr>
            <a:r>
              <a:t/>
            </a:r>
            <a:endParaRPr/>
          </a:p>
        </p:txBody>
      </p:sp>
      <p:sp>
        <p:nvSpPr>
          <p:cNvPr id="224" name="Google Shape;224;p35"/>
          <p:cNvSpPr txBox="1"/>
          <p:nvPr/>
        </p:nvSpPr>
        <p:spPr>
          <a:xfrm>
            <a:off x="2522050" y="4169525"/>
            <a:ext cx="34635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Conserved element from Genome 0</a:t>
            </a:r>
            <a:endParaRPr sz="1800">
              <a:solidFill>
                <a:schemeClr val="dk2"/>
              </a:solidFill>
            </a:endParaRPr>
          </a:p>
        </p:txBody>
      </p:sp>
      <p:pic>
        <p:nvPicPr>
          <p:cNvPr id="225" name="Google Shape;225;p35"/>
          <p:cNvPicPr preferRelativeResize="0"/>
          <p:nvPr/>
        </p:nvPicPr>
        <p:blipFill>
          <a:blip r:embed="rId3">
            <a:alphaModFix/>
          </a:blip>
          <a:stretch>
            <a:fillRect/>
          </a:stretch>
        </p:blipFill>
        <p:spPr>
          <a:xfrm>
            <a:off x="2237425" y="1023812"/>
            <a:ext cx="4127826" cy="309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RNA </a:t>
            </a:r>
            <a:r>
              <a:rPr b="1" lang="en">
                <a:solidFill>
                  <a:srgbClr val="351C75"/>
                </a:solidFill>
              </a:rPr>
              <a:t>Secondary </a:t>
            </a:r>
            <a:r>
              <a:rPr b="1" lang="en">
                <a:solidFill>
                  <a:srgbClr val="351C75"/>
                </a:solidFill>
              </a:rPr>
              <a:t>Structures Genome 8 and 9</a:t>
            </a:r>
            <a:endParaRPr b="1">
              <a:solidFill>
                <a:srgbClr val="351C75"/>
              </a:solidFill>
            </a:endParaRPr>
          </a:p>
        </p:txBody>
      </p:sp>
      <p:sp>
        <p:nvSpPr>
          <p:cNvPr id="231" name="Google Shape;231;p36"/>
          <p:cNvSpPr txBox="1"/>
          <p:nvPr>
            <p:ph idx="1" type="body"/>
          </p:nvPr>
        </p:nvSpPr>
        <p:spPr>
          <a:xfrm>
            <a:off x="-79550" y="157822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a:p>
        </p:txBody>
      </p:sp>
      <p:pic>
        <p:nvPicPr>
          <p:cNvPr id="232" name="Google Shape;232;p36"/>
          <p:cNvPicPr preferRelativeResize="0"/>
          <p:nvPr/>
        </p:nvPicPr>
        <p:blipFill>
          <a:blip r:embed="rId3">
            <a:alphaModFix/>
          </a:blip>
          <a:stretch>
            <a:fillRect/>
          </a:stretch>
        </p:blipFill>
        <p:spPr>
          <a:xfrm>
            <a:off x="338800" y="1019500"/>
            <a:ext cx="4139350" cy="3104500"/>
          </a:xfrm>
          <a:prstGeom prst="rect">
            <a:avLst/>
          </a:prstGeom>
          <a:noFill/>
          <a:ln>
            <a:noFill/>
          </a:ln>
        </p:spPr>
      </p:pic>
      <p:sp>
        <p:nvSpPr>
          <p:cNvPr id="233" name="Google Shape;233;p36"/>
          <p:cNvSpPr txBox="1"/>
          <p:nvPr/>
        </p:nvSpPr>
        <p:spPr>
          <a:xfrm>
            <a:off x="1348325" y="4077425"/>
            <a:ext cx="17145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Conserved element from Genome 8</a:t>
            </a:r>
            <a:endParaRPr sz="1800">
              <a:solidFill>
                <a:schemeClr val="dk2"/>
              </a:solidFill>
            </a:endParaRPr>
          </a:p>
        </p:txBody>
      </p:sp>
      <p:sp>
        <p:nvSpPr>
          <p:cNvPr id="234" name="Google Shape;234;p36"/>
          <p:cNvSpPr txBox="1"/>
          <p:nvPr/>
        </p:nvSpPr>
        <p:spPr>
          <a:xfrm>
            <a:off x="5506450" y="4077425"/>
            <a:ext cx="17145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Conserved element from Genome 9</a:t>
            </a:r>
            <a:endParaRPr sz="1800">
              <a:solidFill>
                <a:schemeClr val="dk2"/>
              </a:solidFill>
            </a:endParaRPr>
          </a:p>
        </p:txBody>
      </p:sp>
      <p:pic>
        <p:nvPicPr>
          <p:cNvPr id="235" name="Google Shape;235;p36"/>
          <p:cNvPicPr preferRelativeResize="0"/>
          <p:nvPr/>
        </p:nvPicPr>
        <p:blipFill>
          <a:blip r:embed="rId4">
            <a:alphaModFix/>
          </a:blip>
          <a:stretch>
            <a:fillRect/>
          </a:stretch>
        </p:blipFill>
        <p:spPr>
          <a:xfrm>
            <a:off x="4675525" y="1166775"/>
            <a:ext cx="3942974" cy="2957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Results: </a:t>
            </a:r>
            <a:endParaRPr b="1">
              <a:solidFill>
                <a:srgbClr val="351C75"/>
              </a:solidFill>
            </a:endParaRPr>
          </a:p>
        </p:txBody>
      </p:sp>
      <p:sp>
        <p:nvSpPr>
          <p:cNvPr id="241" name="Google Shape;241;p37"/>
          <p:cNvSpPr txBox="1"/>
          <p:nvPr>
            <p:ph idx="1" type="body"/>
          </p:nvPr>
        </p:nvSpPr>
        <p:spPr>
          <a:xfrm>
            <a:off x="553300" y="945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Genome 0 (50mers) --- 3</a:t>
            </a:r>
            <a:endParaRPr/>
          </a:p>
          <a:p>
            <a:pPr indent="-342900" lvl="0" marL="457200" rtl="0" algn="l">
              <a:spcBef>
                <a:spcPts val="0"/>
              </a:spcBef>
              <a:spcAft>
                <a:spcPts val="0"/>
              </a:spcAft>
              <a:buSzPts val="1800"/>
              <a:buChar char="●"/>
            </a:pPr>
            <a:r>
              <a:rPr lang="en"/>
              <a:t>Genome 1 (20mers)  ---9,5,12,13,15,3 </a:t>
            </a:r>
            <a:endParaRPr/>
          </a:p>
          <a:p>
            <a:pPr indent="-342900" lvl="0" marL="457200" rtl="0" algn="l">
              <a:spcBef>
                <a:spcPts val="0"/>
              </a:spcBef>
              <a:spcAft>
                <a:spcPts val="0"/>
              </a:spcAft>
              <a:buSzPts val="1800"/>
              <a:buChar char="●"/>
            </a:pPr>
            <a:r>
              <a:rPr lang="en"/>
              <a:t>Genome 2 (20mers) --- 7, 14, 3, 10</a:t>
            </a:r>
            <a:endParaRPr/>
          </a:p>
          <a:p>
            <a:pPr indent="-342900" lvl="0" marL="457200" rtl="0" algn="l">
              <a:spcBef>
                <a:spcPts val="0"/>
              </a:spcBef>
              <a:spcAft>
                <a:spcPts val="0"/>
              </a:spcAft>
              <a:buSzPts val="1800"/>
              <a:buChar char="●"/>
            </a:pPr>
            <a:r>
              <a:rPr lang="en"/>
              <a:t>Genome 3 (200mers)  -- 0, 9</a:t>
            </a:r>
            <a:endParaRPr/>
          </a:p>
          <a:p>
            <a:pPr indent="-342900" lvl="0" marL="457200" rtl="0" algn="l">
              <a:spcBef>
                <a:spcPts val="0"/>
              </a:spcBef>
              <a:spcAft>
                <a:spcPts val="0"/>
              </a:spcAft>
              <a:buSzPts val="1800"/>
              <a:buChar char="●"/>
            </a:pPr>
            <a:r>
              <a:rPr lang="en"/>
              <a:t>Genome 4 (20mers) --- 6, 13, 1</a:t>
            </a:r>
            <a:endParaRPr/>
          </a:p>
          <a:p>
            <a:pPr indent="-342900" lvl="0" marL="457200" rtl="0" algn="l">
              <a:spcBef>
                <a:spcPts val="0"/>
              </a:spcBef>
              <a:spcAft>
                <a:spcPts val="0"/>
              </a:spcAft>
              <a:buSzPts val="1800"/>
              <a:buChar char="●"/>
            </a:pPr>
            <a:r>
              <a:rPr lang="en"/>
              <a:t>Genome 5 (20mers) ---- 6, 9, 13, 1, 17</a:t>
            </a:r>
            <a:endParaRPr/>
          </a:p>
          <a:p>
            <a:pPr indent="-342900" lvl="0" marL="457200" rtl="0" algn="l">
              <a:spcBef>
                <a:spcPts val="0"/>
              </a:spcBef>
              <a:spcAft>
                <a:spcPts val="0"/>
              </a:spcAft>
              <a:buSzPts val="1800"/>
              <a:buChar char="●"/>
            </a:pPr>
            <a:r>
              <a:rPr lang="en"/>
              <a:t>Genome 6 (50mers) --- 2</a:t>
            </a:r>
            <a:endParaRPr/>
          </a:p>
          <a:p>
            <a:pPr indent="-342900" lvl="0" marL="457200" rtl="0" algn="l">
              <a:spcBef>
                <a:spcPts val="0"/>
              </a:spcBef>
              <a:spcAft>
                <a:spcPts val="0"/>
              </a:spcAft>
              <a:buSzPts val="1800"/>
              <a:buChar char="●"/>
            </a:pPr>
            <a:r>
              <a:rPr lang="en"/>
              <a:t>Genome 7 (20mers) --- 10, 14, 2</a:t>
            </a:r>
            <a:endParaRPr/>
          </a:p>
          <a:p>
            <a:pPr indent="-342900" lvl="0" marL="457200" rtl="0" algn="l">
              <a:spcBef>
                <a:spcPts val="0"/>
              </a:spcBef>
              <a:spcAft>
                <a:spcPts val="0"/>
              </a:spcAft>
              <a:buSzPts val="1800"/>
              <a:buChar char="●"/>
            </a:pPr>
            <a:r>
              <a:rPr lang="en"/>
              <a:t>Genome 8 (200mers) --- 9</a:t>
            </a:r>
            <a:endParaRPr/>
          </a:p>
          <a:p>
            <a:pPr indent="-342900" lvl="0" marL="457200" rtl="0" algn="l">
              <a:spcBef>
                <a:spcPts val="0"/>
              </a:spcBef>
              <a:spcAft>
                <a:spcPts val="0"/>
              </a:spcAft>
              <a:buSzPts val="1800"/>
              <a:buChar char="●"/>
            </a:pPr>
            <a:r>
              <a:rPr lang="en"/>
              <a:t>Genome 9 (200mers) --- 8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Results: Key findings</a:t>
            </a:r>
            <a:endParaRPr b="1">
              <a:solidFill>
                <a:srgbClr val="351C75"/>
              </a:solidFill>
            </a:endParaRPr>
          </a:p>
        </p:txBody>
      </p:sp>
      <p:sp>
        <p:nvSpPr>
          <p:cNvPr id="247" name="Google Shape;247;p38"/>
          <p:cNvSpPr txBox="1"/>
          <p:nvPr>
            <p:ph idx="1" type="body"/>
          </p:nvPr>
        </p:nvSpPr>
        <p:spPr>
          <a:xfrm>
            <a:off x="553300" y="945350"/>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Most common kmer length: 20 in 5 reference genomes</a:t>
            </a:r>
            <a:endParaRPr/>
          </a:p>
          <a:p>
            <a:pPr indent="-310832" lvl="1" marL="914400" rtl="0" algn="l">
              <a:spcBef>
                <a:spcPts val="0"/>
              </a:spcBef>
              <a:spcAft>
                <a:spcPts val="0"/>
              </a:spcAft>
              <a:buSzPct val="100000"/>
              <a:buChar char="○"/>
            </a:pPr>
            <a:r>
              <a:rPr lang="en"/>
              <a:t>Relatively short conserved sequence length, genomes may share more basic and simple sequences, but not more complex sequences that serve a more custom functionality</a:t>
            </a:r>
            <a:endParaRPr/>
          </a:p>
          <a:p>
            <a:pPr indent="-334327" lvl="0" marL="457200" rtl="0" algn="l">
              <a:spcBef>
                <a:spcPts val="0"/>
              </a:spcBef>
              <a:spcAft>
                <a:spcPts val="0"/>
              </a:spcAft>
              <a:buSzPct val="100000"/>
              <a:buChar char="●"/>
            </a:pPr>
            <a:r>
              <a:rPr lang="en"/>
              <a:t>Conserved Sequences between different E. Coli species were much longer!</a:t>
            </a:r>
            <a:endParaRPr/>
          </a:p>
          <a:p>
            <a:pPr indent="-334327" lvl="0" marL="457200" rtl="0" algn="l">
              <a:spcBef>
                <a:spcPts val="0"/>
              </a:spcBef>
              <a:spcAft>
                <a:spcPts val="0"/>
              </a:spcAft>
              <a:buSzPct val="100000"/>
              <a:buChar char="●"/>
            </a:pPr>
            <a:r>
              <a:rPr lang="en"/>
              <a:t>Many proteins were hypothetical</a:t>
            </a:r>
            <a:endParaRPr/>
          </a:p>
          <a:p>
            <a:pPr indent="-310832" lvl="1" marL="914400" rtl="0" algn="l">
              <a:spcBef>
                <a:spcPts val="0"/>
              </a:spcBef>
              <a:spcAft>
                <a:spcPts val="0"/>
              </a:spcAft>
              <a:buSzPct val="100000"/>
              <a:buChar char="○"/>
            </a:pPr>
            <a:r>
              <a:rPr lang="en"/>
              <a:t>Meaning Sequence is expected to code for a protein, but that this has not been experimentally confirmed yet</a:t>
            </a:r>
            <a:endParaRPr/>
          </a:p>
          <a:p>
            <a:pPr indent="-334327" lvl="0" marL="457200" rtl="0" algn="l">
              <a:spcBef>
                <a:spcPts val="0"/>
              </a:spcBef>
              <a:spcAft>
                <a:spcPts val="0"/>
              </a:spcAft>
              <a:buSzPct val="100000"/>
              <a:buChar char="●"/>
            </a:pPr>
            <a:r>
              <a:rPr lang="en"/>
              <a:t>Positions </a:t>
            </a:r>
            <a:r>
              <a:rPr lang="en"/>
              <a:t>tended</a:t>
            </a:r>
            <a:r>
              <a:rPr lang="en"/>
              <a:t> not to match up even in E.colis</a:t>
            </a:r>
            <a:endParaRPr/>
          </a:p>
          <a:p>
            <a:pPr indent="-334327" lvl="0" marL="457200" rtl="0" algn="l">
              <a:spcBef>
                <a:spcPts val="0"/>
              </a:spcBef>
              <a:spcAft>
                <a:spcPts val="0"/>
              </a:spcAft>
              <a:buSzPct val="100000"/>
              <a:buChar char="●"/>
            </a:pPr>
            <a:r>
              <a:rPr lang="en"/>
              <a:t>Many conserved sequences mapped to conserved proteins with relatively simple secondary structures </a:t>
            </a:r>
            <a:endParaRPr/>
          </a:p>
          <a:p>
            <a:pPr indent="-310832" lvl="1" marL="914400" rtl="0" algn="l">
              <a:spcBef>
                <a:spcPts val="0"/>
              </a:spcBef>
              <a:spcAft>
                <a:spcPts val="0"/>
              </a:spcAft>
              <a:buSzPct val="100000"/>
              <a:buChar char="○"/>
            </a:pPr>
            <a:r>
              <a:rPr lang="en"/>
              <a:t>Possibly indicating a more fundamental and basic role that these proteins play, a role that is necessary for many different bacterial species</a:t>
            </a:r>
            <a:endParaRPr/>
          </a:p>
          <a:p>
            <a:pPr indent="-310832" lvl="1" marL="914400" rtl="0" algn="l">
              <a:spcBef>
                <a:spcPts val="0"/>
              </a:spcBef>
              <a:spcAft>
                <a:spcPts val="0"/>
              </a:spcAft>
              <a:buSzPct val="100000"/>
              <a:buChar char="○"/>
            </a:pPr>
            <a:r>
              <a:rPr lang="en"/>
              <a:t>Conserved proteins between E. coli species had much more complex secondary structures</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Further</a:t>
            </a:r>
            <a:r>
              <a:rPr b="1" lang="en">
                <a:solidFill>
                  <a:srgbClr val="351C75"/>
                </a:solidFill>
              </a:rPr>
              <a:t> Research and Improvement</a:t>
            </a:r>
            <a:endParaRPr b="1">
              <a:solidFill>
                <a:srgbClr val="351C75"/>
              </a:solidFill>
            </a:endParaRPr>
          </a:p>
        </p:txBody>
      </p:sp>
      <p:sp>
        <p:nvSpPr>
          <p:cNvPr id="253" name="Google Shape;253;p39"/>
          <p:cNvSpPr txBox="1"/>
          <p:nvPr>
            <p:ph idx="1" type="body"/>
          </p:nvPr>
        </p:nvSpPr>
        <p:spPr>
          <a:xfrm>
            <a:off x="173600" y="994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hope that this research will </a:t>
            </a:r>
            <a:r>
              <a:rPr lang="en"/>
              <a:t>further</a:t>
            </a:r>
            <a:r>
              <a:rPr lang="en"/>
              <a:t> additional ultra element </a:t>
            </a:r>
            <a:r>
              <a:rPr lang="en"/>
              <a:t>exploration</a:t>
            </a:r>
            <a:endParaRPr/>
          </a:p>
          <a:p>
            <a:pPr indent="-342900" lvl="0" marL="457200" rtl="0" algn="l">
              <a:spcBef>
                <a:spcPts val="0"/>
              </a:spcBef>
              <a:spcAft>
                <a:spcPts val="0"/>
              </a:spcAft>
              <a:buSzPts val="1800"/>
              <a:buChar char="●"/>
            </a:pPr>
            <a:r>
              <a:rPr lang="en"/>
              <a:t>Compare with Data from other sources</a:t>
            </a:r>
            <a:endParaRPr/>
          </a:p>
          <a:p>
            <a:pPr indent="-317500" lvl="1" marL="914400" rtl="0" algn="l">
              <a:spcBef>
                <a:spcPts val="0"/>
              </a:spcBef>
              <a:spcAft>
                <a:spcPts val="0"/>
              </a:spcAft>
              <a:buSzPts val="1400"/>
              <a:buChar char="○"/>
            </a:pPr>
            <a:r>
              <a:rPr lang="en"/>
              <a:t>Cross reference conserved sequences between different species, with how long they split from a common ancestor</a:t>
            </a:r>
            <a:endParaRPr/>
          </a:p>
          <a:p>
            <a:pPr indent="-317500" lvl="1" marL="914400" rtl="0" algn="l">
              <a:spcBef>
                <a:spcPts val="0"/>
              </a:spcBef>
              <a:spcAft>
                <a:spcPts val="0"/>
              </a:spcAft>
              <a:buSzPts val="1400"/>
              <a:buChar char="○"/>
            </a:pPr>
            <a:r>
              <a:rPr lang="en"/>
              <a:t>Evaluate protein function data to determine </a:t>
            </a:r>
            <a:r>
              <a:rPr lang="en"/>
              <a:t>whether</a:t>
            </a:r>
            <a:r>
              <a:rPr lang="en"/>
              <a:t> sequences that code for certain functions are conserved more often, or conserved more often in specific scenarios for specific species</a:t>
            </a:r>
            <a:endParaRPr/>
          </a:p>
          <a:p>
            <a:pPr indent="-342900" lvl="0" marL="457200" rtl="0" algn="l">
              <a:spcBef>
                <a:spcPts val="0"/>
              </a:spcBef>
              <a:spcAft>
                <a:spcPts val="0"/>
              </a:spcAft>
              <a:buSzPts val="1800"/>
              <a:buChar char="●"/>
            </a:pPr>
            <a:r>
              <a:rPr lang="en"/>
              <a:t>Use faster </a:t>
            </a:r>
            <a:r>
              <a:rPr lang="en"/>
              <a:t>language</a:t>
            </a:r>
            <a:r>
              <a:rPr lang="en"/>
              <a:t> such as C or use C based </a:t>
            </a:r>
            <a:r>
              <a:rPr lang="en"/>
              <a:t>libraries</a:t>
            </a:r>
            <a:r>
              <a:rPr lang="en"/>
              <a:t> in Python</a:t>
            </a:r>
            <a:endParaRPr/>
          </a:p>
          <a:p>
            <a:pPr indent="-317500" lvl="1" marL="914400" rtl="0" algn="l">
              <a:spcBef>
                <a:spcPts val="0"/>
              </a:spcBef>
              <a:spcAft>
                <a:spcPts val="0"/>
              </a:spcAft>
              <a:buSzPts val="1400"/>
              <a:buChar char="○"/>
            </a:pPr>
            <a:r>
              <a:rPr lang="en"/>
              <a:t>Due to computational limits, we were unable to process and evaluate the majority of the data for each species</a:t>
            </a:r>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References</a:t>
            </a:r>
            <a:endParaRPr b="1">
              <a:solidFill>
                <a:srgbClr val="351C75"/>
              </a:solidFill>
            </a:endParaRPr>
          </a:p>
        </p:txBody>
      </p:sp>
      <p:sp>
        <p:nvSpPr>
          <p:cNvPr id="259" name="Google Shape;259;p40"/>
          <p:cNvSpPr txBox="1"/>
          <p:nvPr>
            <p:ph idx="1" type="body"/>
          </p:nvPr>
        </p:nvSpPr>
        <p:spPr>
          <a:xfrm>
            <a:off x="173600" y="9947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arenBoth"/>
            </a:pPr>
            <a:r>
              <a:rPr lang="en" sz="1200">
                <a:solidFill>
                  <a:schemeClr val="dk1"/>
                </a:solidFill>
                <a:latin typeface="Times New Roman"/>
                <a:ea typeface="Times New Roman"/>
                <a:cs typeface="Times New Roman"/>
                <a:sym typeface="Times New Roman"/>
              </a:rPr>
              <a:t>Ryu, T., Seridi, L. &amp; Ravasi, T. The evolution of ultraconserved elements with different phylogenetic origins. BMC Evol Biol 12, 236 (2012).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https://doi.org/10.1186/1471-2148-12-236</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arenBoth"/>
            </a:pPr>
            <a:r>
              <a:rPr lang="en" sz="1200">
                <a:solidFill>
                  <a:schemeClr val="dk1"/>
                </a:solidFill>
                <a:latin typeface="Times New Roman"/>
                <a:ea typeface="Times New Roman"/>
                <a:cs typeface="Times New Roman"/>
                <a:sym typeface="Times New Roman"/>
              </a:rPr>
              <a:t>Licastro, D., Gennarino, V.A., Petrera, F. et al. Promiscuity of enhancer, coding and non-coding transcription functions in ultraconserved elements. BMC Genomics 11, 151 (2010).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https://doi.org/10.1186/1471-2164-11-151</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arenBoth"/>
            </a:pPr>
            <a:r>
              <a:rPr lang="en" sz="1200">
                <a:solidFill>
                  <a:schemeClr val="dk1"/>
                </a:solidFill>
                <a:latin typeface="Times New Roman"/>
                <a:ea typeface="Times New Roman"/>
                <a:cs typeface="Times New Roman"/>
                <a:sym typeface="Times New Roman"/>
              </a:rPr>
              <a:t>Winker, K., Glenn, T. C., &amp; Faircloth, B. C. (2018). Ultraconserved elements (UCEs) illuminate the population genomics of a recent, high-latitude avian speciation event. PeerJ, 6, e5735.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https://doi.org/10.7717/peerj.5735</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arenBoth"/>
            </a:pPr>
            <a:r>
              <a:rPr lang="en" sz="1200">
                <a:solidFill>
                  <a:schemeClr val="dk1"/>
                </a:solidFill>
                <a:latin typeface="Times New Roman"/>
                <a:ea typeface="Times New Roman"/>
                <a:cs typeface="Times New Roman"/>
                <a:sym typeface="Times New Roman"/>
              </a:rPr>
              <a:t>Brant C. Faircloth, John E. McCormack, Nicholas G. Crawford, Michael G. Harvey, Robb T. Brumfield, Travis C. Glenn, Ultraconserved Elements Anchor Thousands of Genetic Markers Spanning Multiple Evolutionary Timescales, Systematic Biology, Volume 61, Issue 5, October 2012, Pages 717–726, </a:t>
            </a: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https://doi.org/10.1093/sysbio/sys004</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arenBoth"/>
            </a:pPr>
            <a:r>
              <a:rPr lang="en" sz="1200">
                <a:solidFill>
                  <a:schemeClr val="dk1"/>
                </a:solidFill>
                <a:latin typeface="Times New Roman"/>
                <a:ea typeface="Times New Roman"/>
                <a:cs typeface="Times New Roman"/>
                <a:sym typeface="Times New Roman"/>
              </a:rPr>
              <a:t>U.S. National Library of Medicine. (n.d.). Nucleotide blast: Search nucleotide databases using a nucleotide query. National Center for Biotechnology Information. </a:t>
            </a: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https://blast.ncbi.nlm.nih.gov/Blast.cgi?PROGRAM=blastn&amp;amp;BLAST_SPEC=GeoBlast&amp;amp;PAGE_TYPE=BlastSearch</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Why Care About </a:t>
            </a:r>
            <a:r>
              <a:rPr b="1" lang="en">
                <a:solidFill>
                  <a:srgbClr val="351C75"/>
                </a:solidFill>
              </a:rPr>
              <a:t>Ultraconserved</a:t>
            </a:r>
            <a:r>
              <a:rPr b="1" lang="en">
                <a:solidFill>
                  <a:srgbClr val="351C75"/>
                </a:solidFill>
              </a:rPr>
              <a:t> Elements?</a:t>
            </a:r>
            <a:endParaRPr b="1">
              <a:solidFill>
                <a:srgbClr val="351C75"/>
              </a:solidFill>
            </a:endParaRPr>
          </a:p>
        </p:txBody>
      </p:sp>
      <p:sp>
        <p:nvSpPr>
          <p:cNvPr id="67" name="Google Shape;67;p15"/>
          <p:cNvSpPr txBox="1"/>
          <p:nvPr>
            <p:ph idx="1" type="body"/>
          </p:nvPr>
        </p:nvSpPr>
        <p:spPr>
          <a:xfrm>
            <a:off x="173600" y="983650"/>
            <a:ext cx="8520600" cy="3750000"/>
          </a:xfrm>
          <a:prstGeom prst="rect">
            <a:avLst/>
          </a:prstGeom>
        </p:spPr>
        <p:txBody>
          <a:bodyPr anchorCtr="0" anchor="t" bIns="91425" lIns="91425" spcFirstLastPara="1" rIns="91425" wrap="square" tIns="91425">
            <a:normAutofit/>
          </a:bodyPr>
          <a:lstStyle/>
          <a:p>
            <a:pPr indent="0" lvl="0" marL="4114800" rtl="0" algn="r">
              <a:spcBef>
                <a:spcPts val="0"/>
              </a:spcBef>
              <a:spcAft>
                <a:spcPts val="0"/>
              </a:spcAft>
              <a:buNone/>
            </a:pPr>
            <a:r>
              <a:t/>
            </a:r>
            <a:endParaRPr b="1" sz="1900">
              <a:solidFill>
                <a:srgbClr val="351C75"/>
              </a:solidFill>
            </a:endParaRPr>
          </a:p>
          <a:p>
            <a:pPr indent="-342900" lvl="0" marL="457200" rtl="0" algn="l">
              <a:spcBef>
                <a:spcPts val="0"/>
              </a:spcBef>
              <a:spcAft>
                <a:spcPts val="0"/>
              </a:spcAft>
              <a:buSzPts val="1800"/>
              <a:buChar char="●"/>
            </a:pPr>
            <a:r>
              <a:rPr lang="en"/>
              <a:t>Can tell us about relationship between very different organisms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Can help us discover “essential protein” and functions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They're interesting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Pre Processing and Data Selection</a:t>
            </a:r>
            <a:endParaRPr b="1">
              <a:solidFill>
                <a:srgbClr val="351C75"/>
              </a:solidFill>
            </a:endParaRPr>
          </a:p>
        </p:txBody>
      </p:sp>
      <p:sp>
        <p:nvSpPr>
          <p:cNvPr id="73" name="Google Shape;73;p16"/>
          <p:cNvSpPr txBox="1"/>
          <p:nvPr>
            <p:ph idx="1" type="body"/>
          </p:nvPr>
        </p:nvSpPr>
        <p:spPr>
          <a:xfrm>
            <a:off x="173600" y="99472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Randomly selected 20 bacteria genomes</a:t>
            </a:r>
            <a:endParaRPr sz="2200"/>
          </a:p>
          <a:p>
            <a:pPr indent="-368300" lvl="0" marL="457200" rtl="0" algn="l">
              <a:spcBef>
                <a:spcPts val="0"/>
              </a:spcBef>
              <a:spcAft>
                <a:spcPts val="0"/>
              </a:spcAft>
              <a:buSzPts val="2200"/>
              <a:buChar char="●"/>
            </a:pPr>
            <a:r>
              <a:rPr lang="en" sz="2200"/>
              <a:t>Read in the Genomes</a:t>
            </a:r>
            <a:endParaRPr sz="2200"/>
          </a:p>
          <a:p>
            <a:pPr indent="-368300" lvl="0" marL="457200" rtl="0" algn="l">
              <a:spcBef>
                <a:spcPts val="0"/>
              </a:spcBef>
              <a:spcAft>
                <a:spcPts val="0"/>
              </a:spcAft>
              <a:buSzPts val="2200"/>
              <a:buChar char="●"/>
            </a:pPr>
            <a:r>
              <a:rPr lang="en" sz="2200"/>
              <a:t>Added “NNNNNNNNNNNN…” to parts of the genomes that were not connected (scaffolds)</a:t>
            </a:r>
            <a:endParaRPr sz="2200"/>
          </a:p>
          <a:p>
            <a:pPr indent="-368300" lvl="0" marL="457200" rtl="0" algn="l">
              <a:spcBef>
                <a:spcPts val="0"/>
              </a:spcBef>
              <a:spcAft>
                <a:spcPts val="0"/>
              </a:spcAft>
              <a:buSzPts val="2200"/>
              <a:buChar char="●"/>
            </a:pPr>
            <a:r>
              <a:rPr lang="en" sz="2200"/>
              <a:t>Stored in List</a:t>
            </a:r>
            <a:endParaRPr sz="2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Implementation and </a:t>
            </a:r>
            <a:r>
              <a:rPr b="1" lang="en">
                <a:solidFill>
                  <a:srgbClr val="351C75"/>
                </a:solidFill>
              </a:rPr>
              <a:t>Development</a:t>
            </a:r>
            <a:endParaRPr b="1">
              <a:solidFill>
                <a:srgbClr val="351C75"/>
              </a:solidFill>
            </a:endParaRPr>
          </a:p>
        </p:txBody>
      </p:sp>
      <p:sp>
        <p:nvSpPr>
          <p:cNvPr id="79" name="Google Shape;79;p17"/>
          <p:cNvSpPr txBox="1"/>
          <p:nvPr>
            <p:ph idx="1" type="body"/>
          </p:nvPr>
        </p:nvSpPr>
        <p:spPr>
          <a:xfrm>
            <a:off x="139075" y="661050"/>
            <a:ext cx="9144000" cy="4383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Implemented an algorithm to find 100% conserved elements based on:</a:t>
            </a:r>
            <a:endParaRPr sz="2200"/>
          </a:p>
          <a:p>
            <a:pPr indent="-342900" lvl="1" marL="914400" rtl="0" algn="l">
              <a:spcBef>
                <a:spcPts val="0"/>
              </a:spcBef>
              <a:spcAft>
                <a:spcPts val="0"/>
              </a:spcAft>
              <a:buSzPts val="1800"/>
              <a:buChar char="○"/>
            </a:pPr>
            <a:r>
              <a:rPr lang="en" sz="1800"/>
              <a:t>Parameters:</a:t>
            </a:r>
            <a:endParaRPr sz="1800"/>
          </a:p>
          <a:p>
            <a:pPr indent="-342900" lvl="2" marL="1371600" rtl="0" algn="l">
              <a:spcBef>
                <a:spcPts val="0"/>
              </a:spcBef>
              <a:spcAft>
                <a:spcPts val="0"/>
              </a:spcAft>
              <a:buSzPts val="1800"/>
              <a:buChar char="■"/>
            </a:pPr>
            <a:r>
              <a:rPr lang="en" sz="1800"/>
              <a:t>reference sequence</a:t>
            </a:r>
            <a:endParaRPr sz="1800"/>
          </a:p>
          <a:p>
            <a:pPr indent="-342900" lvl="2" marL="1371600" rtl="0" algn="l">
              <a:spcBef>
                <a:spcPts val="0"/>
              </a:spcBef>
              <a:spcAft>
                <a:spcPts val="0"/>
              </a:spcAft>
              <a:buSzPts val="1800"/>
              <a:buChar char="■"/>
            </a:pPr>
            <a:r>
              <a:rPr lang="en" sz="1800"/>
              <a:t>number of sequences conserved threshold</a:t>
            </a:r>
            <a:endParaRPr sz="1800"/>
          </a:p>
          <a:p>
            <a:pPr indent="-342900" lvl="2" marL="1371600" rtl="0" algn="l">
              <a:spcBef>
                <a:spcPts val="0"/>
              </a:spcBef>
              <a:spcAft>
                <a:spcPts val="0"/>
              </a:spcAft>
              <a:buSzPts val="1800"/>
              <a:buChar char="■"/>
            </a:pPr>
            <a:r>
              <a:rPr lang="en" sz="1800"/>
              <a:t>number of bases per conserved element</a:t>
            </a:r>
            <a:endParaRPr sz="1800"/>
          </a:p>
          <a:p>
            <a:pPr indent="-342900" lvl="2" marL="1371600" rtl="0" algn="l">
              <a:spcBef>
                <a:spcPts val="0"/>
              </a:spcBef>
              <a:spcAft>
                <a:spcPts val="0"/>
              </a:spcAft>
              <a:buSzPts val="1800"/>
              <a:buChar char="■"/>
            </a:pPr>
            <a:r>
              <a:rPr lang="en" sz="1800"/>
              <a:t>number of kmers to explore</a:t>
            </a:r>
            <a:endParaRPr sz="1800"/>
          </a:p>
          <a:p>
            <a:pPr indent="-342900" lvl="1" marL="914400" rtl="0" algn="l">
              <a:spcBef>
                <a:spcPts val="0"/>
              </a:spcBef>
              <a:spcAft>
                <a:spcPts val="0"/>
              </a:spcAft>
              <a:buSzPts val="1800"/>
              <a:buChar char="○"/>
            </a:pPr>
            <a:r>
              <a:rPr lang="en" sz="1800"/>
              <a:t>Maximal Frequent Sets (within +10 length of bases)</a:t>
            </a:r>
            <a:endParaRPr sz="1800"/>
          </a:p>
          <a:p>
            <a:pPr indent="-342900" lvl="1" marL="914400" rtl="0" algn="l">
              <a:spcBef>
                <a:spcPts val="0"/>
              </a:spcBef>
              <a:spcAft>
                <a:spcPts val="0"/>
              </a:spcAft>
              <a:buSzPts val="1800"/>
              <a:buChar char="○"/>
            </a:pPr>
            <a:r>
              <a:rPr lang="en" sz="1800"/>
              <a:t>Run BLASTN and BLASTX on conserved elements found</a:t>
            </a:r>
            <a:endParaRPr sz="1800"/>
          </a:p>
          <a:p>
            <a:pPr indent="0" lvl="0" marL="0" rtl="0" algn="l">
              <a:spcBef>
                <a:spcPts val="1200"/>
              </a:spcBef>
              <a:spcAft>
                <a:spcPts val="0"/>
              </a:spcAft>
              <a:buNone/>
            </a:pPr>
            <a:r>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A different approach</a:t>
            </a:r>
            <a:endParaRPr b="1">
              <a:solidFill>
                <a:srgbClr val="351C75"/>
              </a:solidFill>
            </a:endParaRPr>
          </a:p>
        </p:txBody>
      </p:sp>
      <p:sp>
        <p:nvSpPr>
          <p:cNvPr id="85" name="Google Shape;85;p18"/>
          <p:cNvSpPr txBox="1"/>
          <p:nvPr>
            <p:ph idx="1" type="body"/>
          </p:nvPr>
        </p:nvSpPr>
        <p:spPr>
          <a:xfrm>
            <a:off x="173600" y="983650"/>
            <a:ext cx="8520600" cy="375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keeping same parameters for the length of kmers same based on maximal frequent sets (capped off at 200)</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Adjustable parameters as mentioned before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How it works</a:t>
            </a:r>
            <a:endParaRPr b="1">
              <a:solidFill>
                <a:srgbClr val="351C75"/>
              </a:solidFill>
            </a:endParaRPr>
          </a:p>
        </p:txBody>
      </p:sp>
      <p:sp>
        <p:nvSpPr>
          <p:cNvPr id="91" name="Google Shape;91;p19"/>
          <p:cNvSpPr txBox="1"/>
          <p:nvPr>
            <p:ph idx="1" type="body"/>
          </p:nvPr>
        </p:nvSpPr>
        <p:spPr>
          <a:xfrm>
            <a:off x="242650" y="177130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4400">
                <a:solidFill>
                  <a:srgbClr val="980000"/>
                </a:solidFill>
              </a:rPr>
              <a:t>A</a:t>
            </a:r>
            <a:r>
              <a:rPr b="1" lang="en" sz="4400">
                <a:solidFill>
                  <a:srgbClr val="38761D"/>
                </a:solidFill>
              </a:rPr>
              <a:t>T</a:t>
            </a:r>
            <a:r>
              <a:rPr b="1" lang="en" sz="4400">
                <a:solidFill>
                  <a:srgbClr val="351C75"/>
                </a:solidFill>
              </a:rPr>
              <a:t>ATTGGGCCGTTGGTGGA</a:t>
            </a:r>
            <a:r>
              <a:rPr b="1" lang="en" sz="4400">
                <a:solidFill>
                  <a:srgbClr val="980000"/>
                </a:solidFill>
              </a:rPr>
              <a:t>G</a:t>
            </a:r>
            <a:r>
              <a:rPr b="1" lang="en" sz="4400">
                <a:solidFill>
                  <a:srgbClr val="38761D"/>
                </a:solidFill>
              </a:rPr>
              <a:t>G</a:t>
            </a:r>
            <a:endParaRPr b="1" sz="4400">
              <a:solidFill>
                <a:srgbClr val="38761D"/>
              </a:solidFill>
            </a:endParaRPr>
          </a:p>
        </p:txBody>
      </p:sp>
      <p:sp>
        <p:nvSpPr>
          <p:cNvPr id="92" name="Google Shape;92;p19"/>
          <p:cNvSpPr/>
          <p:nvPr/>
        </p:nvSpPr>
        <p:spPr>
          <a:xfrm rot="-5400000">
            <a:off x="4184700" y="-528075"/>
            <a:ext cx="71100" cy="77490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9"/>
          <p:cNvSpPr/>
          <p:nvPr/>
        </p:nvSpPr>
        <p:spPr>
          <a:xfrm flipH="1">
            <a:off x="345575" y="2461875"/>
            <a:ext cx="83100" cy="9201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9"/>
          <p:cNvSpPr/>
          <p:nvPr/>
        </p:nvSpPr>
        <p:spPr>
          <a:xfrm flipH="1">
            <a:off x="8012100" y="2461875"/>
            <a:ext cx="83100" cy="9201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9"/>
          <p:cNvSpPr/>
          <p:nvPr/>
        </p:nvSpPr>
        <p:spPr>
          <a:xfrm rot="-5400000">
            <a:off x="4684454" y="255550"/>
            <a:ext cx="51000" cy="76113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9"/>
          <p:cNvSpPr/>
          <p:nvPr/>
        </p:nvSpPr>
        <p:spPr>
          <a:xfrm flipH="1">
            <a:off x="904075" y="2571750"/>
            <a:ext cx="81000" cy="14817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9"/>
          <p:cNvSpPr/>
          <p:nvPr/>
        </p:nvSpPr>
        <p:spPr>
          <a:xfrm flipH="1">
            <a:off x="8442700" y="2604991"/>
            <a:ext cx="81300" cy="14490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9"/>
          <p:cNvSpPr/>
          <p:nvPr/>
        </p:nvSpPr>
        <p:spPr>
          <a:xfrm flipH="1" rot="-5400000">
            <a:off x="4492750" y="-967875"/>
            <a:ext cx="20400" cy="68799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9"/>
          <p:cNvSpPr/>
          <p:nvPr/>
        </p:nvSpPr>
        <p:spPr>
          <a:xfrm flipH="1" rot="-5400000">
            <a:off x="4492738" y="-878400"/>
            <a:ext cx="20400" cy="6879900"/>
          </a:xfrm>
          <a:prstGeom prst="rect">
            <a:avLst/>
          </a:prstGeom>
          <a:solidFill>
            <a:srgbClr val="3B78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txBox="1"/>
          <p:nvPr/>
        </p:nvSpPr>
        <p:spPr>
          <a:xfrm>
            <a:off x="2583500" y="3310875"/>
            <a:ext cx="34635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80000"/>
                </a:solidFill>
              </a:rPr>
              <a:t>First kmer (length 20)</a:t>
            </a:r>
            <a:endParaRPr b="1" sz="1800">
              <a:solidFill>
                <a:srgbClr val="980000"/>
              </a:solidFill>
            </a:endParaRPr>
          </a:p>
        </p:txBody>
      </p:sp>
      <p:sp>
        <p:nvSpPr>
          <p:cNvPr id="101" name="Google Shape;101;p19"/>
          <p:cNvSpPr txBox="1"/>
          <p:nvPr/>
        </p:nvSpPr>
        <p:spPr>
          <a:xfrm>
            <a:off x="2583500" y="4110900"/>
            <a:ext cx="3463500" cy="3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3B7821"/>
                </a:solidFill>
              </a:rPr>
              <a:t>Second</a:t>
            </a:r>
            <a:r>
              <a:rPr b="1" lang="en" sz="1800">
                <a:solidFill>
                  <a:srgbClr val="3B7821"/>
                </a:solidFill>
              </a:rPr>
              <a:t> kmer (length 20)</a:t>
            </a:r>
            <a:endParaRPr b="1" sz="1800">
              <a:solidFill>
                <a:srgbClr val="3B782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Limitations</a:t>
            </a:r>
            <a:endParaRPr b="1">
              <a:solidFill>
                <a:srgbClr val="351C75"/>
              </a:solidFill>
            </a:endParaRPr>
          </a:p>
        </p:txBody>
      </p:sp>
      <p:sp>
        <p:nvSpPr>
          <p:cNvPr id="107" name="Google Shape;107;p20"/>
          <p:cNvSpPr txBox="1"/>
          <p:nvPr>
            <p:ph idx="1" type="body"/>
          </p:nvPr>
        </p:nvSpPr>
        <p:spPr>
          <a:xfrm>
            <a:off x="173600" y="994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Only did the first 10,000 kmers for each reference sequence</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Were only able to use 10 out of the 20 genomes as reference</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BLAST did not find anything for search for some elements found a given reference genome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42650" y="8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51C75"/>
                </a:solidFill>
              </a:rPr>
              <a:t>Files Produced</a:t>
            </a:r>
            <a:endParaRPr b="1">
              <a:solidFill>
                <a:srgbClr val="351C75"/>
              </a:solidFill>
            </a:endParaRPr>
          </a:p>
        </p:txBody>
      </p:sp>
      <p:sp>
        <p:nvSpPr>
          <p:cNvPr id="113" name="Google Shape;113;p21"/>
          <p:cNvSpPr txBox="1"/>
          <p:nvPr>
            <p:ph idx="1" type="body"/>
          </p:nvPr>
        </p:nvSpPr>
        <p:spPr>
          <a:xfrm>
            <a:off x="139075" y="661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658675" y="661052"/>
            <a:ext cx="6952099" cy="2487500"/>
          </a:xfrm>
          <a:prstGeom prst="rect">
            <a:avLst/>
          </a:prstGeom>
          <a:noFill/>
          <a:ln>
            <a:noFill/>
          </a:ln>
        </p:spPr>
      </p:pic>
      <p:pic>
        <p:nvPicPr>
          <p:cNvPr id="115" name="Google Shape;115;p21"/>
          <p:cNvPicPr preferRelativeResize="0"/>
          <p:nvPr/>
        </p:nvPicPr>
        <p:blipFill rotWithShape="1">
          <a:blip r:embed="rId4">
            <a:alphaModFix/>
          </a:blip>
          <a:srcRect b="0" l="0" r="12610" t="0"/>
          <a:stretch/>
        </p:blipFill>
        <p:spPr>
          <a:xfrm>
            <a:off x="6010325" y="2305400"/>
            <a:ext cx="3133676" cy="1442450"/>
          </a:xfrm>
          <a:prstGeom prst="rect">
            <a:avLst/>
          </a:prstGeom>
          <a:noFill/>
          <a:ln>
            <a:noFill/>
          </a:ln>
        </p:spPr>
      </p:pic>
      <p:pic>
        <p:nvPicPr>
          <p:cNvPr id="116" name="Google Shape;116;p21"/>
          <p:cNvPicPr preferRelativeResize="0"/>
          <p:nvPr/>
        </p:nvPicPr>
        <p:blipFill rotWithShape="1">
          <a:blip r:embed="rId5">
            <a:alphaModFix/>
          </a:blip>
          <a:srcRect b="0" l="0" r="27813" t="0"/>
          <a:stretch/>
        </p:blipFill>
        <p:spPr>
          <a:xfrm>
            <a:off x="3142603" y="2187875"/>
            <a:ext cx="2513549" cy="1677499"/>
          </a:xfrm>
          <a:prstGeom prst="rect">
            <a:avLst/>
          </a:prstGeom>
          <a:noFill/>
          <a:ln>
            <a:noFill/>
          </a:ln>
        </p:spPr>
      </p:pic>
      <p:pic>
        <p:nvPicPr>
          <p:cNvPr id="117" name="Google Shape;117;p21"/>
          <p:cNvPicPr preferRelativeResize="0"/>
          <p:nvPr/>
        </p:nvPicPr>
        <p:blipFill>
          <a:blip r:embed="rId6">
            <a:alphaModFix/>
          </a:blip>
          <a:stretch>
            <a:fillRect/>
          </a:stretch>
        </p:blipFill>
        <p:spPr>
          <a:xfrm>
            <a:off x="0" y="2489400"/>
            <a:ext cx="3133674" cy="13759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