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81" r:id="rId8"/>
    <p:sldId id="282" r:id="rId9"/>
    <p:sldId id="283" r:id="rId10"/>
    <p:sldId id="284" r:id="rId11"/>
    <p:sldId id="286" r:id="rId12"/>
    <p:sldId id="287" r:id="rId13"/>
    <p:sldId id="308" r:id="rId14"/>
    <p:sldId id="309" r:id="rId15"/>
    <p:sldId id="288" r:id="rId16"/>
    <p:sldId id="310" r:id="rId17"/>
    <p:sldId id="289" r:id="rId18"/>
    <p:sldId id="261" r:id="rId19"/>
    <p:sldId id="290" r:id="rId20"/>
    <p:sldId id="294" r:id="rId21"/>
    <p:sldId id="291" r:id="rId22"/>
    <p:sldId id="293"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79" r:id="rId36"/>
  </p:sldIdLst>
  <p:sldSz cx="9144000" cy="5143500" type="screen16x9"/>
  <p:notesSz cx="6858000" cy="9144000"/>
  <p:embeddedFontLst>
    <p:embeddedFont>
      <p:font typeface="Roboto" panose="02000000000000000000"/>
      <p:regular r:id="rId40"/>
      <p:bold r:id="rId41"/>
      <p:italic r:id="rId42"/>
      <p:boldItalic r:id="rId43"/>
    </p:embeddedFont>
    <p:embeddedFont>
      <p:font typeface="Roboto Light" panose="02000000000000000000"/>
      <p:regular r:id="rId44"/>
      <p:bold r:id="rId45"/>
      <p:italic r:id="rId46"/>
      <p:boldItalic r:id="rId47"/>
    </p:embeddedFont>
    <p:embeddedFont>
      <p:font typeface="Roboto Medium" panose="02000000000000000000"/>
      <p:regular r:id="rId48"/>
      <p:bold r:id="rId49"/>
      <p:italic r:id="rId50"/>
      <p:boldItalic r:id="rId51"/>
    </p:embeddedFont>
    <p:embeddedFont>
      <p:font typeface="Roboto Black" panose="02000000000000000000"/>
      <p:bold r:id="rId52"/>
    </p:embeddedFont>
    <p:embeddedFont>
      <p:font typeface="Roboto" panose="02000000000000000000" pitchFamily="2" charset="0"/>
      <p:regular r:id="rId53"/>
      <p:bold r:id="rId54"/>
      <p:italic r:id="rId55"/>
      <p:boldItalic r:id="rId56"/>
    </p:embeddedFont>
    <p:embeddedFont>
      <p:font typeface="Roboto Light" panose="02000000000000000000" pitchFamily="2" charset="0"/>
      <p:regular r:id="rId57"/>
      <p:bold r:id="rId58"/>
      <p:italic r:id="rId59"/>
      <p:boldItalic r:id="rId60"/>
    </p:embeddedFont>
  </p:embeddedFontLst>
  <p:custDataLst>
    <p:tags r:id="rId6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39" autoAdjust="0"/>
  </p:normalViewPr>
  <p:slideViewPr>
    <p:cSldViewPr snapToGrid="0">
      <p:cViewPr varScale="1">
        <p:scale>
          <a:sx n="87" d="100"/>
          <a:sy n="87" d="100"/>
        </p:scale>
        <p:origin x="1325" y="62"/>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1.xml"/><Relationship Id="rId60" Type="http://schemas.openxmlformats.org/officeDocument/2006/relationships/font" Target="fonts/font21.fntdata"/><Relationship Id="rId6" Type="http://schemas.openxmlformats.org/officeDocument/2006/relationships/slide" Target="slides/slide3.xml"/><Relationship Id="rId59" Type="http://schemas.openxmlformats.org/officeDocument/2006/relationships/font" Target="fonts/font20.fntdata"/><Relationship Id="rId58" Type="http://schemas.openxmlformats.org/officeDocument/2006/relationships/font" Target="fonts/font19.fntdata"/><Relationship Id="rId57" Type="http://schemas.openxmlformats.org/officeDocument/2006/relationships/font" Target="fonts/font18.fntdata"/><Relationship Id="rId56" Type="http://schemas.openxmlformats.org/officeDocument/2006/relationships/font" Target="fonts/font17.fntdata"/><Relationship Id="rId55" Type="http://schemas.openxmlformats.org/officeDocument/2006/relationships/font" Target="fonts/font16.fntdata"/><Relationship Id="rId54" Type="http://schemas.openxmlformats.org/officeDocument/2006/relationships/font" Target="fonts/font15.fntdata"/><Relationship Id="rId53" Type="http://schemas.openxmlformats.org/officeDocument/2006/relationships/font" Target="fonts/font14.fntdata"/><Relationship Id="rId52" Type="http://schemas.openxmlformats.org/officeDocument/2006/relationships/font" Target="fonts/font13.fntdata"/><Relationship Id="rId51" Type="http://schemas.openxmlformats.org/officeDocument/2006/relationships/font" Target="fonts/font12.fntdata"/><Relationship Id="rId50" Type="http://schemas.openxmlformats.org/officeDocument/2006/relationships/font" Target="fonts/font11.fntdata"/><Relationship Id="rId5" Type="http://schemas.openxmlformats.org/officeDocument/2006/relationships/slide" Target="slides/slide2.xml"/><Relationship Id="rId49" Type="http://schemas.openxmlformats.org/officeDocument/2006/relationships/font" Target="fonts/font10.fntdata"/><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1"/>
          <a:srcRect l="-17330" r="17330"/>
          <a:stretch>
            <a:fillRect/>
          </a:stretch>
        </p:blipFill>
        <p:spPr>
          <a:xfrm>
            <a:off x="150" y="0"/>
            <a:ext cx="9143700" cy="5143500"/>
          </a:xfrm>
          <a:prstGeom prst="rect">
            <a:avLst/>
          </a:prstGeom>
          <a:noFill/>
          <a:ln>
            <a:noFill/>
          </a:ln>
        </p:spPr>
      </p:pic>
      <p:pic>
        <p:nvPicPr>
          <p:cNvPr id="54" name="Google Shape;54;p13"/>
          <p:cNvPicPr preferRelativeResize="0"/>
          <p:nvPr/>
        </p:nvPicPr>
        <p:blipFill>
          <a:blip r:embed="rId2"/>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panose="02000000000000000000"/>
                <a:ea typeface="Roboto" panose="02000000000000000000"/>
                <a:cs typeface="Roboto" panose="02000000000000000000"/>
                <a:sym typeface="Roboto" panose="02000000000000000000"/>
              </a:rPr>
              <a:t>Azure Functions</a:t>
            </a:r>
            <a:endParaRPr sz="5400" b="1"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56" name="Google Shape;56;p13"/>
          <p:cNvSpPr txBox="1"/>
          <p:nvPr/>
        </p:nvSpPr>
        <p:spPr>
          <a:xfrm>
            <a:off x="637874" y="3644044"/>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Roboto" panose="02000000000000000000"/>
                <a:ea typeface="Roboto Light" panose="02000000000000000000"/>
                <a:cs typeface="Roboto Light" panose="02000000000000000000"/>
                <a:sym typeface="Roboto Light" panose="02000000000000000000"/>
              </a:rPr>
              <a:t>A serverless computer service</a:t>
            </a:r>
            <a:endParaRPr lang="en-US" dirty="0">
              <a:solidFill>
                <a:schemeClr val="lt1"/>
              </a:solidFill>
              <a:latin typeface="Roboto" panose="02000000000000000000"/>
              <a:ea typeface="Roboto Light" panose="02000000000000000000"/>
              <a:cs typeface="Roboto Light" panose="02000000000000000000"/>
              <a:sym typeface="Roboto Light" panose="02000000000000000000"/>
            </a:endParaRP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panose="02000000000000000000"/>
                <a:ea typeface="Roboto Medium" panose="02000000000000000000"/>
                <a:cs typeface="Roboto Medium" panose="02000000000000000000"/>
                <a:sym typeface="Roboto Medium" panose="02000000000000000000"/>
              </a:rPr>
              <a:t>Phat.Tran &amp; </a:t>
            </a:r>
            <a:r>
              <a:rPr lang="en-US" sz="1200" dirty="0" err="1">
                <a:solidFill>
                  <a:schemeClr val="lt1"/>
                </a:solidFill>
                <a:latin typeface="Roboto" panose="02000000000000000000"/>
                <a:ea typeface="Roboto Medium" panose="02000000000000000000"/>
                <a:cs typeface="Roboto Medium" panose="02000000000000000000"/>
                <a:sym typeface="Roboto Medium" panose="02000000000000000000"/>
              </a:rPr>
              <a:t>Loc.Nguyen</a:t>
            </a:r>
            <a:r>
              <a:rPr lang="en-US" sz="1200" dirty="0">
                <a:solidFill>
                  <a:schemeClr val="lt1"/>
                </a:solidFill>
                <a:latin typeface="Roboto" panose="02000000000000000000"/>
                <a:ea typeface="Roboto Medium" panose="02000000000000000000"/>
                <a:cs typeface="Roboto Medium" panose="02000000000000000000"/>
                <a:sym typeface="Roboto Medium" panose="02000000000000000000"/>
              </a:rPr>
              <a:t> </a:t>
            </a:r>
            <a:br>
              <a:rPr lang="en-US" sz="1200" dirty="0">
                <a:solidFill>
                  <a:schemeClr val="lt1"/>
                </a:solidFill>
                <a:latin typeface="Roboto" panose="02000000000000000000"/>
                <a:ea typeface="Roboto Medium" panose="02000000000000000000"/>
                <a:cs typeface="Roboto Medium" panose="02000000000000000000"/>
                <a:sym typeface="Roboto Medium" panose="02000000000000000000"/>
              </a:rPr>
            </a:br>
            <a:r>
              <a:rPr lang="en-US" sz="1200" dirty="0">
                <a:solidFill>
                  <a:schemeClr val="lt1"/>
                </a:solidFill>
                <a:latin typeface="Roboto" panose="02000000000000000000"/>
                <a:ea typeface="Roboto Medium" panose="02000000000000000000"/>
                <a:cs typeface="Roboto Medium" panose="02000000000000000000"/>
                <a:sym typeface="Roboto Medium" panose="02000000000000000000"/>
              </a:rPr>
              <a:t>October </a:t>
            </a:r>
            <a:r>
              <a:rPr lang="en-GB" sz="1200" dirty="0">
                <a:solidFill>
                  <a:schemeClr val="lt1"/>
                </a:solidFill>
                <a:latin typeface="Roboto" panose="02000000000000000000"/>
                <a:ea typeface="Roboto Medium" panose="02000000000000000000"/>
                <a:cs typeface="Roboto Medium" panose="02000000000000000000"/>
                <a:sym typeface="Roboto Medium" panose="02000000000000000000"/>
              </a:rPr>
              <a:t>2022</a:t>
            </a:r>
            <a:endParaRPr sz="1200" dirty="0">
              <a:solidFill>
                <a:schemeClr val="lt1"/>
              </a:solidFill>
              <a:latin typeface="Roboto" panose="02000000000000000000"/>
              <a:ea typeface="Roboto Medium" panose="02000000000000000000"/>
              <a:cs typeface="Roboto Medium" panose="02000000000000000000"/>
              <a:sym typeface="Roboto Medium"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Main concept</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pic>
        <p:nvPicPr>
          <p:cNvPr id="2" name="Picture 1"/>
          <p:cNvPicPr>
            <a:picLocks noChangeAspect="1"/>
          </p:cNvPicPr>
          <p:nvPr/>
        </p:nvPicPr>
        <p:blipFill>
          <a:blip r:embed="rId3"/>
          <a:stretch>
            <a:fillRect/>
          </a:stretch>
        </p:blipFill>
        <p:spPr>
          <a:xfrm>
            <a:off x="289958" y="2280665"/>
            <a:ext cx="8564083" cy="1990739"/>
          </a:xfrm>
          <a:prstGeom prst="rect">
            <a:avLst/>
          </a:prstGeom>
        </p:spPr>
      </p:pic>
      <p:sp>
        <p:nvSpPr>
          <p:cNvPr id="10" name="Google Shape;532;p37"/>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Trigger</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 is a specific type of event which causes the function to run. It defines how a function is invoked and a function must only have one trigger. Triggers can have associated data which is often provided as the payload of the function.</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Bindings</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 define if your function is connected to another service. The data from bindings is provided to the function as parameters. Bindings are optional, and a function can have multiple input and output bindings</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 Triggers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10" name="Google Shape;532;p37"/>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HTTPTrigger</a:t>
            </a:r>
            <a:r>
              <a:rPr lang="en-US" sz="1600" b="1" dirty="0">
                <a:latin typeface="Roboto" panose="02000000000000000000"/>
                <a:ea typeface="Roboto" panose="02000000000000000000" pitchFamily="2" charset="0"/>
              </a:rPr>
              <a:t>:</a:t>
            </a:r>
            <a:r>
              <a:rPr lang="en-US" sz="1600" dirty="0">
                <a:latin typeface="Roboto" panose="02000000000000000000"/>
                <a:ea typeface="Roboto Light" panose="02000000000000000000" pitchFamily="2" charset="0"/>
              </a:rPr>
              <a:t> Trigger the execution of your code by using an HTTP request.</a:t>
            </a: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BlobTrigger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Process Azure Storage blobs when they are added to containers. You might use this function for image resizing.</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11" name="Google Shape;102;p16"/>
          <p:cNvPicPr preferRelativeResize="0"/>
          <p:nvPr/>
        </p:nvPicPr>
        <p:blipFill>
          <a:blip r:embed="rId2"/>
          <a:stretch>
            <a:fillRect/>
          </a:stretch>
        </p:blipFill>
        <p:spPr>
          <a:xfrm>
            <a:off x="316798" y="162819"/>
            <a:ext cx="202499" cy="440248"/>
          </a:xfrm>
          <a:prstGeom prst="rect">
            <a:avLst/>
          </a:prstGeom>
          <a:noFill/>
          <a:ln>
            <a:noFill/>
          </a:ln>
        </p:spPr>
      </p:pic>
      <p:pic>
        <p:nvPicPr>
          <p:cNvPr id="2" name="Picture 1"/>
          <p:cNvPicPr>
            <a:picLocks noChangeAspect="1"/>
          </p:cNvPicPr>
          <p:nvPr/>
        </p:nvPicPr>
        <p:blipFill>
          <a:blip r:embed="rId3"/>
          <a:stretch>
            <a:fillRect/>
          </a:stretch>
        </p:blipFill>
        <p:spPr>
          <a:xfrm>
            <a:off x="702652" y="1912352"/>
            <a:ext cx="7166463" cy="23073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panose="02000000000000000000"/>
              </a:endParaR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8DC63F"/>
                </a:solidFill>
                <a:latin typeface="Roboto" panose="02000000000000000000"/>
                <a:ea typeface="Roboto" panose="02000000000000000000"/>
                <a:cs typeface="Roboto" panose="02000000000000000000"/>
                <a:sym typeface="Roboto" panose="02000000000000000000"/>
              </a:rPr>
              <a:t> Triggers</a:t>
            </a:r>
            <a:endParaRPr sz="16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10" name="Google Shape;532;p37"/>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TimerTrigger</a:t>
            </a:r>
            <a:r>
              <a:rPr lang="en-US" sz="1600" b="1" dirty="0">
                <a:latin typeface="Roboto" panose="02000000000000000000"/>
                <a:ea typeface="Roboto" panose="02000000000000000000" pitchFamily="2" charset="0"/>
              </a:rPr>
              <a:t>:</a:t>
            </a:r>
            <a:r>
              <a:rPr lang="en-US" sz="1600" dirty="0">
                <a:latin typeface="Roboto" panose="02000000000000000000"/>
                <a:ea typeface="Roboto" panose="02000000000000000000" pitchFamily="2" charset="0"/>
              </a:rPr>
              <a:t> </a:t>
            </a:r>
            <a:r>
              <a:rPr lang="en-US" sz="1600" dirty="0">
                <a:latin typeface="Roboto" panose="02000000000000000000"/>
                <a:ea typeface="Roboto Light" panose="02000000000000000000" pitchFamily="2" charset="0"/>
              </a:rPr>
              <a:t>Execute clean up or other batch tasks on a predefined schedule.</a:t>
            </a:r>
            <a:endParaRPr lang="en-US" sz="1600" dirty="0">
              <a:latin typeface="Roboto" panose="02000000000000000000"/>
              <a:ea typeface="Roboto Light" panose="02000000000000000000" pitchFamily="2" charset="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11" name="Google Shape;102;p16"/>
          <p:cNvPicPr preferRelativeResize="0"/>
          <p:nvPr/>
        </p:nvPicPr>
        <p:blipFill>
          <a:blip r:embed="rId2"/>
          <a:stretch>
            <a:fillRect/>
          </a:stretch>
        </p:blipFill>
        <p:spPr>
          <a:xfrm>
            <a:off x="316798" y="162819"/>
            <a:ext cx="202499" cy="440248"/>
          </a:xfrm>
          <a:prstGeom prst="rect">
            <a:avLst/>
          </a:prstGeom>
          <a:noFill/>
          <a:ln>
            <a:noFill/>
          </a:ln>
        </p:spPr>
      </p:pic>
      <p:pic>
        <p:nvPicPr>
          <p:cNvPr id="2" name="Picture 1"/>
          <p:cNvPicPr>
            <a:picLocks noChangeAspect="1"/>
          </p:cNvPicPr>
          <p:nvPr/>
        </p:nvPicPr>
        <p:blipFill>
          <a:blip r:embed="rId3"/>
          <a:stretch>
            <a:fillRect/>
          </a:stretch>
        </p:blipFill>
        <p:spPr>
          <a:xfrm>
            <a:off x="1447800" y="1224472"/>
            <a:ext cx="6248400" cy="1638300"/>
          </a:xfrm>
          <a:prstGeom prst="rect">
            <a:avLst/>
          </a:prstGeom>
        </p:spPr>
      </p:pic>
      <p:sp>
        <p:nvSpPr>
          <p:cNvPr id="4" name="Rectangle 3"/>
          <p:cNvSpPr/>
          <p:nvPr/>
        </p:nvSpPr>
        <p:spPr>
          <a:xfrm>
            <a:off x="418046" y="3170997"/>
            <a:ext cx="8332953" cy="1323439"/>
          </a:xfrm>
          <a:prstGeom prst="rect">
            <a:avLst/>
          </a:prstGeom>
        </p:spPr>
        <p:txBody>
          <a:bodyPr wrap="square">
            <a:spAutoFit/>
          </a:bodyPr>
          <a:lstStyle/>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CosmosDBTrigger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Process Azure Cosmos DB documents when they are added or updated in collections in a NoSQL database.</a:t>
            </a:r>
            <a:endParaRPr lang="en-US" sz="1600" dirty="0">
              <a:latin typeface="Roboto" panose="02000000000000000000"/>
              <a:ea typeface="Roboto Light" panose="02000000000000000000" pitchFamily="2" charset="0"/>
            </a:endParaRPr>
          </a:p>
          <a:p>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QueueTrigger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Respond to messages as they arrive in an Azure Storage queue.</a:t>
            </a:r>
            <a:endParaRPr lang="en-US" sz="1600" dirty="0">
              <a:latin typeface="Roboto" panose="02000000000000000000"/>
              <a:ea typeface="Roboto Light" panose="02000000000000000000" pitchFamily="2" charset="0"/>
            </a:endParaRPr>
          </a:p>
          <a:p>
            <a:endParaRPr lang="en-US" sz="1600" dirty="0">
              <a:latin typeface="Roboto" panose="02000000000000000000"/>
              <a:ea typeface="Roboto Light"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 Triggers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10" name="Google Shape;532;p37"/>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EventHubTrigger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Respond to events delivered to an Azure Event Hub. Particularly useful in application instrumentation, user experience or workflow processing, and internet-of-things (IoT) scenarios.</a:t>
            </a:r>
            <a:endParaRPr lang="en-US" sz="1600" dirty="0">
              <a:latin typeface="Roboto" panose="02000000000000000000"/>
              <a:ea typeface="Roboto Light" panose="02000000000000000000" pitchFamily="2" charset="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11" name="Google Shape;102;p16"/>
          <p:cNvPicPr preferRelativeResize="0"/>
          <p:nvPr/>
        </p:nvPicPr>
        <p:blipFill>
          <a:blip r:embed="rId2"/>
          <a:stretch>
            <a:fillRect/>
          </a:stretch>
        </p:blipFill>
        <p:spPr>
          <a:xfrm>
            <a:off x="316798" y="162819"/>
            <a:ext cx="202499" cy="440248"/>
          </a:xfrm>
          <a:prstGeom prst="rect">
            <a:avLst/>
          </a:prstGeom>
          <a:noFill/>
          <a:ln>
            <a:noFill/>
          </a:ln>
        </p:spPr>
      </p:pic>
      <p:pic>
        <p:nvPicPr>
          <p:cNvPr id="2" name="Picture 1"/>
          <p:cNvPicPr>
            <a:picLocks noChangeAspect="1"/>
          </p:cNvPicPr>
          <p:nvPr/>
        </p:nvPicPr>
        <p:blipFill>
          <a:blip r:embed="rId3"/>
          <a:stretch>
            <a:fillRect/>
          </a:stretch>
        </p:blipFill>
        <p:spPr>
          <a:xfrm>
            <a:off x="1433512" y="2165879"/>
            <a:ext cx="6276975" cy="1628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 Triggers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10" name="Google Shape;532;p37"/>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EventGridTrigger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ServiceBusQueueTrigger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Connect your code to other Azure services or on-premises services by listening to message queues.</a:t>
            </a: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endParaRPr lang="en-US" sz="1600" dirty="0">
              <a:latin typeface="Roboto" panose="02000000000000000000"/>
              <a:ea typeface="Roboto Light" panose="02000000000000000000" pitchFamily="2" charset="0"/>
            </a:endParaRPr>
          </a:p>
          <a:p>
            <a:pPr marL="171450" indent="-171450">
              <a:buFont typeface="Arial" panose="020B0604020202020204" pitchFamily="34" charset="0"/>
              <a:buChar char="•"/>
            </a:pPr>
            <a:r>
              <a:rPr lang="en-US" sz="1600" b="1" dirty="0" err="1">
                <a:latin typeface="Roboto" panose="02000000000000000000"/>
                <a:ea typeface="Roboto" panose="02000000000000000000" pitchFamily="2" charset="0"/>
              </a:rPr>
              <a:t>ServiceBusTopicTrigger</a:t>
            </a:r>
            <a:r>
              <a:rPr lang="en-US" sz="1600" b="1" dirty="0">
                <a:latin typeface="Roboto" panose="02000000000000000000"/>
                <a:ea typeface="Roboto" panose="02000000000000000000" pitchFamily="2" charset="0"/>
              </a:rPr>
              <a:t>:</a:t>
            </a:r>
            <a:r>
              <a:rPr lang="en-US" sz="1600" b="1" dirty="0">
                <a:latin typeface="Roboto" panose="02000000000000000000"/>
                <a:ea typeface="Roboto Light" panose="02000000000000000000" pitchFamily="2" charset="0"/>
              </a:rPr>
              <a:t> </a:t>
            </a:r>
            <a:r>
              <a:rPr lang="en-US" sz="1600" dirty="0">
                <a:latin typeface="Roboto" panose="02000000000000000000"/>
                <a:ea typeface="Roboto Light" panose="02000000000000000000" pitchFamily="2" charset="0"/>
              </a:rPr>
              <a:t>Connect your code to other Azure services or on-premises services by subscribing to topics.</a:t>
            </a:r>
            <a:endParaRPr lang="en-US" sz="1600" dirty="0">
              <a:latin typeface="Roboto" panose="02000000000000000000"/>
              <a:ea typeface="Roboto Light" panose="02000000000000000000" pitchFamily="2" charset="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11" name="Google Shape;102;p16"/>
          <p:cNvPicPr preferRelativeResize="0"/>
          <p:nvPr/>
        </p:nvPicPr>
        <p:blipFill>
          <a:blip r:embed="rId2"/>
          <a:stretch>
            <a:fillRect/>
          </a:stretch>
        </p:blipFill>
        <p:spPr>
          <a:xfrm>
            <a:off x="316798" y="162819"/>
            <a:ext cx="202499" cy="4402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panose="02000000000000000000"/>
                <a:ea typeface="Roboto" panose="02000000000000000000"/>
                <a:cs typeface="Roboto" panose="02000000000000000000"/>
                <a:sym typeface="Roboto" panose="02000000000000000000"/>
              </a:rPr>
              <a:t>Benefits of </a:t>
            </a:r>
            <a:br>
              <a:rPr lang="en-US" sz="3600" b="1" dirty="0">
                <a:solidFill>
                  <a:srgbClr val="151B22"/>
                </a:solidFill>
                <a:latin typeface="Roboto" panose="02000000000000000000"/>
                <a:ea typeface="Roboto" panose="02000000000000000000"/>
                <a:cs typeface="Roboto" panose="02000000000000000000"/>
                <a:sym typeface="Roboto" panose="02000000000000000000"/>
              </a:rPr>
            </a:br>
            <a:r>
              <a:rPr lang="en-US" sz="3600" b="1" dirty="0">
                <a:solidFill>
                  <a:srgbClr val="151B22"/>
                </a:solidFill>
                <a:latin typeface="Roboto" panose="02000000000000000000"/>
                <a:ea typeface="Roboto" panose="02000000000000000000"/>
                <a:cs typeface="Roboto" panose="02000000000000000000"/>
                <a:sym typeface="Roboto" panose="02000000000000000000"/>
              </a:rPr>
              <a:t>	</a:t>
            </a:r>
            <a:r>
              <a:rPr lang="en-US" sz="3600" b="1" dirty="0">
                <a:solidFill>
                  <a:srgbClr val="8DC63F"/>
                </a:solidFill>
                <a:latin typeface="Roboto" panose="02000000000000000000"/>
                <a:ea typeface="Roboto" panose="02000000000000000000"/>
                <a:cs typeface="Roboto" panose="02000000000000000000"/>
                <a:sym typeface="Roboto" panose="02000000000000000000"/>
              </a:rPr>
              <a:t>Using Azure Functions</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Benefits of using Azure Functions</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4124176"/>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Lightweight and can be serverless</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Easier to write and deploy</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Support a lot of programming languages</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Do not need any infrastructure and have zero maintenance</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Integration with other Azure Services</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Support using third party libraries</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Flexibility in development</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Cost-Efficient + Scalable</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panose="02000000000000000000"/>
                <a:ea typeface="Roboto" panose="02000000000000000000"/>
                <a:cs typeface="Roboto" panose="02000000000000000000"/>
                <a:sym typeface="Roboto" panose="02000000000000000000"/>
              </a:rPr>
              <a:t>Demo</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Durable Functions </a:t>
            </a: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provide built-in APIs that simplify the code we write for interacting with long-running function executions.</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The Async HTTP API </a:t>
            </a: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pattern addresses the problem of coordinating the state of long-running operations with external clients.</a:t>
            </a:r>
            <a:endParaRPr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2" name="Picture 1"/>
          <p:cNvPicPr>
            <a:picLocks noChangeAspect="1"/>
          </p:cNvPicPr>
          <p:nvPr/>
        </p:nvPicPr>
        <p:blipFill>
          <a:blip r:embed="rId3"/>
          <a:stretch>
            <a:fillRect/>
          </a:stretch>
        </p:blipFill>
        <p:spPr>
          <a:xfrm>
            <a:off x="2647686" y="2024986"/>
            <a:ext cx="3848627" cy="29164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Function chaining:</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 the pattern of executing a sequence of functions in a specific order.</a:t>
            </a:r>
            <a:endParaRPr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pic>
        <p:nvPicPr>
          <p:cNvPr id="2" name="Picture 1"/>
          <p:cNvPicPr>
            <a:picLocks noChangeAspect="1"/>
          </p:cNvPicPr>
          <p:nvPr/>
        </p:nvPicPr>
        <p:blipFill>
          <a:blip r:embed="rId3"/>
          <a:stretch>
            <a:fillRect/>
          </a:stretch>
        </p:blipFill>
        <p:spPr>
          <a:xfrm>
            <a:off x="46993" y="1742959"/>
            <a:ext cx="9050013" cy="16575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1"/>
          <a:srcRect l="-28029" r="28030"/>
          <a:stretch>
            <a:fillRect/>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2"/>
          <a:srcRect t="49" b="39"/>
          <a:stretch>
            <a:fillRect/>
          </a:stretch>
        </p:blipFill>
        <p:spPr>
          <a:xfrm>
            <a:off x="114300" y="4689483"/>
            <a:ext cx="1518224" cy="383150"/>
          </a:xfrm>
          <a:prstGeom prst="rect">
            <a:avLst/>
          </a:prstGeom>
          <a:noFill/>
          <a:ln>
            <a:noFill/>
          </a:ln>
        </p:spPr>
      </p:pic>
      <p:grpSp>
        <p:nvGrpSpPr>
          <p:cNvPr id="65" name="Google Shape;65;p14"/>
          <p:cNvGrpSpPr/>
          <p:nvPr/>
        </p:nvGrpSpPr>
        <p:grpSpPr>
          <a:xfrm>
            <a:off x="394875" y="103558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01.</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panose="02000000000000000000"/>
                  <a:ea typeface="Roboto" panose="02000000000000000000"/>
                  <a:cs typeface="Roboto" panose="02000000000000000000"/>
                  <a:sym typeface="Roboto" panose="02000000000000000000"/>
                </a:rPr>
                <a:t>What is Azure?</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pic>
        <p:nvPicPr>
          <p:cNvPr id="68" name="Google Shape;68;p14"/>
          <p:cNvPicPr preferRelativeResize="0"/>
          <p:nvPr/>
        </p:nvPicPr>
        <p:blipFill>
          <a:blip r:embed="rId3"/>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02.</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panose="02000000000000000000"/>
                  <a:ea typeface="Roboto" panose="02000000000000000000"/>
                  <a:cs typeface="Roboto" panose="02000000000000000000"/>
                  <a:sym typeface="Roboto" panose="02000000000000000000"/>
                </a:rPr>
                <a:t>What is Azure Functions?</a:t>
              </a:r>
              <a:endParaRPr lang="en-US"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03.</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panose="02000000000000000000"/>
                  <a:ea typeface="Roboto" panose="02000000000000000000"/>
                  <a:cs typeface="Roboto" panose="02000000000000000000"/>
                  <a:sym typeface="Roboto" panose="02000000000000000000"/>
                </a:rPr>
                <a:t>Benefits of using Azure Functions</a:t>
              </a:r>
              <a:endParaRPr lang="en-US"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04.</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panose="02000000000000000000"/>
                  <a:ea typeface="Roboto" panose="02000000000000000000"/>
                  <a:cs typeface="Roboto" panose="02000000000000000000"/>
                  <a:sym typeface="Roboto" panose="02000000000000000000"/>
                </a:rPr>
                <a:t>Demo</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05.</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panose="02000000000000000000"/>
                  <a:ea typeface="Roboto" panose="02000000000000000000"/>
                  <a:cs typeface="Roboto" panose="02000000000000000000"/>
                  <a:sym typeface="Roboto" panose="02000000000000000000"/>
                </a:rPr>
                <a:t>Best practices &amp; Common Scenarios</a:t>
              </a:r>
              <a:endParaRPr lang="en-US" sz="1600" b="1" dirty="0">
                <a:solidFill>
                  <a:srgbClr val="151B22"/>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06.</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panose="02000000000000000000"/>
                  <a:ea typeface="Roboto" panose="02000000000000000000"/>
                  <a:cs typeface="Roboto" panose="02000000000000000000"/>
                  <a:sym typeface="Roboto" panose="02000000000000000000"/>
                </a:rPr>
                <a:t>Pricing</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Roboto" panose="02000000000000000000"/>
                <a:ea typeface="Roboto" panose="02000000000000000000"/>
                <a:cs typeface="Roboto" panose="02000000000000000000"/>
                <a:sym typeface="Roboto" panose="02000000000000000000"/>
              </a:rPr>
              <a:t>TABLE OF CONTENTS</a:t>
            </a:r>
            <a:endParaRPr sz="2000" b="1">
              <a:solidFill>
                <a:srgbClr val="8DC63F"/>
              </a:solidFill>
              <a:latin typeface="Roboto" panose="02000000000000000000"/>
              <a:ea typeface="Roboto" panose="02000000000000000000"/>
              <a:cs typeface="Roboto" panose="02000000000000000000"/>
              <a:sym typeface="Roboto" panose="02000000000000000000"/>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07.</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panose="02000000000000000000"/>
                  <a:ea typeface="Roboto" panose="02000000000000000000"/>
                  <a:cs typeface="Roboto" panose="02000000000000000000"/>
                  <a:sym typeface="Roboto" panose="02000000000000000000"/>
                </a:rPr>
                <a:t>Q &amp; A</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Fan-out/fan-in:</a:t>
            </a:r>
            <a:r>
              <a:rPr lang="en-US" sz="1600" dirty="0">
                <a:solidFill>
                  <a:srgbClr val="151B22"/>
                </a:solidFill>
                <a:latin typeface="Roboto" panose="02000000000000000000"/>
                <a:ea typeface="Roboto" panose="02000000000000000000" pitchFamily="2" charset="0"/>
                <a:cs typeface="Roboto Light" panose="02000000000000000000"/>
                <a:sym typeface="Roboto Light" panose="02000000000000000000"/>
              </a:rPr>
              <a:t> </a:t>
            </a: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the pattern of executing multiple functions in parallel and then waiting for them all to finish.</a:t>
            </a:r>
            <a:endParaRPr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4" name="Picture 3"/>
          <p:cNvPicPr>
            <a:picLocks noChangeAspect="1"/>
          </p:cNvPicPr>
          <p:nvPr/>
        </p:nvPicPr>
        <p:blipFill>
          <a:blip r:embed="rId3"/>
          <a:stretch>
            <a:fillRect/>
          </a:stretch>
        </p:blipFill>
        <p:spPr>
          <a:xfrm>
            <a:off x="1556916" y="1433864"/>
            <a:ext cx="6030167" cy="28293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The Monitor pattern </a:t>
            </a: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refers to a flexible recurring process in a workflow such as polling until certain conditions are met.</a:t>
            </a:r>
            <a:endParaRPr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pic>
        <p:nvPicPr>
          <p:cNvPr id="3" name="Picture 2"/>
          <p:cNvPicPr>
            <a:picLocks noChangeAspect="1"/>
          </p:cNvPicPr>
          <p:nvPr/>
        </p:nvPicPr>
        <p:blipFill>
          <a:blip r:embed="rId3"/>
          <a:stretch>
            <a:fillRect/>
          </a:stretch>
        </p:blipFill>
        <p:spPr>
          <a:xfrm>
            <a:off x="2480970" y="1661303"/>
            <a:ext cx="4182059" cy="280074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pitchFamily="2" charset="0"/>
                <a:ea typeface="Roboto" panose="02000000000000000000" pitchFamily="2" charset="0"/>
                <a:cs typeface="Roboto Light" panose="02000000000000000000"/>
                <a:sym typeface="Roboto Light" panose="02000000000000000000"/>
              </a:rPr>
              <a:t>Human Interaction</a:t>
            </a:r>
            <a:endParaRPr sz="1600" dirty="0">
              <a:solidFill>
                <a:srgbClr val="151B22"/>
              </a:solidFill>
              <a:latin typeface="Roboto Light" panose="02000000000000000000" pitchFamily="2" charset="0"/>
              <a:ea typeface="Roboto Light" panose="02000000000000000000" pitchFamily="2" charset="0"/>
              <a:cs typeface="Roboto Light" panose="02000000000000000000"/>
              <a:sym typeface="Roboto Light" panose="02000000000000000000"/>
            </a:endParaRPr>
          </a:p>
        </p:txBody>
      </p:sp>
      <p:pic>
        <p:nvPicPr>
          <p:cNvPr id="4" name="Picture 3"/>
          <p:cNvPicPr>
            <a:picLocks noChangeAspect="1"/>
          </p:cNvPicPr>
          <p:nvPr/>
        </p:nvPicPr>
        <p:blipFill>
          <a:blip r:embed="rId3"/>
          <a:stretch>
            <a:fillRect/>
          </a:stretch>
        </p:blipFill>
        <p:spPr>
          <a:xfrm>
            <a:off x="1842706" y="1428590"/>
            <a:ext cx="5458587" cy="22863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Demo – Durable Function</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pitchFamily="2" charset="0"/>
                <a:ea typeface="Roboto" panose="02000000000000000000" pitchFamily="2" charset="0"/>
                <a:cs typeface="Roboto Light" panose="02000000000000000000"/>
                <a:sym typeface="Roboto Light" panose="02000000000000000000"/>
              </a:rPr>
              <a:t>The Aggregator (stateful entities)</a:t>
            </a:r>
            <a:endParaRPr sz="1600" dirty="0">
              <a:solidFill>
                <a:srgbClr val="151B22"/>
              </a:solidFill>
              <a:latin typeface="Roboto Light" panose="02000000000000000000" pitchFamily="2" charset="0"/>
              <a:ea typeface="Roboto Light" panose="02000000000000000000" pitchFamily="2" charset="0"/>
              <a:cs typeface="Roboto Light" panose="02000000000000000000"/>
              <a:sym typeface="Roboto Light" panose="02000000000000000000"/>
            </a:endParaRPr>
          </a:p>
        </p:txBody>
      </p:sp>
      <p:pic>
        <p:nvPicPr>
          <p:cNvPr id="2" name="Picture 1"/>
          <p:cNvPicPr>
            <a:picLocks noChangeAspect="1"/>
          </p:cNvPicPr>
          <p:nvPr/>
        </p:nvPicPr>
        <p:blipFill>
          <a:blip r:embed="rId3"/>
          <a:stretch>
            <a:fillRect/>
          </a:stretch>
        </p:blipFill>
        <p:spPr>
          <a:xfrm>
            <a:off x="2461918" y="1595301"/>
            <a:ext cx="4220164" cy="19528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panose="02000000000000000000"/>
                <a:ea typeface="Roboto" panose="02000000000000000000"/>
                <a:cs typeface="Roboto" panose="02000000000000000000"/>
                <a:sym typeface="Roboto" panose="02000000000000000000"/>
              </a:rPr>
              <a:t>Best practices &amp;</a:t>
            </a:r>
            <a:br>
              <a:rPr lang="en-US" sz="3600" b="1" dirty="0">
                <a:solidFill>
                  <a:srgbClr val="151B22"/>
                </a:solidFill>
                <a:latin typeface="Roboto" panose="02000000000000000000"/>
                <a:ea typeface="Roboto" panose="02000000000000000000"/>
                <a:cs typeface="Roboto" panose="02000000000000000000"/>
                <a:sym typeface="Roboto" panose="02000000000000000000"/>
              </a:rPr>
            </a:br>
            <a:r>
              <a:rPr lang="en-US" sz="3600" b="1" dirty="0">
                <a:solidFill>
                  <a:srgbClr val="151B22"/>
                </a:solidFill>
                <a:latin typeface="Roboto" panose="02000000000000000000"/>
                <a:ea typeface="Roboto" panose="02000000000000000000"/>
                <a:cs typeface="Roboto" panose="02000000000000000000"/>
                <a:sym typeface="Roboto" panose="02000000000000000000"/>
              </a:rPr>
              <a:t>	</a:t>
            </a:r>
            <a:r>
              <a:rPr lang="en-US" sz="3600" b="1" dirty="0">
                <a:solidFill>
                  <a:srgbClr val="8DC63F"/>
                </a:solidFill>
                <a:latin typeface="Roboto" panose="02000000000000000000"/>
                <a:ea typeface="Roboto" panose="02000000000000000000"/>
                <a:cs typeface="Roboto" panose="02000000000000000000"/>
                <a:sym typeface="Roboto" panose="02000000000000000000"/>
              </a:rPr>
              <a:t>Common Scenarios</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Common Scenarios</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Azure functions are best suited for smaller apps have events that can work independently of other websites.</a:t>
            </a:r>
            <a:endParaRPr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graphicFrame>
        <p:nvGraphicFramePr>
          <p:cNvPr id="3" name="Table 2"/>
          <p:cNvGraphicFramePr>
            <a:graphicFrameLocks noGrp="1"/>
          </p:cNvGraphicFramePr>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gridCol w="4179000"/>
              </a:tblGrid>
              <a:tr h="2382385">
                <a:tc>
                  <a:txBody>
                    <a:bodyPr/>
                    <a:lstStyle/>
                    <a:p>
                      <a:pPr algn="ctr"/>
                      <a:r>
                        <a:rPr lang="en-US" sz="1600" dirty="0">
                          <a:solidFill>
                            <a:schemeClr val="tx1"/>
                          </a:solidFill>
                          <a:latin typeface="Roboto" panose="02000000000000000000"/>
                          <a:ea typeface="Roboto" panose="02000000000000000000" pitchFamily="2" charset="0"/>
                        </a:rPr>
                        <a:t>Business Use-Cases</a:t>
                      </a:r>
                      <a:endParaRPr lang="en-US" sz="1600" dirty="0">
                        <a:solidFill>
                          <a:schemeClr val="tx1"/>
                        </a:solidFill>
                        <a:latin typeface="Roboto" panose="02000000000000000000"/>
                        <a:ea typeface="Roboto"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Scheduled Tasks</a:t>
                      </a:r>
                      <a:endParaRPr lang="en-US" sz="1600" b="0" dirty="0">
                        <a:solidFill>
                          <a:schemeClr val="tx1"/>
                        </a:solidFill>
                        <a:latin typeface="Roboto" panose="02000000000000000000"/>
                        <a:ea typeface="Roboto Light"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Reminders and Notifications</a:t>
                      </a:r>
                      <a:endParaRPr lang="en-US" sz="1600" b="0" dirty="0">
                        <a:solidFill>
                          <a:schemeClr val="tx1"/>
                        </a:solidFill>
                        <a:latin typeface="Roboto" panose="02000000000000000000"/>
                        <a:ea typeface="Roboto Light"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Lightweight Web API</a:t>
                      </a:r>
                      <a:endParaRPr lang="en-US" sz="1600" b="0" dirty="0">
                        <a:solidFill>
                          <a:schemeClr val="tx1"/>
                        </a:solidFill>
                        <a:latin typeface="Roboto" panose="02000000000000000000"/>
                        <a:ea typeface="Roboto Light"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Sending background emails</a:t>
                      </a:r>
                      <a:endParaRPr lang="en-US" sz="1600" b="0" dirty="0">
                        <a:solidFill>
                          <a:schemeClr val="tx1"/>
                        </a:solidFill>
                        <a:latin typeface="Roboto" panose="02000000000000000000"/>
                        <a:ea typeface="Roboto Light"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Running background backup tasks</a:t>
                      </a:r>
                      <a:endParaRPr lang="en-US" sz="1600" b="0" dirty="0">
                        <a:solidFill>
                          <a:schemeClr val="tx1"/>
                        </a:solidFill>
                        <a:latin typeface="Roboto" panose="02000000000000000000"/>
                        <a:ea typeface="Roboto Light" panose="02000000000000000000" pitchFamily="2" charset="0"/>
                      </a:endParaRPr>
                    </a:p>
                    <a:p>
                      <a:pPr marL="285750" indent="-285750" algn="l">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Doing backend calculations</a:t>
                      </a:r>
                      <a:endParaRPr lang="en-US" sz="1600" b="0" dirty="0">
                        <a:solidFill>
                          <a:schemeClr val="tx1"/>
                        </a:solidFill>
                        <a:latin typeface="Roboto" panose="02000000000000000000"/>
                        <a:ea typeface="Roboto Light"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lvl="1" algn="ctr"/>
                      <a:r>
                        <a:rPr lang="en-US" sz="1600" dirty="0">
                          <a:solidFill>
                            <a:schemeClr val="tx1"/>
                          </a:solidFill>
                          <a:latin typeface="Roboto" panose="02000000000000000000"/>
                          <a:ea typeface="Roboto" panose="02000000000000000000" pitchFamily="2" charset="0"/>
                        </a:rPr>
                        <a:t>Technical Use-Cases</a:t>
                      </a:r>
                      <a:endParaRPr lang="en-US" sz="1600" dirty="0">
                        <a:solidFill>
                          <a:schemeClr val="tx1"/>
                        </a:solidFill>
                        <a:latin typeface="Roboto" panose="02000000000000000000"/>
                        <a:ea typeface="Roboto" panose="02000000000000000000" pitchFamily="2" charset="0"/>
                      </a:endParaRPr>
                    </a:p>
                    <a:p>
                      <a:pPr marL="285750" lvl="1" indent="-285750">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Sending emails</a:t>
                      </a:r>
                      <a:endParaRPr lang="en-US" sz="1600" b="0" dirty="0">
                        <a:solidFill>
                          <a:schemeClr val="tx1"/>
                        </a:solidFill>
                        <a:latin typeface="Roboto" panose="02000000000000000000"/>
                        <a:ea typeface="Roboto Light" panose="02000000000000000000" pitchFamily="2" charset="0"/>
                      </a:endParaRPr>
                    </a:p>
                    <a:p>
                      <a:pPr marL="285750" lvl="1" indent="-285750">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Starting backup</a:t>
                      </a:r>
                      <a:endParaRPr lang="en-US" sz="1600" b="0" dirty="0">
                        <a:solidFill>
                          <a:schemeClr val="tx1"/>
                        </a:solidFill>
                        <a:latin typeface="Roboto" panose="02000000000000000000"/>
                        <a:ea typeface="Roboto Light" panose="02000000000000000000" pitchFamily="2" charset="0"/>
                      </a:endParaRPr>
                    </a:p>
                    <a:p>
                      <a:pPr marL="285750" lvl="1" indent="-285750">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Order processing</a:t>
                      </a:r>
                      <a:endParaRPr lang="en-US" sz="1600" b="0" dirty="0">
                        <a:solidFill>
                          <a:schemeClr val="tx1"/>
                        </a:solidFill>
                        <a:latin typeface="Roboto" panose="02000000000000000000"/>
                        <a:ea typeface="Roboto Light" panose="02000000000000000000" pitchFamily="2" charset="0"/>
                      </a:endParaRPr>
                    </a:p>
                    <a:p>
                      <a:pPr marL="285750" lvl="1" indent="-285750">
                        <a:buFont typeface="Arial" panose="020B0604020202020204" pitchFamily="34" charset="0"/>
                        <a:buChar char="•"/>
                      </a:pPr>
                      <a:r>
                        <a:rPr lang="en-US" sz="1600" b="0" dirty="0">
                          <a:solidFill>
                            <a:schemeClr val="tx1"/>
                          </a:solidFill>
                          <a:latin typeface="Roboto" panose="02000000000000000000"/>
                          <a:ea typeface="Roboto Light" panose="02000000000000000000" pitchFamily="2" charset="0"/>
                        </a:rPr>
                        <a:t>Task scheduling</a:t>
                      </a:r>
                      <a:br>
                        <a:rPr lang="en-US" sz="1600" b="0" dirty="0">
                          <a:solidFill>
                            <a:schemeClr val="tx1"/>
                          </a:solidFill>
                          <a:latin typeface="Roboto" panose="02000000000000000000"/>
                          <a:ea typeface="Roboto Light" panose="02000000000000000000" pitchFamily="2" charset="0"/>
                        </a:rPr>
                      </a:br>
                      <a:r>
                        <a:rPr lang="en-US" sz="1600" b="0" dirty="0">
                          <a:solidFill>
                            <a:schemeClr val="tx1"/>
                          </a:solidFill>
                          <a:latin typeface="Roboto" panose="02000000000000000000"/>
                          <a:ea typeface="Roboto Light" panose="02000000000000000000" pitchFamily="2" charset="0"/>
                        </a:rPr>
                        <a:t> + Database cleanup</a:t>
                      </a:r>
                      <a:br>
                        <a:rPr lang="en-US" sz="1600" b="0" dirty="0">
                          <a:solidFill>
                            <a:schemeClr val="tx1"/>
                          </a:solidFill>
                          <a:latin typeface="Roboto" panose="02000000000000000000"/>
                          <a:ea typeface="Roboto Light" panose="02000000000000000000" pitchFamily="2" charset="0"/>
                        </a:rPr>
                      </a:br>
                      <a:r>
                        <a:rPr lang="en-US" sz="1600" b="0" dirty="0">
                          <a:solidFill>
                            <a:schemeClr val="tx1"/>
                          </a:solidFill>
                          <a:latin typeface="Roboto" panose="02000000000000000000"/>
                          <a:ea typeface="Roboto Light" panose="02000000000000000000" pitchFamily="2" charset="0"/>
                        </a:rPr>
                        <a:t> + Sending notifications</a:t>
                      </a:r>
                      <a:br>
                        <a:rPr lang="en-US" sz="1600" b="0" dirty="0">
                          <a:solidFill>
                            <a:schemeClr val="tx1"/>
                          </a:solidFill>
                          <a:latin typeface="Roboto" panose="02000000000000000000"/>
                          <a:ea typeface="Roboto Light" panose="02000000000000000000" pitchFamily="2" charset="0"/>
                        </a:rPr>
                      </a:br>
                      <a:r>
                        <a:rPr lang="en-US" sz="1600" b="0" dirty="0">
                          <a:solidFill>
                            <a:schemeClr val="tx1"/>
                          </a:solidFill>
                          <a:latin typeface="Roboto" panose="02000000000000000000"/>
                          <a:ea typeface="Roboto Light" panose="02000000000000000000" pitchFamily="2" charset="0"/>
                        </a:rPr>
                        <a:t> + Messages</a:t>
                      </a:r>
                      <a:br>
                        <a:rPr lang="en-US" sz="1600" b="0" dirty="0">
                          <a:solidFill>
                            <a:schemeClr val="tx1"/>
                          </a:solidFill>
                          <a:latin typeface="Roboto" panose="02000000000000000000"/>
                          <a:ea typeface="Roboto Light" panose="02000000000000000000" pitchFamily="2" charset="0"/>
                        </a:rPr>
                      </a:br>
                      <a:r>
                        <a:rPr lang="en-US" sz="1600" b="0" dirty="0">
                          <a:solidFill>
                            <a:schemeClr val="tx1"/>
                          </a:solidFill>
                          <a:latin typeface="Roboto" panose="02000000000000000000"/>
                          <a:ea typeface="Roboto Light" panose="02000000000000000000" pitchFamily="2" charset="0"/>
                        </a:rPr>
                        <a:t> + IoT data processing</a:t>
                      </a:r>
                      <a:endParaRPr lang="en-US" sz="1600" b="0" dirty="0">
                        <a:solidFill>
                          <a:schemeClr val="tx1"/>
                        </a:solidFill>
                        <a:latin typeface="Roboto" panose="02000000000000000000"/>
                        <a:ea typeface="Roboto Light" panose="02000000000000000000" pitchFamily="2" charset="0"/>
                      </a:endParaRPr>
                    </a:p>
                  </a:txBody>
                  <a:tcPr>
                    <a:lnL w="12700" cap="flat" cmpd="sng" algn="ctr">
                      <a:solidFill>
                        <a:schemeClr val="tx1"/>
                      </a:solidFill>
                      <a:prstDash val="solid"/>
                      <a:round/>
                      <a:headEnd type="none" w="med" len="med"/>
                      <a:tailEnd type="none" w="med" len="med"/>
                    </a:lnL>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Best practices</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289306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Functions should "do one thing“.</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Functions should be idempotent.</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Functions should finish as quickly as possible.</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If you want to use Azure function for your old project, Implement it as a new layer on top of old layers &amp; replace one by one API or background processing item.</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Should choose Windows host when create Function. Because generally Microsoft Azure better supports compute running Windows.</a:t>
            </a:r>
            <a:endParaRPr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panose="02000000000000000000"/>
                <a:ea typeface="Roboto" panose="02000000000000000000"/>
                <a:cs typeface="Roboto" panose="02000000000000000000"/>
                <a:sym typeface="Roboto" panose="02000000000000000000"/>
              </a:rPr>
              <a:t>Pricing</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Pricing</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1412240"/>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rPr>
              <a:t>Only pay for the time our code is running. You'll be charge based on the number of resources your Azure Functions needs, and only for as long as it takes your code to execute.</a:t>
            </a:r>
            <a:endParaRPr lang="en-US"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endParaRPr>
          </a:p>
          <a:p>
            <a:pPr marL="171450" indent="-171450">
              <a:buFont typeface="Arial" panose="020B0604020202020204" pitchFamily="34" charset="0"/>
              <a:buChar char="•"/>
            </a:pPr>
            <a:r>
              <a:rPr lang="en-US" sz="1600" b="1" dirty="0">
                <a:solidFill>
                  <a:srgbClr val="151B22"/>
                </a:solidFill>
                <a:latin typeface="Times New Roman" panose="02020603050405020304" charset="0"/>
                <a:ea typeface="Roboto" panose="02000000000000000000" pitchFamily="2" charset="0"/>
                <a:cs typeface="Times New Roman" panose="02020603050405020304" charset="0"/>
                <a:sym typeface="Roboto Light" panose="02000000000000000000"/>
              </a:rPr>
              <a:t>Azure Functions </a:t>
            </a:r>
            <a:r>
              <a:rPr lang="en-US"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rPr>
              <a:t>has 3 available of plans</a:t>
            </a:r>
            <a:endParaRPr lang="en-US"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endParaRPr>
          </a:p>
          <a:p>
            <a:pPr marL="171450" lvl="0" indent="-171450">
              <a:buFont typeface="Arial" panose="020B0604020202020204" pitchFamily="34" charset="0"/>
              <a:buChar char="•"/>
            </a:pPr>
            <a:endParaRPr sz="1600" dirty="0">
              <a:solidFill>
                <a:srgbClr val="151B22"/>
              </a:solidFill>
              <a:latin typeface="Times New Roman" panose="02020603050405020304" charset="0"/>
              <a:ea typeface="Roboto Light" panose="02000000000000000000" pitchFamily="2" charset="0"/>
              <a:cs typeface="Times New Roman" panose="02020603050405020304" charset="0"/>
              <a:sym typeface="Roboto Light" panose="02000000000000000000"/>
            </a:endParaRPr>
          </a:p>
        </p:txBody>
      </p:sp>
      <p:pic>
        <p:nvPicPr>
          <p:cNvPr id="10" name="Picture 9"/>
          <p:cNvPicPr>
            <a:picLocks noChangeAspect="1"/>
          </p:cNvPicPr>
          <p:nvPr/>
        </p:nvPicPr>
        <p:blipFill>
          <a:blip r:embed="rId3"/>
          <a:stretch>
            <a:fillRect/>
          </a:stretch>
        </p:blipFill>
        <p:spPr>
          <a:xfrm>
            <a:off x="2357128" y="2093213"/>
            <a:ext cx="4429743" cy="18385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Pricing</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15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Consumption Plan (Serverless) </a:t>
            </a:r>
            <a:r>
              <a:rPr lang="en-US" sz="1500" i="1" dirty="0">
                <a:solidFill>
                  <a:srgbClr val="151B22"/>
                </a:solidFill>
                <a:latin typeface="Roboto" panose="02000000000000000000"/>
                <a:ea typeface="Roboto" panose="02000000000000000000" pitchFamily="2" charset="0"/>
                <a:cs typeface="Roboto Light" panose="02000000000000000000"/>
                <a:sym typeface="Roboto Light" panose="02000000000000000000"/>
              </a:rPr>
              <a:t>Cold-Starts</a:t>
            </a:r>
            <a:endParaRPr lang="en-US" sz="1500" i="1" dirty="0">
              <a:solidFill>
                <a:srgbClr val="151B22"/>
              </a:solidFill>
              <a:latin typeface="Roboto" panose="02000000000000000000"/>
              <a:ea typeface="Roboto"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You only pay for the time your code or application is running.</a:t>
            </a:r>
            <a:endPar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Billing is based on the number of executions, the duration of each execution, and the amount of memory used.</a:t>
            </a:r>
            <a:endPar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Just pay while you have functions running and scale-out automatically, even through long loading times.</a:t>
            </a:r>
            <a:endParaRPr sz="15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panose="02000000000000000000"/>
                <a:ea typeface="Roboto" panose="02000000000000000000"/>
                <a:cs typeface="Roboto" panose="02000000000000000000"/>
                <a:sym typeface="Roboto" panose="02000000000000000000"/>
              </a:rPr>
              <a:t>What is </a:t>
            </a:r>
            <a:br>
              <a:rPr lang="en-US" sz="3600" b="1" dirty="0">
                <a:solidFill>
                  <a:srgbClr val="151B22"/>
                </a:solidFill>
                <a:latin typeface="Roboto" panose="02000000000000000000"/>
                <a:ea typeface="Roboto" panose="02000000000000000000"/>
                <a:cs typeface="Roboto" panose="02000000000000000000"/>
                <a:sym typeface="Roboto" panose="02000000000000000000"/>
              </a:rPr>
            </a:br>
            <a:r>
              <a:rPr lang="en-US" sz="3600" b="1" dirty="0">
                <a:solidFill>
                  <a:srgbClr val="151B22"/>
                </a:solidFill>
                <a:latin typeface="Roboto" panose="02000000000000000000"/>
                <a:ea typeface="Roboto" panose="02000000000000000000"/>
                <a:cs typeface="Roboto" panose="02000000000000000000"/>
                <a:sym typeface="Roboto" panose="02000000000000000000"/>
              </a:rPr>
              <a:t>	</a:t>
            </a:r>
            <a:r>
              <a:rPr lang="en-US" sz="3600" b="1" dirty="0">
                <a:solidFill>
                  <a:srgbClr val="8DC63F"/>
                </a:solidFill>
                <a:latin typeface="Roboto" panose="02000000000000000000"/>
                <a:ea typeface="Roboto" panose="02000000000000000000"/>
                <a:cs typeface="Roboto" panose="02000000000000000000"/>
                <a:sym typeface="Roboto" panose="02000000000000000000"/>
              </a:rPr>
              <a:t>Azure?</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Pricing</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3139291"/>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Premium Plan (Functions Premium) </a:t>
            </a:r>
            <a:r>
              <a:rPr lang="en-US" sz="1600" i="1" dirty="0">
                <a:solidFill>
                  <a:srgbClr val="151B22"/>
                </a:solidFill>
                <a:latin typeface="Roboto" panose="02000000000000000000"/>
                <a:ea typeface="Roboto" panose="02000000000000000000" pitchFamily="2" charset="0"/>
                <a:cs typeface="Roboto Light" panose="02000000000000000000"/>
                <a:sym typeface="Roboto Light" panose="02000000000000000000"/>
              </a:rPr>
              <a:t>Pre-Warmed</a:t>
            </a:r>
            <a:endParaRPr lang="en-US" sz="1600" i="1" dirty="0">
              <a:solidFill>
                <a:srgbClr val="151B22"/>
              </a:solidFill>
              <a:latin typeface="Roboto" panose="02000000000000000000"/>
              <a:ea typeface="Roboto"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The user has designated a set of pre-warmed cases, which are already online and ready to react instantly.</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Azure provides any additional computing services that are required when your function is running.</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You pay for the constantly pre-warmed instances including any additional instances needed to scale the Azure app in/out.</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Azure Functions host instances are added and removed based on the number of incoming events.</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1"/>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7" name="Google Shape;127;p18"/>
          <p:cNvPicPr preferRelativeResize="0"/>
          <p:nvPr/>
        </p:nvPicPr>
        <p:blipFill>
          <a:blip r:embed="rId2"/>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Pricing</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9" name="Google Shape;532;p37"/>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Dedicated Plan (App service plan) </a:t>
            </a:r>
            <a:r>
              <a:rPr lang="en-US" sz="1600" i="1" dirty="0">
                <a:solidFill>
                  <a:srgbClr val="151B22"/>
                </a:solidFill>
                <a:latin typeface="Roboto" panose="02000000000000000000"/>
                <a:ea typeface="Roboto" panose="02000000000000000000" pitchFamily="2" charset="0"/>
                <a:cs typeface="Roboto Light" panose="02000000000000000000"/>
                <a:sym typeface="Roboto Light" panose="02000000000000000000"/>
              </a:rPr>
              <a:t>VM sharing</a:t>
            </a:r>
            <a:endParaRPr lang="en-US" sz="1600" i="1" dirty="0">
              <a:solidFill>
                <a:srgbClr val="151B22"/>
              </a:solidFill>
              <a:latin typeface="Roboto" panose="02000000000000000000"/>
              <a:ea typeface="Roboto"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When you use App Service for other apps, your functions will run on the same plan (VMs) at no extra cost.</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You may scale it out manually by adding more VM instances for an App Service plan.</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You may also have </a:t>
            </a:r>
            <a:r>
              <a:rPr lang="en-US" sz="1600" dirty="0" err="1">
                <a:solidFill>
                  <a:srgbClr val="151B22"/>
                </a:solidFill>
                <a:latin typeface="Roboto" panose="02000000000000000000"/>
                <a:ea typeface="Roboto Light" panose="02000000000000000000" pitchFamily="2" charset="0"/>
                <a:cs typeface="Roboto Light" panose="02000000000000000000"/>
                <a:sym typeface="Roboto Light" panose="02000000000000000000"/>
              </a:rPr>
              <a:t>autoscale</a:t>
            </a: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 enabled.</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a:p>
            <a:pPr marL="342900" lvl="0" indent="-342900">
              <a:buFont typeface="Arial" panose="020B0604020202020204" pitchFamily="34" charset="0"/>
              <a:buChar char="•"/>
            </a:pPr>
            <a:r>
              <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rPr>
              <a:t>Optimal when you have existing, underutilized VMs, which also operate other instances of the App Service.</a:t>
            </a:r>
            <a:endParaRPr lang="en-US" sz="1600" dirty="0">
              <a:solidFill>
                <a:srgbClr val="151B22"/>
              </a:solidFill>
              <a:latin typeface="Roboto" panose="02000000000000000000"/>
              <a:ea typeface="Roboto Light" panose="02000000000000000000" pitchFamily="2" charset="0"/>
              <a:cs typeface="Roboto Light" panose="02000000000000000000"/>
              <a:sym typeface="Roboto Light" panose="020000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panose="02000000000000000000"/>
                <a:ea typeface="Roboto" panose="02000000000000000000"/>
                <a:cs typeface="Roboto" panose="02000000000000000000"/>
                <a:sym typeface="Roboto" panose="02000000000000000000"/>
              </a:rPr>
              <a:t>Q &amp; A</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lt1"/>
                </a:solidFill>
                <a:latin typeface="Roboto" panose="02000000000000000000"/>
                <a:ea typeface="Roboto" panose="02000000000000000000"/>
                <a:cs typeface="Roboto" panose="02000000000000000000"/>
                <a:sym typeface="Roboto" panose="02000000000000000000"/>
              </a:rPr>
              <a:t>THANK YOU!</a:t>
            </a:r>
            <a:endParaRPr sz="36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What is Azure?</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2" name="Picture 1"/>
          <p:cNvPicPr>
            <a:picLocks noChangeAspect="1"/>
          </p:cNvPicPr>
          <p:nvPr/>
        </p:nvPicPr>
        <p:blipFill>
          <a:blip r:embed="rId3"/>
          <a:stretch>
            <a:fillRect/>
          </a:stretch>
        </p:blipFill>
        <p:spPr>
          <a:xfrm>
            <a:off x="262235" y="1866897"/>
            <a:ext cx="8631621" cy="2610574"/>
          </a:xfrm>
          <a:prstGeom prst="rect">
            <a:avLst/>
          </a:prstGeom>
        </p:spPr>
      </p:pic>
      <p:sp>
        <p:nvSpPr>
          <p:cNvPr id="8" name="Google Shape;532;p37"/>
          <p:cNvSpPr txBox="1"/>
          <p:nvPr/>
        </p:nvSpPr>
        <p:spPr>
          <a:xfrm>
            <a:off x="393000" y="633675"/>
            <a:ext cx="8358000" cy="673735"/>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Times New Roman" panose="02020603050405020304" charset="0"/>
                <a:ea typeface="Roboto Light" panose="02000000000000000000"/>
                <a:cs typeface="Times New Roman" panose="02020603050405020304" charset="0"/>
                <a:sym typeface="Roboto Light" panose="02000000000000000000"/>
              </a:rPr>
              <a:t>Microsoft Azure is a cloud computing service operated by Microsoft. It provides a range of cloud services, including compute, analytics, storage and networking</a:t>
            </a:r>
            <a:endParaRPr sz="1600" dirty="0">
              <a:solidFill>
                <a:srgbClr val="151B22"/>
              </a:solidFill>
              <a:latin typeface="Times New Roman" panose="02020603050405020304" charset="0"/>
              <a:ea typeface="Roboto Light" panose="02000000000000000000"/>
              <a:cs typeface="Times New Roman" panose="02020603050405020304" charset="0"/>
              <a:sym typeface="Roboto Light"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panose="02000000000000000000"/>
                <a:ea typeface="Roboto" panose="02000000000000000000"/>
                <a:cs typeface="Roboto" panose="02000000000000000000"/>
                <a:sym typeface="Roboto" panose="02000000000000000000"/>
              </a:rPr>
              <a:t>What is </a:t>
            </a:r>
            <a:br>
              <a:rPr lang="en-US" sz="3600" b="1" dirty="0">
                <a:solidFill>
                  <a:srgbClr val="151B22"/>
                </a:solidFill>
                <a:latin typeface="Roboto" panose="02000000000000000000"/>
                <a:ea typeface="Roboto" panose="02000000000000000000"/>
                <a:cs typeface="Roboto" panose="02000000000000000000"/>
                <a:sym typeface="Roboto" panose="02000000000000000000"/>
              </a:rPr>
            </a:br>
            <a:r>
              <a:rPr lang="en-US" sz="3600" b="1" dirty="0">
                <a:solidFill>
                  <a:srgbClr val="151B22"/>
                </a:solidFill>
                <a:latin typeface="Roboto" panose="02000000000000000000"/>
                <a:ea typeface="Roboto" panose="02000000000000000000"/>
                <a:cs typeface="Roboto" panose="02000000000000000000"/>
                <a:sym typeface="Roboto" panose="02000000000000000000"/>
              </a:rPr>
              <a:t>	</a:t>
            </a:r>
            <a:r>
              <a:rPr lang="en-US" sz="3600" b="1" dirty="0">
                <a:solidFill>
                  <a:srgbClr val="8DC63F"/>
                </a:solidFill>
                <a:latin typeface="Roboto" panose="02000000000000000000"/>
                <a:ea typeface="Roboto" panose="02000000000000000000"/>
                <a:cs typeface="Roboto" panose="02000000000000000000"/>
                <a:sym typeface="Roboto" panose="02000000000000000000"/>
              </a:rPr>
              <a:t>Azure Functions?</a:t>
            </a:r>
            <a:endParaRPr sz="3600" b="1" dirty="0">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What is Azure Functions?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2" name="Picture 1"/>
          <p:cNvPicPr>
            <a:picLocks noChangeAspect="1"/>
          </p:cNvPicPr>
          <p:nvPr/>
        </p:nvPicPr>
        <p:blipFill>
          <a:blip r:embed="rId3"/>
          <a:stretch>
            <a:fillRect/>
          </a:stretch>
        </p:blipFill>
        <p:spPr>
          <a:xfrm>
            <a:off x="1623601" y="1133274"/>
            <a:ext cx="5896798" cy="28769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What is Azure Functions?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8" name="Google Shape;532;p37"/>
          <p:cNvSpPr txBox="1"/>
          <p:nvPr/>
        </p:nvSpPr>
        <p:spPr>
          <a:xfrm>
            <a:off x="393000" y="633675"/>
            <a:ext cx="8358000" cy="2154406"/>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Function as a Service (</a:t>
            </a:r>
            <a:r>
              <a:rPr lang="en-US" sz="1600" dirty="0" err="1">
                <a:solidFill>
                  <a:srgbClr val="151B22"/>
                </a:solidFill>
                <a:latin typeface="Roboto" panose="02000000000000000000"/>
                <a:ea typeface="Roboto Light" panose="02000000000000000000"/>
                <a:cs typeface="Roboto Light" panose="02000000000000000000"/>
                <a:sym typeface="Roboto Light" panose="02000000000000000000"/>
              </a:rPr>
              <a:t>FaaS</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 offering that allows developers to focus on writing code and not worry about maintaining the underlying computing infrastructure.</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lvl="0"/>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Azure Functions are "</a:t>
            </a:r>
            <a:r>
              <a:rPr lang="en-US" sz="1600" dirty="0" err="1">
                <a:solidFill>
                  <a:srgbClr val="151B22"/>
                </a:solidFill>
                <a:latin typeface="Roboto" panose="02000000000000000000"/>
                <a:ea typeface="Roboto Light" panose="02000000000000000000"/>
                <a:cs typeface="Roboto Light" panose="02000000000000000000"/>
                <a:sym typeface="Roboto Light" panose="02000000000000000000"/>
              </a:rPr>
              <a:t>nanoservices</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 that can scale based on demand (only paying for the resources you use)</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Supported languages and tools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9" name="Google Shape;532;p37"/>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Azure Functions can be created in C#, Node/JavaScript, Python, F#, PHP and scripting languages like PowerShell, Batch and Bash.</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lvl="0"/>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Tools: Azure portal, Azurite, Microsoft Azure Storage Explorer</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a:p>
            <a:pPr marL="171450" lvl="0" indent="-171450">
              <a:buFont typeface="Arial" panose="020B0604020202020204" pitchFamily="34" charset="0"/>
              <a:buChar char="•"/>
            </a:pPr>
            <a:endParaRPr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panose="02000000000000000000"/>
                <a:ea typeface="Roboto" panose="02000000000000000000"/>
                <a:cs typeface="Roboto" panose="02000000000000000000"/>
                <a:sym typeface="Roboto" panose="02000000000000000000"/>
              </a:rPr>
              <a:t>Main concept</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8" name="Google Shape;102;p16"/>
          <p:cNvPicPr preferRelativeResize="0"/>
          <p:nvPr/>
        </p:nvPicPr>
        <p:blipFill>
          <a:blip r:embed="rId2"/>
          <a:stretch>
            <a:fillRect/>
          </a:stretch>
        </p:blipFill>
        <p:spPr>
          <a:xfrm>
            <a:off x="215549" y="167250"/>
            <a:ext cx="202499" cy="440248"/>
          </a:xfrm>
          <a:prstGeom prst="rect">
            <a:avLst/>
          </a:prstGeom>
          <a:noFill/>
          <a:ln>
            <a:noFill/>
          </a:ln>
        </p:spPr>
      </p:pic>
      <p:sp>
        <p:nvSpPr>
          <p:cNvPr id="9" name="Google Shape;532;p37"/>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anose="02000000000000000000"/>
                <a:ea typeface="Roboto" panose="02000000000000000000" pitchFamily="2" charset="0"/>
                <a:cs typeface="Roboto Light" panose="02000000000000000000"/>
                <a:sym typeface="Roboto Light" panose="02000000000000000000"/>
              </a:rPr>
              <a:t>Triggers and bindings </a:t>
            </a:r>
            <a:r>
              <a:rPr lang="en-US" sz="1600" dirty="0">
                <a:solidFill>
                  <a:srgbClr val="151B22"/>
                </a:solidFill>
                <a:latin typeface="Roboto" panose="02000000000000000000"/>
                <a:ea typeface="Roboto Light" panose="02000000000000000000"/>
                <a:cs typeface="Roboto Light" panose="02000000000000000000"/>
                <a:sym typeface="Roboto Light" panose="02000000000000000000"/>
              </a:rPr>
              <a:t>lets you avoid hardcoding access to other services and abstracting away boilerplate code keeping your functions lean.</a:t>
            </a:r>
            <a:endParaRPr lang="en-US" sz="1600" dirty="0">
              <a:solidFill>
                <a:srgbClr val="151B22"/>
              </a:solidFill>
              <a:latin typeface="Roboto" panose="02000000000000000000"/>
              <a:ea typeface="Roboto Light" panose="02000000000000000000"/>
              <a:cs typeface="Roboto Light" panose="02000000000000000000"/>
              <a:sym typeface="Roboto Light" panose="02000000000000000000"/>
            </a:endParaRPr>
          </a:p>
        </p:txBody>
      </p:sp>
      <p:pic>
        <p:nvPicPr>
          <p:cNvPr id="3" name="Picture 2"/>
          <p:cNvPicPr>
            <a:picLocks noChangeAspect="1"/>
          </p:cNvPicPr>
          <p:nvPr/>
        </p:nvPicPr>
        <p:blipFill>
          <a:blip r:embed="rId3"/>
          <a:stretch>
            <a:fillRect/>
          </a:stretch>
        </p:blipFill>
        <p:spPr>
          <a:xfrm>
            <a:off x="1076325" y="1737248"/>
            <a:ext cx="6305550" cy="2095500"/>
          </a:xfrm>
          <a:prstGeom prst="rect">
            <a:avLst/>
          </a:prstGeom>
        </p:spPr>
      </p:pic>
    </p:spTree>
  </p:cSld>
  <p:clrMapOvr>
    <a:masterClrMapping/>
  </p:clrMapOvr>
</p:sld>
</file>

<file path=ppt/tags/tag1.xml><?xml version="1.0" encoding="utf-8"?>
<p:tagLst xmlns:p="http://schemas.openxmlformats.org/presentationml/2006/main">
  <p:tag name="WR_METADATA_KEY" val="bfeff145-2e06-4056-a54d-3357e567cf8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6158</Words>
  <Application>WPS Presentation</Application>
  <PresentationFormat>On-screen Show (16:9)</PresentationFormat>
  <Paragraphs>227</Paragraphs>
  <Slides>33</Slides>
  <Notes>33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Arial</vt:lpstr>
      <vt:lpstr>Roboto</vt:lpstr>
      <vt:lpstr>Roboto Light</vt:lpstr>
      <vt:lpstr>Roboto Medium</vt:lpstr>
      <vt:lpstr>Roboto Black</vt:lpstr>
      <vt:lpstr>Roboto</vt:lpstr>
      <vt:lpstr>Microsoft YaHei</vt:lpstr>
      <vt:lpstr>Arial Unicode MS</vt:lpstr>
      <vt:lpstr>Roboto Light</vt:lpstr>
      <vt:lpstr>Times New Roman</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chien.do</cp:lastModifiedBy>
  <cp:revision>64</cp:revision>
  <dcterms:created xsi:type="dcterms:W3CDTF">2022-11-01T04:10:39Z</dcterms:created>
  <dcterms:modified xsi:type="dcterms:W3CDTF">2022-11-01T08:09:36Z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A6F0750C5B1D4C98A97F1A8D1173170E</vt:lpwstr>
  </property>
  <property fmtid="{D5CDD505-2E9C-101B-9397-08002B2CF9AE}" pid="3" name="KSOProductBuildVer">
    <vt:lpwstr>1033-11.2.0.11380</vt:lpwstr>
  </property>
</Properties>
</file>