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82" r:id="rId3"/>
    <p:sldId id="257" r:id="rId5"/>
    <p:sldId id="258" r:id="rId6"/>
    <p:sldId id="307" r:id="rId7"/>
    <p:sldId id="764" r:id="rId8"/>
    <p:sldId id="582" r:id="rId9"/>
    <p:sldId id="259" r:id="rId10"/>
    <p:sldId id="691" r:id="rId11"/>
    <p:sldId id="692" r:id="rId12"/>
    <p:sldId id="690" r:id="rId13"/>
    <p:sldId id="634" r:id="rId14"/>
    <p:sldId id="685" r:id="rId15"/>
    <p:sldId id="686" r:id="rId16"/>
    <p:sldId id="687" r:id="rId17"/>
    <p:sldId id="688" r:id="rId18"/>
    <p:sldId id="709" r:id="rId19"/>
    <p:sldId id="581" r:id="rId20"/>
    <p:sldId id="765" r:id="rId21"/>
    <p:sldId id="694" r:id="rId22"/>
    <p:sldId id="279" r:id="rId23"/>
    <p:sldId id="766" r:id="rId24"/>
    <p:sldId id="693" r:id="rId25"/>
    <p:sldId id="725" r:id="rId26"/>
    <p:sldId id="726" r:id="rId27"/>
    <p:sldId id="727" r:id="rId28"/>
    <p:sldId id="728" r:id="rId29"/>
    <p:sldId id="729" r:id="rId30"/>
    <p:sldId id="730" r:id="rId31"/>
    <p:sldId id="800" r:id="rId32"/>
    <p:sldId id="812" r:id="rId33"/>
    <p:sldId id="801" r:id="rId34"/>
    <p:sldId id="724" r:id="rId35"/>
    <p:sldId id="802" r:id="rId36"/>
    <p:sldId id="731" r:id="rId37"/>
    <p:sldId id="803" r:id="rId38"/>
    <p:sldId id="804" r:id="rId39"/>
    <p:sldId id="805" r:id="rId40"/>
    <p:sldId id="707" r:id="rId41"/>
    <p:sldId id="476" r:id="rId42"/>
    <p:sldId id="360" r:id="rId43"/>
  </p:sldIdLst>
  <p:sldSz cx="9144000" cy="5143500" type="screen16x9"/>
  <p:notesSz cx="6858000" cy="9144000"/>
  <p:embeddedFontLst>
    <p:embeddedFont>
      <p:font typeface="Tahoma" panose="020B0604030504040204" charset="0"/>
      <p:regular r:id="rId48"/>
      <p:bold r:id="rId49"/>
    </p:embeddedFont>
    <p:embeddedFont>
      <p:font typeface="Roboto Black" panose="020B0704020202020204"/>
      <p:bold r:id="rId50"/>
      <p:boldItalic r:id="rId51"/>
    </p:embeddedFont>
    <p:embeddedFont>
      <p:font typeface="Roboto" panose="020B0704020202020204"/>
      <p:bold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en.do" initials="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09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25"/>
        <p:guide pos="72"/>
        <p:guide orient="horz" pos="3185"/>
        <p:guide pos="5682"/>
        <p:guide orient="horz" pos="89"/>
        <p:guide pos="3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font" Target="fonts/font6.fntdata"/><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2.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CED798-24A6-4160-A4DF-B0E5BB8236C2}" type="doc">
      <dgm:prSet loTypeId="list" loCatId="list" qsTypeId="urn:microsoft.com/office/officeart/2005/8/quickstyle/simple1" qsCatId="simple" csTypeId="urn:microsoft.com/office/officeart/2005/8/colors/accent1_2" csCatId="accent1" phldr="0"/>
      <dgm:spPr/>
      <dgm:t>
        <a:bodyPr/>
        <a:p>
          <a:endParaRPr lang="en-US"/>
        </a:p>
      </dgm:t>
    </dgm:pt>
    <dgm:pt modelId="{91F5AF42-2E8E-47F5-BC8E-D4C7FA9FA290}">
      <dgm:prSet phldrT="[Text]" phldr="0" custT="0"/>
      <dgm:spPr/>
      <dgm:t>
        <a:bodyPr vert="horz" wrap="square"/>
        <a:p>
          <a:pPr>
            <a:lnSpc>
              <a:spcPct val="100000"/>
            </a:lnSpc>
            <a:spcBef>
              <a:spcPct val="0"/>
            </a:spcBef>
            <a:spcAft>
              <a:spcPct val="35000"/>
            </a:spcAft>
          </a:pPr>
          <a:r>
            <a:rPr lang="en-US"/>
            <a:t>Queue</a:t>
          </a:r>
          <a:r>
            <a:rPr lang="en-US"/>
            <a:t/>
          </a:r>
          <a:endParaRPr lang="en-US"/>
        </a:p>
      </dgm:t>
    </dgm:pt>
    <dgm:pt modelId="{3A37C892-50B7-47F1-86AA-3FDF5EB4EE9B}" cxnId="{E9E0CB53-94A7-4B31-AA8A-FDD798F89A2F}" type="parTrans">
      <dgm:prSet/>
      <dgm:spPr/>
      <dgm:t>
        <a:bodyPr/>
        <a:p>
          <a:endParaRPr lang="en-US"/>
        </a:p>
      </dgm:t>
    </dgm:pt>
    <dgm:pt modelId="{63B1AD43-9D20-4050-A552-EF02B5A2392B}" cxnId="{E9E0CB53-94A7-4B31-AA8A-FDD798F89A2F}" type="sibTrans">
      <dgm:prSet/>
      <dgm:spPr/>
      <dgm:t>
        <a:bodyPr/>
        <a:p>
          <a:endParaRPr lang="en-US"/>
        </a:p>
      </dgm:t>
    </dgm:pt>
    <dgm:pt modelId="{280D5902-A14D-4C39-A125-DEF43C7815E8}">
      <dgm:prSet phldrT="[Text]" phldr="0" custT="0"/>
      <dgm:spPr/>
      <dgm:t>
        <a:bodyPr vert="horz" wrap="square"/>
        <a:p>
          <a:pPr>
            <a:lnSpc>
              <a:spcPct val="100000"/>
            </a:lnSpc>
            <a:spcBef>
              <a:spcPct val="0"/>
            </a:spcBef>
            <a:spcAft>
              <a:spcPct val="35000"/>
            </a:spcAft>
          </a:pPr>
          <a:r>
            <a:rPr lang="en-US">
              <a:sym typeface="Times New Roman" panose="02020603050405020304"/>
            </a:rPr>
            <a:t>Cosmos DB</a:t>
          </a:r>
          <a:r>
            <a:rPr lang="en-US"/>
            <a:t/>
          </a:r>
          <a:endParaRPr lang="en-US"/>
        </a:p>
      </dgm:t>
    </dgm:pt>
    <dgm:pt modelId="{0BF6BCDE-F41A-4644-928D-D095CDC58CED}" cxnId="{6708BBF3-2B00-479B-AC2C-B45A8158D3F5}" type="parTrans">
      <dgm:prSet/>
      <dgm:spPr/>
      <dgm:t>
        <a:bodyPr/>
        <a:p>
          <a:endParaRPr lang="en-US"/>
        </a:p>
      </dgm:t>
    </dgm:pt>
    <dgm:pt modelId="{CC55538B-3B09-4E9F-877D-7D4FB05A20D8}" cxnId="{6708BBF3-2B00-479B-AC2C-B45A8158D3F5}" type="sibTrans">
      <dgm:prSet/>
      <dgm:spPr/>
      <dgm:t>
        <a:bodyPr/>
        <a:p>
          <a:endParaRPr lang="en-US"/>
        </a:p>
      </dgm:t>
    </dgm:pt>
    <dgm:pt modelId="{36E5B5FE-7A44-47A1-8F92-B088257A2152}">
      <dgm:prSet phldrT="[Text]" phldr="0" custT="0"/>
      <dgm:spPr/>
      <dgm:t>
        <a:bodyPr vert="horz" wrap="square"/>
        <a:p>
          <a:pPr>
            <a:lnSpc>
              <a:spcPct val="100000"/>
            </a:lnSpc>
            <a:spcBef>
              <a:spcPct val="0"/>
            </a:spcBef>
            <a:spcAft>
              <a:spcPct val="35000"/>
            </a:spcAft>
          </a:pPr>
          <a:r>
            <a:rPr lang="en-US">
              <a:sym typeface="Times New Roman" panose="02020603050405020304"/>
            </a:rPr>
            <a:t>Blob Storage</a:t>
          </a:r>
          <a:r>
            <a:rPr lang="en-US"/>
            <a:t/>
          </a:r>
          <a:endParaRPr lang="en-US"/>
        </a:p>
      </dgm:t>
    </dgm:pt>
    <dgm:pt modelId="{7926F024-4AEC-4671-BBB1-3CE0B2112B8B}" cxnId="{F3E8BE8B-9D78-4A4F-8AF3-747AC01F9A7A}" type="parTrans">
      <dgm:prSet/>
      <dgm:spPr/>
      <dgm:t>
        <a:bodyPr/>
        <a:p>
          <a:endParaRPr lang="en-US"/>
        </a:p>
      </dgm:t>
    </dgm:pt>
    <dgm:pt modelId="{BC0418CD-7831-4545-B1D9-93D351CF53C3}" cxnId="{F3E8BE8B-9D78-4A4F-8AF3-747AC01F9A7A}" type="sibTrans">
      <dgm:prSet/>
      <dgm:spPr/>
      <dgm:t>
        <a:bodyPr/>
        <a:p>
          <a:endParaRPr lang="en-US"/>
        </a:p>
      </dgm:t>
    </dgm:pt>
    <dgm:pt modelId="{0C7D3D51-F412-476C-9C1C-D9011C5FB7E6}">
      <dgm:prSet phldrT="[Text]" phldr="0" custT="0"/>
      <dgm:spPr/>
      <dgm:t>
        <a:bodyPr vert="horz" wrap="square"/>
        <a:p>
          <a:pPr>
            <a:lnSpc>
              <a:spcPct val="100000"/>
            </a:lnSpc>
            <a:spcBef>
              <a:spcPct val="0"/>
            </a:spcBef>
            <a:spcAft>
              <a:spcPct val="35000"/>
            </a:spcAft>
          </a:pPr>
          <a:r>
            <a:rPr lang="en-US">
              <a:sym typeface="+mn-ea"/>
            </a:rPr>
            <a:t>SendGrid</a:t>
          </a:r>
          <a:r>
            <a:rPr lang="en-US"/>
            <a:t/>
          </a:r>
          <a:endParaRPr lang="en-US"/>
        </a:p>
      </dgm:t>
    </dgm:pt>
    <dgm:pt modelId="{400E46CD-A113-4830-88F5-A1B2F4D84554}" cxnId="{238E49A4-7A08-4EEF-8918-2706225D0764}" type="parTrans">
      <dgm:prSet/>
      <dgm:spPr/>
      <dgm:t>
        <a:bodyPr/>
        <a:p>
          <a:endParaRPr lang="en-US"/>
        </a:p>
      </dgm:t>
    </dgm:pt>
    <dgm:pt modelId="{F5A1DABB-6DD6-47EE-99A8-4582EBF4C827}" cxnId="{238E49A4-7A08-4EEF-8918-2706225D0764}" type="sibTrans">
      <dgm:prSet/>
      <dgm:spPr/>
      <dgm:t>
        <a:bodyPr/>
        <a:p>
          <a:endParaRPr lang="en-US"/>
        </a:p>
      </dgm:t>
    </dgm:pt>
    <dgm:pt modelId="{D82838E6-C31C-4EBD-B58C-0C991331B678}">
      <dgm:prSet phldrT="[Text]" phldr="0" custT="0"/>
      <dgm:spPr/>
      <dgm:t>
        <a:bodyPr vert="horz" wrap="square"/>
        <a:p>
          <a:pPr>
            <a:lnSpc>
              <a:spcPct val="100000"/>
            </a:lnSpc>
            <a:spcBef>
              <a:spcPct val="0"/>
            </a:spcBef>
            <a:spcAft>
              <a:spcPct val="35000"/>
            </a:spcAft>
          </a:pPr>
          <a:r>
            <a:rPr lang="en-US">
              <a:sym typeface="Times New Roman" panose="02020603050405020304"/>
            </a:rPr>
            <a:t>HTTP &amp; webhook</a:t>
          </a:r>
          <a:r>
            <a:rPr lang="en-US">
              <a:sym typeface="Times New Roman" panose="02020603050405020304"/>
            </a:rPr>
            <a:t/>
          </a:r>
          <a:endParaRPr lang="en-US">
            <a:sym typeface="Times New Roman" panose="02020603050405020304"/>
          </a:endParaRPr>
        </a:p>
      </dgm:t>
    </dgm:pt>
    <dgm:pt modelId="{DC284D5C-B7A8-4E26-BDF6-E69402B2873F}" cxnId="{BEBE5F3D-95DD-42E0-9F4B-91B8328610EB}" type="parTrans">
      <dgm:prSet/>
      <dgm:spPr/>
      <dgm:t>
        <a:bodyPr/>
        <a:p>
          <a:endParaRPr lang="en-US"/>
        </a:p>
      </dgm:t>
    </dgm:pt>
    <dgm:pt modelId="{74B5F767-2303-4D5A-8FD7-570D52523413}" cxnId="{BEBE5F3D-95DD-42E0-9F4B-91B8328610EB}" type="sibTrans">
      <dgm:prSet/>
      <dgm:spPr/>
      <dgm:t>
        <a:bodyPr/>
        <a:p>
          <a:endParaRPr lang="en-US"/>
        </a:p>
      </dgm:t>
    </dgm:pt>
    <dgm:pt modelId="{737064AB-833D-4F26-A544-2E5B55921BDF}">
      <dgm:prSet phldr="0" custT="0"/>
      <dgm:spPr/>
      <dgm:t>
        <a:bodyPr vert="horz" wrap="square"/>
        <a:p>
          <a:pPr>
            <a:lnSpc>
              <a:spcPct val="100000"/>
            </a:lnSpc>
            <a:spcBef>
              <a:spcPct val="0"/>
            </a:spcBef>
            <a:spcAft>
              <a:spcPct val="35000"/>
            </a:spcAft>
          </a:pPr>
          <a:r>
            <a:rPr lang="en-US"/>
            <a:t>others</a:t>
          </a:r>
          <a:r>
            <a:rPr lang="en-US"/>
            <a:t/>
          </a:r>
          <a:endParaRPr lang="en-US"/>
        </a:p>
      </dgm:t>
    </dgm:pt>
    <dgm:pt modelId="{3D0EB459-6825-4D5B-97F7-507F4E34FC9E}" cxnId="{756BE578-B9CC-4B81-A9F4-2C53C34151D9}" type="parTrans">
      <dgm:prSet/>
      <dgm:spPr/>
    </dgm:pt>
    <dgm:pt modelId="{C1C69533-B168-4855-B507-AD797EC438D3}" cxnId="{756BE578-B9CC-4B81-A9F4-2C53C34151D9}" type="sibTrans">
      <dgm:prSet/>
      <dgm:spPr/>
    </dgm:pt>
    <dgm:pt modelId="{906887FB-01DE-46E1-9312-97F8DF38EE6D}" type="pres">
      <dgm:prSet presAssocID="{98CED798-24A6-4160-A4DF-B0E5BB8236C2}" presName="diagram" presStyleCnt="0">
        <dgm:presLayoutVars>
          <dgm:dir/>
          <dgm:resizeHandles val="exact"/>
        </dgm:presLayoutVars>
      </dgm:prSet>
      <dgm:spPr/>
    </dgm:pt>
    <dgm:pt modelId="{8EA24BC0-0B8D-42E9-A25F-7CA5AD90CCA1}" type="pres">
      <dgm:prSet presAssocID="{91F5AF42-2E8E-47F5-BC8E-D4C7FA9FA290}" presName="node" presStyleLbl="node1" presStyleIdx="0" presStyleCnt="6" custLinFactNeighborX="-769">
        <dgm:presLayoutVars>
          <dgm:bulletEnabled val="1"/>
        </dgm:presLayoutVars>
      </dgm:prSet>
      <dgm:spPr/>
    </dgm:pt>
    <dgm:pt modelId="{6C2FC485-DEBF-4CB8-855D-A9838793F3F3}" type="pres">
      <dgm:prSet presAssocID="{63B1AD43-9D20-4050-A552-EF02B5A2392B}" presName="sibTrans" presStyleCnt="0"/>
      <dgm:spPr/>
    </dgm:pt>
    <dgm:pt modelId="{A3974D1E-D32E-47DA-BFE3-BD66226FC69C}" type="pres">
      <dgm:prSet presAssocID="{280D5902-A14D-4C39-A125-DEF43C7815E8}" presName="node" presStyleLbl="node1" presStyleIdx="1" presStyleCnt="6">
        <dgm:presLayoutVars>
          <dgm:bulletEnabled val="1"/>
        </dgm:presLayoutVars>
      </dgm:prSet>
      <dgm:spPr/>
    </dgm:pt>
    <dgm:pt modelId="{2F2E690F-0370-4CE7-99EA-691838C9081B}" type="pres">
      <dgm:prSet presAssocID="{CC55538B-3B09-4E9F-877D-7D4FB05A20D8}" presName="sibTrans" presStyleCnt="0"/>
      <dgm:spPr/>
    </dgm:pt>
    <dgm:pt modelId="{D62CCB3D-C0B5-4702-B0E7-2BCC3AC6BED6}" type="pres">
      <dgm:prSet presAssocID="{36E5B5FE-7A44-47A1-8F92-B088257A2152}" presName="node" presStyleLbl="node1" presStyleIdx="2" presStyleCnt="6">
        <dgm:presLayoutVars>
          <dgm:bulletEnabled val="1"/>
        </dgm:presLayoutVars>
      </dgm:prSet>
      <dgm:spPr/>
    </dgm:pt>
    <dgm:pt modelId="{41E36F34-9D51-413F-8CB8-323CFB9F70DD}" type="pres">
      <dgm:prSet presAssocID="{BC0418CD-7831-4545-B1D9-93D351CF53C3}" presName="sibTrans" presStyleCnt="0"/>
      <dgm:spPr/>
    </dgm:pt>
    <dgm:pt modelId="{65DCAB72-4323-4909-83B5-EA97756B63D0}" type="pres">
      <dgm:prSet presAssocID="{0C7D3D51-F412-476C-9C1C-D9011C5FB7E6}" presName="node" presStyleLbl="node1" presStyleIdx="3" presStyleCnt="6">
        <dgm:presLayoutVars>
          <dgm:bulletEnabled val="1"/>
        </dgm:presLayoutVars>
      </dgm:prSet>
      <dgm:spPr/>
    </dgm:pt>
    <dgm:pt modelId="{B95B399B-B4B9-4137-9378-9EB29B8F4BD6}" type="pres">
      <dgm:prSet presAssocID="{F5A1DABB-6DD6-47EE-99A8-4582EBF4C827}" presName="sibTrans" presStyleCnt="0"/>
      <dgm:spPr/>
    </dgm:pt>
    <dgm:pt modelId="{52FDF2A5-21FC-4943-A856-33657F608538}" type="pres">
      <dgm:prSet presAssocID="{D82838E6-C31C-4EBD-B58C-0C991331B678}" presName="node" presStyleLbl="node1" presStyleIdx="4" presStyleCnt="6">
        <dgm:presLayoutVars>
          <dgm:bulletEnabled val="1"/>
        </dgm:presLayoutVars>
      </dgm:prSet>
      <dgm:spPr/>
    </dgm:pt>
    <dgm:pt modelId="{5DE0F22B-C0C3-480C-B7A2-35582012D637}" type="pres">
      <dgm:prSet presAssocID="{74B5F767-2303-4D5A-8FD7-570D52523413}" presName="sibTrans" presStyleCnt="0"/>
      <dgm:spPr/>
    </dgm:pt>
    <dgm:pt modelId="{527A4D73-94C7-4ADB-819F-93404EAB6F0C}" type="pres">
      <dgm:prSet presAssocID="{737064AB-833D-4F26-A544-2E5B55921BDF}" presName="node" presStyleLbl="node1" presStyleIdx="5" presStyleCnt="6">
        <dgm:presLayoutVars>
          <dgm:bulletEnabled val="1"/>
        </dgm:presLayoutVars>
      </dgm:prSet>
      <dgm:spPr/>
    </dgm:pt>
  </dgm:ptLst>
  <dgm:cxnLst>
    <dgm:cxn modelId="{E9E0CB53-94A7-4B31-AA8A-FDD798F89A2F}" srcId="{98CED798-24A6-4160-A4DF-B0E5BB8236C2}" destId="{91F5AF42-2E8E-47F5-BC8E-D4C7FA9FA290}" srcOrd="0" destOrd="0" parTransId="{3A37C892-50B7-47F1-86AA-3FDF5EB4EE9B}" sibTransId="{63B1AD43-9D20-4050-A552-EF02B5A2392B}"/>
    <dgm:cxn modelId="{6708BBF3-2B00-479B-AC2C-B45A8158D3F5}" srcId="{98CED798-24A6-4160-A4DF-B0E5BB8236C2}" destId="{280D5902-A14D-4C39-A125-DEF43C7815E8}" srcOrd="1" destOrd="0" parTransId="{0BF6BCDE-F41A-4644-928D-D095CDC58CED}" sibTransId="{CC55538B-3B09-4E9F-877D-7D4FB05A20D8}"/>
    <dgm:cxn modelId="{F3E8BE8B-9D78-4A4F-8AF3-747AC01F9A7A}" srcId="{98CED798-24A6-4160-A4DF-B0E5BB8236C2}" destId="{36E5B5FE-7A44-47A1-8F92-B088257A2152}" srcOrd="2" destOrd="0" parTransId="{7926F024-4AEC-4671-BBB1-3CE0B2112B8B}" sibTransId="{BC0418CD-7831-4545-B1D9-93D351CF53C3}"/>
    <dgm:cxn modelId="{238E49A4-7A08-4EEF-8918-2706225D0764}" srcId="{98CED798-24A6-4160-A4DF-B0E5BB8236C2}" destId="{0C7D3D51-F412-476C-9C1C-D9011C5FB7E6}" srcOrd="3" destOrd="0" parTransId="{400E46CD-A113-4830-88F5-A1B2F4D84554}" sibTransId="{F5A1DABB-6DD6-47EE-99A8-4582EBF4C827}"/>
    <dgm:cxn modelId="{BEBE5F3D-95DD-42E0-9F4B-91B8328610EB}" srcId="{98CED798-24A6-4160-A4DF-B0E5BB8236C2}" destId="{D82838E6-C31C-4EBD-B58C-0C991331B678}" srcOrd="4" destOrd="0" parTransId="{DC284D5C-B7A8-4E26-BDF6-E69402B2873F}" sibTransId="{74B5F767-2303-4D5A-8FD7-570D52523413}"/>
    <dgm:cxn modelId="{756BE578-B9CC-4B81-A9F4-2C53C34151D9}" srcId="{98CED798-24A6-4160-A4DF-B0E5BB8236C2}" destId="{737064AB-833D-4F26-A544-2E5B55921BDF}" srcOrd="5" destOrd="0" parTransId="{3D0EB459-6825-4D5B-97F7-507F4E34FC9E}" sibTransId="{C1C69533-B168-4855-B507-AD797EC438D3}"/>
    <dgm:cxn modelId="{E144FA36-25CF-458E-A0B7-CBA49BE0234F}" type="presOf" srcId="{98CED798-24A6-4160-A4DF-B0E5BB8236C2}" destId="{906887FB-01DE-46E1-9312-97F8DF38EE6D}" srcOrd="0" destOrd="0" presId="urn:microsoft.com/office/officeart/2005/8/layout/default"/>
    <dgm:cxn modelId="{56D0A4D4-9561-4B2D-82C6-35F92EDCBE0A}" type="presParOf" srcId="{906887FB-01DE-46E1-9312-97F8DF38EE6D}" destId="{8EA24BC0-0B8D-42E9-A25F-7CA5AD90CCA1}" srcOrd="0" destOrd="0" presId="urn:microsoft.com/office/officeart/2005/8/layout/default"/>
    <dgm:cxn modelId="{357538CC-8177-45EE-991C-3AC91401D1AE}" type="presOf" srcId="{91F5AF42-2E8E-47F5-BC8E-D4C7FA9FA290}" destId="{8EA24BC0-0B8D-42E9-A25F-7CA5AD90CCA1}" srcOrd="0" destOrd="0" presId="urn:microsoft.com/office/officeart/2005/8/layout/default"/>
    <dgm:cxn modelId="{DC20FE35-D2FA-407F-B2AF-B0D836F763AA}" type="presParOf" srcId="{906887FB-01DE-46E1-9312-97F8DF38EE6D}" destId="{6C2FC485-DEBF-4CB8-855D-A9838793F3F3}" srcOrd="1" destOrd="0" presId="urn:microsoft.com/office/officeart/2005/8/layout/default"/>
    <dgm:cxn modelId="{017E147A-D981-4C91-9D88-B4415157D666}" type="presParOf" srcId="{906887FB-01DE-46E1-9312-97F8DF38EE6D}" destId="{A3974D1E-D32E-47DA-BFE3-BD66226FC69C}" srcOrd="2" destOrd="0" presId="urn:microsoft.com/office/officeart/2005/8/layout/default"/>
    <dgm:cxn modelId="{CBC4DB5A-6D92-40BA-A155-B71CD0458461}" type="presOf" srcId="{280D5902-A14D-4C39-A125-DEF43C7815E8}" destId="{A3974D1E-D32E-47DA-BFE3-BD66226FC69C}" srcOrd="0" destOrd="0" presId="urn:microsoft.com/office/officeart/2005/8/layout/default"/>
    <dgm:cxn modelId="{24E8761D-D25E-4507-B7F6-D13BB4CF55A8}" type="presParOf" srcId="{906887FB-01DE-46E1-9312-97F8DF38EE6D}" destId="{2F2E690F-0370-4CE7-99EA-691838C9081B}" srcOrd="3" destOrd="0" presId="urn:microsoft.com/office/officeart/2005/8/layout/default"/>
    <dgm:cxn modelId="{1AFA8A93-DD1A-43B8-8E4C-48F604762667}" type="presParOf" srcId="{906887FB-01DE-46E1-9312-97F8DF38EE6D}" destId="{D62CCB3D-C0B5-4702-B0E7-2BCC3AC6BED6}" srcOrd="4" destOrd="0" presId="urn:microsoft.com/office/officeart/2005/8/layout/default"/>
    <dgm:cxn modelId="{523DF0AD-5B97-44DA-80F7-D5615266E764}" type="presOf" srcId="{36E5B5FE-7A44-47A1-8F92-B088257A2152}" destId="{D62CCB3D-C0B5-4702-B0E7-2BCC3AC6BED6}" srcOrd="0" destOrd="0" presId="urn:microsoft.com/office/officeart/2005/8/layout/default"/>
    <dgm:cxn modelId="{609C7FFB-E5D6-42D5-BE77-F605AEA23D50}" type="presParOf" srcId="{906887FB-01DE-46E1-9312-97F8DF38EE6D}" destId="{41E36F34-9D51-413F-8CB8-323CFB9F70DD}" srcOrd="5" destOrd="0" presId="urn:microsoft.com/office/officeart/2005/8/layout/default"/>
    <dgm:cxn modelId="{C49C718F-9DE7-44A8-8937-1FC33CBE0D0D}" type="presParOf" srcId="{906887FB-01DE-46E1-9312-97F8DF38EE6D}" destId="{65DCAB72-4323-4909-83B5-EA97756B63D0}" srcOrd="6" destOrd="0" presId="urn:microsoft.com/office/officeart/2005/8/layout/default"/>
    <dgm:cxn modelId="{BA4FEDB0-BDEE-4991-957C-8E11D5CA2132}" type="presOf" srcId="{0C7D3D51-F412-476C-9C1C-D9011C5FB7E6}" destId="{65DCAB72-4323-4909-83B5-EA97756B63D0}" srcOrd="0" destOrd="0" presId="urn:microsoft.com/office/officeart/2005/8/layout/default"/>
    <dgm:cxn modelId="{80AA66B3-A964-4384-8CA3-82C2DFB4B71C}" type="presParOf" srcId="{906887FB-01DE-46E1-9312-97F8DF38EE6D}" destId="{B95B399B-B4B9-4137-9378-9EB29B8F4BD6}" srcOrd="7" destOrd="0" presId="urn:microsoft.com/office/officeart/2005/8/layout/default"/>
    <dgm:cxn modelId="{776DFFEE-1DA5-4112-B338-B2C17C200E72}" type="presParOf" srcId="{906887FB-01DE-46E1-9312-97F8DF38EE6D}" destId="{52FDF2A5-21FC-4943-A856-33657F608538}" srcOrd="8" destOrd="0" presId="urn:microsoft.com/office/officeart/2005/8/layout/default"/>
    <dgm:cxn modelId="{F2EE50C5-8B05-4E44-AD08-FC5CFB16F9C7}" type="presOf" srcId="{D82838E6-C31C-4EBD-B58C-0C991331B678}" destId="{52FDF2A5-21FC-4943-A856-33657F608538}" srcOrd="0" destOrd="0" presId="urn:microsoft.com/office/officeart/2005/8/layout/default"/>
    <dgm:cxn modelId="{5C6DA626-31FF-47B2-A680-556B493B8E8D}" type="presParOf" srcId="{906887FB-01DE-46E1-9312-97F8DF38EE6D}" destId="{5DE0F22B-C0C3-480C-B7A2-35582012D637}" srcOrd="9" destOrd="0" presId="urn:microsoft.com/office/officeart/2005/8/layout/default"/>
    <dgm:cxn modelId="{D0A06C1E-B170-491E-9B8B-4A47ED82FA1B}" type="presParOf" srcId="{906887FB-01DE-46E1-9312-97F8DF38EE6D}" destId="{527A4D73-94C7-4ADB-819F-93404EAB6F0C}" srcOrd="10" destOrd="0" presId="urn:microsoft.com/office/officeart/2005/8/layout/default"/>
    <dgm:cxn modelId="{509DD8A5-7BF3-436E-9331-B083D38308B7}" type="presOf" srcId="{737064AB-833D-4F26-A544-2E5B55921BDF}" destId="{527A4D73-94C7-4ADB-819F-93404EAB6F0C}"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35F7FA-1D5F-4B60-8689-4C8381B1CEDC}" type="doc">
      <dgm:prSet loTypeId="list" loCatId="list" qsTypeId="urn:microsoft.com/office/officeart/2005/8/quickstyle/simple4" qsCatId="simple" csTypeId="urn:microsoft.com/office/officeart/2005/8/colors/accent1_2" csCatId="accent1" phldr="0"/>
      <dgm:spPr/>
      <dgm:t>
        <a:bodyPr/>
        <a:p>
          <a:endParaRPr lang="en-US"/>
        </a:p>
      </dgm:t>
    </dgm:pt>
    <dgm:pt modelId="{EA9490CF-B859-4141-837A-1D4A6746AA49}">
      <dgm:prSet phldrT="[Text]" phldr="0" custT="0"/>
      <dgm:spPr/>
      <dgm:t>
        <a:bodyPr vert="horz" wrap="square"/>
        <a:p>
          <a:pPr>
            <a:lnSpc>
              <a:spcPct val="100000"/>
            </a:lnSpc>
            <a:spcBef>
              <a:spcPct val="0"/>
            </a:spcBef>
            <a:spcAft>
              <a:spcPct val="35000"/>
            </a:spcAft>
          </a:pPr>
          <a:r>
            <a:rPr lang="en-US"/>
            <a:t>Business</a:t>
          </a:r>
          <a:r>
            <a:rPr lang="en-US"/>
            <a:t/>
          </a:r>
          <a:endParaRPr lang="en-US"/>
        </a:p>
      </dgm:t>
    </dgm:pt>
    <dgm:pt modelId="{182DCE9F-4626-4193-B2B4-0CCF25747DA8}" cxnId="{A63E0D28-8C9D-4492-BFA2-842090921CF9}" type="parTrans">
      <dgm:prSet/>
      <dgm:spPr/>
      <dgm:t>
        <a:bodyPr/>
        <a:p>
          <a:endParaRPr lang="en-US"/>
        </a:p>
      </dgm:t>
    </dgm:pt>
    <dgm:pt modelId="{20E57596-7E32-460F-85A2-AA181D20A67B}" cxnId="{A63E0D28-8C9D-4492-BFA2-842090921CF9}" type="sibTrans">
      <dgm:prSet/>
      <dgm:spPr/>
      <dgm:t>
        <a:bodyPr/>
        <a:p>
          <a:endParaRPr lang="en-US"/>
        </a:p>
      </dgm:t>
    </dgm:pt>
    <dgm:pt modelId="{E2F866C8-322C-47A7-B633-703C4112826F}">
      <dgm:prSet phldrT="[Text]" phldr="0" custT="0"/>
      <dgm:spPr/>
      <dgm:t>
        <a:bodyPr vert="horz" wrap="square"/>
        <a:p>
          <a:pPr>
            <a:lnSpc>
              <a:spcPct val="100000"/>
            </a:lnSpc>
            <a:spcBef>
              <a:spcPct val="0"/>
            </a:spcBef>
            <a:spcAft>
              <a:spcPct val="20000"/>
            </a:spcAft>
          </a:pPr>
          <a:r>
            <a:rPr lang="en-US"/>
            <a:t>Reminders and Notifications</a:t>
          </a:r>
          <a:endParaRPr lang="en-US"/>
        </a:p>
      </dgm:t>
    </dgm:pt>
    <dgm:pt modelId="{9E81CED7-86DC-4713-AF35-B4B8640352B8}" cxnId="{37A7F9FD-B068-4C21-BF41-991D76614810}" type="parTrans">
      <dgm:prSet/>
      <dgm:spPr/>
      <dgm:t>
        <a:bodyPr/>
        <a:p>
          <a:endParaRPr lang="en-US"/>
        </a:p>
      </dgm:t>
    </dgm:pt>
    <dgm:pt modelId="{B29B00E5-D3BA-4D5C-890D-999070FEB1C1}" cxnId="{37A7F9FD-B068-4C21-BF41-991D76614810}" type="sibTrans">
      <dgm:prSet/>
      <dgm:spPr/>
      <dgm:t>
        <a:bodyPr/>
        <a:p>
          <a:endParaRPr lang="en-US"/>
        </a:p>
      </dgm:t>
    </dgm:pt>
    <dgm:pt modelId="{012A7920-9B69-463C-BD8E-74EF836F7395}">
      <dgm:prSet phldr="0" custT="0"/>
      <dgm:spPr/>
      <dgm:t>
        <a:bodyPr vert="horz" wrap="square"/>
        <a:p>
          <a:pPr>
            <a:lnSpc>
              <a:spcPct val="100000"/>
            </a:lnSpc>
            <a:spcBef>
              <a:spcPct val="0"/>
            </a:spcBef>
            <a:spcAft>
              <a:spcPct val="20000"/>
            </a:spcAft>
          </a:pPr>
          <a:r>
            <a:rPr lang="en-US"/>
            <a:t>Lightweight Web API, POC</a:t>
          </a:r>
          <a:endParaRPr lang="en-US"/>
        </a:p>
      </dgm:t>
    </dgm:pt>
    <dgm:pt modelId="{FC2F7C51-026C-4B9D-91C6-4B36A188E0FB}" cxnId="{E7E8ED28-FF1A-4FC2-9A17-6013210FD61A}" type="parTrans">
      <dgm:prSet/>
      <dgm:spPr/>
    </dgm:pt>
    <dgm:pt modelId="{531FD08E-A484-4F1F-AA45-97BC96FC128E}" cxnId="{E7E8ED28-FF1A-4FC2-9A17-6013210FD61A}" type="sibTrans">
      <dgm:prSet/>
      <dgm:spPr/>
    </dgm:pt>
    <dgm:pt modelId="{786AEA36-B781-4266-81FA-C38FE15F5456}">
      <dgm:prSet phldr="0" custT="0"/>
      <dgm:spPr/>
      <dgm:t>
        <a:bodyPr vert="horz" wrap="square"/>
        <a:p>
          <a:pPr>
            <a:lnSpc>
              <a:spcPct val="100000"/>
            </a:lnSpc>
            <a:spcBef>
              <a:spcPct val="0"/>
            </a:spcBef>
            <a:spcAft>
              <a:spcPct val="20000"/>
            </a:spcAft>
          </a:pPr>
          <a:r>
            <a:rPr lang="en-US"/>
            <a:t>Scheduled tasks</a:t>
          </a:r>
          <a:r>
            <a:rPr lang="en-US"/>
            <a:t/>
          </a:r>
          <a:endParaRPr lang="en-US"/>
        </a:p>
      </dgm:t>
    </dgm:pt>
    <dgm:pt modelId="{D9B7AB64-7BA4-42CD-9169-0782F9A1AE18}" cxnId="{E78FE539-7076-41E3-921A-E70D4D68C6BC}" type="parTrans">
      <dgm:prSet/>
      <dgm:spPr/>
    </dgm:pt>
    <dgm:pt modelId="{427070D6-D426-4D5A-AB4C-D933C072D429}" cxnId="{E78FE539-7076-41E3-921A-E70D4D68C6BC}" type="sibTrans">
      <dgm:prSet/>
      <dgm:spPr/>
    </dgm:pt>
    <dgm:pt modelId="{694CA7C6-15F6-4B47-8E24-FE5C56E26217}">
      <dgm:prSet phldrT="[Text]" phldr="0" custT="0"/>
      <dgm:spPr/>
      <dgm:t>
        <a:bodyPr vert="horz" wrap="square"/>
        <a:p>
          <a:pPr>
            <a:lnSpc>
              <a:spcPct val="100000"/>
            </a:lnSpc>
            <a:spcBef>
              <a:spcPct val="0"/>
            </a:spcBef>
            <a:spcAft>
              <a:spcPct val="35000"/>
            </a:spcAft>
          </a:pPr>
          <a:r>
            <a:rPr lang="en-US">
              <a:solidFill>
                <a:srgbClr val="C00000"/>
              </a:solidFill>
            </a:rPr>
            <a:t>Technical</a:t>
          </a:r>
          <a:r>
            <a:rPr lang="en-US">
              <a:solidFill>
                <a:srgbClr val="C00000"/>
              </a:solidFill>
            </a:rPr>
            <a:t/>
          </a:r>
          <a:endParaRPr lang="en-US">
            <a:solidFill>
              <a:srgbClr val="C00000"/>
            </a:solidFill>
          </a:endParaRPr>
        </a:p>
      </dgm:t>
    </dgm:pt>
    <dgm:pt modelId="{DD6AD0C1-F31D-45FC-B3EE-30CC8DA6BB12}" cxnId="{345D4977-E814-44DE-945E-986F7D89C445}" type="parTrans">
      <dgm:prSet/>
      <dgm:spPr/>
      <dgm:t>
        <a:bodyPr/>
        <a:p>
          <a:endParaRPr lang="en-US"/>
        </a:p>
      </dgm:t>
    </dgm:pt>
    <dgm:pt modelId="{2479F4EA-2543-4E1B-9F8F-C548098DF679}" cxnId="{345D4977-E814-44DE-945E-986F7D89C445}" type="sibTrans">
      <dgm:prSet/>
      <dgm:spPr/>
      <dgm:t>
        <a:bodyPr/>
        <a:p>
          <a:endParaRPr lang="en-US"/>
        </a:p>
      </dgm:t>
    </dgm:pt>
    <dgm:pt modelId="{5BDF3335-0B07-4A07-85F7-BEF0E4DD57D4}">
      <dgm:prSet phldrT="[Text]" phldr="0" custT="0"/>
      <dgm:spPr/>
      <dgm:t>
        <a:bodyPr vert="horz" wrap="square"/>
        <a:p>
          <a:pPr>
            <a:lnSpc>
              <a:spcPct val="100000"/>
            </a:lnSpc>
            <a:spcBef>
              <a:spcPct val="0"/>
            </a:spcBef>
            <a:spcAft>
              <a:spcPct val="20000"/>
            </a:spcAft>
          </a:pPr>
          <a:r>
            <a:rPr lang="en-US"/>
            <a:t>Send mails</a:t>
          </a:r>
          <a:endParaRPr lang="en-US"/>
        </a:p>
      </dgm:t>
    </dgm:pt>
    <dgm:pt modelId="{3D8C5A5F-5449-40E0-9968-B2A24CD48D59}" cxnId="{E78815C6-8121-49A6-BFBB-BF36371E14AE}" type="parTrans">
      <dgm:prSet/>
      <dgm:spPr/>
      <dgm:t>
        <a:bodyPr/>
        <a:p>
          <a:endParaRPr lang="en-US"/>
        </a:p>
      </dgm:t>
    </dgm:pt>
    <dgm:pt modelId="{C3EB0B90-7374-4F49-877F-E5A518A11115}" cxnId="{E78815C6-8121-49A6-BFBB-BF36371E14AE}" type="sibTrans">
      <dgm:prSet/>
      <dgm:spPr/>
      <dgm:t>
        <a:bodyPr/>
        <a:p>
          <a:endParaRPr lang="en-US"/>
        </a:p>
      </dgm:t>
    </dgm:pt>
    <dgm:pt modelId="{B98D20AA-6060-4E79-93A4-2F0B50249FE1}">
      <dgm:prSet phldr="0" custT="0"/>
      <dgm:spPr/>
      <dgm:t>
        <a:bodyPr vert="horz" wrap="square"/>
        <a:p>
          <a:pPr>
            <a:lnSpc>
              <a:spcPct val="100000"/>
            </a:lnSpc>
            <a:spcBef>
              <a:spcPct val="0"/>
            </a:spcBef>
            <a:spcAft>
              <a:spcPct val="20000"/>
            </a:spcAft>
          </a:pPr>
          <a:r>
            <a:rPr lang="en-US"/>
            <a:t>Order, File processing</a:t>
          </a:r>
          <a:endParaRPr lang="en-US"/>
        </a:p>
      </dgm:t>
    </dgm:pt>
    <dgm:pt modelId="{39E5FBC6-116D-4634-97D8-536D6859DE73}" cxnId="{9A2FEB1C-6561-4FDF-9182-5C01D3684851}" type="parTrans">
      <dgm:prSet/>
      <dgm:spPr/>
    </dgm:pt>
    <dgm:pt modelId="{46DAFD8E-FFA1-4193-8987-B4C881AD445E}" cxnId="{9A2FEB1C-6561-4FDF-9182-5C01D3684851}" type="sibTrans">
      <dgm:prSet/>
      <dgm:spPr/>
    </dgm:pt>
    <dgm:pt modelId="{A075E25F-FD02-4DF5-B3F3-64E2D55DAB14}">
      <dgm:prSet phldr="0" custT="0"/>
      <dgm:spPr/>
      <dgm:t>
        <a:bodyPr vert="horz" wrap="square"/>
        <a:p>
          <a:pPr>
            <a:lnSpc>
              <a:spcPct val="100000"/>
            </a:lnSpc>
            <a:spcBef>
              <a:spcPct val="0"/>
            </a:spcBef>
            <a:spcAft>
              <a:spcPct val="20000"/>
            </a:spcAft>
          </a:pPr>
          <a:r>
            <a:rPr lang="en-US"/>
            <a:t>Computing backend calculations</a:t>
          </a:r>
          <a:r>
            <a:rPr lang="en-US"/>
            <a:t/>
          </a:r>
          <a:endParaRPr lang="en-US"/>
        </a:p>
      </dgm:t>
    </dgm:pt>
    <dgm:pt modelId="{BD478630-EC0B-464B-A48D-1A89E369E30A}" cxnId="{6FC7CC5A-79D3-477D-ACA2-BA82C13D38F9}" type="parTrans">
      <dgm:prSet/>
      <dgm:spPr/>
    </dgm:pt>
    <dgm:pt modelId="{3EC261DD-DD3A-4156-86D8-A38BC0FE0702}" cxnId="{6FC7CC5A-79D3-477D-ACA2-BA82C13D38F9}" type="sibTrans">
      <dgm:prSet/>
      <dgm:spPr/>
    </dgm:pt>
    <dgm:pt modelId="{95F64994-BE9A-40CF-873C-EEEB7A261AD0}">
      <dgm:prSet phldr="0" custT="0"/>
      <dgm:spPr/>
      <dgm:t>
        <a:bodyPr vert="horz" wrap="square"/>
        <a:p>
          <a:pPr>
            <a:lnSpc>
              <a:spcPct val="100000"/>
            </a:lnSpc>
            <a:spcBef>
              <a:spcPct val="0"/>
            </a:spcBef>
            <a:spcAft>
              <a:spcPct val="20000"/>
            </a:spcAft>
          </a:pPr>
          <a:r>
            <a:rPr lang="en-US"/>
            <a:t/>
          </a:r>
          <a:endParaRPr lang="en-US"/>
        </a:p>
      </dgm:t>
    </dgm:pt>
    <dgm:pt modelId="{20474228-E9EE-418C-99E5-264DD073236A}" cxnId="{CED29DA1-76C9-4C5E-9BFD-EF0F9ED01DC7}" type="parTrans">
      <dgm:prSet/>
      <dgm:spPr/>
    </dgm:pt>
    <dgm:pt modelId="{471EF20B-F070-499A-9D71-7B2B1E48C0FC}" cxnId="{CED29DA1-76C9-4C5E-9BFD-EF0F9ED01DC7}" type="sibTrans">
      <dgm:prSet/>
      <dgm:spPr/>
    </dgm:pt>
    <dgm:pt modelId="{7EBC2B5E-0208-4570-99BE-61F14D8CFDE7}" type="pres">
      <dgm:prSet presAssocID="{4935F7FA-1D5F-4B60-8689-4C8381B1CEDC}" presName="linear" presStyleCnt="0">
        <dgm:presLayoutVars>
          <dgm:animLvl val="lvl"/>
          <dgm:resizeHandles val="exact"/>
        </dgm:presLayoutVars>
      </dgm:prSet>
      <dgm:spPr/>
    </dgm:pt>
    <dgm:pt modelId="{3E62794C-1607-4733-ADCA-906674A22343}" type="pres">
      <dgm:prSet presAssocID="{EA9490CF-B859-4141-837A-1D4A6746AA49}" presName="parentText" presStyleLbl="node1" presStyleIdx="0" presStyleCnt="2">
        <dgm:presLayoutVars>
          <dgm:chMax val="0"/>
          <dgm:bulletEnabled val="1"/>
        </dgm:presLayoutVars>
      </dgm:prSet>
      <dgm:spPr/>
    </dgm:pt>
    <dgm:pt modelId="{3B57A0D3-8728-40A5-B79E-F7D5C3A120C7}" type="pres">
      <dgm:prSet presAssocID="{EA9490CF-B859-4141-837A-1D4A6746AA49}" presName="childText" presStyleLbl="revTx" presStyleIdx="0" presStyleCnt="2">
        <dgm:presLayoutVars>
          <dgm:bulletEnabled val="1"/>
        </dgm:presLayoutVars>
      </dgm:prSet>
      <dgm:spPr/>
    </dgm:pt>
    <dgm:pt modelId="{16F3467F-589A-42D1-9134-3E95797766A2}" type="pres">
      <dgm:prSet presAssocID="{694CA7C6-15F6-4B47-8E24-FE5C56E26217}" presName="parentText" presStyleLbl="node1" presStyleIdx="1" presStyleCnt="2">
        <dgm:presLayoutVars>
          <dgm:chMax val="0"/>
          <dgm:bulletEnabled val="1"/>
        </dgm:presLayoutVars>
      </dgm:prSet>
      <dgm:spPr/>
    </dgm:pt>
    <dgm:pt modelId="{50C6C0C8-D2B1-4ACB-B170-96A2C2FB0436}" type="pres">
      <dgm:prSet presAssocID="{694CA7C6-15F6-4B47-8E24-FE5C56E26217}" presName="childText" presStyleLbl="revTx" presStyleIdx="1" presStyleCnt="2">
        <dgm:presLayoutVars>
          <dgm:bulletEnabled val="1"/>
        </dgm:presLayoutVars>
      </dgm:prSet>
      <dgm:spPr/>
    </dgm:pt>
  </dgm:ptLst>
  <dgm:cxnLst>
    <dgm:cxn modelId="{A63E0D28-8C9D-4492-BFA2-842090921CF9}" srcId="{4935F7FA-1D5F-4B60-8689-4C8381B1CEDC}" destId="{EA9490CF-B859-4141-837A-1D4A6746AA49}" srcOrd="0" destOrd="0" parTransId="{182DCE9F-4626-4193-B2B4-0CCF25747DA8}" sibTransId="{20E57596-7E32-460F-85A2-AA181D20A67B}"/>
    <dgm:cxn modelId="{37A7F9FD-B068-4C21-BF41-991D76614810}" srcId="{EA9490CF-B859-4141-837A-1D4A6746AA49}" destId="{E2F866C8-322C-47A7-B633-703C4112826F}" srcOrd="0" destOrd="0" parTransId="{9E81CED7-86DC-4713-AF35-B4B8640352B8}" sibTransId="{B29B00E5-D3BA-4D5C-890D-999070FEB1C1}"/>
    <dgm:cxn modelId="{E7E8ED28-FF1A-4FC2-9A17-6013210FD61A}" srcId="{EA9490CF-B859-4141-837A-1D4A6746AA49}" destId="{012A7920-9B69-463C-BD8E-74EF836F7395}" srcOrd="1" destOrd="0" parTransId="{FC2F7C51-026C-4B9D-91C6-4B36A188E0FB}" sibTransId="{531FD08E-A484-4F1F-AA45-97BC96FC128E}"/>
    <dgm:cxn modelId="{E78FE539-7076-41E3-921A-E70D4D68C6BC}" srcId="{EA9490CF-B859-4141-837A-1D4A6746AA49}" destId="{786AEA36-B781-4266-81FA-C38FE15F5456}" srcOrd="2" destOrd="0" parTransId="{D9B7AB64-7BA4-42CD-9169-0782F9A1AE18}" sibTransId="{427070D6-D426-4D5A-AB4C-D933C072D429}"/>
    <dgm:cxn modelId="{345D4977-E814-44DE-945E-986F7D89C445}" srcId="{4935F7FA-1D5F-4B60-8689-4C8381B1CEDC}" destId="{694CA7C6-15F6-4B47-8E24-FE5C56E26217}" srcOrd="1" destOrd="0" parTransId="{DD6AD0C1-F31D-45FC-B3EE-30CC8DA6BB12}" sibTransId="{2479F4EA-2543-4E1B-9F8F-C548098DF679}"/>
    <dgm:cxn modelId="{E78815C6-8121-49A6-BFBB-BF36371E14AE}" srcId="{694CA7C6-15F6-4B47-8E24-FE5C56E26217}" destId="{5BDF3335-0B07-4A07-85F7-BEF0E4DD57D4}" srcOrd="0" destOrd="1" parTransId="{3D8C5A5F-5449-40E0-9968-B2A24CD48D59}" sibTransId="{C3EB0B90-7374-4F49-877F-E5A518A11115}"/>
    <dgm:cxn modelId="{9A2FEB1C-6561-4FDF-9182-5C01D3684851}" srcId="{694CA7C6-15F6-4B47-8E24-FE5C56E26217}" destId="{B98D20AA-6060-4E79-93A4-2F0B50249FE1}" srcOrd="1" destOrd="1" parTransId="{39E5FBC6-116D-4634-97D8-536D6859DE73}" sibTransId="{46DAFD8E-FFA1-4193-8987-B4C881AD445E}"/>
    <dgm:cxn modelId="{6FC7CC5A-79D3-477D-ACA2-BA82C13D38F9}" srcId="{694CA7C6-15F6-4B47-8E24-FE5C56E26217}" destId="{A075E25F-FD02-4DF5-B3F3-64E2D55DAB14}" srcOrd="2" destOrd="1" parTransId="{BD478630-EC0B-464B-A48D-1A89E369E30A}" sibTransId="{3EC261DD-DD3A-4156-86D8-A38BC0FE0702}"/>
    <dgm:cxn modelId="{CED29DA1-76C9-4C5E-9BFD-EF0F9ED01DC7}" srcId="{694CA7C6-15F6-4B47-8E24-FE5C56E26217}" destId="{95F64994-BE9A-40CF-873C-EEEB7A261AD0}" srcOrd="3" destOrd="1" parTransId="{20474228-E9EE-418C-99E5-264DD073236A}" sibTransId="{471EF20B-F070-499A-9D71-7B2B1E48C0FC}"/>
    <dgm:cxn modelId="{F79461B2-36BA-4BD4-ACDC-4546FA304380}" type="presOf" srcId="{4935F7FA-1D5F-4B60-8689-4C8381B1CEDC}" destId="{7EBC2B5E-0208-4570-99BE-61F14D8CFDE7}" srcOrd="0" destOrd="0" presId="urn:microsoft.com/office/officeart/2005/8/layout/vList2"/>
    <dgm:cxn modelId="{0B5E5A66-8ECF-44D9-A6BD-51AA076E339D}" type="presParOf" srcId="{7EBC2B5E-0208-4570-99BE-61F14D8CFDE7}" destId="{3E62794C-1607-4733-ADCA-906674A22343}" srcOrd="0" destOrd="0" presId="urn:microsoft.com/office/officeart/2005/8/layout/vList2"/>
    <dgm:cxn modelId="{5A800D5A-1C10-49CF-8CE9-91E899AB0811}" type="presOf" srcId="{EA9490CF-B859-4141-837A-1D4A6746AA49}" destId="{3E62794C-1607-4733-ADCA-906674A22343}" srcOrd="0" destOrd="0" presId="urn:microsoft.com/office/officeart/2005/8/layout/vList2"/>
    <dgm:cxn modelId="{AFDED7BA-555F-4929-A873-66EBA29C2A9C}" type="presParOf" srcId="{7EBC2B5E-0208-4570-99BE-61F14D8CFDE7}" destId="{3B57A0D3-8728-40A5-B79E-F7D5C3A120C7}" srcOrd="1" destOrd="0" presId="urn:microsoft.com/office/officeart/2005/8/layout/vList2"/>
    <dgm:cxn modelId="{00E2B8AF-DC1E-42E6-AE62-D1C6B9CD0743}" type="presOf" srcId="{E2F866C8-322C-47A7-B633-703C4112826F}" destId="{3B57A0D3-8728-40A5-B79E-F7D5C3A120C7}" srcOrd="0" destOrd="0" presId="urn:microsoft.com/office/officeart/2005/8/layout/vList2"/>
    <dgm:cxn modelId="{C288F3A0-9B31-4279-8312-DAC6CD3279D3}" type="presOf" srcId="{012A7920-9B69-463C-BD8E-74EF836F7395}" destId="{3B57A0D3-8728-40A5-B79E-F7D5C3A120C7}" srcOrd="0" destOrd="1" presId="urn:microsoft.com/office/officeart/2005/8/layout/vList2"/>
    <dgm:cxn modelId="{67F48761-38CA-46F9-B529-F6CC3F27AC82}" type="presOf" srcId="{786AEA36-B781-4266-81FA-C38FE15F5456}" destId="{3B57A0D3-8728-40A5-B79E-F7D5C3A120C7}" srcOrd="0" destOrd="2" presId="urn:microsoft.com/office/officeart/2005/8/layout/vList2"/>
    <dgm:cxn modelId="{52709D25-4927-405A-978E-1BCD65EE0FF8}" type="presParOf" srcId="{7EBC2B5E-0208-4570-99BE-61F14D8CFDE7}" destId="{16F3467F-589A-42D1-9134-3E95797766A2}" srcOrd="2" destOrd="0" presId="urn:microsoft.com/office/officeart/2005/8/layout/vList2"/>
    <dgm:cxn modelId="{557A5ED2-2302-4627-B35B-9889E67419B2}" type="presOf" srcId="{694CA7C6-15F6-4B47-8E24-FE5C56E26217}" destId="{16F3467F-589A-42D1-9134-3E95797766A2}" srcOrd="0" destOrd="0" presId="urn:microsoft.com/office/officeart/2005/8/layout/vList2"/>
    <dgm:cxn modelId="{6726FA65-D64C-4F04-90B2-BE5FBD244452}" type="presParOf" srcId="{7EBC2B5E-0208-4570-99BE-61F14D8CFDE7}" destId="{50C6C0C8-D2B1-4ACB-B170-96A2C2FB0436}" srcOrd="3" destOrd="0" presId="urn:microsoft.com/office/officeart/2005/8/layout/vList2"/>
    <dgm:cxn modelId="{C60D3FC6-88DF-45FD-8846-71E93DC52E24}" type="presOf" srcId="{5BDF3335-0B07-4A07-85F7-BEF0E4DD57D4}" destId="{50C6C0C8-D2B1-4ACB-B170-96A2C2FB0436}" srcOrd="0" destOrd="0" presId="urn:microsoft.com/office/officeart/2005/8/layout/vList2"/>
    <dgm:cxn modelId="{8EDA48AE-A162-4C28-9ADE-7EE16BA9B600}" type="presOf" srcId="{B98D20AA-6060-4E79-93A4-2F0B50249FE1}" destId="{50C6C0C8-D2B1-4ACB-B170-96A2C2FB0436}" srcOrd="0" destOrd="1" presId="urn:microsoft.com/office/officeart/2005/8/layout/vList2"/>
    <dgm:cxn modelId="{E57E3828-6368-49DC-8181-F19620B97760}" type="presOf" srcId="{A075E25F-FD02-4DF5-B3F3-64E2D55DAB14}" destId="{50C6C0C8-D2B1-4ACB-B170-96A2C2FB0436}" srcOrd="0" destOrd="2" presId="urn:microsoft.com/office/officeart/2005/8/layout/vList2"/>
    <dgm:cxn modelId="{A019D232-1FC5-4EF0-B505-61D268EAE15E}" type="presOf" srcId="{95F64994-BE9A-40CF-873C-EEEB7A261AD0}" destId="{50C6C0C8-D2B1-4ACB-B170-96A2C2FB0436}" srcOrd="0" destOrd="3"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CED798-24A6-4160-A4DF-B0E5BB8236C2}" type="doc">
      <dgm:prSet loTypeId="urn:microsoft.com/office/officeart/2005/8/layout/default" loCatId="list" qsTypeId="urn:microsoft.com/office/officeart/2005/8/quickstyle/simple1" qsCatId="simple" csTypeId="urn:microsoft.com/office/officeart/2005/8/colors/accent1_2" csCatId="accent1" phldr="0"/>
      <dgm:spPr/>
      <dgm:t>
        <a:bodyPr/>
        <a:p>
          <a:endParaRPr lang="en-US"/>
        </a:p>
      </dgm:t>
    </dgm:pt>
    <dgm:pt modelId="{91F5AF42-2E8E-47F5-BC8E-D4C7FA9FA290}">
      <dgm:prSet phldrT="[Text]" phldr="0" custT="0"/>
      <dgm:spPr/>
      <dgm:t>
        <a:bodyPr vert="horz" wrap="square"/>
        <a:p>
          <a:pPr>
            <a:lnSpc>
              <a:spcPct val="100000"/>
            </a:lnSpc>
            <a:spcBef>
              <a:spcPct val="0"/>
            </a:spcBef>
            <a:spcAft>
              <a:spcPct val="35000"/>
            </a:spcAft>
          </a:pPr>
          <a:r>
            <a:rPr lang="en-US"/>
            <a:t>Consumtion Plan</a:t>
          </a:r>
          <a:r>
            <a:rPr lang="en-US"/>
            <a:t/>
          </a:r>
          <a:endParaRPr lang="en-US"/>
        </a:p>
      </dgm:t>
    </dgm:pt>
    <dgm:pt modelId="{3A37C892-50B7-47F1-86AA-3FDF5EB4EE9B}" cxnId="{1080BB49-2670-47F0-831D-65E87EB66ABC}" type="parTrans">
      <dgm:prSet/>
      <dgm:spPr/>
      <dgm:t>
        <a:bodyPr/>
        <a:p>
          <a:endParaRPr lang="en-US"/>
        </a:p>
      </dgm:t>
    </dgm:pt>
    <dgm:pt modelId="{63B1AD43-9D20-4050-A552-EF02B5A2392B}" cxnId="{1080BB49-2670-47F0-831D-65E87EB66ABC}" type="sibTrans">
      <dgm:prSet/>
      <dgm:spPr/>
      <dgm:t>
        <a:bodyPr/>
        <a:p>
          <a:endParaRPr lang="en-US"/>
        </a:p>
      </dgm:t>
    </dgm:pt>
    <dgm:pt modelId="{280D5902-A14D-4C39-A125-DEF43C7815E8}">
      <dgm:prSet phldrT="[Text]" phldr="0" custT="0"/>
      <dgm:spPr/>
      <dgm:t>
        <a:bodyPr vert="horz" wrap="square"/>
        <a:p>
          <a:pPr>
            <a:lnSpc>
              <a:spcPct val="100000"/>
            </a:lnSpc>
            <a:spcBef>
              <a:spcPct val="0"/>
            </a:spcBef>
            <a:spcAft>
              <a:spcPct val="35000"/>
            </a:spcAft>
          </a:pPr>
          <a:r>
            <a:rPr lang="en-US"/>
            <a:t>Premium Plan</a:t>
          </a:r>
          <a:endParaRPr lang="en-US"/>
        </a:p>
      </dgm:t>
    </dgm:pt>
    <dgm:pt modelId="{0BF6BCDE-F41A-4644-928D-D095CDC58CED}" cxnId="{67877D54-D788-4898-AA51-A8E957939D54}" type="parTrans">
      <dgm:prSet/>
      <dgm:spPr/>
      <dgm:t>
        <a:bodyPr/>
        <a:p>
          <a:endParaRPr lang="en-US"/>
        </a:p>
      </dgm:t>
    </dgm:pt>
    <dgm:pt modelId="{CC55538B-3B09-4E9F-877D-7D4FB05A20D8}" cxnId="{67877D54-D788-4898-AA51-A8E957939D54}" type="sibTrans">
      <dgm:prSet/>
      <dgm:spPr/>
      <dgm:t>
        <a:bodyPr/>
        <a:p>
          <a:endParaRPr lang="en-US"/>
        </a:p>
      </dgm:t>
    </dgm:pt>
    <dgm:pt modelId="{36E5B5FE-7A44-47A1-8F92-B088257A2152}">
      <dgm:prSet phldrT="[Text]" phldr="0" custT="0"/>
      <dgm:spPr/>
      <dgm:t>
        <a:bodyPr vert="horz" wrap="square"/>
        <a:p>
          <a:pPr>
            <a:lnSpc>
              <a:spcPct val="100000"/>
            </a:lnSpc>
            <a:spcBef>
              <a:spcPct val="0"/>
            </a:spcBef>
            <a:spcAft>
              <a:spcPct val="35000"/>
            </a:spcAft>
          </a:pPr>
          <a:r>
            <a:rPr lang="en-US"/>
            <a:t>Dedicated Plan</a:t>
          </a:r>
          <a:endParaRPr lang="en-US"/>
        </a:p>
      </dgm:t>
    </dgm:pt>
    <dgm:pt modelId="{7926F024-4AEC-4671-BBB1-3CE0B2112B8B}" cxnId="{1F47A904-6D0A-4422-B270-CE0AABEF6736}" type="parTrans">
      <dgm:prSet/>
      <dgm:spPr/>
      <dgm:t>
        <a:bodyPr/>
        <a:p>
          <a:endParaRPr lang="en-US"/>
        </a:p>
      </dgm:t>
    </dgm:pt>
    <dgm:pt modelId="{BC0418CD-7831-4545-B1D9-93D351CF53C3}" cxnId="{1F47A904-6D0A-4422-B270-CE0AABEF6736}" type="sibTrans">
      <dgm:prSet/>
      <dgm:spPr/>
      <dgm:t>
        <a:bodyPr/>
        <a:p>
          <a:endParaRPr lang="en-US"/>
        </a:p>
      </dgm:t>
    </dgm:pt>
    <dgm:pt modelId="{906887FB-01DE-46E1-9312-97F8DF38EE6D}" type="pres">
      <dgm:prSet presAssocID="{98CED798-24A6-4160-A4DF-B0E5BB8236C2}" presName="diagram" presStyleCnt="0">
        <dgm:presLayoutVars>
          <dgm:dir/>
          <dgm:resizeHandles val="exact"/>
        </dgm:presLayoutVars>
      </dgm:prSet>
      <dgm:spPr/>
    </dgm:pt>
    <dgm:pt modelId="{8EA24BC0-0B8D-42E9-A25F-7CA5AD90CCA1}" type="pres">
      <dgm:prSet presAssocID="{91F5AF42-2E8E-47F5-BC8E-D4C7FA9FA290}" presName="node" presStyleLbl="node1" presStyleIdx="0" presStyleCnt="3">
        <dgm:presLayoutVars>
          <dgm:bulletEnabled val="1"/>
        </dgm:presLayoutVars>
      </dgm:prSet>
      <dgm:spPr/>
    </dgm:pt>
    <dgm:pt modelId="{6C2FC485-DEBF-4CB8-855D-A9838793F3F3}" type="pres">
      <dgm:prSet presAssocID="{63B1AD43-9D20-4050-A552-EF02B5A2392B}" presName="sibTrans" presStyleCnt="0"/>
      <dgm:spPr/>
    </dgm:pt>
    <dgm:pt modelId="{A3974D1E-D32E-47DA-BFE3-BD66226FC69C}" type="pres">
      <dgm:prSet presAssocID="{280D5902-A14D-4C39-A125-DEF43C7815E8}" presName="node" presStyleLbl="node1" presStyleIdx="1" presStyleCnt="3">
        <dgm:presLayoutVars>
          <dgm:bulletEnabled val="1"/>
        </dgm:presLayoutVars>
      </dgm:prSet>
      <dgm:spPr/>
    </dgm:pt>
    <dgm:pt modelId="{2F2E690F-0370-4CE7-99EA-691838C9081B}" type="pres">
      <dgm:prSet presAssocID="{CC55538B-3B09-4E9F-877D-7D4FB05A20D8}" presName="sibTrans" presStyleCnt="0"/>
      <dgm:spPr/>
    </dgm:pt>
    <dgm:pt modelId="{D62CCB3D-C0B5-4702-B0E7-2BCC3AC6BED6}" type="pres">
      <dgm:prSet presAssocID="{36E5B5FE-7A44-47A1-8F92-B088257A2152}" presName="node" presStyleLbl="node1" presStyleIdx="2" presStyleCnt="3">
        <dgm:presLayoutVars>
          <dgm:bulletEnabled val="1"/>
        </dgm:presLayoutVars>
      </dgm:prSet>
      <dgm:spPr/>
    </dgm:pt>
  </dgm:ptLst>
  <dgm:cxnLst>
    <dgm:cxn modelId="{1080BB49-2670-47F0-831D-65E87EB66ABC}" srcId="{98CED798-24A6-4160-A4DF-B0E5BB8236C2}" destId="{91F5AF42-2E8E-47F5-BC8E-D4C7FA9FA290}" srcOrd="0" destOrd="0" parTransId="{3A37C892-50B7-47F1-86AA-3FDF5EB4EE9B}" sibTransId="{63B1AD43-9D20-4050-A552-EF02B5A2392B}"/>
    <dgm:cxn modelId="{67877D54-D788-4898-AA51-A8E957939D54}" srcId="{98CED798-24A6-4160-A4DF-B0E5BB8236C2}" destId="{280D5902-A14D-4C39-A125-DEF43C7815E8}" srcOrd="1" destOrd="0" parTransId="{0BF6BCDE-F41A-4644-928D-D095CDC58CED}" sibTransId="{CC55538B-3B09-4E9F-877D-7D4FB05A20D8}"/>
    <dgm:cxn modelId="{1F47A904-6D0A-4422-B270-CE0AABEF6736}" srcId="{98CED798-24A6-4160-A4DF-B0E5BB8236C2}" destId="{36E5B5FE-7A44-47A1-8F92-B088257A2152}" srcOrd="2" destOrd="0" parTransId="{7926F024-4AEC-4671-BBB1-3CE0B2112B8B}" sibTransId="{BC0418CD-7831-4545-B1D9-93D351CF53C3}"/>
    <dgm:cxn modelId="{A4BE4B66-1D21-4DFF-A6FB-D3BF7F8C139E}" type="presOf" srcId="{98CED798-24A6-4160-A4DF-B0E5BB8236C2}" destId="{906887FB-01DE-46E1-9312-97F8DF38EE6D}" srcOrd="0" destOrd="0" presId="urn:microsoft.com/office/officeart/2005/8/layout/default"/>
    <dgm:cxn modelId="{65C0AC55-90D9-446E-A6C6-6A2B824991F9}" type="presParOf" srcId="{906887FB-01DE-46E1-9312-97F8DF38EE6D}" destId="{8EA24BC0-0B8D-42E9-A25F-7CA5AD90CCA1}" srcOrd="0" destOrd="0" presId="urn:microsoft.com/office/officeart/2005/8/layout/default"/>
    <dgm:cxn modelId="{B58D8D20-967F-4895-89F2-4BFA9D2838C6}" type="presOf" srcId="{91F5AF42-2E8E-47F5-BC8E-D4C7FA9FA290}" destId="{8EA24BC0-0B8D-42E9-A25F-7CA5AD90CCA1}" srcOrd="0" destOrd="0" presId="urn:microsoft.com/office/officeart/2005/8/layout/default"/>
    <dgm:cxn modelId="{AB65092B-6266-4FA3-BE3B-F936B43A63E6}" type="presParOf" srcId="{906887FB-01DE-46E1-9312-97F8DF38EE6D}" destId="{6C2FC485-DEBF-4CB8-855D-A9838793F3F3}" srcOrd="1" destOrd="0" presId="urn:microsoft.com/office/officeart/2005/8/layout/default"/>
    <dgm:cxn modelId="{545FE7BB-B419-40CD-AC99-AD536DB7F855}" type="presParOf" srcId="{906887FB-01DE-46E1-9312-97F8DF38EE6D}" destId="{A3974D1E-D32E-47DA-BFE3-BD66226FC69C}" srcOrd="2" destOrd="0" presId="urn:microsoft.com/office/officeart/2005/8/layout/default"/>
    <dgm:cxn modelId="{67A44AC0-60B2-43D5-87DE-A4CB045FCF49}" type="presOf" srcId="{280D5902-A14D-4C39-A125-DEF43C7815E8}" destId="{A3974D1E-D32E-47DA-BFE3-BD66226FC69C}" srcOrd="0" destOrd="0" presId="urn:microsoft.com/office/officeart/2005/8/layout/default"/>
    <dgm:cxn modelId="{9673472A-74E8-46CF-A6AC-14EE54EA720C}" type="presParOf" srcId="{906887FB-01DE-46E1-9312-97F8DF38EE6D}" destId="{2F2E690F-0370-4CE7-99EA-691838C9081B}" srcOrd="3" destOrd="0" presId="urn:microsoft.com/office/officeart/2005/8/layout/default"/>
    <dgm:cxn modelId="{91EC4DFD-7D78-4EA5-8028-ACF9DE24711C}" type="presParOf" srcId="{906887FB-01DE-46E1-9312-97F8DF38EE6D}" destId="{D62CCB3D-C0B5-4702-B0E7-2BCC3AC6BED6}" srcOrd="4" destOrd="0" presId="urn:microsoft.com/office/officeart/2005/8/layout/default"/>
    <dgm:cxn modelId="{9AC86A1E-A311-4AA9-A9E8-4A420F817BB2}" type="presOf" srcId="{36E5B5FE-7A44-47A1-8F92-B088257A2152}" destId="{D62CCB3D-C0B5-4702-B0E7-2BCC3AC6BED6}"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078855" cy="3709670"/>
        <a:chOff x="0" y="0"/>
        <a:chExt cx="6078855" cy="3709670"/>
      </a:xfrm>
    </dsp:grpSpPr>
    <dsp:sp modelId="{8EA24BC0-0B8D-42E9-A25F-7CA5AD90CCA1}">
      <dsp:nvSpPr>
        <dsp:cNvPr id="3" name="Rectangles 2"/>
        <dsp:cNvSpPr/>
      </dsp:nvSpPr>
      <dsp:spPr bwMode="white">
        <a:xfrm>
          <a:off x="0" y="620058"/>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Queue</a:t>
          </a:r>
          <a:endParaRPr lang="en-US"/>
        </a:p>
      </dsp:txBody>
      <dsp:txXfrm>
        <a:off x="0" y="620058"/>
        <a:ext cx="1899660" cy="1139796"/>
      </dsp:txXfrm>
    </dsp:sp>
    <dsp:sp modelId="{A3974D1E-D32E-47DA-BFE3-BD66226FC69C}">
      <dsp:nvSpPr>
        <dsp:cNvPr id="4" name="Rectangles 3"/>
        <dsp:cNvSpPr/>
      </dsp:nvSpPr>
      <dsp:spPr bwMode="white">
        <a:xfrm>
          <a:off x="2089607" y="620058"/>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sym typeface="Times New Roman" panose="02020603050405020304"/>
            </a:rPr>
            <a:t>Cosmos DB</a:t>
          </a:r>
          <a:endParaRPr lang="en-US"/>
        </a:p>
      </dsp:txBody>
      <dsp:txXfrm>
        <a:off x="2089607" y="620058"/>
        <a:ext cx="1899660" cy="1139796"/>
      </dsp:txXfrm>
    </dsp:sp>
    <dsp:sp modelId="{D62CCB3D-C0B5-4702-B0E7-2BCC3AC6BED6}">
      <dsp:nvSpPr>
        <dsp:cNvPr id="5" name="Rectangles 4"/>
        <dsp:cNvSpPr/>
      </dsp:nvSpPr>
      <dsp:spPr bwMode="white">
        <a:xfrm>
          <a:off x="4179233" y="620058"/>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sym typeface="Times New Roman" panose="02020603050405020304"/>
            </a:rPr>
            <a:t>Blob Storage</a:t>
          </a:r>
          <a:endParaRPr lang="en-US"/>
        </a:p>
      </dsp:txBody>
      <dsp:txXfrm>
        <a:off x="4179233" y="620058"/>
        <a:ext cx="1899660" cy="1139796"/>
      </dsp:txXfrm>
    </dsp:sp>
    <dsp:sp modelId="{65DCAB72-4323-4909-83B5-EA97756B63D0}">
      <dsp:nvSpPr>
        <dsp:cNvPr id="6" name="Rectangles 5"/>
        <dsp:cNvSpPr/>
      </dsp:nvSpPr>
      <dsp:spPr bwMode="white">
        <a:xfrm>
          <a:off x="-19" y="1949816"/>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sym typeface="+mn-ea"/>
            </a:rPr>
            <a:t>SendGrid</a:t>
          </a:r>
          <a:endParaRPr lang="en-US"/>
        </a:p>
      </dsp:txBody>
      <dsp:txXfrm>
        <a:off x="-19" y="1949816"/>
        <a:ext cx="1899660" cy="1139796"/>
      </dsp:txXfrm>
    </dsp:sp>
    <dsp:sp modelId="{52FDF2A5-21FC-4943-A856-33657F608538}">
      <dsp:nvSpPr>
        <dsp:cNvPr id="7" name="Rectangles 6"/>
        <dsp:cNvSpPr/>
      </dsp:nvSpPr>
      <dsp:spPr bwMode="white">
        <a:xfrm>
          <a:off x="2089607" y="1949816"/>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sym typeface="Times New Roman" panose="02020603050405020304"/>
            </a:rPr>
            <a:t>HTTP &amp; webhook</a:t>
          </a:r>
          <a:endParaRPr lang="en-US">
            <a:sym typeface="Times New Roman" panose="02020603050405020304"/>
          </a:endParaRPr>
        </a:p>
      </dsp:txBody>
      <dsp:txXfrm>
        <a:off x="2089607" y="1949816"/>
        <a:ext cx="1899660" cy="1139796"/>
      </dsp:txXfrm>
    </dsp:sp>
    <dsp:sp modelId="{527A4D73-94C7-4ADB-819F-93404EAB6F0C}">
      <dsp:nvSpPr>
        <dsp:cNvPr id="8" name="Rectangles 7"/>
        <dsp:cNvSpPr/>
      </dsp:nvSpPr>
      <dsp:spPr bwMode="white">
        <a:xfrm>
          <a:off x="4179233" y="1949816"/>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others</a:t>
          </a:r>
          <a:endParaRPr lang="en-US"/>
        </a:p>
      </dsp:txBody>
      <dsp:txXfrm>
        <a:off x="4179233" y="1949816"/>
        <a:ext cx="1899660" cy="113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09280" cy="3857625"/>
        <a:chOff x="0" y="0"/>
        <a:chExt cx="8209280" cy="3857625"/>
      </a:xfrm>
    </dsp:grpSpPr>
    <dsp:sp modelId="{3E62794C-1607-4733-ADCA-906674A22343}">
      <dsp:nvSpPr>
        <dsp:cNvPr id="3" name="Rounded Rectangle 2"/>
        <dsp:cNvSpPr/>
      </dsp:nvSpPr>
      <dsp:spPr bwMode="white">
        <a:xfrm>
          <a:off x="0" y="55563"/>
          <a:ext cx="8209280" cy="633730"/>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95250" tIns="95250" rIns="95250" bIns="9525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a:t>Business</a:t>
          </a:r>
          <a:endParaRPr lang="en-US"/>
        </a:p>
      </dsp:txBody>
      <dsp:txXfrm>
        <a:off x="0" y="55563"/>
        <a:ext cx="8209280" cy="633730"/>
      </dsp:txXfrm>
    </dsp:sp>
    <dsp:sp modelId="{3B57A0D3-8728-40A5-B79E-F7D5C3A120C7}">
      <dsp:nvSpPr>
        <dsp:cNvPr id="4" name="Rectangles 3"/>
        <dsp:cNvSpPr/>
      </dsp:nvSpPr>
      <dsp:spPr bwMode="white">
        <a:xfrm>
          <a:off x="0" y="689293"/>
          <a:ext cx="8209280" cy="106235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0644" tIns="31750" rIns="177800" bIns="317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20000"/>
            </a:spcAft>
            <a:buChar char="•"/>
          </a:pPr>
          <a:r>
            <a:rPr lang="en-US">
              <a:solidFill>
                <a:schemeClr val="tx1"/>
              </a:solidFill>
            </a:rPr>
            <a:t>Reminders and Notifications</a:t>
          </a:r>
          <a:endParaRPr lang="en-US">
            <a:solidFill>
              <a:schemeClr val="tx1"/>
            </a:solidFill>
          </a:endParaRPr>
        </a:p>
        <a:p>
          <a:pPr lvl="1">
            <a:lnSpc>
              <a:spcPct val="100000"/>
            </a:lnSpc>
            <a:spcBef>
              <a:spcPct val="0"/>
            </a:spcBef>
            <a:spcAft>
              <a:spcPct val="20000"/>
            </a:spcAft>
            <a:buChar char="•"/>
          </a:pPr>
          <a:r>
            <a:rPr lang="en-US">
              <a:solidFill>
                <a:schemeClr val="tx1"/>
              </a:solidFill>
            </a:rPr>
            <a:t>Lightweight Web API, POC</a:t>
          </a:r>
          <a:endParaRPr lang="en-US">
            <a:solidFill>
              <a:schemeClr val="tx1"/>
            </a:solidFill>
          </a:endParaRPr>
        </a:p>
        <a:p>
          <a:pPr lvl="1">
            <a:lnSpc>
              <a:spcPct val="100000"/>
            </a:lnSpc>
            <a:spcBef>
              <a:spcPct val="0"/>
            </a:spcBef>
            <a:spcAft>
              <a:spcPct val="20000"/>
            </a:spcAft>
            <a:buChar char="•"/>
          </a:pPr>
          <a:r>
            <a:rPr lang="en-US">
              <a:solidFill>
                <a:schemeClr val="tx1"/>
              </a:solidFill>
            </a:rPr>
            <a:t>Scheduled tasks</a:t>
          </a:r>
          <a:endParaRPr lang="en-US">
            <a:solidFill>
              <a:schemeClr val="tx1"/>
            </a:solidFill>
          </a:endParaRPr>
        </a:p>
      </dsp:txBody>
      <dsp:txXfrm>
        <a:off x="0" y="689293"/>
        <a:ext cx="8209280" cy="1062355"/>
      </dsp:txXfrm>
    </dsp:sp>
    <dsp:sp modelId="{16F3467F-589A-42D1-9134-3E95797766A2}">
      <dsp:nvSpPr>
        <dsp:cNvPr id="5" name="Rounded Rectangle 4"/>
        <dsp:cNvSpPr/>
      </dsp:nvSpPr>
      <dsp:spPr bwMode="white">
        <a:xfrm>
          <a:off x="0" y="1751648"/>
          <a:ext cx="8209280" cy="633730"/>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95250" tIns="95250" rIns="95250" bIns="9525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a:solidFill>
                <a:srgbClr val="C00000"/>
              </a:solidFill>
            </a:rPr>
            <a:t>Technical</a:t>
          </a:r>
          <a:endParaRPr lang="en-US">
            <a:solidFill>
              <a:srgbClr val="C00000"/>
            </a:solidFill>
          </a:endParaRPr>
        </a:p>
      </dsp:txBody>
      <dsp:txXfrm>
        <a:off x="0" y="1751648"/>
        <a:ext cx="8209280" cy="633730"/>
      </dsp:txXfrm>
    </dsp:sp>
    <dsp:sp modelId="{50C6C0C8-D2B1-4ACB-B170-96A2C2FB0436}">
      <dsp:nvSpPr>
        <dsp:cNvPr id="6" name="Rectangles 5"/>
        <dsp:cNvSpPr/>
      </dsp:nvSpPr>
      <dsp:spPr bwMode="white">
        <a:xfrm>
          <a:off x="0" y="2385378"/>
          <a:ext cx="8209280" cy="14166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0644" tIns="31750" rIns="177800" bIns="317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20000"/>
            </a:spcAft>
            <a:buChar char="•"/>
          </a:pPr>
          <a:r>
            <a:rPr lang="en-US">
              <a:solidFill>
                <a:schemeClr val="tx1"/>
              </a:solidFill>
            </a:rPr>
            <a:t>Send mails</a:t>
          </a:r>
          <a:endParaRPr lang="en-US">
            <a:solidFill>
              <a:schemeClr val="tx1"/>
            </a:solidFill>
          </a:endParaRPr>
        </a:p>
        <a:p>
          <a:pPr lvl="1">
            <a:lnSpc>
              <a:spcPct val="100000"/>
            </a:lnSpc>
            <a:spcBef>
              <a:spcPct val="0"/>
            </a:spcBef>
            <a:spcAft>
              <a:spcPct val="20000"/>
            </a:spcAft>
            <a:buChar char="•"/>
          </a:pPr>
          <a:r>
            <a:rPr lang="en-US">
              <a:solidFill>
                <a:schemeClr val="tx1"/>
              </a:solidFill>
            </a:rPr>
            <a:t>Order, File processing</a:t>
          </a:r>
          <a:endParaRPr lang="en-US">
            <a:solidFill>
              <a:schemeClr val="tx1"/>
            </a:solidFill>
          </a:endParaRPr>
        </a:p>
        <a:p>
          <a:pPr lvl="1">
            <a:lnSpc>
              <a:spcPct val="100000"/>
            </a:lnSpc>
            <a:spcBef>
              <a:spcPct val="0"/>
            </a:spcBef>
            <a:spcAft>
              <a:spcPct val="20000"/>
            </a:spcAft>
            <a:buChar char="•"/>
          </a:pPr>
          <a:r>
            <a:rPr lang="en-US">
              <a:solidFill>
                <a:schemeClr val="tx1"/>
              </a:solidFill>
            </a:rPr>
            <a:t>Computing backend calculations</a:t>
          </a:r>
          <a:endParaRPr lang="en-US">
            <a:solidFill>
              <a:schemeClr val="tx1"/>
            </a:solidFill>
          </a:endParaRPr>
        </a:p>
        <a:p>
          <a:pPr lvl="1">
            <a:lnSpc>
              <a:spcPct val="100000"/>
            </a:lnSpc>
            <a:spcBef>
              <a:spcPct val="0"/>
            </a:spcBef>
            <a:spcAft>
              <a:spcPct val="20000"/>
            </a:spcAft>
            <a:buChar char="•"/>
          </a:pPr>
          <a:endParaRPr lang="en-US">
            <a:solidFill>
              <a:schemeClr val="tx1"/>
            </a:solidFill>
          </a:endParaRPr>
        </a:p>
      </dsp:txBody>
      <dsp:txXfrm>
        <a:off x="0" y="2385378"/>
        <a:ext cx="8209280" cy="1416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88680" cy="1095375"/>
        <a:chOff x="0" y="0"/>
        <a:chExt cx="8488680" cy="1095375"/>
      </a:xfrm>
    </dsp:grpSpPr>
    <dsp:sp modelId="{8EA24BC0-0B8D-42E9-A25F-7CA5AD90CCA1}">
      <dsp:nvSpPr>
        <dsp:cNvPr id="3" name="Rectangles 2"/>
        <dsp:cNvSpPr/>
      </dsp:nvSpPr>
      <dsp:spPr bwMode="white">
        <a:xfrm>
          <a:off x="1324698" y="99"/>
          <a:ext cx="1825294" cy="109517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Consumtion Plan</a:t>
          </a:r>
          <a:endParaRPr lang="en-US"/>
        </a:p>
      </dsp:txBody>
      <dsp:txXfrm>
        <a:off x="1324698" y="99"/>
        <a:ext cx="1825294" cy="1095177"/>
      </dsp:txXfrm>
    </dsp:sp>
    <dsp:sp modelId="{A3974D1E-D32E-47DA-BFE3-BD66226FC69C}">
      <dsp:nvSpPr>
        <dsp:cNvPr id="4" name="Rectangles 3"/>
        <dsp:cNvSpPr/>
      </dsp:nvSpPr>
      <dsp:spPr bwMode="white">
        <a:xfrm>
          <a:off x="3332522" y="99"/>
          <a:ext cx="1825294" cy="109517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Premium Plan</a:t>
          </a:r>
          <a:endParaRPr lang="en-US"/>
        </a:p>
      </dsp:txBody>
      <dsp:txXfrm>
        <a:off x="3332522" y="99"/>
        <a:ext cx="1825294" cy="1095177"/>
      </dsp:txXfrm>
    </dsp:sp>
    <dsp:sp modelId="{D62CCB3D-C0B5-4702-B0E7-2BCC3AC6BED6}">
      <dsp:nvSpPr>
        <dsp:cNvPr id="5" name="Rectangles 4"/>
        <dsp:cNvSpPr/>
      </dsp:nvSpPr>
      <dsp:spPr bwMode="white">
        <a:xfrm>
          <a:off x="5340345" y="99"/>
          <a:ext cx="1825294" cy="109517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Dedicated Plan</a:t>
          </a:r>
          <a:endParaRPr lang="en-US"/>
        </a:p>
      </dsp:txBody>
      <dsp:txXfrm>
        <a:off x="5340345" y="99"/>
        <a:ext cx="1825294" cy="10951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Timer: will trigger at period time as config</a:t>
            </a:r>
            <a:endParaRPr lang="en-US"/>
          </a:p>
          <a:p>
            <a:pPr marL="0" lvl="0" indent="0" algn="l" rtl="0">
              <a:spcBef>
                <a:spcPts val="0"/>
              </a:spcBef>
              <a:spcAft>
                <a:spcPts val="0"/>
              </a:spcAft>
              <a:buNone/>
            </a:pPr>
            <a:r>
              <a:rPr lang="en-US"/>
              <a:t>Queue message: As soon as a new message is received in the actual queue, this will be executed.</a:t>
            </a:r>
            <a:endParaRPr lang="en-US"/>
          </a:p>
          <a:p>
            <a:pPr marL="0" lvl="0" indent="0" algn="l" rtl="0">
              <a:spcBef>
                <a:spcPts val="0"/>
              </a:spcBef>
              <a:spcAft>
                <a:spcPts val="0"/>
              </a:spcAft>
              <a:buNone/>
            </a:pPr>
            <a:r>
              <a:rPr lang="en-US"/>
              <a:t>HTTP Request  Web API or webhooks: This will have url, when the url being called with HTTP Verb (GET, POST, PUT), that point function will be executed.</a:t>
            </a:r>
            <a:endParaRPr lang="en-US"/>
          </a:p>
          <a:p>
            <a:pPr marL="0" lvl="0" indent="0" algn="l" rtl="0">
              <a:spcBef>
                <a:spcPts val="0"/>
              </a:spcBef>
              <a:spcAft>
                <a:spcPts val="0"/>
              </a:spcAft>
              <a:buNone/>
            </a:pPr>
            <a:r>
              <a:rPr lang="en-US"/>
              <a:t>Azure blob: that will store file </a:t>
            </a:r>
            <a:endParaRPr lang="en-US"/>
          </a:p>
          <a:p>
            <a:pPr marL="0" lvl="0" indent="0" algn="l" rtl="0">
              <a:spcBef>
                <a:spcPts val="0"/>
              </a:spcBef>
              <a:spcAft>
                <a:spcPts val="0"/>
              </a:spcAft>
              <a:buNone/>
            </a:pPr>
            <a:r>
              <a:rPr lang="en-US"/>
              <a:t>SendGrid: use to send mail.</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 A TimeSpan can be used only for a function app that runs on an App Service Plan.</a:t>
            </a:r>
            <a:endParaRPr lang="en-US">
              <a:sym typeface="+mn-ea"/>
            </a:endParaRPr>
          </a:p>
          <a:p>
            <a:pPr marL="0" lvl="0" indent="0" algn="l" rtl="0">
              <a:spcBef>
                <a:spcPts val="0"/>
              </a:spcBef>
              <a:spcAft>
                <a:spcPts val="0"/>
              </a:spcAft>
              <a:buNone/>
            </a:pPr>
            <a:r>
              <a:rPr lang="en-US">
                <a:sym typeface="+mn-ea"/>
              </a:rPr>
              <a:t>You can put the schedule expression in an app setting and set this property to the app setting name wrapped in % signs, as %ScheduleAppSetting%.</a:t>
            </a:r>
            <a:endParaRPr lang="en-US">
              <a:sym typeface="+mn-ea"/>
            </a:endParaRPr>
          </a:p>
          <a:p>
            <a:pPr marL="0" lvl="0" indent="0" algn="l" rtl="0">
              <a:spcBef>
                <a:spcPts val="0"/>
              </a:spcBef>
              <a:spcAft>
                <a:spcPts val="0"/>
              </a:spcAft>
              <a:buNone/>
            </a:pPr>
            <a:r>
              <a:rPr lang="en-US">
                <a:sym typeface="+mn-ea"/>
              </a:rPr>
              <a:t>For schedules that trigger more than once per minute, the default is false.</a:t>
            </a:r>
            <a:endParaRPr lang="en-US"/>
          </a:p>
          <a:p>
            <a:pPr marL="0" lvl="0" indent="0" algn="l" rtl="0">
              <a:spcBef>
                <a:spcPts val="0"/>
              </a:spcBef>
              <a:spcAft>
                <a:spcPts val="0"/>
              </a:spcAft>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have your CRON expression based on another time zone, create an app setting for your function app named WEBSITE_TIME_ZONE.</a:t>
            </a:r>
            <a:endParaRPr lang="en-US"/>
          </a:p>
          <a:p>
            <a:pPr marL="0" lvl="0" indent="0" algn="l" rtl="0">
              <a:spcBef>
                <a:spcPts val="0"/>
              </a:spcBef>
              <a:spcAft>
                <a:spcPts val="0"/>
              </a:spcAft>
              <a:buNone/>
            </a:pPr>
            <a:r>
              <a:rPr lang="en-US"/>
              <a:t>WEBSITE_TIME_ZONE is not currently supported on the Linux Consumption plan.</a:t>
            </a:r>
            <a:endParaRPr lang="en-US"/>
          </a:p>
          <a:p>
            <a:pPr marL="0" lvl="0" indent="0" algn="l" rtl="0">
              <a:spcBef>
                <a:spcPts val="0"/>
              </a:spcBef>
              <a:spcAft>
                <a:spcPts val="0"/>
              </a:spcAft>
              <a:buNone/>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tx1"/>
                </a:solidFill>
                <a:latin typeface="Times New Roman" panose="02020603050405020304"/>
                <a:ea typeface="Times New Roman" panose="02020603050405020304"/>
                <a:cs typeface="Times New Roman" panose="02020603050405020304"/>
                <a:sym typeface="Times New Roman" panose="02020603050405020304"/>
              </a:rPr>
              <a:t>When used as an API key, these only allow access to that function.</a:t>
            </a:r>
            <a:endParaRPr lang="en-US">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a:solidFill>
                  <a:schemeClr val="tx1"/>
                </a:solidFill>
                <a:latin typeface="Times New Roman" panose="02020603050405020304"/>
                <a:ea typeface="Times New Roman" panose="02020603050405020304"/>
                <a:cs typeface="Times New Roman" panose="02020603050405020304"/>
                <a:sym typeface="Times New Roman" panose="02020603050405020304"/>
              </a:rPr>
              <a:t> When used as an API key, these allow access to any function within the function app.</a:t>
            </a:r>
            <a:endParaRPr lang="en-US">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Azure function also provide concept of input &amp; output Binding to make it easy to integrate with other services.</a:t>
            </a:r>
            <a:endParaRPr lang="en-US"/>
          </a:p>
          <a:p>
            <a:pPr marL="0" lvl="0" indent="0" algn="l" rtl="0">
              <a:spcBef>
                <a:spcPts val="0"/>
              </a:spcBef>
              <a:spcAft>
                <a:spcPts val="0"/>
              </a:spcAft>
              <a:buNone/>
            </a:pPr>
            <a:r>
              <a:rPr lang="en-US"/>
              <a:t>For example, instead of connecting to queue and post message, we just need to setup queue output binding, the logic will automatically sending it. Also simplify get data in function (in CosmosDB). it will put as input param in your function.</a:t>
            </a:r>
            <a:endParaRPr lang="en-US"/>
          </a:p>
          <a:p>
            <a:pPr marL="0" lvl="0" indent="0" algn="l" rtl="0">
              <a:spcBef>
                <a:spcPts val="0"/>
              </a:spcBef>
              <a:spcAft>
                <a:spcPts val="0"/>
              </a:spcAft>
              <a:buNone/>
            </a:pPr>
            <a:r>
              <a:rPr lang="en-US"/>
              <a:t>All theses big part why Azure function such as rapid development flatform.</a:t>
            </a:r>
            <a:endParaRPr lang="en-US"/>
          </a:p>
          <a:p>
            <a:pPr marL="0" lvl="0" indent="0" algn="l" rtl="0">
              <a:spcBef>
                <a:spcPts val="0"/>
              </a:spcBef>
              <a:spcAft>
                <a:spcPts val="0"/>
              </a:spcAft>
              <a:buNone/>
            </a:pPr>
            <a:r>
              <a:rPr lang="en-US"/>
              <a:t>forcus on core business. </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move serverless to end</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rPr>
              <a:t>Because generally Microsoft Azure better supports compute running Windows.</a:t>
            </a:r>
            <a:endPar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a:p>
            <a:pPr marL="0" lvl="0" indent="0" algn="l" rtl="0">
              <a:spcBef>
                <a:spcPts val="0"/>
              </a:spcBef>
              <a:spcAft>
                <a:spcPts val="0"/>
              </a:spcAft>
              <a:buNone/>
            </a:pPr>
            <a:r>
              <a:rPr lang="en-US"/>
              <a:t>Consumtion : disadvantage: frezze, not always start. Usage for small function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Premium Plan:</a:t>
            </a:r>
            <a:br>
              <a:rPr lang="en-US"/>
            </a:br>
            <a:br>
              <a:rPr lang="en-US"/>
            </a:br>
            <a:br>
              <a:rPr lang="en-US"/>
            </a:br>
            <a:r>
              <a:rPr lang="en-US"/>
              <a:t>Dedicated Plan</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a:p>
            <a:pPr marL="0" lvl="0" indent="0" algn="l" rtl="0">
              <a:spcBef>
                <a:spcPts val="0"/>
              </a:spcBef>
              <a:spcAft>
                <a:spcPts val="0"/>
              </a:spcAft>
              <a:buNone/>
            </a:pPr>
            <a:r>
              <a:rPr lang="en-US"/>
              <a:t>Consumtion : disadvantage: frezze, not always start. Usage for small function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Premium Plan:</a:t>
            </a:r>
            <a:br>
              <a:rPr lang="en-US"/>
            </a:br>
            <a:br>
              <a:rPr lang="en-US"/>
            </a:br>
            <a:br>
              <a:rPr lang="en-US"/>
            </a:br>
            <a:r>
              <a:rPr lang="en-US"/>
              <a:t>Dedicated Plan</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a:p>
            <a:pPr marL="0" lvl="0" indent="0" algn="l" rtl="0">
              <a:spcBef>
                <a:spcPts val="0"/>
              </a:spcBef>
              <a:spcAft>
                <a:spcPts val="0"/>
              </a:spcAft>
              <a:buNone/>
            </a:pPr>
            <a:r>
              <a:rPr lang="en-US"/>
              <a:t>Consumtion : disadvantage: frezze, not always start. Usage for small function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Premium Plan:</a:t>
            </a:r>
            <a:br>
              <a:rPr lang="en-US"/>
            </a:br>
            <a:br>
              <a:rPr lang="en-US"/>
            </a:br>
            <a:br>
              <a:rPr lang="en-US"/>
            </a:br>
            <a:r>
              <a:rPr lang="en-US"/>
              <a:t>Dedicated Plan</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a:p>
            <a:pPr marL="0" lvl="0" indent="0" algn="l" rtl="0">
              <a:spcBef>
                <a:spcPts val="0"/>
              </a:spcBef>
              <a:spcAft>
                <a:spcPts val="0"/>
              </a:spcAft>
              <a:buNone/>
            </a:pPr>
            <a:r>
              <a:rPr lang="en-US"/>
              <a:t>Consumtion : disadvantage: frezze, not always start. Usage for small function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Premium Plan:</a:t>
            </a:r>
            <a:br>
              <a:rPr lang="en-US"/>
            </a:br>
            <a:br>
              <a:rPr lang="en-US"/>
            </a:br>
            <a:br>
              <a:rPr lang="en-US"/>
            </a:br>
            <a:r>
              <a:rPr lang="en-US"/>
              <a:t>Dedicated Plan</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-Code is something that you would write based on an event that is fired.</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sym typeface="+mn-ea"/>
              </a:rPr>
              <a:t>UseCase for Azure function.</a:t>
            </a:r>
            <a:endParaRPr lang="en-US"/>
          </a:p>
          <a:p>
            <a:pPr marL="0" lvl="0" indent="0" algn="l" rtl="0">
              <a:spcBef>
                <a:spcPts val="0"/>
              </a:spcBef>
              <a:spcAft>
                <a:spcPts val="0"/>
              </a:spcAft>
              <a:buNone/>
            </a:pPr>
            <a:r>
              <a:rPr lang="en-US">
                <a:sym typeface="+mn-ea"/>
              </a:rPr>
              <a:t>Best practice</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-cost (chi phi van hanh, con nguoi)</a:t>
            </a:r>
            <a:endParaRPr lang="en-US"/>
          </a:p>
          <a:p>
            <a:pPr marL="0" lvl="0" indent="0" algn="l" rtl="0">
              <a:spcBef>
                <a:spcPts val="0"/>
              </a:spcBef>
              <a:spcAft>
                <a:spcPts val="0"/>
              </a:spcAft>
              <a:buNone/>
            </a:pPr>
            <a:r>
              <a:rPr lang="en-US">
                <a:sym typeface="+mn-ea"/>
              </a:rPr>
              <a:t>-saving cost : </a:t>
            </a:r>
            <a:endParaRPr lang="en-US"/>
          </a:p>
          <a:p>
            <a:pPr marL="0" lvl="0" indent="0" algn="l" rtl="0">
              <a:spcBef>
                <a:spcPts val="0"/>
              </a:spcBef>
              <a:spcAft>
                <a:spcPts val="0"/>
              </a:spcAft>
              <a:buNone/>
            </a:pPr>
            <a:r>
              <a:rPr lang="en-US">
                <a:sym typeface="+mn-ea"/>
              </a:rPr>
              <a:t> + chi phí vận hành: Uptime</a:t>
            </a:r>
            <a:endParaRPr lang="en-US"/>
          </a:p>
          <a:p>
            <a:pPr marL="0" lvl="0" indent="0" algn="l" rtl="0">
              <a:spcBef>
                <a:spcPts val="0"/>
              </a:spcBef>
              <a:spcAft>
                <a:spcPts val="0"/>
              </a:spcAft>
              <a:buNone/>
            </a:pPr>
            <a:r>
              <a:rPr lang="en-US">
                <a:sym typeface="+mn-ea"/>
              </a:rPr>
              <a:t> + con người: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Manage activity of durable function</a:t>
            </a:r>
            <a:endParaRPr lang="en-US"/>
          </a:p>
          <a:p>
            <a:pPr marL="0" lvl="0" indent="0" algn="l" rtl="0">
              <a:spcBef>
                <a:spcPts val="0"/>
              </a:spcBef>
              <a:spcAft>
                <a:spcPts val="0"/>
              </a:spcAft>
              <a:buNone/>
            </a:pPr>
            <a:r>
              <a:rPr lang="en-US"/>
              <a:t>Scalable: Run by it own.</a:t>
            </a:r>
            <a:endParaRPr lang="en-US"/>
          </a:p>
          <a:p>
            <a:pPr marL="0" lvl="0" indent="0" algn="l" rtl="0">
              <a:spcBef>
                <a:spcPts val="0"/>
              </a:spcBef>
              <a:spcAft>
                <a:spcPts val="0"/>
              </a:spcAft>
              <a:buNone/>
            </a:pPr>
            <a:r>
              <a:rPr lang="en-US">
                <a:sym typeface="+mn-ea"/>
              </a:rPr>
              <a:t>Scalable by function : scope of azure function, </a:t>
            </a:r>
            <a:endParaRPr lang="en-US">
              <a:sym typeface="+mn-ea"/>
            </a:endParaRPr>
          </a:p>
          <a:p>
            <a:pPr marL="0" lvl="0" indent="0" algn="l" rtl="0">
              <a:spcBef>
                <a:spcPts val="0"/>
              </a:spcBef>
              <a:spcAft>
                <a:spcPts val="0"/>
              </a:spcAft>
              <a:buNone/>
            </a:pPr>
            <a:r>
              <a:rPr lang="en-US">
                <a:sym typeface="+mn-ea"/>
              </a:rPr>
              <a:t>Scalable by all system : big system all azure function combined, which mean scale system</a:t>
            </a:r>
            <a:endParaRPr lang="en-US">
              <a:sym typeface="+mn-ea"/>
            </a:endParaRPr>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Compute-on-demand: use by needs (except timer)</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Beside these, there’re others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3.svg"/><Relationship Id="rId8" Type="http://schemas.openxmlformats.org/officeDocument/2006/relationships/image" Target="../media/image10.png"/><Relationship Id="rId7" Type="http://schemas.openxmlformats.org/officeDocument/2006/relationships/image" Target="../media/image2.svg"/><Relationship Id="rId6" Type="http://schemas.openxmlformats.org/officeDocument/2006/relationships/image" Target="../media/image9.png"/><Relationship Id="rId5" Type="http://schemas.openxmlformats.org/officeDocument/2006/relationships/image" Target="../media/image1.sv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4" Type="http://schemas.openxmlformats.org/officeDocument/2006/relationships/notesSlide" Target="../notesSlides/notesSlide10.xml"/><Relationship Id="rId13" Type="http://schemas.openxmlformats.org/officeDocument/2006/relationships/slideLayout" Target="../slideLayouts/slideLayout3.xml"/><Relationship Id="rId12" Type="http://schemas.openxmlformats.org/officeDocument/2006/relationships/themeOverride" Target="../theme/themeOverride4.xml"/><Relationship Id="rId11" Type="http://schemas.openxmlformats.org/officeDocument/2006/relationships/image" Target="../media/image4.svg"/><Relationship Id="rId10" Type="http://schemas.openxmlformats.org/officeDocument/2006/relationships/image" Target="../media/image11.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image" Target="../media/image12.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svg"/><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image" Target="../media/image5.svg"/><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7.png"/><Relationship Id="rId2" Type="http://schemas.openxmlformats.org/officeDocument/2006/relationships/image" Target="../media/image4.png"/><Relationship Id="rId10" Type="http://schemas.openxmlformats.org/officeDocument/2006/relationships/notesSlide" Target="../notesSlides/notesSlide1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themeOverride" Target="../theme/themeOverride5.xml"/><Relationship Id="rId2" Type="http://schemas.openxmlformats.org/officeDocument/2006/relationships/image" Target="../media/image4.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xml"/><Relationship Id="rId3" Type="http://schemas.openxmlformats.org/officeDocument/2006/relationships/themeOverride" Target="../theme/themeOverride6.xml"/><Relationship Id="rId2" Type="http://schemas.openxmlformats.org/officeDocument/2006/relationships/image" Target="../media/image4.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hemeOverride" Target="../theme/themeOverride7.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themeOverride" Target="../theme/themeOverride8.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3.xml"/><Relationship Id="rId4" Type="http://schemas.openxmlformats.org/officeDocument/2006/relationships/themeOverride" Target="../theme/themeOverride9.xml"/><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3.xml"/><Relationship Id="rId4" Type="http://schemas.openxmlformats.org/officeDocument/2006/relationships/themeOverride" Target="../theme/themeOverride10.xml"/><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themeOverride" Target="../theme/themeOverride11.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3.xml"/><Relationship Id="rId4" Type="http://schemas.openxmlformats.org/officeDocument/2006/relationships/themeOverride" Target="../theme/themeOverride12.xml"/><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3.xml"/><Relationship Id="rId3" Type="http://schemas.openxmlformats.org/officeDocument/2006/relationships/themeOverride" Target="../theme/themeOverride13.xml"/><Relationship Id="rId2" Type="http://schemas.openxmlformats.org/officeDocument/2006/relationships/image" Target="../media/image4.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hemeOverride" Target="../theme/themeOverride14.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4.png"/><Relationship Id="rId10" Type="http://schemas.openxmlformats.org/officeDocument/2006/relationships/notesSlide" Target="../notesSlides/notesSlide33.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slideLayout" Target="../slideLayouts/slideLayout3.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image" Target="../media/image4.pn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hemeOverride" Target="../theme/themeOverride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hemeOverride" Target="../theme/themeOverride2.xml"/><Relationship Id="rId2" Type="http://schemas.openxmlformats.org/officeDocument/2006/relationships/image" Target="../media/image4.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themeOverride" Target="../theme/themeOverride3.xml"/><Relationship Id="rId2" Type="http://schemas.openxmlformats.org/officeDocument/2006/relationships/image" Target="../media/image4.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1992735"/>
            <a:ext cx="8520600" cy="841800"/>
          </a:xfrm>
        </p:spPr>
        <p:txBody>
          <a:bodyPr>
            <a:normAutofit/>
          </a:bodyPr>
          <a:lstStyle/>
          <a:p>
            <a:pPr algn="l"/>
            <a:r>
              <a:rPr lang="en-US">
                <a:solidFill>
                  <a:schemeClr val="bg1"/>
                </a:solidFill>
              </a:rPr>
              <a:t>Azure Functions</a:t>
            </a:r>
            <a:endParaRPr lang="en-US">
              <a:solidFill>
                <a:schemeClr val="bg1"/>
              </a:solidFill>
            </a:endParaRPr>
          </a:p>
        </p:txBody>
      </p:sp>
      <p:pic>
        <p:nvPicPr>
          <p:cNvPr id="54" name="Google Shape;54;p13"/>
          <p:cNvPicPr preferRelativeResize="0"/>
          <p:nvPr/>
        </p:nvPicPr>
        <p:blipFill>
          <a:blip r:embed="rId1"/>
          <a:stretch>
            <a:fillRect/>
          </a:stretch>
        </p:blipFill>
        <p:spPr>
          <a:xfrm>
            <a:off x="311785" y="186689"/>
            <a:ext cx="2220452" cy="560500"/>
          </a:xfrm>
          <a:prstGeom prst="rect">
            <a:avLst/>
          </a:prstGeom>
          <a:noFill/>
          <a:ln>
            <a:noFill/>
          </a:ln>
        </p:spPr>
      </p:pic>
      <p:sp>
        <p:nvSpPr>
          <p:cNvPr id="3" name="Text Box 2"/>
          <p:cNvSpPr txBox="1"/>
          <p:nvPr/>
        </p:nvSpPr>
        <p:spPr>
          <a:xfrm>
            <a:off x="6539230" y="4507865"/>
            <a:ext cx="1548130" cy="306705"/>
          </a:xfrm>
          <a:prstGeom prst="rect">
            <a:avLst/>
          </a:prstGeom>
          <a:noFill/>
        </p:spPr>
        <p:txBody>
          <a:bodyPr wrap="none" rtlCol="0">
            <a:spAutoFit/>
          </a:bodyPr>
          <a:lstStyle/>
          <a:p>
            <a:r>
              <a:rPr lang="en-US">
                <a:solidFill>
                  <a:schemeClr val="bg1"/>
                </a:solidFill>
              </a:rPr>
              <a:t>Author: Chien.Do</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Triggers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104" name="Google Shape;104;p16"/>
          <p:cNvSpPr txBox="1"/>
          <p:nvPr/>
        </p:nvSpPr>
        <p:spPr>
          <a:xfrm>
            <a:off x="2808392" y="379869"/>
            <a:ext cx="3232097" cy="923299"/>
          </a:xfrm>
          <a:prstGeom prst="rect">
            <a:avLst/>
          </a:prstGeom>
          <a:noFill/>
          <a:ln>
            <a:noFill/>
          </a:ln>
        </p:spPr>
        <p:txBody>
          <a:bodyPr spcFirstLastPara="1" wrap="square" lIns="91425" tIns="91425" rIns="91425" bIns="91425" anchor="t" anchorCtr="0">
            <a:spAutoFit/>
          </a:bodyPr>
          <a:lstStyle/>
          <a:p>
            <a:pPr marL="137160" lvl="0" algn="l" rtl="0">
              <a:lnSpc>
                <a:spcPct val="200000"/>
              </a:lnSpc>
              <a:spcBef>
                <a:spcPts val="0"/>
              </a:spcBef>
              <a:spcAft>
                <a:spcPts val="0"/>
              </a:spcAft>
              <a:buClr>
                <a:srgbClr val="000000"/>
              </a:buClr>
              <a:buSzPts val="1440"/>
            </a:pPr>
            <a:r>
              <a:rPr lang="en-US" sz="2400">
                <a:solidFill>
                  <a:srgbClr val="A70950"/>
                </a:solidFill>
                <a:latin typeface="Times New Roman" panose="02020603050405020304"/>
                <a:ea typeface="Times New Roman" panose="02020603050405020304"/>
                <a:cs typeface="Times New Roman" panose="02020603050405020304"/>
                <a:sym typeface="Times New Roman" panose="02020603050405020304"/>
              </a:rPr>
              <a:t>Timer</a:t>
            </a:r>
            <a:endParaRPr lang="en-US" sz="2400">
              <a:solidFill>
                <a:srgbClr val="A7095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403795" y="1137113"/>
            <a:ext cx="1243016" cy="1243016"/>
          </a:xfrm>
          <a:prstGeom prst="rect">
            <a:avLst/>
          </a:prstGeom>
        </p:spPr>
      </p:pic>
      <p:sp>
        <p:nvSpPr>
          <p:cNvPr id="4" name="Rectangle 3"/>
          <p:cNvSpPr/>
          <p:nvPr/>
        </p:nvSpPr>
        <p:spPr>
          <a:xfrm>
            <a:off x="-396526" y="2587322"/>
            <a:ext cx="2843657" cy="523220"/>
          </a:xfrm>
          <a:prstGeom prst="rect">
            <a:avLst/>
          </a:prstGeom>
          <a:noFill/>
        </p:spPr>
        <p:txBody>
          <a:bodyPr wrap="square" lIns="91440" tIns="45720" rIns="91440" bIns="45720">
            <a:spAutoFit/>
          </a:bodyPr>
          <a:lstStyle/>
          <a:p>
            <a:pPr algn="ctr"/>
            <a:r>
              <a:rPr lang="en-US" sz="2800" b="0" cap="none" spc="0">
                <a:ln w="0"/>
                <a:solidFill>
                  <a:schemeClr val="tx1"/>
                </a:solidFill>
                <a:effectLst>
                  <a:outerShdw blurRad="38100" dist="19050" dir="2700000" algn="tl" rotWithShape="0">
                    <a:schemeClr val="dk1">
                      <a:alpha val="40000"/>
                    </a:schemeClr>
                  </a:outerShdw>
                </a:effectLst>
              </a:rPr>
              <a:t>TRIGGERS</a:t>
            </a:r>
            <a:endParaRPr lang="en-US" sz="5400" b="0" cap="none" spc="0">
              <a:ln w="0"/>
              <a:solidFill>
                <a:schemeClr val="tx1"/>
              </a:solidFill>
              <a:effectLst>
                <a:outerShdw blurRad="38100" dist="19050" dir="2700000" algn="tl" rotWithShape="0">
                  <a:schemeClr val="dk1">
                    <a:alpha val="40000"/>
                  </a:schemeClr>
                </a:outerShdw>
              </a:effectLst>
            </a:endParaRPr>
          </a:p>
        </p:txBody>
      </p:sp>
      <p:cxnSp>
        <p:nvCxnSpPr>
          <p:cNvPr id="6" name="Straight Connector 5"/>
          <p:cNvCxnSpPr/>
          <p:nvPr/>
        </p:nvCxnSpPr>
        <p:spPr>
          <a:xfrm>
            <a:off x="2138082" y="705971"/>
            <a:ext cx="0" cy="3906370"/>
          </a:xfrm>
          <a:prstGeom prst="line">
            <a:avLst/>
          </a:prstGeom>
        </p:spPr>
        <p:style>
          <a:lnRef idx="3">
            <a:schemeClr val="accent5"/>
          </a:lnRef>
          <a:fillRef idx="0">
            <a:schemeClr val="accent5"/>
          </a:fillRef>
          <a:effectRef idx="2">
            <a:schemeClr val="accent5"/>
          </a:effectRef>
          <a:fontRef idx="minor">
            <a:schemeClr val="tx1"/>
          </a:fontRef>
        </p:style>
      </p:cxnSp>
      <p:pic>
        <p:nvPicPr>
          <p:cNvPr id="8" name="Graphic 7" descr="Clock"/>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35621" y="705971"/>
            <a:ext cx="484328" cy="484328"/>
          </a:xfrm>
          <a:prstGeom prst="rect">
            <a:avLst/>
          </a:prstGeom>
        </p:spPr>
      </p:pic>
      <p:pic>
        <p:nvPicPr>
          <p:cNvPr id="11" name="Graphic 10" descr="Envelop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35621" y="1416038"/>
            <a:ext cx="472772" cy="472772"/>
          </a:xfrm>
          <a:prstGeom prst="rect">
            <a:avLst/>
          </a:prstGeom>
        </p:spPr>
      </p:pic>
      <p:sp>
        <p:nvSpPr>
          <p:cNvPr id="12" name="Google Shape;104;p16"/>
          <p:cNvSpPr txBox="1"/>
          <p:nvPr/>
        </p:nvSpPr>
        <p:spPr>
          <a:xfrm>
            <a:off x="2837178" y="1131500"/>
            <a:ext cx="3203313"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137160">
              <a:lnSpc>
                <a:spcPct val="200000"/>
              </a:lnSpc>
              <a:buSzPts val="1440"/>
              <a:defRPr sz="2400">
                <a:solidFill>
                  <a:srgbClr val="A70950"/>
                </a:solidFill>
                <a:latin typeface="Times New Roman" panose="02020603050405020304"/>
                <a:ea typeface="Times New Roman" panose="02020603050405020304"/>
                <a:cs typeface="Times New Roman" panose="02020603050405020304"/>
              </a:defRPr>
            </a:lvl1pPr>
          </a:lstStyle>
          <a:p>
            <a:r>
              <a:rPr lang="en-US">
                <a:sym typeface="Times New Roman" panose="02020603050405020304"/>
              </a:rPr>
              <a:t>Queue Message</a:t>
            </a:r>
            <a:endParaRPr lang="en-US">
              <a:sym typeface="Times New Roman" panose="02020603050405020304"/>
            </a:endParaRPr>
          </a:p>
        </p:txBody>
      </p:sp>
      <p:pic>
        <p:nvPicPr>
          <p:cNvPr id="16" name="Graphic 15" descr="Internet"/>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88836" y="2126794"/>
            <a:ext cx="657308" cy="657308"/>
          </a:xfrm>
          <a:prstGeom prst="rect">
            <a:avLst/>
          </a:prstGeom>
        </p:spPr>
      </p:pic>
      <p:sp>
        <p:nvSpPr>
          <p:cNvPr id="17" name="Google Shape;104;p16"/>
          <p:cNvSpPr txBox="1"/>
          <p:nvPr/>
        </p:nvSpPr>
        <p:spPr>
          <a:xfrm>
            <a:off x="2868490" y="1860803"/>
            <a:ext cx="3172003" cy="92011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137160">
              <a:lnSpc>
                <a:spcPct val="200000"/>
              </a:lnSpc>
              <a:buSzPts val="1440"/>
              <a:defRPr sz="2400">
                <a:solidFill>
                  <a:srgbClr val="A70950"/>
                </a:solidFill>
                <a:latin typeface="Times New Roman" panose="02020603050405020304"/>
                <a:ea typeface="Times New Roman" panose="02020603050405020304"/>
                <a:cs typeface="Times New Roman" panose="02020603050405020304"/>
              </a:defRPr>
            </a:lvl1pPr>
          </a:lstStyle>
          <a:p>
            <a:r>
              <a:rPr lang="en-US">
                <a:sym typeface="Times New Roman" panose="02020603050405020304"/>
              </a:rPr>
              <a:t>HTTP Trigger</a:t>
            </a:r>
            <a:endParaRPr lang="en-US">
              <a:sym typeface="Times New Roman" panose="02020603050405020304"/>
            </a:endParaRPr>
          </a:p>
        </p:txBody>
      </p:sp>
      <p:pic>
        <p:nvPicPr>
          <p:cNvPr id="19" name="Graphic 18"/>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62921" y="3103939"/>
            <a:ext cx="532866" cy="532866"/>
          </a:xfrm>
          <a:prstGeom prst="rect">
            <a:avLst/>
          </a:prstGeom>
        </p:spPr>
      </p:pic>
      <p:sp>
        <p:nvSpPr>
          <p:cNvPr id="20" name="Google Shape;104;p16"/>
          <p:cNvSpPr txBox="1"/>
          <p:nvPr/>
        </p:nvSpPr>
        <p:spPr>
          <a:xfrm>
            <a:off x="2842681" y="2805017"/>
            <a:ext cx="5407087" cy="166196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137160">
              <a:lnSpc>
                <a:spcPct val="200000"/>
              </a:lnSpc>
              <a:buSzPts val="1440"/>
              <a:defRPr sz="2400">
                <a:solidFill>
                  <a:srgbClr val="A70950"/>
                </a:solidFill>
                <a:latin typeface="Times New Roman" panose="02020603050405020304"/>
                <a:ea typeface="Times New Roman" panose="02020603050405020304"/>
                <a:cs typeface="Times New Roman" panose="02020603050405020304"/>
              </a:defRPr>
            </a:lvl1pPr>
          </a:lstStyle>
          <a:p>
            <a:r>
              <a:rPr lang="en-US">
                <a:sym typeface="Times New Roman" panose="02020603050405020304"/>
              </a:rPr>
              <a:t>More: CosmosDB trigger,  Azure Blob, Send Grid, etc.</a:t>
            </a:r>
            <a:endParaRPr lang="en-US">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Timer</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607284"/>
            <a:ext cx="8335645" cy="73533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Run on schedule</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 name="Graphic 7" descr="Clock"/>
          <p:cNvPicPr>
            <a:picLocks noChangeAspect="1"/>
          </p:cNvPicPr>
          <p:nvPr/>
        </p:nvPicPr>
        <p:blipFill>
          <a:blip r:embed="rId3"/>
          <a:stretch>
            <a:fillRect/>
          </a:stretch>
        </p:blipFill>
        <p:spPr>
          <a:xfrm>
            <a:off x="316956" y="123041"/>
            <a:ext cx="484328" cy="484328"/>
          </a:xfrm>
          <a:prstGeom prst="rect">
            <a:avLst/>
          </a:prstGeom>
        </p:spPr>
      </p:pic>
      <p:pic>
        <p:nvPicPr>
          <p:cNvPr id="5" name="Picture 4"/>
          <p:cNvPicPr>
            <a:picLocks noChangeAspect="1"/>
          </p:cNvPicPr>
          <p:nvPr/>
        </p:nvPicPr>
        <p:blipFill>
          <a:blip r:embed="rId4"/>
          <a:stretch>
            <a:fillRect/>
          </a:stretch>
        </p:blipFill>
        <p:spPr>
          <a:xfrm>
            <a:off x="633095" y="1795145"/>
            <a:ext cx="7877175" cy="1981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Timer - NCRONTAB expressions</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545689"/>
            <a:ext cx="8335645" cy="735330"/>
          </a:xfrm>
          <a:prstGeom prst="rect">
            <a:avLst/>
          </a:prstGeom>
          <a:noFill/>
          <a:ln>
            <a:noFill/>
          </a:ln>
        </p:spPr>
        <p:txBody>
          <a:bodyPr spcFirstLastPara="1" wrap="square" lIns="91425" tIns="91425" rIns="91425" bIns="91425" anchor="t" anchorCtr="0">
            <a:spAutoFit/>
          </a:bodyPr>
          <a:lstStyle/>
          <a:p>
            <a:pPr marL="137160" lvl="0" indent="0" algn="l" rtl="0">
              <a:lnSpc>
                <a:spcPct val="200000"/>
              </a:lnSpc>
              <a:spcBef>
                <a:spcPts val="0"/>
              </a:spcBef>
              <a:spcAft>
                <a:spcPts val="0"/>
              </a:spcAft>
              <a:buClr>
                <a:srgbClr val="000000"/>
              </a:buClr>
              <a:buSzPts val="1440"/>
              <a:buFont typeface="Arial" panose="020B0604020202020204" pitchFamily="34" charset="0"/>
              <a:buNone/>
            </a:pPr>
            <a:r>
              <a:rPr lang="en-US" sz="1800">
                <a:solidFill>
                  <a:srgbClr val="FF0000"/>
                </a:solidFill>
                <a:latin typeface="Times New Roman" panose="02020603050405020304"/>
                <a:ea typeface="Times New Roman" panose="02020603050405020304"/>
                <a:cs typeface="Times New Roman" panose="02020603050405020304"/>
                <a:sym typeface="Times New Roman" panose="02020603050405020304"/>
              </a:rPr>
              <a:t>	    {second} {minute} {hour} {day} {month} {day-of-week}</a:t>
            </a:r>
            <a:endParaRPr lang="en-US" sz="18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 name="Graphic 7" descr="Clock"/>
          <p:cNvPicPr>
            <a:picLocks noChangeAspect="1"/>
          </p:cNvPicPr>
          <p:nvPr/>
        </p:nvPicPr>
        <p:blipFill>
          <a:blip r:embed="rId3"/>
          <a:stretch>
            <a:fillRect/>
          </a:stretch>
        </p:blipFill>
        <p:spPr>
          <a:xfrm>
            <a:off x="316956" y="123041"/>
            <a:ext cx="484328" cy="484328"/>
          </a:xfrm>
          <a:prstGeom prst="rect">
            <a:avLst/>
          </a:prstGeom>
        </p:spPr>
      </p:pic>
      <p:graphicFrame>
        <p:nvGraphicFramePr>
          <p:cNvPr id="4" name="Table 3"/>
          <p:cNvGraphicFramePr/>
          <p:nvPr/>
        </p:nvGraphicFramePr>
        <p:xfrm>
          <a:off x="1034415" y="1443355"/>
          <a:ext cx="7329170" cy="2978785"/>
        </p:xfrm>
        <a:graphic>
          <a:graphicData uri="http://schemas.openxmlformats.org/drawingml/2006/table">
            <a:tbl>
              <a:tblPr firstRow="1" bandRow="1">
                <a:tableStyleId>{5C22544A-7EE6-4342-B048-85BDC9FD1C3A}</a:tableStyleId>
              </a:tblPr>
              <a:tblGrid>
                <a:gridCol w="1464310"/>
                <a:gridCol w="5864860"/>
              </a:tblGrid>
              <a:tr h="309880">
                <a:tc>
                  <a:txBody>
                    <a:bodyPr/>
                    <a:p>
                      <a:pPr>
                        <a:buNone/>
                      </a:pPr>
                      <a:r>
                        <a:rPr lang="en-US"/>
                        <a:t>Example</a:t>
                      </a:r>
                      <a:endParaRPr lang="en-US"/>
                    </a:p>
                  </a:txBody>
                  <a:tcPr/>
                </a:tc>
                <a:tc>
                  <a:txBody>
                    <a:bodyPr/>
                    <a:p>
                      <a:pPr>
                        <a:buNone/>
                      </a:pPr>
                      <a:r>
                        <a:rPr lang="en-US"/>
                        <a:t>When triggered</a:t>
                      </a:r>
                      <a:endParaRPr lang="en-US"/>
                    </a:p>
                  </a:txBody>
                  <a:tcPr/>
                </a:tc>
              </a:tr>
              <a:tr h="579120">
                <a:tc>
                  <a:txBody>
                    <a:bodyPr/>
                    <a:p>
                      <a:pPr>
                        <a:buNone/>
                      </a:pPr>
                      <a:r>
                        <a:rPr lang="en-US"/>
                        <a:t>0 */5 * * * *</a:t>
                      </a:r>
                      <a:endParaRPr lang="en-US"/>
                    </a:p>
                  </a:txBody>
                  <a:tcPr/>
                </a:tc>
                <a:tc>
                  <a:txBody>
                    <a:bodyPr/>
                    <a:p>
                      <a:pPr>
                        <a:buNone/>
                      </a:pPr>
                      <a:r>
                        <a:rPr lang="en-US"/>
                        <a:t>Once every five minutes</a:t>
                      </a:r>
                      <a:endParaRPr lang="en-US"/>
                    </a:p>
                  </a:txBody>
                  <a:tcPr/>
                </a:tc>
              </a:tr>
              <a:tr h="594995">
                <a:tc>
                  <a:txBody>
                    <a:bodyPr/>
                    <a:p>
                      <a:pPr>
                        <a:buNone/>
                      </a:pPr>
                      <a:r>
                        <a:rPr lang="en-US"/>
                        <a:t>0 * 5 * * *</a:t>
                      </a:r>
                      <a:endParaRPr lang="en-US"/>
                    </a:p>
                  </a:txBody>
                  <a:tcPr/>
                </a:tc>
                <a:tc>
                  <a:txBody>
                    <a:bodyPr/>
                    <a:p>
                      <a:pPr>
                        <a:buNone/>
                      </a:pPr>
                      <a:r>
                        <a:rPr lang="en-US"/>
                        <a:t>At every minute in the hour, beginning at hour 5</a:t>
                      </a:r>
                      <a:endParaRPr lang="en-US"/>
                    </a:p>
                  </a:txBody>
                  <a:tcPr/>
                </a:tc>
              </a:tr>
              <a:tr h="747395">
                <a:tc>
                  <a:txBody>
                    <a:bodyPr/>
                    <a:p>
                      <a:pPr>
                        <a:buNone/>
                      </a:pPr>
                      <a:r>
                        <a:rPr lang="en-US"/>
                        <a:t>0 0 */2 * * *</a:t>
                      </a:r>
                      <a:endParaRPr lang="en-US"/>
                    </a:p>
                  </a:txBody>
                  <a:tcPr/>
                </a:tc>
                <a:tc>
                  <a:txBody>
                    <a:bodyPr/>
                    <a:p>
                      <a:pPr>
                        <a:buNone/>
                      </a:pPr>
                      <a:r>
                        <a:rPr lang="en-US"/>
                        <a:t>Once every two hours</a:t>
                      </a:r>
                      <a:endParaRPr lang="en-US"/>
                    </a:p>
                  </a:txBody>
                  <a:tcPr/>
                </a:tc>
              </a:tr>
              <a:tr h="747395">
                <a:tc>
                  <a:txBody>
                    <a:bodyPr/>
                    <a:p>
                      <a:pPr>
                        <a:buNone/>
                      </a:pPr>
                      <a:r>
                        <a:rPr lang="en-US"/>
                        <a:t>5,8,10 * * * * *</a:t>
                      </a:r>
                      <a:endParaRPr lang="en-US"/>
                    </a:p>
                  </a:txBody>
                  <a:tcPr/>
                </a:tc>
                <a:tc>
                  <a:txBody>
                    <a:bodyPr/>
                    <a:p>
                      <a:pPr>
                        <a:buNone/>
                      </a:pPr>
                      <a:r>
                        <a:rPr lang="en-US"/>
                        <a:t>Three times a minute - at seconds 5, 8, and 10 during every minute of every hour of each day</a:t>
                      </a:r>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Timer - NCRONTAB expressions</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8" name="Graphic 7" descr="Clock"/>
          <p:cNvPicPr>
            <a:picLocks noChangeAspect="1"/>
          </p:cNvPicPr>
          <p:nvPr/>
        </p:nvPicPr>
        <p:blipFill>
          <a:blip r:embed="rId3"/>
          <a:stretch>
            <a:fillRect/>
          </a:stretch>
        </p:blipFill>
        <p:spPr>
          <a:xfrm>
            <a:off x="316956" y="123041"/>
            <a:ext cx="484328" cy="484328"/>
          </a:xfrm>
          <a:prstGeom prst="rect">
            <a:avLst/>
          </a:prstGeom>
        </p:spPr>
      </p:pic>
      <p:sp>
        <p:nvSpPr>
          <p:cNvPr id="5" name="Google Shape;104;p16"/>
          <p:cNvSpPr txBox="1"/>
          <p:nvPr/>
        </p:nvSpPr>
        <p:spPr>
          <a:xfrm>
            <a:off x="316799" y="742539"/>
            <a:ext cx="8335645" cy="295148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The numbers in a CRON expression refer to a time and date, not a time span.</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For example, a 5 in the hour field refers to 5:00 AM, not every 5 hours.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The default time zone used with the CRON expressions is Coordinated Universal Time (UTC). </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HTTP Trigger</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607284"/>
            <a:ext cx="8335645" cy="128905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The HTTP trigger lets you invoke a function with an HTTP request. </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You can use an HTTP trigger to build serverless APIs and respond to webhooks.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 name="Table 3"/>
          <p:cNvGraphicFramePr/>
          <p:nvPr/>
        </p:nvGraphicFramePr>
        <p:xfrm>
          <a:off x="1200150" y="1896110"/>
          <a:ext cx="6568440" cy="2427605"/>
        </p:xfrm>
        <a:graphic>
          <a:graphicData uri="http://schemas.openxmlformats.org/drawingml/2006/table">
            <a:tbl>
              <a:tblPr firstRow="1" bandRow="1">
                <a:tableStyleId>{5C22544A-7EE6-4342-B048-85BDC9FD1C3A}</a:tableStyleId>
              </a:tblPr>
              <a:tblGrid>
                <a:gridCol w="3284220"/>
                <a:gridCol w="3284220"/>
              </a:tblGrid>
              <a:tr h="391795">
                <a:tc>
                  <a:txBody>
                    <a:bodyPr/>
                    <a:p>
                      <a:pPr>
                        <a:buNone/>
                      </a:pPr>
                      <a:r>
                        <a:rPr lang="en-US" sz="1400">
                          <a:sym typeface="+mn-ea"/>
                        </a:rPr>
                        <a:t>AuthLevel</a:t>
                      </a:r>
                      <a:endParaRPr lang="en-US"/>
                    </a:p>
                  </a:txBody>
                  <a:tcPr/>
                </a:tc>
                <a:tc>
                  <a:txBody>
                    <a:bodyPr/>
                    <a:p>
                      <a:pPr>
                        <a:buNone/>
                      </a:pPr>
                      <a:r>
                        <a:rPr lang="en-US"/>
                        <a:t>Description</a:t>
                      </a:r>
                      <a:endParaRPr lang="en-US"/>
                    </a:p>
                  </a:txBody>
                  <a:tcPr/>
                </a:tc>
              </a:tr>
              <a:tr h="532130">
                <a:tc>
                  <a:txBody>
                    <a:bodyPr/>
                    <a:p>
                      <a:pPr>
                        <a:buNone/>
                      </a:pPr>
                      <a:r>
                        <a:rPr lang="en-US"/>
                        <a:t>anonymous</a:t>
                      </a:r>
                      <a:endParaRPr lang="en-US"/>
                    </a:p>
                  </a:txBody>
                  <a:tcPr/>
                </a:tc>
                <a:tc>
                  <a:txBody>
                    <a:bodyPr/>
                    <a:p>
                      <a:pPr>
                        <a:buNone/>
                      </a:pPr>
                      <a:r>
                        <a:rPr lang="en-US"/>
                        <a:t>No API key is required.  </a:t>
                      </a:r>
                      <a:endParaRPr lang="en-US"/>
                    </a:p>
                  </a:txBody>
                  <a:tcPr/>
                </a:tc>
              </a:tr>
              <a:tr h="751840">
                <a:tc>
                  <a:txBody>
                    <a:bodyPr/>
                    <a:p>
                      <a:pPr>
                        <a:buNone/>
                      </a:pPr>
                      <a:r>
                        <a:rPr lang="en-US"/>
                        <a:t>function</a:t>
                      </a:r>
                      <a:endParaRPr lang="en-US"/>
                    </a:p>
                  </a:txBody>
                  <a:tcPr/>
                </a:tc>
                <a:tc>
                  <a:txBody>
                    <a:bodyPr/>
                    <a:p>
                      <a:pPr>
                        <a:buNone/>
                      </a:pPr>
                      <a:r>
                        <a:rPr lang="en-US"/>
                        <a:t>A function-specific API key is required. This is the default value when a level isn't specifically set.</a:t>
                      </a:r>
                      <a:endParaRPr lang="en-US"/>
                    </a:p>
                  </a:txBody>
                  <a:tcPr/>
                </a:tc>
              </a:tr>
              <a:tr h="751840">
                <a:tc>
                  <a:txBody>
                    <a:bodyPr/>
                    <a:p>
                      <a:pPr>
                        <a:buNone/>
                      </a:pPr>
                      <a:r>
                        <a:rPr lang="en-US"/>
                        <a:t>admin</a:t>
                      </a:r>
                      <a:endParaRPr lang="en-US"/>
                    </a:p>
                  </a:txBody>
                  <a:tcPr/>
                </a:tc>
                <a:tc>
                  <a:txBody>
                    <a:bodyPr/>
                    <a:p>
                      <a:pPr>
                        <a:buNone/>
                      </a:pPr>
                      <a:r>
                        <a:rPr lang="en-US"/>
                        <a:t>The master key is required.</a:t>
                      </a:r>
                      <a:endParaRPr lang="en-US"/>
                    </a:p>
                  </a:txBody>
                  <a:tcPr/>
                </a:tc>
              </a:tr>
            </a:tbl>
          </a:graphicData>
        </a:graphic>
      </p:graphicFrame>
      <p:pic>
        <p:nvPicPr>
          <p:cNvPr id="16" name="Graphic 15" descr="Internet"/>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865" y="113030"/>
            <a:ext cx="549275" cy="549275"/>
          </a:xfrm>
          <a:prstGeom prst="rect">
            <a:avLst/>
          </a:prstGeom>
        </p:spPr>
      </p:pic>
      <p:pic>
        <p:nvPicPr>
          <p:cNvPr id="5" name="Picture 4"/>
          <p:cNvPicPr>
            <a:picLocks noChangeAspect="1"/>
          </p:cNvPicPr>
          <p:nvPr/>
        </p:nvPicPr>
        <p:blipFill>
          <a:blip r:embed="rId5"/>
          <a:stretch>
            <a:fillRect/>
          </a:stretch>
        </p:blipFill>
        <p:spPr>
          <a:xfrm>
            <a:off x="1634490" y="1880235"/>
            <a:ext cx="5875655" cy="3084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796925"/>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HTTP Request - Authorization scopes</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a:p>
            <a:pPr lvl="0" algn="l">
              <a:buSzTx/>
            </a:pP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277495" y="477520"/>
            <a:ext cx="8588375" cy="1658620"/>
          </a:xfrm>
          <a:prstGeom prst="rect">
            <a:avLst/>
          </a:prstGeom>
          <a:noFill/>
          <a:ln>
            <a:noFill/>
          </a:ln>
        </p:spPr>
        <p:txBody>
          <a:bodyPr spcFirstLastPara="1" wrap="square" lIns="91425" tIns="91425" rIns="91425" bIns="91425" anchor="t" anchorCtr="0">
            <a:spAutoFit/>
          </a:bodyPr>
          <a:lstStyle/>
          <a:p>
            <a:pPr marL="137160" lvl="0" indent="0" algn="l" rtl="0">
              <a:lnSpc>
                <a:spcPct val="200000"/>
              </a:lnSpc>
              <a:spcBef>
                <a:spcPts val="0"/>
              </a:spcBef>
              <a:spcAft>
                <a:spcPts val="0"/>
              </a:spcAft>
              <a:buClr>
                <a:srgbClr val="000000"/>
              </a:buClr>
              <a:buSzPts val="1440"/>
              <a:buFont typeface="Arial" panose="020B0604020202020204" pitchFamily="34" charset="0"/>
              <a:buNone/>
            </a:pPr>
            <a:r>
              <a:rPr lang="en-US" sz="1600" b="1" i="1">
                <a:solidFill>
                  <a:srgbClr val="00B050"/>
                </a:solidFill>
                <a:latin typeface="Times New Roman" panose="02020603050405020304"/>
                <a:ea typeface="Times New Roman" panose="02020603050405020304"/>
                <a:cs typeface="Times New Roman" panose="02020603050405020304"/>
                <a:sym typeface="Times New Roman" panose="02020603050405020304"/>
              </a:rPr>
              <a:t>Function-level keys</a:t>
            </a: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 - </a:t>
            </a: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There are two access scopes:</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b="1" u="sng">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a:t>
            </a: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 These keys apply only to the specific functions under which they are defined. </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b="1" u="sng">
                <a:solidFill>
                  <a:schemeClr val="tx1"/>
                </a:solidFill>
                <a:latin typeface="Times New Roman" panose="02020603050405020304"/>
                <a:ea typeface="Times New Roman" panose="02020603050405020304"/>
                <a:cs typeface="Times New Roman" panose="02020603050405020304"/>
                <a:sym typeface="Times New Roman" panose="02020603050405020304"/>
              </a:rPr>
              <a:t>Host</a:t>
            </a: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 can be used to access all functions within the function app.</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 name="Graphic 15" descr="Internet"/>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865" y="113030"/>
            <a:ext cx="549275" cy="549275"/>
          </a:xfrm>
          <a:prstGeom prst="rect">
            <a:avLst/>
          </a:prstGeom>
        </p:spPr>
      </p:pic>
      <p:sp>
        <p:nvSpPr>
          <p:cNvPr id="6" name="Google Shape;104;p16"/>
          <p:cNvSpPr txBox="1"/>
          <p:nvPr/>
        </p:nvSpPr>
        <p:spPr>
          <a:xfrm>
            <a:off x="278130" y="2192020"/>
            <a:ext cx="8588375" cy="2643505"/>
          </a:xfrm>
          <a:prstGeom prst="rect">
            <a:avLst/>
          </a:prstGeom>
          <a:noFill/>
          <a:ln>
            <a:noFill/>
          </a:ln>
        </p:spPr>
        <p:txBody>
          <a:bodyPr spcFirstLastPara="1" wrap="square" lIns="91425" tIns="91425" rIns="91425" bIns="91425" anchor="t" anchorCtr="0">
            <a:spAutoFit/>
          </a:bodyPr>
          <a:p>
            <a:pPr marL="137160" lvl="0" indent="0" algn="l" rtl="0">
              <a:lnSpc>
                <a:spcPct val="200000"/>
              </a:lnSpc>
              <a:spcBef>
                <a:spcPts val="0"/>
              </a:spcBef>
              <a:spcAft>
                <a:spcPts val="0"/>
              </a:spcAft>
              <a:buClr>
                <a:srgbClr val="000000"/>
              </a:buClr>
              <a:buSzPts val="1440"/>
              <a:buFont typeface="Arial" panose="020B0604020202020204" pitchFamily="34" charset="0"/>
              <a:buNone/>
            </a:pPr>
            <a:r>
              <a:rPr lang="en-US" sz="1600" b="1" i="1">
                <a:solidFill>
                  <a:srgbClr val="FF0000"/>
                </a:solidFill>
                <a:latin typeface="Times New Roman" panose="02020603050405020304"/>
                <a:ea typeface="Times New Roman" panose="02020603050405020304"/>
                <a:cs typeface="Times New Roman" panose="02020603050405020304"/>
                <a:sym typeface="Times New Roman" panose="02020603050405020304"/>
              </a:rPr>
              <a:t>Master key (admin-level):</a:t>
            </a:r>
            <a:endParaRPr lang="en-US" sz="1600" b="1" i="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Providing host-level access to all functions in the app, the master key also provides administrative access to the runtime REST APIs.</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When you set an access level of admin, requests must use the master key; any other key results in access failure.</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Cosmos DB trigger</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5" name="Google Shape;104;p16"/>
          <p:cNvSpPr txBox="1"/>
          <p:nvPr/>
        </p:nvSpPr>
        <p:spPr>
          <a:xfrm>
            <a:off x="316799" y="742539"/>
            <a:ext cx="8335645" cy="73533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Google Shape;104;p16"/>
          <p:cNvSpPr txBox="1"/>
          <p:nvPr/>
        </p:nvSpPr>
        <p:spPr>
          <a:xfrm>
            <a:off x="316799" y="607919"/>
            <a:ext cx="8335645" cy="128905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The Azure Cosmos DB Trigger uses the Azure Cosmos DB Change Feed to listen for inserts and updates across partitions.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3"/>
          <a:stretch>
            <a:fillRect/>
          </a:stretch>
        </p:blipFill>
        <p:spPr>
          <a:xfrm>
            <a:off x="1882775" y="1718945"/>
            <a:ext cx="5683250" cy="2944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3599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imes New Roman" panose="02020603050405020304" charset="0"/>
                <a:ea typeface="Roboto" panose="020B0704020202020204"/>
                <a:cs typeface="Times New Roman" panose="02020603050405020304" charset="0"/>
                <a:sym typeface="Roboto" panose="020B0704020202020204"/>
              </a:rPr>
              <a:t>Bindings</a:t>
            </a:r>
            <a:endParaRPr lang="en-US" altLang="en-GB" sz="2000" b="1">
              <a:solidFill>
                <a:srgbClr val="8DC63F"/>
              </a:solidFill>
              <a:latin typeface="Times New Roman" panose="02020603050405020304" charset="0"/>
              <a:ea typeface="Roboto" panose="020B0704020202020204"/>
              <a:cs typeface="Times New Roman" panose="020206030504050203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403795" y="1137113"/>
            <a:ext cx="1243016" cy="1243016"/>
          </a:xfrm>
          <a:prstGeom prst="rect">
            <a:avLst/>
          </a:prstGeom>
        </p:spPr>
      </p:pic>
      <p:cxnSp>
        <p:nvCxnSpPr>
          <p:cNvPr id="6" name="Straight Connector 5"/>
          <p:cNvCxnSpPr/>
          <p:nvPr/>
        </p:nvCxnSpPr>
        <p:spPr>
          <a:xfrm>
            <a:off x="2138082" y="705971"/>
            <a:ext cx="0" cy="390637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3"/>
          <p:cNvSpPr/>
          <p:nvPr/>
        </p:nvSpPr>
        <p:spPr>
          <a:xfrm>
            <a:off x="-396526" y="2587322"/>
            <a:ext cx="2843657" cy="521970"/>
          </a:xfrm>
          <a:prstGeom prst="rect">
            <a:avLst/>
          </a:prstGeom>
          <a:noFill/>
        </p:spPr>
        <p:txBody>
          <a:bodyPr wrap="square" lIns="91440" tIns="45720" rIns="91440" bIns="45720">
            <a:spAutoFit/>
          </a:bodyPr>
          <a:p>
            <a:pPr algn="ctr"/>
            <a:r>
              <a:rPr lang="en-US" sz="2800" b="0" cap="none" spc="0">
                <a:ln w="0"/>
                <a:solidFill>
                  <a:schemeClr val="tx1"/>
                </a:solidFill>
                <a:effectLst>
                  <a:outerShdw blurRad="38100" dist="19050" dir="2700000" algn="tl" rotWithShape="0">
                    <a:schemeClr val="dk1">
                      <a:alpha val="40000"/>
                    </a:schemeClr>
                  </a:outerShdw>
                </a:effectLst>
              </a:rPr>
              <a:t>BINDINGS</a:t>
            </a:r>
            <a:endParaRPr lang="en-US" sz="5400" b="0" cap="none" spc="0">
              <a:ln w="0"/>
              <a:solidFill>
                <a:schemeClr val="tx1"/>
              </a:solidFill>
              <a:effectLst>
                <a:outerShdw blurRad="38100" dist="19050" dir="2700000" algn="tl" rotWithShape="0">
                  <a:schemeClr val="dk1">
                    <a:alpha val="40000"/>
                  </a:schemeClr>
                </a:outerShdw>
              </a:effectLst>
            </a:endParaRPr>
          </a:p>
        </p:txBody>
      </p:sp>
      <p:graphicFrame>
        <p:nvGraphicFramePr>
          <p:cNvPr id="9" name="Diagram 8"/>
          <p:cNvGraphicFramePr/>
          <p:nvPr/>
        </p:nvGraphicFramePr>
        <p:xfrm>
          <a:off x="2287270" y="587375"/>
          <a:ext cx="6078855" cy="370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051"/>
            <a:ext cx="3160059" cy="7353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PROXIES</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3714750" y="1513051"/>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PROXIES</a:t>
            </a:r>
            <a:endParaRPr lang="en-US" altLang="en-GB" sz="2000" b="1">
              <a:solidFill>
                <a:srgbClr val="8DC63F"/>
              </a:solidFill>
              <a:latin typeface="Roboto" panose="020B0704020202020204"/>
              <a:ea typeface="Roboto" panose="020B0704020202020204"/>
              <a:cs typeface="Roboto" panose="020B0704020202020204"/>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50159"/>
            <a:ext cx="8335645" cy="215138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basic idea behind Azure Function Proxies is that they allow us to define a single API surface for multiple function apps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Now any function app can define an endpoint that serves as a Reverse Proxy for another API.</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endpoint can be a function app or it can be anything else.</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1"/>
          <a:srcRect l="-28029" r="28030"/>
          <a:stretch>
            <a:fillRect/>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2"/>
          <a:srcRect t="49" b="39"/>
          <a:stretch>
            <a:fillRect/>
          </a:stretch>
        </p:blipFill>
        <p:spPr>
          <a:xfrm>
            <a:off x="114300" y="4689483"/>
            <a:ext cx="1518224" cy="383150"/>
          </a:xfrm>
          <a:prstGeom prst="rect">
            <a:avLst/>
          </a:prstGeom>
          <a:noFill/>
          <a:ln>
            <a:noFill/>
          </a:ln>
        </p:spPr>
      </p:pic>
      <p:grpSp>
        <p:nvGrpSpPr>
          <p:cNvPr id="65" name="Google Shape;65;p14"/>
          <p:cNvGrpSpPr/>
          <p:nvPr/>
        </p:nvGrpSpPr>
        <p:grpSpPr>
          <a:xfrm>
            <a:off x="394875" y="927637"/>
            <a:ext cx="3341100" cy="1222328"/>
            <a:chOff x="394875" y="1014000"/>
            <a:chExt cx="3341100" cy="1222328"/>
          </a:xfrm>
        </p:grpSpPr>
        <p:sp>
          <p:nvSpPr>
            <p:cNvPr id="66" name="Google Shape;66;p14"/>
            <p:cNvSpPr txBox="1"/>
            <p:nvPr/>
          </p:nvSpPr>
          <p:spPr>
            <a:xfrm>
              <a:off x="394875" y="1014000"/>
              <a:ext cx="870900" cy="6432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01.</a:t>
              </a:r>
              <a:endPar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67" name="Google Shape;67;p14"/>
            <p:cNvSpPr txBox="1"/>
            <p:nvPr/>
          </p:nvSpPr>
          <p:spPr>
            <a:xfrm>
              <a:off x="394875" y="1559250"/>
              <a:ext cx="33411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rgbClr val="151B22"/>
                  </a:solidFill>
                  <a:latin typeface="Tahoma" panose="020B0604030504040204" charset="0"/>
                  <a:ea typeface="Roboto" panose="020B0704020202020204"/>
                  <a:cs typeface="Tahoma" panose="020B0604030504040204" charset="0"/>
                  <a:sym typeface="Roboto" panose="020B0704020202020204"/>
                </a:rPr>
                <a:t>WHAT IS AZURE </a:t>
              </a:r>
              <a:endParaRPr lang="en-US" sz="1600" b="1">
                <a:solidFill>
                  <a:srgbClr val="151B22"/>
                </a:solidFill>
                <a:latin typeface="Tahoma" panose="020B0604030504040204" charset="0"/>
                <a:ea typeface="Roboto" panose="020B0704020202020204"/>
                <a:cs typeface="Tahoma" panose="020B0604030504040204" charset="0"/>
                <a:sym typeface="Roboto" panose="020B0704020202020204"/>
              </a:endParaRPr>
            </a:p>
            <a:p>
              <a:pPr marL="0" lvl="0" indent="0" algn="l" rtl="0">
                <a:spcBef>
                  <a:spcPts val="0"/>
                </a:spcBef>
                <a:spcAft>
                  <a:spcPts val="0"/>
                </a:spcAft>
                <a:buNone/>
              </a:pPr>
              <a:r>
                <a:rPr lang="en-US" sz="1600" b="1">
                  <a:solidFill>
                    <a:srgbClr val="151B22"/>
                  </a:solidFill>
                  <a:latin typeface="Tahoma" panose="020B0604030504040204" charset="0"/>
                  <a:ea typeface="Roboto" panose="020B0704020202020204"/>
                  <a:cs typeface="Tahoma" panose="020B0604030504040204" charset="0"/>
                  <a:sym typeface="Roboto" panose="020B0704020202020204"/>
                </a:rPr>
                <a:t>FUNCTION ?</a:t>
              </a:r>
              <a:endParaRPr lang="en-US"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pic>
        <p:nvPicPr>
          <p:cNvPr id="68" name="Google Shape;68;p14"/>
          <p:cNvPicPr preferRelativeResize="0"/>
          <p:nvPr/>
        </p:nvPicPr>
        <p:blipFill>
          <a:blip r:embed="rId3"/>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3341100" cy="972605"/>
            <a:chOff x="394875" y="1014000"/>
            <a:chExt cx="3341100" cy="972605"/>
          </a:xfrm>
        </p:grpSpPr>
        <p:sp>
          <p:nvSpPr>
            <p:cNvPr id="70" name="Google Shape;70;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02.</a:t>
              </a:r>
              <a:endPar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71" name="Google Shape;71;p14"/>
            <p:cNvSpPr txBox="1"/>
            <p:nvPr/>
          </p:nvSpPr>
          <p:spPr>
            <a:xfrm>
              <a:off x="394875" y="1559250"/>
              <a:ext cx="3341100" cy="427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BENEFITS</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72" name="Google Shape;72;p14"/>
          <p:cNvGrpSpPr/>
          <p:nvPr/>
        </p:nvGrpSpPr>
        <p:grpSpPr>
          <a:xfrm>
            <a:off x="394875" y="3264118"/>
            <a:ext cx="3341100" cy="1218985"/>
            <a:chOff x="394875" y="1014000"/>
            <a:chExt cx="3341100" cy="1218985"/>
          </a:xfrm>
        </p:grpSpPr>
        <p:sp>
          <p:nvSpPr>
            <p:cNvPr id="73" name="Google Shape;73;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03.</a:t>
              </a:r>
              <a:endPar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74" name="Google Shape;74;p14"/>
            <p:cNvSpPr txBox="1"/>
            <p:nvPr/>
          </p:nvSpPr>
          <p:spPr>
            <a:xfrm>
              <a:off x="394875" y="1559250"/>
              <a:ext cx="3341100" cy="6737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TRIGGERS &amp; </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BINDINGS</a:t>
              </a: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 </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75" name="Google Shape;75;p14"/>
          <p:cNvGrpSpPr/>
          <p:nvPr/>
        </p:nvGrpSpPr>
        <p:grpSpPr>
          <a:xfrm>
            <a:off x="2636145" y="927637"/>
            <a:ext cx="3341100" cy="972605"/>
            <a:chOff x="394875" y="1014000"/>
            <a:chExt cx="3341100" cy="972605"/>
          </a:xfrm>
        </p:grpSpPr>
        <p:sp>
          <p:nvSpPr>
            <p:cNvPr id="76" name="Google Shape;7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04.</a:t>
              </a:r>
              <a:endPar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77" name="Google Shape;77;p14"/>
            <p:cNvSpPr txBox="1"/>
            <p:nvPr/>
          </p:nvSpPr>
          <p:spPr>
            <a:xfrm>
              <a:off x="394875" y="1559250"/>
              <a:ext cx="3341100" cy="427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PROXIES</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78" name="Google Shape;78;p14"/>
          <p:cNvGrpSpPr/>
          <p:nvPr/>
        </p:nvGrpSpPr>
        <p:grpSpPr>
          <a:xfrm>
            <a:off x="5575560" y="1962195"/>
            <a:ext cx="3341100" cy="1218985"/>
            <a:chOff x="394875" y="1014000"/>
            <a:chExt cx="3341100" cy="1218985"/>
          </a:xfrm>
        </p:grpSpPr>
        <p:sp>
          <p:nvSpPr>
            <p:cNvPr id="79" name="Google Shape;79;p14"/>
            <p:cNvSpPr txBox="1"/>
            <p:nvPr/>
          </p:nvSpPr>
          <p:spPr>
            <a:xfrm>
              <a:off x="394875" y="1014000"/>
              <a:ext cx="870900" cy="6432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8</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80" name="Google Shape;80;p14"/>
            <p:cNvSpPr txBox="1"/>
            <p:nvPr/>
          </p:nvSpPr>
          <p:spPr>
            <a:xfrm>
              <a:off x="394875" y="1559250"/>
              <a:ext cx="3341100" cy="6737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SERVERLESS </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ARCHITECTURE</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81" name="Google Shape;81;p14"/>
          <p:cNvGrpSpPr/>
          <p:nvPr/>
        </p:nvGrpSpPr>
        <p:grpSpPr>
          <a:xfrm>
            <a:off x="2635675" y="2150012"/>
            <a:ext cx="2654100" cy="972605"/>
            <a:chOff x="3200025" y="3153150"/>
            <a:chExt cx="2654100" cy="972605"/>
          </a:xfrm>
        </p:grpSpPr>
        <p:sp>
          <p:nvSpPr>
            <p:cNvPr id="82" name="Google Shape;82;p14"/>
            <p:cNvSpPr txBox="1"/>
            <p:nvPr/>
          </p:nvSpPr>
          <p:spPr>
            <a:xfrm>
              <a:off x="3200025" y="3153150"/>
              <a:ext cx="870900" cy="6432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5</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83" name="Google Shape;83;p14"/>
            <p:cNvSpPr txBox="1"/>
            <p:nvPr/>
          </p:nvSpPr>
          <p:spPr>
            <a:xfrm>
              <a:off x="3200025" y="3698400"/>
              <a:ext cx="2654100" cy="427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DURABLE FUNCTION</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sp>
        <p:nvSpPr>
          <p:cNvPr id="84" name="Google Shape;84;p14"/>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Tahoma" panose="020B0604030504040204" charset="0"/>
                <a:ea typeface="Roboto" panose="020B0704020202020204"/>
                <a:cs typeface="Tahoma" panose="020B0604030504040204" charset="0"/>
                <a:sym typeface="Roboto" panose="020B0704020202020204"/>
              </a:rPr>
              <a:t>TABLE OF CONTENTS</a:t>
            </a:r>
            <a:endParaRPr lang="en-GB" sz="2000" b="1">
              <a:solidFill>
                <a:schemeClr val="lt1"/>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en-GB">
                <a:latin typeface="Tahoma" panose="020B0604030504040204" charset="0"/>
                <a:cs typeface="Tahoma" panose="020B0604030504040204" charset="0"/>
              </a:rPr>
            </a:fld>
            <a:endParaRPr lang="en-GB">
              <a:latin typeface="Tahoma" panose="020B0604030504040204" charset="0"/>
              <a:cs typeface="Tahoma" panose="020B0604030504040204" charset="0"/>
            </a:endParaRPr>
          </a:p>
        </p:txBody>
      </p:sp>
      <p:grpSp>
        <p:nvGrpSpPr>
          <p:cNvPr id="6" name="Google Shape;75;p14"/>
          <p:cNvGrpSpPr/>
          <p:nvPr/>
        </p:nvGrpSpPr>
        <p:grpSpPr>
          <a:xfrm>
            <a:off x="2688850" y="3263802"/>
            <a:ext cx="3341100" cy="972605"/>
            <a:chOff x="394875" y="1014000"/>
            <a:chExt cx="3341100" cy="972605"/>
          </a:xfrm>
        </p:grpSpPr>
        <p:sp>
          <p:nvSpPr>
            <p:cNvPr id="7" name="Google Shape;76;p14"/>
            <p:cNvSpPr txBox="1"/>
            <p:nvPr/>
          </p:nvSpPr>
          <p:spPr>
            <a:xfrm>
              <a:off x="394875" y="1014000"/>
              <a:ext cx="870900" cy="6432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6</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8" name="Google Shape;77;p14"/>
            <p:cNvSpPr txBox="1"/>
            <p:nvPr/>
          </p:nvSpPr>
          <p:spPr>
            <a:xfrm>
              <a:off x="394875" y="1559250"/>
              <a:ext cx="3341100" cy="4273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DEMO</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9" name="Google Shape;78;p14"/>
          <p:cNvGrpSpPr/>
          <p:nvPr/>
        </p:nvGrpSpPr>
        <p:grpSpPr>
          <a:xfrm>
            <a:off x="5575560" y="927780"/>
            <a:ext cx="3341100" cy="972605"/>
            <a:chOff x="394875" y="1014000"/>
            <a:chExt cx="3341100" cy="972605"/>
          </a:xfrm>
        </p:grpSpPr>
        <p:sp>
          <p:nvSpPr>
            <p:cNvPr id="10" name="Google Shape;79;p14"/>
            <p:cNvSpPr txBox="1"/>
            <p:nvPr/>
          </p:nvSpPr>
          <p:spPr>
            <a:xfrm>
              <a:off x="394875" y="1014000"/>
              <a:ext cx="870900" cy="6432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7</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11" name="Google Shape;80;p14"/>
            <p:cNvSpPr txBox="1"/>
            <p:nvPr/>
          </p:nvSpPr>
          <p:spPr>
            <a:xfrm>
              <a:off x="394875" y="1559250"/>
              <a:ext cx="3341100" cy="4273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PRICING</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12" name="Google Shape;81;p14"/>
          <p:cNvGrpSpPr/>
          <p:nvPr/>
        </p:nvGrpSpPr>
        <p:grpSpPr>
          <a:xfrm>
            <a:off x="5679865" y="3242847"/>
            <a:ext cx="2654100" cy="972605"/>
            <a:chOff x="3200025" y="3153150"/>
            <a:chExt cx="2654100" cy="972605"/>
          </a:xfrm>
        </p:grpSpPr>
        <p:sp>
          <p:nvSpPr>
            <p:cNvPr id="13" name="Google Shape;82;p14"/>
            <p:cNvSpPr txBox="1"/>
            <p:nvPr/>
          </p:nvSpPr>
          <p:spPr>
            <a:xfrm>
              <a:off x="3200025" y="3153150"/>
              <a:ext cx="870900" cy="6432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9</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14" name="Google Shape;83;p14"/>
            <p:cNvSpPr txBox="1"/>
            <p:nvPr/>
          </p:nvSpPr>
          <p:spPr>
            <a:xfrm>
              <a:off x="3200025" y="3698400"/>
              <a:ext cx="2654100" cy="4273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Q&amp;A</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1"/>
          <a:stretch>
            <a:fillRect/>
          </a:stretch>
        </p:blipFill>
        <p:spPr>
          <a:xfrm>
            <a:off x="0" y="0"/>
            <a:ext cx="9144000" cy="5143500"/>
          </a:xfrm>
          <a:prstGeom prst="rect">
            <a:avLst/>
          </a:prstGeom>
          <a:noFill/>
          <a:ln>
            <a:noFill/>
          </a:ln>
        </p:spPr>
      </p:pic>
      <p:sp>
        <p:nvSpPr>
          <p:cNvPr id="520" name="Google Shape;520;p36"/>
          <p:cNvSpPr txBox="1"/>
          <p:nvPr/>
        </p:nvSpPr>
        <p:spPr>
          <a:xfrm>
            <a:off x="2908935" y="273050"/>
            <a:ext cx="3335655" cy="73533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sz="3600" b="1">
                <a:solidFill>
                  <a:schemeClr val="lt1"/>
                </a:solidFill>
                <a:latin typeface="Times New Roman" panose="02020603050405020304" charset="0"/>
                <a:ea typeface="Roboto" panose="020B0704020202020204"/>
                <a:cs typeface="Times New Roman" panose="02020603050405020304" charset="0"/>
                <a:sym typeface="Roboto" panose="020B0704020202020204"/>
              </a:rPr>
              <a:t>DEMO</a:t>
            </a:r>
            <a:endParaRPr lang="en-US" altLang="en-GB" sz="3600" b="1">
              <a:solidFill>
                <a:schemeClr val="lt1"/>
              </a:solidFill>
              <a:latin typeface="Times New Roman" panose="02020603050405020304" charset="0"/>
              <a:ea typeface="Roboto" panose="020B0704020202020204"/>
              <a:cs typeface="Times New Roman" panose="02020603050405020304" charset="0"/>
              <a:sym typeface="Roboto" panose="020B0704020202020204"/>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22" name="Google Shape;522;p36"/>
          <p:cNvPicPr preferRelativeResize="0"/>
          <p:nvPr/>
        </p:nvPicPr>
        <p:blipFill>
          <a:blip r:embed="rId2"/>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2248535" y="1258570"/>
            <a:ext cx="4656455" cy="2626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051"/>
            <a:ext cx="3160059" cy="1289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DUBRALE FUNCTION</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3714750" y="1513051"/>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750159"/>
            <a:ext cx="8335645" cy="362839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This is an extension of Azure Functions that lets you write stateful functions in a serverless compute environment. </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extension lets you define stateful workflows by writing orchestrator functions and stateful entities by writing entity functions using the Azure Functions programming model. </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Behind the scenes, the extension manages state, checkpoints, and restarts for you, allowing you to focus on your business logic.</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530449"/>
            <a:ext cx="8335645" cy="412115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primary use case for Durable Functions is simplifying complex, stateful coordination requirements in serverless applications. Application Pattern benefit from Durablre Function:</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 chaining</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Fan-out/fan-in</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Async HTTP APIs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Monitoring</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Human interaction</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Aggregator (stateful entities)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860" y="142240"/>
            <a:ext cx="60547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#1: Function chaining  * </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530449"/>
            <a:ext cx="8335645" cy="67373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Google Shape;104;p16"/>
          <p:cNvSpPr txBox="1"/>
          <p:nvPr/>
        </p:nvSpPr>
        <p:spPr>
          <a:xfrm>
            <a:off x="316799" y="530449"/>
            <a:ext cx="8335645" cy="116649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executing a sequence of functions in a specific order. In this pattern, the output of one function is applied to the input of another function.</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5"/>
          <p:cNvPicPr>
            <a:picLocks noChangeAspect="1"/>
          </p:cNvPicPr>
          <p:nvPr/>
        </p:nvPicPr>
        <p:blipFill>
          <a:blip r:embed="rId3"/>
          <a:stretch>
            <a:fillRect/>
          </a:stretch>
        </p:blipFill>
        <p:spPr>
          <a:xfrm>
            <a:off x="748030" y="2120900"/>
            <a:ext cx="6926580" cy="1447800"/>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#2: Fan out/fan in</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3" name="Google Shape;104;p16"/>
          <p:cNvSpPr txBox="1"/>
          <p:nvPr/>
        </p:nvSpPr>
        <p:spPr>
          <a:xfrm>
            <a:off x="316799" y="750159"/>
            <a:ext cx="8335645" cy="116649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Fan-out/fan-in: the pattern of executing multiple functions in parallel and then waiting for them all to finish.</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3"/>
          <a:stretch>
            <a:fillRect/>
          </a:stretch>
        </p:blipFill>
        <p:spPr>
          <a:xfrm>
            <a:off x="1534160" y="1858645"/>
            <a:ext cx="6713220" cy="2720340"/>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#3: Async HTTP APIs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3" name="Google Shape;104;p16"/>
          <p:cNvSpPr txBox="1"/>
          <p:nvPr/>
        </p:nvSpPr>
        <p:spPr>
          <a:xfrm>
            <a:off x="316865" y="563880"/>
            <a:ext cx="4987290" cy="362839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async HTTP API pattern addresses the problem of coordinating the state of long-running operations with external clients.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 common way to implement this pattern is by having an HTTP endpoint trigger the long-running action. Then, redirect the client to a status endpoint that the client polls to learn when the operation is finished.</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3"/>
          <a:stretch>
            <a:fillRect/>
          </a:stretch>
        </p:blipFill>
        <p:spPr>
          <a:xfrm>
            <a:off x="5711190" y="833120"/>
            <a:ext cx="2866390" cy="2102485"/>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#4: Monitor</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3" name="Google Shape;104;p16"/>
          <p:cNvSpPr txBox="1"/>
          <p:nvPr/>
        </p:nvSpPr>
        <p:spPr>
          <a:xfrm>
            <a:off x="316865" y="565785"/>
            <a:ext cx="4895850" cy="264350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monitor pattern refers to a flexible, recurring process in a workflow. </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Monitor pattern refers to a flexible recurring process in a workflow such as polling until certain conditions are met.</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3"/>
          <a:stretch>
            <a:fillRect/>
          </a:stretch>
        </p:blipFill>
        <p:spPr>
          <a:xfrm>
            <a:off x="5547995" y="607695"/>
            <a:ext cx="3481705" cy="2221230"/>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860" y="142240"/>
            <a:ext cx="861758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#5: Human interaction</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1499870" y="2395855"/>
            <a:ext cx="6865620" cy="2293620"/>
          </a:xfrm>
          <a:prstGeom prst="rect">
            <a:avLst/>
          </a:prstGeom>
        </p:spPr>
      </p:pic>
      <p:sp>
        <p:nvSpPr>
          <p:cNvPr id="5" name="Google Shape;104;p16"/>
          <p:cNvSpPr txBox="1"/>
          <p:nvPr/>
        </p:nvSpPr>
        <p:spPr>
          <a:xfrm>
            <a:off x="203835" y="385445"/>
            <a:ext cx="8435340" cy="215138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Many automated processes involve some kind of human interaction. Involving humans in an automated process is tricky because people aren't as highly available and as responsive as cloud services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An automated process might allow for this interaction by using timeouts and compensation logic.</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860" y="142240"/>
            <a:ext cx="861758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#6: Aggregator (stateful entities)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4" name="Picture 3"/>
          <p:cNvPicPr>
            <a:picLocks noChangeAspect="1"/>
          </p:cNvPicPr>
          <p:nvPr/>
        </p:nvPicPr>
        <p:blipFill>
          <a:blip r:embed="rId3"/>
          <a:stretch>
            <a:fillRect/>
          </a:stretch>
        </p:blipFill>
        <p:spPr>
          <a:xfrm>
            <a:off x="5219065" y="1102360"/>
            <a:ext cx="3386455" cy="1423035"/>
          </a:xfrm>
          <a:prstGeom prst="rect">
            <a:avLst/>
          </a:prstGeom>
        </p:spPr>
      </p:pic>
      <p:sp>
        <p:nvSpPr>
          <p:cNvPr id="5" name="Google Shape;104;p16"/>
          <p:cNvSpPr txBox="1"/>
          <p:nvPr/>
        </p:nvSpPr>
        <p:spPr>
          <a:xfrm>
            <a:off x="203200" y="631190"/>
            <a:ext cx="5015865" cy="412115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This pattern about aggregating event data over a period of time into a single, addressable </a:t>
            </a:r>
            <a:r>
              <a:rPr lang="en-US" sz="1600" i="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entity</a:t>
            </a: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Data being aggregated may come from multiple sources, may be delivered in batches, or may be scattered over long-periods of time. </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aggregator might need to take action on event data as it arrives, and external clients may need to query the aggregated data.</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051"/>
            <a:ext cx="3160059" cy="18434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WHAT IS </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AZURE FUNCTION ?</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3714750" y="1513051"/>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1"/>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533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sz="3600" b="1">
                <a:solidFill>
                  <a:schemeClr val="lt1"/>
                </a:solidFill>
                <a:latin typeface="Times New Roman" panose="02020603050405020304" charset="0"/>
                <a:ea typeface="Roboto" panose="020B0704020202020204"/>
                <a:cs typeface="Times New Roman" panose="02020603050405020304" charset="0"/>
                <a:sym typeface="Roboto" panose="020B0704020202020204"/>
              </a:rPr>
              <a:t>DEMO</a:t>
            </a:r>
            <a:endParaRPr lang="en-US" altLang="en-GB" sz="3600" b="1">
              <a:solidFill>
                <a:schemeClr val="lt1"/>
              </a:solidFill>
              <a:latin typeface="Times New Roman" panose="02020603050405020304" charset="0"/>
              <a:ea typeface="Roboto" panose="020B0704020202020204"/>
              <a:cs typeface="Times New Roman" panose="02020603050405020304" charset="0"/>
              <a:sym typeface="Roboto" panose="020B0704020202020204"/>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22" name="Google Shape;522;p36"/>
          <p:cNvPicPr preferRelativeResize="0"/>
          <p:nvPr/>
        </p:nvPicPr>
        <p:blipFill>
          <a:blip r:embed="rId2"/>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205"/>
            <a:ext cx="3986530" cy="1289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BEST PRATICES &amp; SCENARIO</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4004945" y="1347316"/>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Best practices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750159"/>
            <a:ext cx="8335645" cy="673735"/>
          </a:xfrm>
          <a:prstGeom prst="rect">
            <a:avLst/>
          </a:prstGeom>
          <a:noFill/>
          <a:ln>
            <a:noFill/>
          </a:ln>
        </p:spPr>
        <p:txBody>
          <a:bodyPr spcFirstLastPara="1" wrap="square" lIns="91425" tIns="91425" rIns="91425" bIns="91425" anchor="t" anchorCtr="0">
            <a:spAutoFit/>
          </a:bodyPr>
          <a:p>
            <a:pPr marL="137160" lvl="0" indent="0" algn="l" rtl="0">
              <a:lnSpc>
                <a:spcPct val="200000"/>
              </a:lnSpc>
              <a:spcBef>
                <a:spcPts val="0"/>
              </a:spcBef>
              <a:spcAft>
                <a:spcPts val="0"/>
              </a:spcAft>
              <a:buClr>
                <a:srgbClr val="000000"/>
              </a:buClr>
              <a:buSzPts val="1440"/>
              <a:buFont typeface="Arial" panose="020B0604020202020204" pitchFamily="34" charset="0"/>
              <a:buNone/>
            </a:pP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Google Shape;104;p16"/>
          <p:cNvSpPr txBox="1"/>
          <p:nvPr/>
        </p:nvSpPr>
        <p:spPr>
          <a:xfrm>
            <a:off x="316799" y="552039"/>
            <a:ext cx="8335645" cy="165862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Functions should "do one thing“.</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Functions should finish as quickly as possible.</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Should choose Windows host when create Function. </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Scenarios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750159"/>
            <a:ext cx="8335645" cy="673735"/>
          </a:xfrm>
          <a:prstGeom prst="rect">
            <a:avLst/>
          </a:prstGeom>
          <a:noFill/>
          <a:ln>
            <a:noFill/>
          </a:ln>
        </p:spPr>
        <p:txBody>
          <a:bodyPr spcFirstLastPara="1" wrap="square" lIns="91425" tIns="91425" rIns="91425" bIns="91425" anchor="t" anchorCtr="0">
            <a:spAutoFit/>
          </a:bodyPr>
          <a:p>
            <a:pPr marL="137160" lvl="0" indent="0" algn="l" rtl="0">
              <a:lnSpc>
                <a:spcPct val="200000"/>
              </a:lnSpc>
              <a:spcBef>
                <a:spcPts val="0"/>
              </a:spcBef>
              <a:spcAft>
                <a:spcPts val="0"/>
              </a:spcAft>
              <a:buClr>
                <a:srgbClr val="000000"/>
              </a:buClr>
              <a:buSzPts val="1440"/>
              <a:buFont typeface="Arial" panose="020B0604020202020204" pitchFamily="34" charset="0"/>
              <a:buNone/>
            </a:pP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7" name="Diagram 6"/>
          <p:cNvGraphicFramePr/>
          <p:nvPr/>
        </p:nvGraphicFramePr>
        <p:xfrm>
          <a:off x="537210" y="831850"/>
          <a:ext cx="8209280" cy="3857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Pricing</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42539"/>
            <a:ext cx="8335645" cy="128905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Only pay when your code is running.</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 name="Diagram 3"/>
          <p:cNvGraphicFramePr/>
          <p:nvPr/>
        </p:nvGraphicFramePr>
        <p:xfrm>
          <a:off x="114300" y="1868170"/>
          <a:ext cx="8488680" cy="1095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Pricing - </a:t>
            </a:r>
            <a:r>
              <a:rPr lang="en-US" altLang="en-GB" sz="2000" b="1">
                <a:solidFill>
                  <a:srgbClr val="8DC63F"/>
                </a:solidFill>
                <a:latin typeface="Tahoma" panose="020B0604030504040204" charset="0"/>
                <a:ea typeface="Roboto" panose="020B0704020202020204"/>
                <a:cs typeface="Tahoma" panose="020B0604030504040204" charset="0"/>
                <a:sym typeface="+mn-ea"/>
              </a:rPr>
              <a:t>Consumption Plan</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579344"/>
            <a:ext cx="8335645" cy="184340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Only pay when	 your code is running.</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Billing is based on the number of executions, the duration of each execution, and the amount of memory used.</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Pricing - </a:t>
            </a:r>
            <a:r>
              <a:rPr lang="en-US" altLang="en-GB" sz="2000" b="1">
                <a:solidFill>
                  <a:srgbClr val="8DC63F"/>
                </a:solidFill>
                <a:latin typeface="Tahoma" panose="020B0604030504040204" charset="0"/>
                <a:ea typeface="Roboto" panose="020B0704020202020204"/>
                <a:cs typeface="Tahoma" panose="020B0604030504040204" charset="0"/>
                <a:sym typeface="+mn-ea"/>
              </a:rPr>
              <a:t>Premium </a:t>
            </a:r>
            <a:r>
              <a:rPr lang="en-US" altLang="en-GB" sz="2000" b="1">
                <a:solidFill>
                  <a:srgbClr val="8DC63F"/>
                </a:solidFill>
                <a:latin typeface="Tahoma" panose="020B0604030504040204" charset="0"/>
                <a:ea typeface="Roboto" panose="020B0704020202020204"/>
                <a:cs typeface="Tahoma" panose="020B0604030504040204" charset="0"/>
                <a:sym typeface="+mn-ea"/>
              </a:rPr>
              <a:t>Plan</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5" name="Google Shape;104;p16"/>
          <p:cNvSpPr txBox="1"/>
          <p:nvPr/>
        </p:nvSpPr>
        <p:spPr>
          <a:xfrm>
            <a:off x="392999" y="630144"/>
            <a:ext cx="8335645" cy="239712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Azure provides any additional computing services that are required when your function is running.</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You pay for the constantly pre-warmed instances including any additional instances needed to scale the Azure app in/out.</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Pricing - Dedicated</a:t>
            </a:r>
            <a:r>
              <a:rPr lang="en-US" altLang="en-GB" sz="2000" b="1">
                <a:solidFill>
                  <a:srgbClr val="8DC63F"/>
                </a:solidFill>
                <a:latin typeface="Tahoma" panose="020B0604030504040204" charset="0"/>
                <a:ea typeface="Roboto" panose="020B0704020202020204"/>
                <a:cs typeface="Tahoma" panose="020B0604030504040204" charset="0"/>
                <a:sym typeface="+mn-ea"/>
              </a:rPr>
              <a:t> </a:t>
            </a:r>
            <a:r>
              <a:rPr lang="en-US" altLang="en-GB" sz="2000" b="1">
                <a:solidFill>
                  <a:srgbClr val="8DC63F"/>
                </a:solidFill>
                <a:latin typeface="Tahoma" panose="020B0604030504040204" charset="0"/>
                <a:ea typeface="Roboto" panose="020B0704020202020204"/>
                <a:cs typeface="Tahoma" panose="020B0604030504040204" charset="0"/>
                <a:sym typeface="+mn-ea"/>
              </a:rPr>
              <a:t>Plan ( VM sharing)</a:t>
            </a:r>
            <a:endParaRPr lang="en-US" altLang="en-GB" sz="2000" b="1">
              <a:solidFill>
                <a:srgbClr val="8DC63F"/>
              </a:solidFill>
              <a:latin typeface="Tahoma" panose="020B0604030504040204" charset="0"/>
              <a:ea typeface="Roboto" panose="020B0704020202020204"/>
              <a:cs typeface="Tahoma" panose="020B0604030504040204" charset="0"/>
              <a:sym typeface="+mn-ea"/>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5" name="Google Shape;104;p16"/>
          <p:cNvSpPr txBox="1"/>
          <p:nvPr/>
        </p:nvSpPr>
        <p:spPr>
          <a:xfrm>
            <a:off x="392999" y="630144"/>
            <a:ext cx="8335645" cy="239712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When you use App Service for other apps, your functions will run on the same plan (VMs) at no extra cost.</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You may scale it out manually by adding more VM instances for an App Service plan.</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SEVERLESS ARCHITECTURE</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50159"/>
            <a:ext cx="8335645" cy="165862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Servers are managed for you (not thinking about server, focus on business)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Per-second billing model (only pay when your function running)</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Automatic scale(multiple servers meet the demand)</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1"/>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533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sz="3600" b="1">
                <a:solidFill>
                  <a:schemeClr val="lt1"/>
                </a:solidFill>
                <a:latin typeface="Roboto" panose="020B0704020202020204"/>
                <a:ea typeface="Roboto" panose="020B0704020202020204"/>
                <a:cs typeface="Roboto" panose="020B0704020202020204"/>
                <a:sym typeface="Roboto" panose="020B0704020202020204"/>
              </a:rPr>
              <a:t>Q&amp;A</a:t>
            </a:r>
            <a:endParaRPr lang="en-US" altLang="en-GB" sz="3600" b="1">
              <a:solidFill>
                <a:schemeClr val="lt1"/>
              </a:solidFill>
              <a:latin typeface="Roboto" panose="020B0704020202020204"/>
              <a:ea typeface="Roboto" panose="020B0704020202020204"/>
              <a:cs typeface="Roboto" panose="020B0704020202020204"/>
              <a:sym typeface="Roboto" panose="020B0704020202020204"/>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22" name="Google Shape;522;p36"/>
          <p:cNvPicPr preferRelativeResize="0"/>
          <p:nvPr/>
        </p:nvPicPr>
        <p:blipFill>
          <a:blip r:embed="rId2"/>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What is Azure Function ?</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42539"/>
            <a:ext cx="8335645" cy="2397125"/>
          </a:xfrm>
          <a:prstGeom prst="rect">
            <a:avLst/>
          </a:prstGeom>
          <a:noFill/>
          <a:ln>
            <a:noFill/>
          </a:ln>
        </p:spPr>
        <p:txBody>
          <a:bodyPr spcFirstLastPara="1" wrap="square" lIns="91425" tIns="91425" rIns="91425" bIns="91425" anchor="t" anchorCtr="0">
            <a:spAutoFit/>
          </a:bodyPr>
          <a:lstStyle/>
          <a:p>
            <a:pPr marL="422910" lvl="0" indent="-28575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 as a Service (FaaS) offering that allows developers to focus on writing code and not worry about maintaining the underlying computing infrastructure.</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Azure Function = Code + Events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Support different programming language (C#, F#, Java, Javascript,..)</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1"/>
          <a:stretch>
            <a:fillRect/>
          </a:stretch>
        </p:blipFill>
        <p:spPr>
          <a:xfrm>
            <a:off x="114300" y="0"/>
            <a:ext cx="9029700" cy="4995545"/>
          </a:xfrm>
          <a:prstGeom prst="rect">
            <a:avLst/>
          </a:prstGeom>
          <a:noFill/>
          <a:ln>
            <a:noFill/>
          </a:ln>
        </p:spPr>
      </p:pic>
      <p:sp>
        <p:nvSpPr>
          <p:cNvPr id="520" name="Google Shape;520;p36"/>
          <p:cNvSpPr txBox="1"/>
          <p:nvPr/>
        </p:nvSpPr>
        <p:spPr>
          <a:xfrm>
            <a:off x="1895400" y="2202308"/>
            <a:ext cx="53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a:solidFill>
                  <a:schemeClr val="lt1"/>
                </a:solidFill>
                <a:latin typeface="Roboto" panose="020B0704020202020204"/>
                <a:ea typeface="Roboto" panose="020B0704020202020204"/>
                <a:cs typeface="Roboto" panose="020B0704020202020204"/>
                <a:sym typeface="Roboto" panose="020B0704020202020204"/>
              </a:rPr>
              <a:t>THANK YOU!</a:t>
            </a:r>
            <a:endParaRPr sz="3600" b="1">
              <a:solidFill>
                <a:schemeClr val="lt1"/>
              </a:solidFill>
              <a:latin typeface="Roboto" panose="020B0704020202020204"/>
              <a:ea typeface="Roboto" panose="020B0704020202020204"/>
              <a:cs typeface="Roboto" panose="020B0704020202020204"/>
              <a:sym typeface="Roboto" panose="020B0704020202020204"/>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22" name="Google Shape;522;p36"/>
          <p:cNvPicPr preferRelativeResize="0"/>
          <p:nvPr/>
        </p:nvPicPr>
        <p:blipFill>
          <a:blip r:embed="rId2"/>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051"/>
            <a:ext cx="3160059" cy="7353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BENEFITS</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3714750" y="1513051"/>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Benefits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42539"/>
            <a:ext cx="8335645" cy="295148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Support a lot of programming languages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Easier to write and deploy code.</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Do not need to setup infrastructure.</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Compute-on-demand</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Saving cost and scalable</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Triggers and bindings concepts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3376295" y="1495425"/>
            <a:ext cx="2274570" cy="2274570"/>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Triggers and bindings concepts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256540" y="426085"/>
            <a:ext cx="8631555" cy="239712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Triggers cause a function to run. </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A trigger defines how a function is invoked and a function must have exactly one trigger. </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Triggers have associated data, which is often provided as the payload of the function.</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Google Shape;104;p16"/>
          <p:cNvSpPr txBox="1"/>
          <p:nvPr/>
        </p:nvSpPr>
        <p:spPr>
          <a:xfrm>
            <a:off x="316865" y="708660"/>
            <a:ext cx="8631555" cy="239712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Binding to a function is a way of declaratively connecting another resource to the function</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Bindings may be connected as input bindings, output bindings, or both.</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Data from bindings is provided to the function as parameters.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2" nodeType="clickEffect">
                                  <p:stCondLst>
                                    <p:cond delay="0"/>
                                  </p:stCondLst>
                                  <p:childTnLst>
                                    <p:animEffect transition="out" filter="blinds(horizontal)">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81521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Triggers and bindings concepts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graphicFrame>
        <p:nvGraphicFramePr>
          <p:cNvPr id="5" name="Table 4"/>
          <p:cNvGraphicFramePr/>
          <p:nvPr/>
        </p:nvGraphicFramePr>
        <p:xfrm>
          <a:off x="1207770" y="1822450"/>
          <a:ext cx="6398260" cy="2149475"/>
        </p:xfrm>
        <a:graphic>
          <a:graphicData uri="http://schemas.openxmlformats.org/drawingml/2006/table">
            <a:tbl>
              <a:tblPr firstRow="1">
                <a:tableStyleId>{69C7853C-536D-4A76-A0AE-DD22124D55A5}</a:tableStyleId>
              </a:tblPr>
              <a:tblGrid>
                <a:gridCol w="3179445"/>
                <a:gridCol w="1053465"/>
                <a:gridCol w="1196340"/>
                <a:gridCol w="969010"/>
              </a:tblGrid>
              <a:tr h="518160">
                <a:tc>
                  <a:txBody>
                    <a:bodyPr/>
                    <a:p>
                      <a:pPr>
                        <a:buNone/>
                      </a:pPr>
                      <a:r>
                        <a:rPr lang="en-US"/>
                        <a:t>scenario </a:t>
                      </a:r>
                      <a:endParaRPr lang="en-US"/>
                    </a:p>
                  </a:txBody>
                  <a:tcPr/>
                </a:tc>
                <a:tc>
                  <a:txBody>
                    <a:bodyPr/>
                    <a:p>
                      <a:pPr>
                        <a:buNone/>
                      </a:pPr>
                      <a:r>
                        <a:rPr lang="en-US"/>
                        <a:t>Trigger</a:t>
                      </a:r>
                      <a:endParaRPr lang="en-US"/>
                    </a:p>
                  </a:txBody>
                  <a:tcPr/>
                </a:tc>
                <a:tc>
                  <a:txBody>
                    <a:bodyPr/>
                    <a:p>
                      <a:pPr>
                        <a:buNone/>
                      </a:pPr>
                      <a:r>
                        <a:rPr lang="en-US"/>
                        <a:t>Input binding	</a:t>
                      </a:r>
                      <a:endParaRPr lang="en-US"/>
                    </a:p>
                  </a:txBody>
                  <a:tcPr/>
                </a:tc>
                <a:tc>
                  <a:txBody>
                    <a:bodyPr/>
                    <a:p>
                      <a:pPr>
                        <a:buNone/>
                      </a:pPr>
                      <a:r>
                        <a:rPr lang="en-US"/>
                        <a:t>Output binding</a:t>
                      </a:r>
                      <a:endParaRPr lang="en-US"/>
                    </a:p>
                  </a:txBody>
                  <a:tcPr/>
                </a:tc>
              </a:tr>
              <a:tr h="518160">
                <a:tc>
                  <a:txBody>
                    <a:bodyPr/>
                    <a:p>
                      <a:pPr>
                        <a:buNone/>
                      </a:pPr>
                      <a:r>
                        <a:rPr lang="en-US"/>
                        <a:t>Queue message arrives and return to another Queue	</a:t>
                      </a:r>
                      <a:endParaRPr lang="en-US"/>
                    </a:p>
                  </a:txBody>
                  <a:tcPr/>
                </a:tc>
                <a:tc>
                  <a:txBody>
                    <a:bodyPr/>
                    <a:p>
                      <a:pPr>
                        <a:buNone/>
                      </a:pPr>
                      <a:r>
                        <a:rPr lang="en-US"/>
                        <a:t>Queue</a:t>
                      </a:r>
                      <a:endParaRPr lang="en-US"/>
                    </a:p>
                  </a:txBody>
                  <a:tcPr/>
                </a:tc>
                <a:tc>
                  <a:txBody>
                    <a:bodyPr/>
                    <a:p>
                      <a:pPr>
                        <a:buNone/>
                      </a:pPr>
                      <a:endParaRPr lang="en-US"/>
                    </a:p>
                  </a:txBody>
                  <a:tcPr/>
                </a:tc>
                <a:tc>
                  <a:txBody>
                    <a:bodyPr/>
                    <a:p>
                      <a:pPr>
                        <a:buNone/>
                      </a:pPr>
                      <a:r>
                        <a:rPr lang="en-US"/>
                        <a:t>Queue</a:t>
                      </a:r>
                      <a:endParaRPr lang="en-US"/>
                    </a:p>
                  </a:txBody>
                  <a:tcPr/>
                </a:tc>
              </a:tr>
              <a:tr h="732155">
                <a:tc>
                  <a:txBody>
                    <a:bodyPr/>
                    <a:p>
                      <a:pPr>
                        <a:buNone/>
                      </a:pPr>
                      <a:r>
                        <a:rPr lang="en-US"/>
                        <a:t>A scheduled job reads Blob Storage contents and creates a new Azure Cosmos DB document.</a:t>
                      </a:r>
                      <a:endParaRPr lang="en-US"/>
                    </a:p>
                  </a:txBody>
                  <a:tcPr/>
                </a:tc>
                <a:tc>
                  <a:txBody>
                    <a:bodyPr/>
                    <a:p>
                      <a:pPr>
                        <a:buNone/>
                      </a:pPr>
                      <a:r>
                        <a:rPr lang="en-US"/>
                        <a:t>Timer</a:t>
                      </a:r>
                      <a:endParaRPr lang="en-US"/>
                    </a:p>
                  </a:txBody>
                  <a:tcPr/>
                </a:tc>
                <a:tc>
                  <a:txBody>
                    <a:bodyPr/>
                    <a:p>
                      <a:pPr>
                        <a:buNone/>
                      </a:pPr>
                      <a:r>
                        <a:rPr lang="en-US"/>
                        <a:t>Blob Storage	</a:t>
                      </a:r>
                      <a:endParaRPr lang="en-US"/>
                    </a:p>
                  </a:txBody>
                  <a:tcPr/>
                </a:tc>
                <a:tc>
                  <a:txBody>
                    <a:bodyPr/>
                    <a:p>
                      <a:pPr>
                        <a:buNone/>
                      </a:pPr>
                      <a:r>
                        <a:rPr lang="en-US"/>
                        <a:t>Azure Cosmos DB</a:t>
                      </a:r>
                      <a:endParaRPr lang="en-US"/>
                    </a:p>
                  </a:txBody>
                  <a:tcPr/>
                </a:tc>
              </a:tr>
              <a:tr h="381000">
                <a:tc>
                  <a:txBody>
                    <a:bodyPr/>
                    <a:p>
                      <a:pPr>
                        <a:buNone/>
                      </a:pPr>
                      <a:r>
                        <a:rPr lang="en-US"/>
                        <a:t>A webhook that uses For payment	</a:t>
                      </a:r>
                      <a:endParaRPr lang="en-US"/>
                    </a:p>
                  </a:txBody>
                  <a:tcPr/>
                </a:tc>
                <a:tc>
                  <a:txBody>
                    <a:bodyPr/>
                    <a:p>
                      <a:pPr>
                        <a:buNone/>
                      </a:pPr>
                      <a:r>
                        <a:rPr lang="en-US"/>
                        <a:t>HTTP</a:t>
                      </a: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0</TotalTime>
  <Words>7015</Words>
  <Application>WPS Presentation</Application>
  <PresentationFormat>On-screen Show (16:9)</PresentationFormat>
  <Paragraphs>369</Paragraphs>
  <Slides>40</Slides>
  <Notes>52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SimSun</vt:lpstr>
      <vt:lpstr>Wingdings</vt:lpstr>
      <vt:lpstr>Arial</vt:lpstr>
      <vt:lpstr>Tahoma</vt:lpstr>
      <vt:lpstr>Roboto Black</vt:lpstr>
      <vt:lpstr>Roboto</vt:lpstr>
      <vt:lpstr>Times New Roman</vt:lpstr>
      <vt:lpstr>Microsoft YaHei</vt:lpstr>
      <vt:lpstr>Arial Unicode MS</vt:lpstr>
      <vt:lpstr>Times New Roman</vt:lpstr>
      <vt:lpstr>Simple Light</vt:lpstr>
      <vt:lpstr>Azure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Functional</dc:title>
  <dc:creator/>
  <cp:lastModifiedBy>chien.do</cp:lastModifiedBy>
  <cp:revision>632</cp:revision>
  <dcterms:created xsi:type="dcterms:W3CDTF">2022-07-12T08:12:00Z</dcterms:created>
  <dcterms:modified xsi:type="dcterms:W3CDTF">2022-11-16T17:00:28Z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4862C710C17E4F05AA717089F884629F</vt:lpwstr>
  </property>
  <property fmtid="{D5CDD505-2E9C-101B-9397-08002B2CF9AE}" pid="3" name="KSOProductBuildVer">
    <vt:lpwstr>1033-11.2.0.11380</vt:lpwstr>
  </property>
</Properties>
</file>