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8" r:id="rId6"/>
    <p:sldId id="305" r:id="rId7"/>
    <p:sldId id="306" r:id="rId8"/>
    <p:sldId id="296" r:id="rId9"/>
    <p:sldId id="307" r:id="rId10"/>
    <p:sldId id="308" r:id="rId11"/>
    <p:sldId id="31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76" autoAdjust="0"/>
    <p:restoredTop sz="94610" autoAdjust="0"/>
  </p:normalViewPr>
  <p:slideViewPr>
    <p:cSldViewPr snapToGrid="0">
      <p:cViewPr varScale="1">
        <p:scale>
          <a:sx n="133" d="100"/>
          <a:sy n="133" d="100"/>
        </p:scale>
        <p:origin x="520" y="20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8/11/25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8/11/25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20XX</a:t>
            </a:r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noProof="0" dirty="0"/>
              <a:t>Pitch Deck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756781-A599-0594-4502-A54BC85E87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2136775"/>
            <a:ext cx="10515599" cy="369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4.svg"/><Relationship Id="rId18" Type="http://schemas.openxmlformats.org/officeDocument/2006/relationships/image" Target="../media/image49.png"/><Relationship Id="rId3" Type="http://schemas.openxmlformats.org/officeDocument/2006/relationships/image" Target="../media/image28.svg"/><Relationship Id="rId21" Type="http://schemas.openxmlformats.org/officeDocument/2006/relationships/image" Target="../media/image52.svg"/><Relationship Id="rId7" Type="http://schemas.openxmlformats.org/officeDocument/2006/relationships/image" Target="../media/image32.svg"/><Relationship Id="rId12" Type="http://schemas.openxmlformats.org/officeDocument/2006/relationships/image" Target="../media/image43.png"/><Relationship Id="rId17" Type="http://schemas.openxmlformats.org/officeDocument/2006/relationships/image" Target="../media/image48.svg"/><Relationship Id="rId2" Type="http://schemas.openxmlformats.org/officeDocument/2006/relationships/image" Target="../media/image27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42.svg"/><Relationship Id="rId5" Type="http://schemas.openxmlformats.org/officeDocument/2006/relationships/image" Target="../media/image30.svg"/><Relationship Id="rId15" Type="http://schemas.openxmlformats.org/officeDocument/2006/relationships/image" Target="../media/image46.svg"/><Relationship Id="rId23" Type="http://schemas.openxmlformats.org/officeDocument/2006/relationships/image" Target="../media/image54.svg"/><Relationship Id="rId10" Type="http://schemas.openxmlformats.org/officeDocument/2006/relationships/image" Target="../media/image41.png"/><Relationship Id="rId19" Type="http://schemas.openxmlformats.org/officeDocument/2006/relationships/image" Target="../media/image50.svg"/><Relationship Id="rId4" Type="http://schemas.openxmlformats.org/officeDocument/2006/relationships/image" Target="../media/image29.png"/><Relationship Id="rId9" Type="http://schemas.openxmlformats.org/officeDocument/2006/relationships/image" Target="../media/image36.svg"/><Relationship Id="rId14" Type="http://schemas.openxmlformats.org/officeDocument/2006/relationships/image" Target="../media/image45.png"/><Relationship Id="rId22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34.svg"/><Relationship Id="rId7" Type="http://schemas.openxmlformats.org/officeDocument/2006/relationships/image" Target="../media/image58.svg"/><Relationship Id="rId12" Type="http://schemas.openxmlformats.org/officeDocument/2006/relationships/image" Target="../media/image63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7.svg"/><Relationship Id="rId3" Type="http://schemas.openxmlformats.org/officeDocument/2006/relationships/image" Target="../media/image34.svg"/><Relationship Id="rId21" Type="http://schemas.openxmlformats.org/officeDocument/2006/relationships/image" Target="../media/image80.png"/><Relationship Id="rId7" Type="http://schemas.openxmlformats.org/officeDocument/2006/relationships/image" Target="../media/image68.svg"/><Relationship Id="rId12" Type="http://schemas.openxmlformats.org/officeDocument/2006/relationships/image" Target="../media/image73.png"/><Relationship Id="rId17" Type="http://schemas.openxmlformats.org/officeDocument/2006/relationships/image" Target="../media/image76.png"/><Relationship Id="rId2" Type="http://schemas.openxmlformats.org/officeDocument/2006/relationships/image" Target="../media/image33.png"/><Relationship Id="rId16" Type="http://schemas.openxmlformats.org/officeDocument/2006/relationships/image" Target="../media/image54.svg"/><Relationship Id="rId20" Type="http://schemas.openxmlformats.org/officeDocument/2006/relationships/image" Target="../media/image79.sv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7.png"/><Relationship Id="rId11" Type="http://schemas.openxmlformats.org/officeDocument/2006/relationships/image" Target="../media/image72.svg"/><Relationship Id="rId5" Type="http://schemas.openxmlformats.org/officeDocument/2006/relationships/image" Target="../media/image66.svg"/><Relationship Id="rId15" Type="http://schemas.openxmlformats.org/officeDocument/2006/relationships/image" Target="../media/image53.png"/><Relationship Id="rId10" Type="http://schemas.openxmlformats.org/officeDocument/2006/relationships/image" Target="../media/image71.png"/><Relationship Id="rId19" Type="http://schemas.openxmlformats.org/officeDocument/2006/relationships/image" Target="../media/image78.png"/><Relationship Id="rId4" Type="http://schemas.openxmlformats.org/officeDocument/2006/relationships/image" Target="../media/image65.png"/><Relationship Id="rId9" Type="http://schemas.openxmlformats.org/officeDocument/2006/relationships/image" Target="../media/image70.svg"/><Relationship Id="rId14" Type="http://schemas.openxmlformats.org/officeDocument/2006/relationships/image" Target="../media/image75.png"/><Relationship Id="rId22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GB" sz="3600" dirty="0"/>
              <a:t>Team15 Infrastructure proposal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86889"/>
            <a:ext cx="5885793" cy="834931"/>
          </a:xfrm>
        </p:spPr>
        <p:txBody>
          <a:bodyPr>
            <a:normAutofit/>
          </a:bodyPr>
          <a:lstStyle/>
          <a:p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95" y="-5266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1. EMAIL SERVICE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pic>
        <p:nvPicPr>
          <p:cNvPr id="6" name="Graphic 10" descr="AWS Lambda service icon.">
            <a:extLst>
              <a:ext uri="{FF2B5EF4-FFF2-40B4-BE49-F238E27FC236}">
                <a16:creationId xmlns:a16="http://schemas.microsoft.com/office/drawing/2014/main" id="{6D0CAC99-67D9-BA70-EEA0-560E7A22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5456333" y="185412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A7FFF32F-6A49-1A6E-D054-59937A15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508" y="261532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" name="Graphic 7" descr="Amazon API Gateway service icon.">
            <a:extLst>
              <a:ext uri="{FF2B5EF4-FFF2-40B4-BE49-F238E27FC236}">
                <a16:creationId xmlns:a16="http://schemas.microsoft.com/office/drawing/2014/main" id="{A54FE755-CEA7-A3AF-618D-72256CE4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001649" y="185976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9DA1472-066C-C674-D2B9-2C371BF0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1874" y="262176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0" name="Graphic 6" descr="Endpoint resource icon for the Amazon API Gateway service.">
            <a:extLst>
              <a:ext uri="{FF2B5EF4-FFF2-40B4-BE49-F238E27FC236}">
                <a16:creationId xmlns:a16="http://schemas.microsoft.com/office/drawing/2014/main" id="{6210E0CF-27A4-7592-A74D-1FEA2377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2473785" y="199705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92404E3C-C352-567F-DAAC-31AB8B4B1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9937" y="2454256"/>
            <a:ext cx="1468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cxnSp>
        <p:nvCxnSpPr>
          <p:cNvPr id="15" name="Straight Arrow Connector 14" descr="Arrow pointing from Git users to Third party Git repository.">
            <a:extLst>
              <a:ext uri="{FF2B5EF4-FFF2-40B4-BE49-F238E27FC236}">
                <a16:creationId xmlns:a16="http://schemas.microsoft.com/office/drawing/2014/main" id="{18EF6D5E-93DE-FD36-9C17-B58C6DA83EB6}"/>
              </a:ext>
            </a:extLst>
          </p:cNvPr>
          <p:cNvCxnSpPr>
            <a:cxnSpLocks/>
          </p:cNvCxnSpPr>
          <p:nvPr/>
        </p:nvCxnSpPr>
        <p:spPr>
          <a:xfrm>
            <a:off x="3899338" y="2285123"/>
            <a:ext cx="13212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6" descr="General resource icon.">
            <a:extLst>
              <a:ext uri="{FF2B5EF4-FFF2-40B4-BE49-F238E27FC236}">
                <a16:creationId xmlns:a16="http://schemas.microsoft.com/office/drawing/2014/main" id="{9206DEC2-7A3D-26FE-9B80-90F7FAAB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 flipH="1">
            <a:off x="884540" y="19529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abel6">
            <a:extLst>
              <a:ext uri="{FF2B5EF4-FFF2-40B4-BE49-F238E27FC236}">
                <a16:creationId xmlns:a16="http://schemas.microsoft.com/office/drawing/2014/main" id="{0A9BCAC5-46B6-9983-845E-F06CE038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71" y="247682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sp>
        <p:nvSpPr>
          <p:cNvPr id="18" name="label">
            <a:extLst>
              <a:ext uri="{FF2B5EF4-FFF2-40B4-BE49-F238E27FC236}">
                <a16:creationId xmlns:a16="http://schemas.microsoft.com/office/drawing/2014/main" id="{F0BF1CAC-C4AC-6B02-6F38-A02804C3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70" y="197994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Request</a:t>
            </a:r>
          </a:p>
        </p:txBody>
      </p:sp>
      <p:cxnSp>
        <p:nvCxnSpPr>
          <p:cNvPr id="19" name="Straight Arrow Connector 18" descr="Arrow pointing from Git users to Third party Git repository.">
            <a:extLst>
              <a:ext uri="{FF2B5EF4-FFF2-40B4-BE49-F238E27FC236}">
                <a16:creationId xmlns:a16="http://schemas.microsoft.com/office/drawing/2014/main" id="{4C2E1F78-FE0B-C30A-5C51-B40BC9D14E1C}"/>
              </a:ext>
            </a:extLst>
          </p:cNvPr>
          <p:cNvCxnSpPr>
            <a:cxnSpLocks/>
          </p:cNvCxnSpPr>
          <p:nvPr/>
        </p:nvCxnSpPr>
        <p:spPr>
          <a:xfrm>
            <a:off x="1372970" y="2251404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D39A8805-267A-1464-7CB9-95AD589D9FE6}"/>
              </a:ext>
            </a:extLst>
          </p:cNvPr>
          <p:cNvGrpSpPr/>
          <p:nvPr/>
        </p:nvGrpSpPr>
        <p:grpSpPr>
          <a:xfrm>
            <a:off x="2238704" y="1141467"/>
            <a:ext cx="8464712" cy="2127243"/>
            <a:chOff x="5391151" y="1530350"/>
            <a:chExt cx="5500686" cy="38703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72C47C-1985-2181-33BF-D87B9F38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AWS Cloud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D317CCF-6D3A-DE48-C1EA-24ADEC9E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pic>
        <p:nvPicPr>
          <p:cNvPr id="24" name="Graphic 18" descr="Amazon Simple Email Service (Amazon SES) service icon.">
            <a:extLst>
              <a:ext uri="{FF2B5EF4-FFF2-40B4-BE49-F238E27FC236}">
                <a16:creationId xmlns:a16="http://schemas.microsoft.com/office/drawing/2014/main" id="{A1FDF46D-A03D-1E52-5C78-E4C53162E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7917367" y="185407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88DD46F5-E11C-7BD5-DFEF-07A2586E2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9655" y="2616071"/>
            <a:ext cx="2279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Email </a:t>
            </a:r>
            <a:b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</a:br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Service (Amazon SES)</a:t>
            </a:r>
          </a:p>
        </p:txBody>
      </p:sp>
      <p:cxnSp>
        <p:nvCxnSpPr>
          <p:cNvPr id="26" name="Straight Arrow Connector 25" descr="Arrow pointing from Git users to Third party Git repository.">
            <a:extLst>
              <a:ext uri="{FF2B5EF4-FFF2-40B4-BE49-F238E27FC236}">
                <a16:creationId xmlns:a16="http://schemas.microsoft.com/office/drawing/2014/main" id="{840B59FA-B3AC-C672-2381-F7B55E48AA4C}"/>
              </a:ext>
            </a:extLst>
          </p:cNvPr>
          <p:cNvCxnSpPr>
            <a:cxnSpLocks/>
          </p:cNvCxnSpPr>
          <p:nvPr/>
        </p:nvCxnSpPr>
        <p:spPr>
          <a:xfrm>
            <a:off x="6586617" y="2282934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rrow pointing from Git users to Third party Git repository.">
            <a:extLst>
              <a:ext uri="{FF2B5EF4-FFF2-40B4-BE49-F238E27FC236}">
                <a16:creationId xmlns:a16="http://schemas.microsoft.com/office/drawing/2014/main" id="{8CF56FEC-980E-3531-54A5-EDC48672050F}"/>
              </a:ext>
            </a:extLst>
          </p:cNvPr>
          <p:cNvCxnSpPr>
            <a:cxnSpLocks/>
          </p:cNvCxnSpPr>
          <p:nvPr/>
        </p:nvCxnSpPr>
        <p:spPr>
          <a:xfrm>
            <a:off x="8978225" y="2282934"/>
            <a:ext cx="83843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6" descr="Email resource icon for Amazon SES service.">
            <a:extLst>
              <a:ext uri="{FF2B5EF4-FFF2-40B4-BE49-F238E27FC236}">
                <a16:creationId xmlns:a16="http://schemas.microsoft.com/office/drawing/2014/main" id="{D25DBE3F-9A70-083A-5316-2DFEFB3E89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9939113" y="19656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15">
            <a:extLst>
              <a:ext uri="{FF2B5EF4-FFF2-40B4-BE49-F238E27FC236}">
                <a16:creationId xmlns:a16="http://schemas.microsoft.com/office/drawing/2014/main" id="{A637ED62-75A2-9F84-04A5-3BED7004F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9064" y="2422854"/>
            <a:ext cx="12652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Email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B46A91-AA8F-25FD-B1E1-1FC3D96A4242}"/>
              </a:ext>
            </a:extLst>
          </p:cNvPr>
          <p:cNvSpPr txBox="1"/>
          <p:nvPr/>
        </p:nvSpPr>
        <p:spPr>
          <a:xfrm>
            <a:off x="1528218" y="3959240"/>
            <a:ext cx="917519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/>
            <a:r>
              <a:rPr lang="en-AU" sz="1800" b="0" i="0" dirty="0">
                <a:effectLst/>
                <a:latin typeface="Aptos" panose="020B0004020202020204" pitchFamily="34" charset="0"/>
              </a:rPr>
              <a:t>For approximately </a:t>
            </a:r>
            <a:r>
              <a:rPr lang="en-AU" sz="1800" b="1" i="0" dirty="0">
                <a:effectLst/>
                <a:latin typeface="Aptos" panose="020B0004020202020204" pitchFamily="34" charset="0"/>
              </a:rPr>
              <a:t>10,000 email requests per month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 using </a:t>
            </a:r>
            <a:r>
              <a:rPr lang="en-AU" sz="1800" b="1" i="0" dirty="0">
                <a:effectLst/>
                <a:latin typeface="Aptos" panose="020B0004020202020204" pitchFamily="34" charset="0"/>
              </a:rPr>
              <a:t>AWS Lambda + API Gateway + Amazon SES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, the estimated monthly cost would be: </a:t>
            </a:r>
            <a:endParaRPr lang="en-AU" b="0" i="0" dirty="0">
              <a:effectLst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Lambda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Free (within free tier – 1M requests/month)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API Gateway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Free (within free tier – 1M requests/month)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Amazon SES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~$1.00 (charged at $0.10 per 1,000 emails) </a:t>
            </a:r>
          </a:p>
          <a:p>
            <a:pPr algn="l" rtl="0" fontAlgn="base"/>
            <a:r>
              <a:rPr lang="en-AU" sz="1800" b="1" i="0" dirty="0">
                <a:effectLst/>
                <a:latin typeface="Aptos" panose="020B0004020202020204" pitchFamily="34" charset="0"/>
              </a:rPr>
              <a:t>Total estimated cost: ~$1.00/month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 </a:t>
            </a:r>
            <a:endParaRPr lang="en-AU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95" y="-5266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2. Database backup plan 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pic>
        <p:nvPicPr>
          <p:cNvPr id="6" name="Graphic 10" descr="AWS Lambda service icon.">
            <a:extLst>
              <a:ext uri="{FF2B5EF4-FFF2-40B4-BE49-F238E27FC236}">
                <a16:creationId xmlns:a16="http://schemas.microsoft.com/office/drawing/2014/main" id="{6D0CAC99-67D9-BA70-EEA0-560E7A221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>
            <a:off x="6347104" y="140850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A7FFF32F-6A49-1A6E-D054-59937A15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279" y="216970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8" name="Graphic 7" descr="Amazon API Gateway service icon.">
            <a:extLst>
              <a:ext uri="{FF2B5EF4-FFF2-40B4-BE49-F238E27FC236}">
                <a16:creationId xmlns:a16="http://schemas.microsoft.com/office/drawing/2014/main" id="{A54FE755-CEA7-A3AF-618D-72256CE46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26028" y="1361091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19DA1472-066C-C674-D2B9-2C371BF0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6253" y="212309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API Gateway</a:t>
            </a:r>
          </a:p>
        </p:txBody>
      </p:sp>
      <p:pic>
        <p:nvPicPr>
          <p:cNvPr id="10" name="Graphic 6" descr="Endpoint resource icon for the Amazon API Gateway service.">
            <a:extLst>
              <a:ext uri="{FF2B5EF4-FFF2-40B4-BE49-F238E27FC236}">
                <a16:creationId xmlns:a16="http://schemas.microsoft.com/office/drawing/2014/main" id="{6210E0CF-27A4-7592-A74D-1FEA23775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698164" y="14983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6">
            <a:extLst>
              <a:ext uri="{FF2B5EF4-FFF2-40B4-BE49-F238E27FC236}">
                <a16:creationId xmlns:a16="http://schemas.microsoft.com/office/drawing/2014/main" id="{92404E3C-C352-567F-DAAC-31AB8B4B11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316" y="1955586"/>
            <a:ext cx="146872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Endpoint</a:t>
            </a:r>
          </a:p>
        </p:txBody>
      </p:sp>
      <p:cxnSp>
        <p:nvCxnSpPr>
          <p:cNvPr id="15" name="Straight Arrow Connector 14" descr="Arrow pointing from Git users to Third party Git repository.">
            <a:extLst>
              <a:ext uri="{FF2B5EF4-FFF2-40B4-BE49-F238E27FC236}">
                <a16:creationId xmlns:a16="http://schemas.microsoft.com/office/drawing/2014/main" id="{18EF6D5E-93DE-FD36-9C17-B58C6DA83EB6}"/>
              </a:ext>
            </a:extLst>
          </p:cNvPr>
          <p:cNvCxnSpPr>
            <a:cxnSpLocks/>
          </p:cNvCxnSpPr>
          <p:nvPr/>
        </p:nvCxnSpPr>
        <p:spPr>
          <a:xfrm>
            <a:off x="5109140" y="1938011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D39A8805-267A-1464-7CB9-95AD589D9FE6}"/>
              </a:ext>
            </a:extLst>
          </p:cNvPr>
          <p:cNvGrpSpPr/>
          <p:nvPr/>
        </p:nvGrpSpPr>
        <p:grpSpPr>
          <a:xfrm>
            <a:off x="3660285" y="763098"/>
            <a:ext cx="7102308" cy="3602360"/>
            <a:chOff x="5391151" y="1530350"/>
            <a:chExt cx="5500686" cy="38703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B72C47C-1985-2181-33BF-D87B9F38E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  AWS Cloud</a:t>
              </a:r>
            </a:p>
          </p:txBody>
        </p:sp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9D317CCF-6D3A-DE48-C1EA-24ADEC9EF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5391151" y="1530350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 descr="Arrow pointing from Git users to Third party Git repository.">
            <a:extLst>
              <a:ext uri="{FF2B5EF4-FFF2-40B4-BE49-F238E27FC236}">
                <a16:creationId xmlns:a16="http://schemas.microsoft.com/office/drawing/2014/main" id="{840B59FA-B3AC-C672-2381-F7B55E48AA4C}"/>
              </a:ext>
            </a:extLst>
          </p:cNvPr>
          <p:cNvCxnSpPr>
            <a:cxnSpLocks/>
          </p:cNvCxnSpPr>
          <p:nvPr/>
        </p:nvCxnSpPr>
        <p:spPr>
          <a:xfrm>
            <a:off x="7391206" y="2282934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8" descr="Amazon Simple Storage Service (Amazon S3) service icon.">
            <a:extLst>
              <a:ext uri="{FF2B5EF4-FFF2-40B4-BE49-F238E27FC236}">
                <a16:creationId xmlns:a16="http://schemas.microsoft.com/office/drawing/2014/main" id="{A1A12AB3-8DF0-E53C-BB31-7304DBCB9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8939686" y="141065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9">
            <a:extLst>
              <a:ext uri="{FF2B5EF4-FFF2-40B4-BE49-F238E27FC236}">
                <a16:creationId xmlns:a16="http://schemas.microsoft.com/office/drawing/2014/main" id="{284B328B-CAB7-44EB-981D-7E1DF04DA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911" y="2165100"/>
            <a:ext cx="22399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(Amazon S3)</a:t>
            </a:r>
          </a:p>
        </p:txBody>
      </p:sp>
      <p:pic>
        <p:nvPicPr>
          <p:cNvPr id="5" name="Graphic 4" descr="Snapshot resource icon for the Amazon EBS service.">
            <a:extLst>
              <a:ext uri="{FF2B5EF4-FFF2-40B4-BE49-F238E27FC236}">
                <a16:creationId xmlns:a16="http://schemas.microsoft.com/office/drawing/2014/main" id="{E554EB23-E724-F6FF-685D-0DBD53B188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14525" y="1171120"/>
            <a:ext cx="457200" cy="457200"/>
          </a:xfrm>
          <a:prstGeom prst="rect">
            <a:avLst/>
          </a:prstGeom>
        </p:spPr>
      </p:pic>
      <p:sp>
        <p:nvSpPr>
          <p:cNvPr id="20" name="TextBox 18">
            <a:extLst>
              <a:ext uri="{FF2B5EF4-FFF2-40B4-BE49-F238E27FC236}">
                <a16:creationId xmlns:a16="http://schemas.microsoft.com/office/drawing/2014/main" id="{C11C6A77-BBF0-D323-13BC-2EB297384A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4025" y="1630004"/>
            <a:ext cx="114141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Snapshot</a:t>
            </a:r>
          </a:p>
        </p:txBody>
      </p:sp>
      <p:pic>
        <p:nvPicPr>
          <p:cNvPr id="28" name="Graphic 27" descr="Database resource icon for the General Icons category.">
            <a:extLst>
              <a:ext uri="{FF2B5EF4-FFF2-40B4-BE49-F238E27FC236}">
                <a16:creationId xmlns:a16="http://schemas.microsoft.com/office/drawing/2014/main" id="{62C706EA-4978-650B-D18D-89DD2E30B4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403621" y="1220088"/>
            <a:ext cx="457200" cy="457200"/>
          </a:xfrm>
          <a:prstGeom prst="rect">
            <a:avLst/>
          </a:prstGeom>
        </p:spPr>
      </p:pic>
      <p:sp>
        <p:nvSpPr>
          <p:cNvPr id="31" name="TextBox 28">
            <a:extLst>
              <a:ext uri="{FF2B5EF4-FFF2-40B4-BE49-F238E27FC236}">
                <a16:creationId xmlns:a16="http://schemas.microsoft.com/office/drawing/2014/main" id="{511C99FA-BC8E-1ACB-40B8-75F9A25599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2876" y="1616193"/>
            <a:ext cx="10731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sp>
        <p:nvSpPr>
          <p:cNvPr id="34" name="TextBox 6">
            <a:extLst>
              <a:ext uri="{FF2B5EF4-FFF2-40B4-BE49-F238E27FC236}">
                <a16:creationId xmlns:a16="http://schemas.microsoft.com/office/drawing/2014/main" id="{EF4EF1E5-061D-A75E-A634-9BDC175D3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8795" y="2217775"/>
            <a:ext cx="24423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Virtual Machine (Microsoft Azure)</a:t>
            </a:r>
          </a:p>
        </p:txBody>
      </p:sp>
      <p:cxnSp>
        <p:nvCxnSpPr>
          <p:cNvPr id="35" name="Straight Arrow Connector 34" descr="Arrow pointing from Git users to Third party Git repository.">
            <a:extLst>
              <a:ext uri="{FF2B5EF4-FFF2-40B4-BE49-F238E27FC236}">
                <a16:creationId xmlns:a16="http://schemas.microsoft.com/office/drawing/2014/main" id="{851053F5-E708-7707-06BE-EA7410E1BE68}"/>
              </a:ext>
            </a:extLst>
          </p:cNvPr>
          <p:cNvCxnSpPr>
            <a:cxnSpLocks/>
          </p:cNvCxnSpPr>
          <p:nvPr/>
        </p:nvCxnSpPr>
        <p:spPr>
          <a:xfrm>
            <a:off x="2577411" y="1904565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Graphic 35" descr="DB instance instance icon for the Amazon EC2 service.">
            <a:extLst>
              <a:ext uri="{FF2B5EF4-FFF2-40B4-BE49-F238E27FC236}">
                <a16:creationId xmlns:a16="http://schemas.microsoft.com/office/drawing/2014/main" id="{95C2856D-1DFE-78CA-5CD0-AC77CD0A0A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65606" y="1146464"/>
            <a:ext cx="457200" cy="457200"/>
          </a:xfrm>
          <a:prstGeom prst="rect">
            <a:avLst/>
          </a:prstGeom>
        </p:spPr>
      </p:pic>
      <p:sp>
        <p:nvSpPr>
          <p:cNvPr id="37" name="TextBox 16">
            <a:extLst>
              <a:ext uri="{FF2B5EF4-FFF2-40B4-BE49-F238E27FC236}">
                <a16:creationId xmlns:a16="http://schemas.microsoft.com/office/drawing/2014/main" id="{D9E5C15E-98C7-625E-D2CA-A6290519E4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381" y="1606839"/>
            <a:ext cx="11159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DB instance</a:t>
            </a:r>
          </a:p>
        </p:txBody>
      </p:sp>
      <p:sp>
        <p:nvSpPr>
          <p:cNvPr id="39" name="Freeform 38" descr="Arrow pointing from Chef node to Chef Automate&gt;">
            <a:extLst>
              <a:ext uri="{FF2B5EF4-FFF2-40B4-BE49-F238E27FC236}">
                <a16:creationId xmlns:a16="http://schemas.microsoft.com/office/drawing/2014/main" id="{39590BED-032D-1D12-C04A-0D060DE27F3B}"/>
              </a:ext>
            </a:extLst>
          </p:cNvPr>
          <p:cNvSpPr/>
          <p:nvPr/>
        </p:nvSpPr>
        <p:spPr>
          <a:xfrm rot="10800000">
            <a:off x="4216428" y="2574766"/>
            <a:ext cx="1371600" cy="711200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0" name="Graphic 16" descr="Credentials resource icon for the General Icons category.">
            <a:extLst>
              <a:ext uri="{FF2B5EF4-FFF2-40B4-BE49-F238E27FC236}">
                <a16:creationId xmlns:a16="http://schemas.microsoft.com/office/drawing/2014/main" id="{6B1796E5-18E0-5D79-FB5A-47F394D56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4735120" y="336446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" name="TextBox 33">
            <a:extLst>
              <a:ext uri="{FF2B5EF4-FFF2-40B4-BE49-F238E27FC236}">
                <a16:creationId xmlns:a16="http://schemas.microsoft.com/office/drawing/2014/main" id="{8A4E48E7-5F96-C784-F263-25AA87CE4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2491" y="3907199"/>
            <a:ext cx="10731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Payment Information</a:t>
            </a:r>
          </a:p>
        </p:txBody>
      </p:sp>
      <p:pic>
        <p:nvPicPr>
          <p:cNvPr id="42" name="Graphic 26" descr="Amazon Simple Queue Service (Amazon SQS) service icon.">
            <a:extLst>
              <a:ext uri="{FF2B5EF4-FFF2-40B4-BE49-F238E27FC236}">
                <a16:creationId xmlns:a16="http://schemas.microsoft.com/office/drawing/2014/main" id="{D6A2C79D-97E2-2B03-9BB2-F727879C3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6075807" y="292810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11">
            <a:extLst>
              <a:ext uri="{FF2B5EF4-FFF2-40B4-BE49-F238E27FC236}">
                <a16:creationId xmlns:a16="http://schemas.microsoft.com/office/drawing/2014/main" id="{B7E42984-041E-D980-C22F-EE67712D0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570" y="3691693"/>
            <a:ext cx="22923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Queue Service (Amazon SQS)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C51E9B7-D621-1465-5A45-D5ED92CA6131}"/>
              </a:ext>
            </a:extLst>
          </p:cNvPr>
          <p:cNvSpPr txBox="1"/>
          <p:nvPr/>
        </p:nvSpPr>
        <p:spPr>
          <a:xfrm>
            <a:off x="956441" y="4450997"/>
            <a:ext cx="9175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Lambda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Free (within free tier – 1M requests/month)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API Gateway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Free (within free tier – 1M requests/month)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sz="1800" b="1" i="0" dirty="0">
                <a:effectLst/>
                <a:latin typeface="Aptos" panose="020B0004020202020204" pitchFamily="34" charset="0"/>
              </a:rPr>
              <a:t>Amazon S</a:t>
            </a:r>
            <a:r>
              <a:rPr lang="en-GB" b="1" dirty="0">
                <a:latin typeface="Aptos" panose="020B0004020202020204" pitchFamily="34" charset="0"/>
              </a:rPr>
              <a:t>Q</a:t>
            </a:r>
            <a:r>
              <a:rPr lang="en-AU" sz="1800" b="1" i="0" dirty="0">
                <a:effectLst/>
                <a:latin typeface="Aptos" panose="020B0004020202020204" pitchFamily="34" charset="0"/>
              </a:rPr>
              <a:t>S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: Free (within free tier – 1M requests/month) 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AU" dirty="0">
                <a:latin typeface="Aptos" panose="020B0004020202020204" pitchFamily="34" charset="0"/>
              </a:rPr>
              <a:t>Amazon S3 </a:t>
            </a:r>
            <a:r>
              <a:rPr lang="en-AU" b="1" dirty="0"/>
              <a:t>≈ $0.04/month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Storage: 1.5 GB × ~$0.023/GB-month ≈ $0.03–$0.04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PUT requests &lt;1,000 → ~$0.005</a:t>
            </a:r>
          </a:p>
          <a:p>
            <a:r>
              <a:rPr lang="en-AU" sz="1800" b="1" i="0" dirty="0">
                <a:effectLst/>
                <a:latin typeface="Aptos" panose="020B0004020202020204" pitchFamily="34" charset="0"/>
              </a:rPr>
              <a:t>Total estimated cost </a:t>
            </a:r>
            <a:r>
              <a:rPr lang="en-AU" dirty="0"/>
              <a:t>: about $0.03–$0.05 (allowing for margin, ~$0.04)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AU" sz="1800" b="0" i="0" dirty="0">
              <a:effectLst/>
              <a:latin typeface="Aptos" panose="020B0004020202020204" pitchFamily="34" charset="0"/>
            </a:endParaRPr>
          </a:p>
        </p:txBody>
      </p:sp>
      <p:pic>
        <p:nvPicPr>
          <p:cNvPr id="50" name="Graphic 49">
            <a:extLst>
              <a:ext uri="{FF2B5EF4-FFF2-40B4-BE49-F238E27FC236}">
                <a16:creationId xmlns:a16="http://schemas.microsoft.com/office/drawing/2014/main" id="{C3EDD69E-43F2-EE05-0E16-E5D756BC2B11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351655" y="1088430"/>
            <a:ext cx="979675" cy="97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61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95" y="-52661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AU" dirty="0"/>
              <a:t>3. CI/CD, Containerisation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A7FFF32F-6A49-1A6E-D054-59937A15E3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7508" y="2615328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Container Registry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9DA1472-066C-C674-D2B9-2C371BF08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853" y="262176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DevOps</a:t>
            </a:r>
          </a:p>
        </p:txBody>
      </p:sp>
      <p:cxnSp>
        <p:nvCxnSpPr>
          <p:cNvPr id="15" name="Straight Arrow Connector 14" descr="Arrow pointing from Git users to Third party Git repository.">
            <a:extLst>
              <a:ext uri="{FF2B5EF4-FFF2-40B4-BE49-F238E27FC236}">
                <a16:creationId xmlns:a16="http://schemas.microsoft.com/office/drawing/2014/main" id="{18EF6D5E-93DE-FD36-9C17-B58C6DA83EB6}"/>
              </a:ext>
            </a:extLst>
          </p:cNvPr>
          <p:cNvCxnSpPr>
            <a:cxnSpLocks/>
          </p:cNvCxnSpPr>
          <p:nvPr/>
        </p:nvCxnSpPr>
        <p:spPr>
          <a:xfrm>
            <a:off x="3899338" y="2285123"/>
            <a:ext cx="132125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6" descr="General resource icon.">
            <a:extLst>
              <a:ext uri="{FF2B5EF4-FFF2-40B4-BE49-F238E27FC236}">
                <a16:creationId xmlns:a16="http://schemas.microsoft.com/office/drawing/2014/main" id="{9206DEC2-7A3D-26FE-9B80-90F7FAAB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884540" y="19529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abel6">
            <a:extLst>
              <a:ext uri="{FF2B5EF4-FFF2-40B4-BE49-F238E27FC236}">
                <a16:creationId xmlns:a16="http://schemas.microsoft.com/office/drawing/2014/main" id="{0A9BCAC5-46B6-9983-845E-F06CE038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71" y="247682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Git Users</a:t>
            </a:r>
          </a:p>
        </p:txBody>
      </p:sp>
      <p:sp>
        <p:nvSpPr>
          <p:cNvPr id="18" name="label">
            <a:extLst>
              <a:ext uri="{FF2B5EF4-FFF2-40B4-BE49-F238E27FC236}">
                <a16:creationId xmlns:a16="http://schemas.microsoft.com/office/drawing/2014/main" id="{F0BF1CAC-C4AC-6B02-6F38-A02804C3C7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6270" y="1979942"/>
            <a:ext cx="15065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Push</a:t>
            </a:r>
          </a:p>
        </p:txBody>
      </p:sp>
      <p:cxnSp>
        <p:nvCxnSpPr>
          <p:cNvPr id="19" name="Straight Arrow Connector 18" descr="Arrow pointing from Git users to Third party Git repository.">
            <a:extLst>
              <a:ext uri="{FF2B5EF4-FFF2-40B4-BE49-F238E27FC236}">
                <a16:creationId xmlns:a16="http://schemas.microsoft.com/office/drawing/2014/main" id="{4C2E1F78-FE0B-C30A-5C51-B40BC9D14E1C}"/>
              </a:ext>
            </a:extLst>
          </p:cNvPr>
          <p:cNvCxnSpPr>
            <a:cxnSpLocks/>
          </p:cNvCxnSpPr>
          <p:nvPr/>
        </p:nvCxnSpPr>
        <p:spPr>
          <a:xfrm>
            <a:off x="1372970" y="2251404"/>
            <a:ext cx="1046162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 descr="Arrow pointing from Git users to Third party Git repository.">
            <a:extLst>
              <a:ext uri="{FF2B5EF4-FFF2-40B4-BE49-F238E27FC236}">
                <a16:creationId xmlns:a16="http://schemas.microsoft.com/office/drawing/2014/main" id="{840B59FA-B3AC-C672-2381-F7B55E48AA4C}"/>
              </a:ext>
            </a:extLst>
          </p:cNvPr>
          <p:cNvCxnSpPr>
            <a:cxnSpLocks/>
          </p:cNvCxnSpPr>
          <p:nvPr/>
        </p:nvCxnSpPr>
        <p:spPr>
          <a:xfrm>
            <a:off x="6586617" y="2282934"/>
            <a:ext cx="481590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 descr="Arrow pointing from Git users to Third party Git repository.">
            <a:extLst>
              <a:ext uri="{FF2B5EF4-FFF2-40B4-BE49-F238E27FC236}">
                <a16:creationId xmlns:a16="http://schemas.microsoft.com/office/drawing/2014/main" id="{8CF56FEC-980E-3531-54A5-EDC48672050F}"/>
              </a:ext>
            </a:extLst>
          </p:cNvPr>
          <p:cNvCxnSpPr>
            <a:cxnSpLocks/>
          </p:cNvCxnSpPr>
          <p:nvPr/>
        </p:nvCxnSpPr>
        <p:spPr>
          <a:xfrm>
            <a:off x="7926197" y="2279436"/>
            <a:ext cx="83843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9CE3AE06-CA50-08FC-8217-DCD5B28AF1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2566" y="1606851"/>
            <a:ext cx="957961" cy="957961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DE685256-FB28-B654-AD91-BA19C97DD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16474" y="1605365"/>
            <a:ext cx="1046162" cy="1046162"/>
          </a:xfrm>
          <a:prstGeom prst="rect">
            <a:avLst/>
          </a:prstGeom>
        </p:spPr>
      </p:pic>
      <p:sp>
        <p:nvSpPr>
          <p:cNvPr id="59" name="Freeform 58" descr="Arrow pointing from Chef node to Chef Automate&gt;">
            <a:extLst>
              <a:ext uri="{FF2B5EF4-FFF2-40B4-BE49-F238E27FC236}">
                <a16:creationId xmlns:a16="http://schemas.microsoft.com/office/drawing/2014/main" id="{692D86DC-A0F7-E0DF-2CE9-901B32082A77}"/>
              </a:ext>
            </a:extLst>
          </p:cNvPr>
          <p:cNvSpPr/>
          <p:nvPr/>
        </p:nvSpPr>
        <p:spPr>
          <a:xfrm rot="10800000">
            <a:off x="4401394" y="2279437"/>
            <a:ext cx="4363239" cy="95778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765F8286-060F-E3B7-8528-5E4665D9F6E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1394" y="3253453"/>
            <a:ext cx="710836" cy="1299377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DF344EEC-545D-B364-917D-DB860FB201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80148" y="1644946"/>
            <a:ext cx="746049" cy="1138706"/>
          </a:xfrm>
          <a:prstGeom prst="rect">
            <a:avLst/>
          </a:prstGeom>
        </p:spPr>
      </p:pic>
      <p:sp>
        <p:nvSpPr>
          <p:cNvPr id="64" name="TextBox 20">
            <a:extLst>
              <a:ext uri="{FF2B5EF4-FFF2-40B4-BE49-F238E27FC236}">
                <a16:creationId xmlns:a16="http://schemas.microsoft.com/office/drawing/2014/main" id="{75D71669-1B1B-F654-82B1-62C72E852D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32387" y="280909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Control Plane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B9F6BD2F-7805-1160-F320-1140D42B95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68594" y="1971790"/>
            <a:ext cx="905494" cy="837311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FE419D51-14A8-7E51-CE75-994469DC5C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flipH="1" flipV="1">
            <a:off x="8895764" y="1971790"/>
            <a:ext cx="905493" cy="837308"/>
          </a:xfrm>
          <a:prstGeom prst="rect">
            <a:avLst/>
          </a:prstGeom>
        </p:spPr>
      </p:pic>
      <p:sp>
        <p:nvSpPr>
          <p:cNvPr id="70" name="TextBox 20">
            <a:extLst>
              <a:ext uri="{FF2B5EF4-FFF2-40B4-BE49-F238E27FC236}">
                <a16:creationId xmlns:a16="http://schemas.microsoft.com/office/drawing/2014/main" id="{36871D8D-EF18-7372-FACE-FA41248F46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1894" y="280909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Kubernetes Service</a:t>
            </a:r>
          </a:p>
        </p:txBody>
      </p:sp>
      <p:cxnSp>
        <p:nvCxnSpPr>
          <p:cNvPr id="71" name="Straight Arrow Connector 70" descr="Arrow pointing from Git users to Third party Git repository.">
            <a:extLst>
              <a:ext uri="{FF2B5EF4-FFF2-40B4-BE49-F238E27FC236}">
                <a16:creationId xmlns:a16="http://schemas.microsoft.com/office/drawing/2014/main" id="{8F42E005-2988-AE90-3399-45F72FB703E0}"/>
              </a:ext>
            </a:extLst>
          </p:cNvPr>
          <p:cNvCxnSpPr>
            <a:cxnSpLocks/>
          </p:cNvCxnSpPr>
          <p:nvPr/>
        </p:nvCxnSpPr>
        <p:spPr>
          <a:xfrm>
            <a:off x="9801257" y="2279436"/>
            <a:ext cx="838437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922EF3C-85C1-E0D6-C68E-8B163E6F20E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06858" y="4055220"/>
            <a:ext cx="5290852" cy="957788"/>
          </a:xfrm>
          <a:prstGeom prst="rect">
            <a:avLst/>
          </a:prstGeom>
        </p:spPr>
      </p:pic>
      <p:cxnSp>
        <p:nvCxnSpPr>
          <p:cNvPr id="73" name="Straight Arrow Connector 72" descr="Arrow pointing from Git users to Third party Git repository.">
            <a:extLst>
              <a:ext uri="{FF2B5EF4-FFF2-40B4-BE49-F238E27FC236}">
                <a16:creationId xmlns:a16="http://schemas.microsoft.com/office/drawing/2014/main" id="{F6D3C4D7-8A03-5EDC-E4C1-9759617657D6}"/>
              </a:ext>
            </a:extLst>
          </p:cNvPr>
          <p:cNvCxnSpPr>
            <a:cxnSpLocks/>
          </p:cNvCxnSpPr>
          <p:nvPr/>
        </p:nvCxnSpPr>
        <p:spPr>
          <a:xfrm>
            <a:off x="11078562" y="3197334"/>
            <a:ext cx="0" cy="73247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 descr="Generic group.">
            <a:extLst>
              <a:ext uri="{FF2B5EF4-FFF2-40B4-BE49-F238E27FC236}">
                <a16:creationId xmlns:a16="http://schemas.microsoft.com/office/drawing/2014/main" id="{DE817A3E-87F6-3431-BE80-85C8631F429F}"/>
              </a:ext>
            </a:extLst>
          </p:cNvPr>
          <p:cNvSpPr/>
          <p:nvPr/>
        </p:nvSpPr>
        <p:spPr>
          <a:xfrm>
            <a:off x="2146371" y="1125585"/>
            <a:ext cx="9845932" cy="4087470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Mircosoft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Azure</a:t>
            </a:r>
          </a:p>
        </p:txBody>
      </p:sp>
    </p:spTree>
    <p:extLst>
      <p:ext uri="{BB962C8B-B14F-4D97-AF65-F5344CB8AC3E}">
        <p14:creationId xmlns:p14="http://schemas.microsoft.com/office/powerpoint/2010/main" val="203363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09461-F2AD-DBC3-0CD8-03BE129CD321}"/>
              </a:ext>
            </a:extLst>
          </p:cNvPr>
          <p:cNvSpPr txBox="1"/>
          <p:nvPr/>
        </p:nvSpPr>
        <p:spPr>
          <a:xfrm>
            <a:off x="1592484" y="866969"/>
            <a:ext cx="91751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/>
              <a:t>Azure DevOps → Free tier (up to 5 users, 1,800 build minutes/month, 2 GB Artifacts storage)</a:t>
            </a:r>
          </a:p>
          <a:p>
            <a:r>
              <a:rPr lang="en-AU" dirty="0"/>
              <a:t>Azure Container Registry (ACR) → Only paid component in this setup (Basic SKU ~ $5/month, cost increases with storage usage)</a:t>
            </a:r>
          </a:p>
          <a:p>
            <a:r>
              <a:rPr lang="en-AU" dirty="0"/>
              <a:t>AKS control plane → Free (node/VM costs excluded)</a:t>
            </a:r>
          </a:p>
          <a:p>
            <a:r>
              <a:rPr lang="en-AU" dirty="0"/>
              <a:t>Kubernetes Service (type=</a:t>
            </a:r>
            <a:r>
              <a:rPr lang="en-AU" dirty="0" err="1"/>
              <a:t>LoadBalancer</a:t>
            </a:r>
            <a:r>
              <a:rPr lang="en-AU" dirty="0"/>
              <a:t>) creating Azure Load Balancer (L4) → Free (both Standard and Basic LB have no control plane charges; Standard SKU public IPs may incur separate charges)</a:t>
            </a:r>
          </a:p>
          <a:p>
            <a:r>
              <a:rPr lang="en-AU" dirty="0"/>
              <a:t>Nginx Ingress Controller / Application Gateway Ingress Controller (L7) → Nginx is free; Application Gateway incurs charges (excluded here)</a:t>
            </a:r>
          </a:p>
          <a:p>
            <a:r>
              <a:rPr lang="en-AU" dirty="0"/>
              <a:t>Kubernetes probes (health checks) → Free</a:t>
            </a:r>
          </a:p>
          <a:p>
            <a:endParaRPr lang="en-AU" dirty="0"/>
          </a:p>
          <a:p>
            <a:r>
              <a:rPr lang="en-AU" b="1" dirty="0"/>
              <a:t>Total (excluding VM/node costs): ≈ $5/month</a:t>
            </a:r>
            <a:endParaRPr lang="en-AU" dirty="0"/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AU" sz="1800" b="0" i="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286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695" y="-269671"/>
            <a:ext cx="10515600" cy="1542574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4</a:t>
            </a:r>
            <a:r>
              <a:rPr lang="en-AU" dirty="0"/>
              <a:t>. </a:t>
            </a:r>
            <a:r>
              <a:rPr lang="en-GB" dirty="0"/>
              <a:t>Infrastructure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16" name="Graphic 6" descr="General resource icon.">
            <a:extLst>
              <a:ext uri="{FF2B5EF4-FFF2-40B4-BE49-F238E27FC236}">
                <a16:creationId xmlns:a16="http://schemas.microsoft.com/office/drawing/2014/main" id="{9206DEC2-7A3D-26FE-9B80-90F7FAABD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auto">
          <a:xfrm flipH="1">
            <a:off x="884540" y="1952954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abel6">
            <a:extLst>
              <a:ext uri="{FF2B5EF4-FFF2-40B4-BE49-F238E27FC236}">
                <a16:creationId xmlns:a16="http://schemas.microsoft.com/office/drawing/2014/main" id="{0A9BCAC5-46B6-9983-845E-F06CE038C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571" y="2476829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cxnSp>
        <p:nvCxnSpPr>
          <p:cNvPr id="19" name="Straight Arrow Connector 18" descr="Arrow pointing from Git users to Third party Git repository.">
            <a:extLst>
              <a:ext uri="{FF2B5EF4-FFF2-40B4-BE49-F238E27FC236}">
                <a16:creationId xmlns:a16="http://schemas.microsoft.com/office/drawing/2014/main" id="{4C2E1F78-FE0B-C30A-5C51-B40BC9D14E1C}"/>
              </a:ext>
            </a:extLst>
          </p:cNvPr>
          <p:cNvCxnSpPr>
            <a:cxnSpLocks/>
          </p:cNvCxnSpPr>
          <p:nvPr/>
        </p:nvCxnSpPr>
        <p:spPr>
          <a:xfrm>
            <a:off x="1372970" y="2251404"/>
            <a:ext cx="1412271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 descr="Generic group.">
            <a:extLst>
              <a:ext uri="{FF2B5EF4-FFF2-40B4-BE49-F238E27FC236}">
                <a16:creationId xmlns:a16="http://schemas.microsoft.com/office/drawing/2014/main" id="{DE817A3E-87F6-3431-BE80-85C8631F429F}"/>
              </a:ext>
            </a:extLst>
          </p:cNvPr>
          <p:cNvSpPr/>
          <p:nvPr/>
        </p:nvSpPr>
        <p:spPr>
          <a:xfrm>
            <a:off x="2146371" y="677926"/>
            <a:ext cx="9845932" cy="5678424"/>
          </a:xfrm>
          <a:prstGeom prst="rect">
            <a:avLst/>
          </a:prstGeom>
          <a:noFill/>
          <a:ln w="15875">
            <a:solidFill>
              <a:srgbClr val="7D899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Mircosoft</a:t>
            </a: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Azure</a:t>
            </a:r>
          </a:p>
        </p:txBody>
      </p:sp>
      <p:sp>
        <p:nvSpPr>
          <p:cNvPr id="2" name="Rectangle 1" descr="Generic group dashed.">
            <a:extLst>
              <a:ext uri="{FF2B5EF4-FFF2-40B4-BE49-F238E27FC236}">
                <a16:creationId xmlns:a16="http://schemas.microsoft.com/office/drawing/2014/main" id="{1E1883C9-7C36-95AE-9CB7-FA7537F867BD}"/>
              </a:ext>
            </a:extLst>
          </p:cNvPr>
          <p:cNvSpPr/>
          <p:nvPr/>
        </p:nvSpPr>
        <p:spPr>
          <a:xfrm>
            <a:off x="2419132" y="977462"/>
            <a:ext cx="9315871" cy="520261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Network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81AF3FE-0296-E337-8E8B-6591520A41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79833" y="1610108"/>
            <a:ext cx="718700" cy="7187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8C17C-2EF6-D6C3-BEFB-5778CB0EC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614" y="229442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DNS</a:t>
            </a:r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92765E6A-9CBA-16FF-8B4A-CC287284F1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9076" y="1641638"/>
            <a:ext cx="767795" cy="767795"/>
          </a:xfrm>
          <a:prstGeom prst="rect">
            <a:avLst/>
          </a:prstGeom>
        </p:spPr>
      </p:pic>
      <p:cxnSp>
        <p:nvCxnSpPr>
          <p:cNvPr id="22" name="Straight Arrow Connector 21" descr="Arrow pointing from Git users to Third party Git repository.">
            <a:extLst>
              <a:ext uri="{FF2B5EF4-FFF2-40B4-BE49-F238E27FC236}">
                <a16:creationId xmlns:a16="http://schemas.microsoft.com/office/drawing/2014/main" id="{677C4CE3-CA1E-5824-ABAB-E5442784D47E}"/>
              </a:ext>
            </a:extLst>
          </p:cNvPr>
          <p:cNvCxnSpPr>
            <a:cxnSpLocks/>
          </p:cNvCxnSpPr>
          <p:nvPr/>
        </p:nvCxnSpPr>
        <p:spPr>
          <a:xfrm>
            <a:off x="3616601" y="2032875"/>
            <a:ext cx="461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EA15E1-3647-E5C4-2799-D9FBD9FFEA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4467" y="229071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 (L4)</a:t>
            </a:r>
          </a:p>
        </p:txBody>
      </p:sp>
      <p:cxnSp>
        <p:nvCxnSpPr>
          <p:cNvPr id="25" name="Straight Arrow Connector 24" descr="Arrow pointing from Git users to Third party Git repository.">
            <a:extLst>
              <a:ext uri="{FF2B5EF4-FFF2-40B4-BE49-F238E27FC236}">
                <a16:creationId xmlns:a16="http://schemas.microsoft.com/office/drawing/2014/main" id="{44D9BF27-CDBF-6EE2-3020-F3EF555AB6EC}"/>
              </a:ext>
            </a:extLst>
          </p:cNvPr>
          <p:cNvCxnSpPr>
            <a:cxnSpLocks/>
          </p:cNvCxnSpPr>
          <p:nvPr/>
        </p:nvCxnSpPr>
        <p:spPr>
          <a:xfrm>
            <a:off x="5086978" y="2211551"/>
            <a:ext cx="112463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reeform 28" descr="Arrow pointing from Chef node to Chef Automate&gt;">
            <a:extLst>
              <a:ext uri="{FF2B5EF4-FFF2-40B4-BE49-F238E27FC236}">
                <a16:creationId xmlns:a16="http://schemas.microsoft.com/office/drawing/2014/main" id="{05DEBF47-728D-B499-20AB-CCB72B0C31A6}"/>
              </a:ext>
            </a:extLst>
          </p:cNvPr>
          <p:cNvSpPr/>
          <p:nvPr/>
        </p:nvSpPr>
        <p:spPr>
          <a:xfrm rot="10800000">
            <a:off x="5621480" y="2204324"/>
            <a:ext cx="590134" cy="1230289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0" name="Freeform 29" descr="Arrow pointing from Chef node to Chef Automate&gt;">
            <a:extLst>
              <a:ext uri="{FF2B5EF4-FFF2-40B4-BE49-F238E27FC236}">
                <a16:creationId xmlns:a16="http://schemas.microsoft.com/office/drawing/2014/main" id="{8027717B-1CBD-C739-DFC1-C28B19D9C0AB}"/>
              </a:ext>
            </a:extLst>
          </p:cNvPr>
          <p:cNvSpPr/>
          <p:nvPr/>
        </p:nvSpPr>
        <p:spPr>
          <a:xfrm rot="10800000">
            <a:off x="5621480" y="2893633"/>
            <a:ext cx="590134" cy="1764156"/>
          </a:xfrm>
          <a:custGeom>
            <a:avLst/>
            <a:gdLst>
              <a:gd name="connsiteX0" fmla="*/ 1371600 w 1371600"/>
              <a:gd name="connsiteY0" fmla="*/ 711200 h 711200"/>
              <a:gd name="connsiteX1" fmla="*/ 1371600 w 1371600"/>
              <a:gd name="connsiteY1" fmla="*/ 0 h 711200"/>
              <a:gd name="connsiteX2" fmla="*/ 0 w 1371600"/>
              <a:gd name="connsiteY2" fmla="*/ 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1600" h="711200">
                <a:moveTo>
                  <a:pt x="1371600" y="711200"/>
                </a:moveTo>
                <a:lnTo>
                  <a:pt x="1371600" y="0"/>
                </a:lnTo>
                <a:lnTo>
                  <a:pt x="0" y="0"/>
                </a:lnTo>
              </a:path>
            </a:pathLst>
          </a:custGeom>
          <a:noFill/>
          <a:ln w="15875">
            <a:solidFill>
              <a:schemeClr val="tx1"/>
            </a:solidFill>
            <a:headEnd type="none" w="med" len="med"/>
            <a:tailEnd type="arrow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1" name="Rectangle 30" descr="Generic group dashed.">
            <a:extLst>
              <a:ext uri="{FF2B5EF4-FFF2-40B4-BE49-F238E27FC236}">
                <a16:creationId xmlns:a16="http://schemas.microsoft.com/office/drawing/2014/main" id="{D1A7AD82-2ED2-4E80-0691-5CC3E3953AF2}"/>
              </a:ext>
            </a:extLst>
          </p:cNvPr>
          <p:cNvSpPr/>
          <p:nvPr/>
        </p:nvSpPr>
        <p:spPr>
          <a:xfrm>
            <a:off x="6279566" y="2116138"/>
            <a:ext cx="1230084" cy="85467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1 (proxy)</a:t>
            </a:r>
          </a:p>
        </p:txBody>
      </p:sp>
      <p:sp>
        <p:nvSpPr>
          <p:cNvPr id="32" name="Rectangle 31" descr="Generic group dashed.">
            <a:extLst>
              <a:ext uri="{FF2B5EF4-FFF2-40B4-BE49-F238E27FC236}">
                <a16:creationId xmlns:a16="http://schemas.microsoft.com/office/drawing/2014/main" id="{757E5032-C850-87B6-122D-2864BF28C7A5}"/>
              </a:ext>
            </a:extLst>
          </p:cNvPr>
          <p:cNvSpPr/>
          <p:nvPr/>
        </p:nvSpPr>
        <p:spPr>
          <a:xfrm>
            <a:off x="6279566" y="3087417"/>
            <a:ext cx="1230084" cy="90578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2 (proxy)</a:t>
            </a:r>
          </a:p>
        </p:txBody>
      </p:sp>
      <p:sp>
        <p:nvSpPr>
          <p:cNvPr id="33" name="Rectangle 32" descr="Generic group dashed.">
            <a:extLst>
              <a:ext uri="{FF2B5EF4-FFF2-40B4-BE49-F238E27FC236}">
                <a16:creationId xmlns:a16="http://schemas.microsoft.com/office/drawing/2014/main" id="{988FDA07-96A9-F0D7-02B6-E0C8C353E6D6}"/>
              </a:ext>
            </a:extLst>
          </p:cNvPr>
          <p:cNvSpPr/>
          <p:nvPr/>
        </p:nvSpPr>
        <p:spPr>
          <a:xfrm>
            <a:off x="6279566" y="4169475"/>
            <a:ext cx="1230084" cy="905784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Zone 3 (proxy)</a:t>
            </a:r>
          </a:p>
        </p:txBody>
      </p:sp>
      <p:sp>
        <p:nvSpPr>
          <p:cNvPr id="38" name="Rectangle 37" descr="Generic group dashed.">
            <a:extLst>
              <a:ext uri="{FF2B5EF4-FFF2-40B4-BE49-F238E27FC236}">
                <a16:creationId xmlns:a16="http://schemas.microsoft.com/office/drawing/2014/main" id="{68058CC7-797E-3A5E-EDA8-9BC13BF18EF9}"/>
              </a:ext>
            </a:extLst>
          </p:cNvPr>
          <p:cNvSpPr/>
          <p:nvPr/>
        </p:nvSpPr>
        <p:spPr>
          <a:xfrm>
            <a:off x="8067301" y="1439928"/>
            <a:ext cx="3536120" cy="4519438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 descr="Arrow pointing from Git users to Third party Git repository.">
            <a:extLst>
              <a:ext uri="{FF2B5EF4-FFF2-40B4-BE49-F238E27FC236}">
                <a16:creationId xmlns:a16="http://schemas.microsoft.com/office/drawing/2014/main" id="{AB080590-BC47-4634-3439-1DE87004562B}"/>
              </a:ext>
            </a:extLst>
          </p:cNvPr>
          <p:cNvCxnSpPr>
            <a:cxnSpLocks/>
          </p:cNvCxnSpPr>
          <p:nvPr/>
        </p:nvCxnSpPr>
        <p:spPr>
          <a:xfrm>
            <a:off x="7603291" y="2484492"/>
            <a:ext cx="461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 descr="Arrow pointing from Git users to Third party Git repository.">
            <a:extLst>
              <a:ext uri="{FF2B5EF4-FFF2-40B4-BE49-F238E27FC236}">
                <a16:creationId xmlns:a16="http://schemas.microsoft.com/office/drawing/2014/main" id="{BCECEE89-4D86-4AC6-642E-31CC5FE7AF4A}"/>
              </a:ext>
            </a:extLst>
          </p:cNvPr>
          <p:cNvCxnSpPr>
            <a:cxnSpLocks/>
          </p:cNvCxnSpPr>
          <p:nvPr/>
        </p:nvCxnSpPr>
        <p:spPr>
          <a:xfrm>
            <a:off x="7603291" y="3429000"/>
            <a:ext cx="461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 descr="Arrow pointing from Git users to Third party Git repository.">
            <a:extLst>
              <a:ext uri="{FF2B5EF4-FFF2-40B4-BE49-F238E27FC236}">
                <a16:creationId xmlns:a16="http://schemas.microsoft.com/office/drawing/2014/main" id="{1309A597-9A26-65EF-EA97-90BBD9B093D4}"/>
              </a:ext>
            </a:extLst>
          </p:cNvPr>
          <p:cNvCxnSpPr>
            <a:cxnSpLocks/>
          </p:cNvCxnSpPr>
          <p:nvPr/>
        </p:nvCxnSpPr>
        <p:spPr>
          <a:xfrm>
            <a:off x="7603291" y="4646402"/>
            <a:ext cx="461413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c 42">
            <a:extLst>
              <a:ext uri="{FF2B5EF4-FFF2-40B4-BE49-F238E27FC236}">
                <a16:creationId xmlns:a16="http://schemas.microsoft.com/office/drawing/2014/main" id="{84E02EB6-2398-4240-60AB-5A6B692C1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03485" y="1044530"/>
            <a:ext cx="390211" cy="328607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FA2D7429-7ACE-295E-B623-71B3BF336A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3347" y="1331773"/>
            <a:ext cx="16904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TLS handshake</a:t>
            </a:r>
          </a:p>
        </p:txBody>
      </p:sp>
      <p:pic>
        <p:nvPicPr>
          <p:cNvPr id="46" name="Graphic 45">
            <a:extLst>
              <a:ext uri="{FF2B5EF4-FFF2-40B4-BE49-F238E27FC236}">
                <a16:creationId xmlns:a16="http://schemas.microsoft.com/office/drawing/2014/main" id="{0DEA83FC-C860-ACFF-333C-1FDF333701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356994" y="1540239"/>
            <a:ext cx="472736" cy="472736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722D9EA-281A-E7A0-0DE4-20EFD553D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901" y="1914875"/>
            <a:ext cx="169048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Firewall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C8FFCD08-F097-4B9B-F8B6-E7D6454D3DC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49958" y="1478967"/>
            <a:ext cx="645820" cy="54270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950F04D-CF8B-2355-77B9-F29AEBF17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92" y="1944767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Kubernetes Service</a:t>
            </a:r>
          </a:p>
        </p:txBody>
      </p:sp>
      <p:pic>
        <p:nvPicPr>
          <p:cNvPr id="4098" name="Picture 2" descr="React Logo, symbol, meaning, history, PNG, brand">
            <a:extLst>
              <a:ext uri="{FF2B5EF4-FFF2-40B4-BE49-F238E27FC236}">
                <a16:creationId xmlns:a16="http://schemas.microsoft.com/office/drawing/2014/main" id="{DA443732-D1BF-644D-6871-CE73C5B64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7000" y="3970246"/>
            <a:ext cx="612263" cy="35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ctangle 49" descr="Generic group dashed.">
            <a:extLst>
              <a:ext uri="{FF2B5EF4-FFF2-40B4-BE49-F238E27FC236}">
                <a16:creationId xmlns:a16="http://schemas.microsoft.com/office/drawing/2014/main" id="{A029A047-71E7-289E-9F12-F038369C42AE}"/>
              </a:ext>
            </a:extLst>
          </p:cNvPr>
          <p:cNvSpPr/>
          <p:nvPr/>
        </p:nvSpPr>
        <p:spPr>
          <a:xfrm>
            <a:off x="8553104" y="3701829"/>
            <a:ext cx="1212165" cy="76924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Pods</a:t>
            </a:r>
          </a:p>
        </p:txBody>
      </p:sp>
      <p:pic>
        <p:nvPicPr>
          <p:cNvPr id="4100" name="Picture 4" descr="Python/Django - LiteSpeed Technologies">
            <a:extLst>
              <a:ext uri="{FF2B5EF4-FFF2-40B4-BE49-F238E27FC236}">
                <a16:creationId xmlns:a16="http://schemas.microsoft.com/office/drawing/2014/main" id="{AA7821F4-087E-09E3-0CD8-B9AB1CCE4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64" y="3927254"/>
            <a:ext cx="530223" cy="530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Rectangle 51" descr="Generic group dashed.">
            <a:extLst>
              <a:ext uri="{FF2B5EF4-FFF2-40B4-BE49-F238E27FC236}">
                <a16:creationId xmlns:a16="http://schemas.microsoft.com/office/drawing/2014/main" id="{0A8F51CE-2782-AE31-36C2-559824EE5CB8}"/>
              </a:ext>
            </a:extLst>
          </p:cNvPr>
          <p:cNvSpPr/>
          <p:nvPr/>
        </p:nvSpPr>
        <p:spPr>
          <a:xfrm>
            <a:off x="9875780" y="3703908"/>
            <a:ext cx="1212165" cy="76924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Pods</a:t>
            </a:r>
          </a:p>
        </p:txBody>
      </p:sp>
      <p:pic>
        <p:nvPicPr>
          <p:cNvPr id="53" name="Graphic 52">
            <a:extLst>
              <a:ext uri="{FF2B5EF4-FFF2-40B4-BE49-F238E27FC236}">
                <a16:creationId xmlns:a16="http://schemas.microsoft.com/office/drawing/2014/main" id="{C0534FEB-8460-E38E-43A9-B3067D1A010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542382" y="2202192"/>
            <a:ext cx="497709" cy="49770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5B954C90-CCC6-0F0C-1F88-D8A259A7E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92" y="2656260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Virtual Machine</a:t>
            </a:r>
          </a:p>
        </p:txBody>
      </p:sp>
      <p:sp>
        <p:nvSpPr>
          <p:cNvPr id="55" name="Rectangle 54" descr="Generic group dashed.">
            <a:extLst>
              <a:ext uri="{FF2B5EF4-FFF2-40B4-BE49-F238E27FC236}">
                <a16:creationId xmlns:a16="http://schemas.microsoft.com/office/drawing/2014/main" id="{16F057F7-D02D-8668-27CD-57C84B01F8DF}"/>
              </a:ext>
            </a:extLst>
          </p:cNvPr>
          <p:cNvSpPr/>
          <p:nvPr/>
        </p:nvSpPr>
        <p:spPr>
          <a:xfrm>
            <a:off x="8229385" y="2188698"/>
            <a:ext cx="3166387" cy="3618267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</a:t>
            </a:r>
          </a:p>
        </p:txBody>
      </p:sp>
      <p:sp>
        <p:nvSpPr>
          <p:cNvPr id="57" name="Rectangle 56" descr="Generic group dashed.">
            <a:extLst>
              <a:ext uri="{FF2B5EF4-FFF2-40B4-BE49-F238E27FC236}">
                <a16:creationId xmlns:a16="http://schemas.microsoft.com/office/drawing/2014/main" id="{FBB6A15F-AC61-4752-C0E4-E746FD7A9817}"/>
              </a:ext>
            </a:extLst>
          </p:cNvPr>
          <p:cNvSpPr/>
          <p:nvPr/>
        </p:nvSpPr>
        <p:spPr>
          <a:xfrm>
            <a:off x="8413089" y="3353735"/>
            <a:ext cx="2843490" cy="1365069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Containers</a:t>
            </a:r>
          </a:p>
        </p:txBody>
      </p:sp>
      <p:pic>
        <p:nvPicPr>
          <p:cNvPr id="63" name="Graphic 62">
            <a:extLst>
              <a:ext uri="{FF2B5EF4-FFF2-40B4-BE49-F238E27FC236}">
                <a16:creationId xmlns:a16="http://schemas.microsoft.com/office/drawing/2014/main" id="{71948422-8B52-E13D-6D26-912A7A1263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456351" y="4759562"/>
            <a:ext cx="720277" cy="720277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5933B877-1E5A-4696-1976-3C547EBB3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8052" y="5452259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PostgreSQL</a:t>
            </a:r>
          </a:p>
        </p:txBody>
      </p:sp>
      <p:cxnSp>
        <p:nvCxnSpPr>
          <p:cNvPr id="67" name="Straight Arrow Connector 66" descr="Arrow pointing from Git users to Third party Git repository.">
            <a:extLst>
              <a:ext uri="{FF2B5EF4-FFF2-40B4-BE49-F238E27FC236}">
                <a16:creationId xmlns:a16="http://schemas.microsoft.com/office/drawing/2014/main" id="{0A99D0B2-9DC8-0DA4-9934-E7E85AA414B2}"/>
              </a:ext>
            </a:extLst>
          </p:cNvPr>
          <p:cNvCxnSpPr>
            <a:cxnSpLocks/>
          </p:cNvCxnSpPr>
          <p:nvPr/>
        </p:nvCxnSpPr>
        <p:spPr>
          <a:xfrm flipH="1">
            <a:off x="1671145" y="5348888"/>
            <a:ext cx="6771786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Graphic 76">
            <a:extLst>
              <a:ext uri="{FF2B5EF4-FFF2-40B4-BE49-F238E27FC236}">
                <a16:creationId xmlns:a16="http://schemas.microsoft.com/office/drawing/2014/main" id="{361496ED-1E28-6583-A1C7-E1886FE9A8F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12860" y="4815525"/>
            <a:ext cx="775233" cy="775233"/>
          </a:xfrm>
          <a:prstGeom prst="rect">
            <a:avLst/>
          </a:prstGeom>
        </p:spPr>
      </p:pic>
      <p:sp>
        <p:nvSpPr>
          <p:cNvPr id="78" name="label6">
            <a:extLst>
              <a:ext uri="{FF2B5EF4-FFF2-40B4-BE49-F238E27FC236}">
                <a16:creationId xmlns:a16="http://schemas.microsoft.com/office/drawing/2014/main" id="{A426BA73-04AD-A4A2-4A80-C7065313D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694" y="5619968"/>
            <a:ext cx="150653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Database Backup</a:t>
            </a:r>
          </a:p>
        </p:txBody>
      </p:sp>
      <p:pic>
        <p:nvPicPr>
          <p:cNvPr id="79" name="Graphic 78">
            <a:extLst>
              <a:ext uri="{FF2B5EF4-FFF2-40B4-BE49-F238E27FC236}">
                <a16:creationId xmlns:a16="http://schemas.microsoft.com/office/drawing/2014/main" id="{10C85714-C704-4F68-9EA2-CE2A6F571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67686" y="2867598"/>
            <a:ext cx="447100" cy="447100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C7954F13-0F5F-0BD9-F20E-CCDCB656E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616" y="2969582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Load balancer (L7)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F5399472-C448-4209-CBED-FC93688636D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714423" y="1356835"/>
            <a:ext cx="362644" cy="36264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830C23AF-EDA6-B308-C8FF-CC7AA07A5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512" y="1662770"/>
            <a:ext cx="16495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Azure Virtual Machine</a:t>
            </a:r>
          </a:p>
        </p:txBody>
      </p:sp>
      <p:sp>
        <p:nvSpPr>
          <p:cNvPr id="85" name="Rectangle 84" descr="Generic group dashed.">
            <a:extLst>
              <a:ext uri="{FF2B5EF4-FFF2-40B4-BE49-F238E27FC236}">
                <a16:creationId xmlns:a16="http://schemas.microsoft.com/office/drawing/2014/main" id="{791C0ED7-1899-8070-E0E8-33DFA6AA6AEA}"/>
              </a:ext>
            </a:extLst>
          </p:cNvPr>
          <p:cNvSpPr/>
          <p:nvPr/>
        </p:nvSpPr>
        <p:spPr>
          <a:xfrm>
            <a:off x="6096002" y="1326417"/>
            <a:ext cx="1507289" cy="386880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10" name="Picture 14" descr="Nginx Logo PNG vector in SVG, PDF, AI, CDR format">
            <a:extLst>
              <a:ext uri="{FF2B5EF4-FFF2-40B4-BE49-F238E27FC236}">
                <a16:creationId xmlns:a16="http://schemas.microsoft.com/office/drawing/2014/main" id="{50800941-AC58-D128-D32C-4C7411B8E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315" y="2427572"/>
            <a:ext cx="720773" cy="5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14" descr="Nginx Logo PNG vector in SVG, PDF, AI, CDR format">
            <a:extLst>
              <a:ext uri="{FF2B5EF4-FFF2-40B4-BE49-F238E27FC236}">
                <a16:creationId xmlns:a16="http://schemas.microsoft.com/office/drawing/2014/main" id="{BC34F71A-8EC6-843E-641F-A3BEBD4E7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300" y="3399999"/>
            <a:ext cx="720773" cy="5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14" descr="Nginx Logo PNG vector in SVG, PDF, AI, CDR format">
            <a:extLst>
              <a:ext uri="{FF2B5EF4-FFF2-40B4-BE49-F238E27FC236}">
                <a16:creationId xmlns:a16="http://schemas.microsoft.com/office/drawing/2014/main" id="{93BD3B37-320C-6D69-0755-74D56F61A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7214" y="4489620"/>
            <a:ext cx="720773" cy="53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4" name="Picture 18" descr="Redis logo and symbol, meaning, history, PNG">
            <a:extLst>
              <a:ext uri="{FF2B5EF4-FFF2-40B4-BE49-F238E27FC236}">
                <a16:creationId xmlns:a16="http://schemas.microsoft.com/office/drawing/2014/main" id="{20A0103B-D126-2B3F-CD01-95517F19F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0670" y="4808519"/>
            <a:ext cx="1049058" cy="653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D1DBCDDF-75C3-9408-41CE-C6095C32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7124" y="5440251"/>
            <a:ext cx="22431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Redis</a:t>
            </a:r>
          </a:p>
        </p:txBody>
      </p:sp>
    </p:spTree>
    <p:extLst>
      <p:ext uri="{BB962C8B-B14F-4D97-AF65-F5344CB8AC3E}">
        <p14:creationId xmlns:p14="http://schemas.microsoft.com/office/powerpoint/2010/main" val="1603032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09461-F2AD-DBC3-0CD8-03BE129CD321}"/>
              </a:ext>
            </a:extLst>
          </p:cNvPr>
          <p:cNvSpPr txBox="1"/>
          <p:nvPr/>
        </p:nvSpPr>
        <p:spPr>
          <a:xfrm>
            <a:off x="1592484" y="866969"/>
            <a:ext cx="917519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Minimal Azure Architecture – Monthly Cost Estimate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Core Components: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Proxy VM (B1ms, 1 vCPU / 2 GB RAM)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×1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$15–20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AKS Node (Standard_F2s_v2, 2 vCPU / 4 GB RAM)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×1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~$30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L4 Load Balancer (Standard)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×1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$5–20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Core Subtotal: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≈ $50–70 / month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Additional Essentials: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Azure DNS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~$1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Azure Container Registry (Basic)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~$5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Standard SSD storage (32 GiB × 2 VMs)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$3–4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1 Static Public IP →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$2–3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Additional Subtotal: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≈ $11–13 / month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Estimated Total: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≈ $61–83 / month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Notes: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Single proxy VM and single AKS node mean potential downtime during failures (SPOF).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For higher availability, consider 2 proxy VMs (+$15–20).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Costs exclude outbound traffic, backups, monitoring, and regional variations.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endParaRPr lang="en-AU" sz="1800" b="0" i="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648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Pitch Deck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09461-F2AD-DBC3-0CD8-03BE129CD321}"/>
              </a:ext>
            </a:extLst>
          </p:cNvPr>
          <p:cNvSpPr txBox="1"/>
          <p:nvPr/>
        </p:nvSpPr>
        <p:spPr>
          <a:xfrm>
            <a:off x="1592484" y="866969"/>
            <a:ext cx="9175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GB" b="1" dirty="0">
              <a:solidFill>
                <a:srgbClr val="000000"/>
              </a:solidFill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</a:rPr>
              <a:t>Email Service : </a:t>
            </a:r>
            <a:r>
              <a:rPr lang="en-AU" sz="1800" b="1" i="0" dirty="0">
                <a:effectLst/>
                <a:latin typeface="Aptos" panose="020B0004020202020204" pitchFamily="34" charset="0"/>
              </a:rPr>
              <a:t>~$1.00/month</a:t>
            </a:r>
            <a:r>
              <a:rPr lang="en-AU" sz="1800" b="0" i="0" dirty="0">
                <a:effectLst/>
                <a:latin typeface="Aptos" panose="020B0004020202020204" pitchFamily="34" charset="0"/>
              </a:rPr>
              <a:t> 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fontAlgn="base"/>
            <a:r>
              <a:rPr lang="en-AU" sz="1800" b="0" i="0" dirty="0">
                <a:effectLst/>
                <a:latin typeface="Aptos" panose="020B0004020202020204" pitchFamily="34" charset="0"/>
              </a:rPr>
              <a:t>Database Backup : </a:t>
            </a:r>
            <a:r>
              <a:rPr lang="en-AU" dirty="0"/>
              <a:t>about $0.03–$0.05 (allowing for margin, ~$0.04)/month</a:t>
            </a:r>
          </a:p>
          <a:p>
            <a:pPr fontAlgn="base"/>
            <a:r>
              <a:rPr lang="en-AU" dirty="0"/>
              <a:t>CI/CD : </a:t>
            </a:r>
            <a:r>
              <a:rPr lang="en-AU" b="1" dirty="0"/>
              <a:t>$5/month</a:t>
            </a:r>
          </a:p>
          <a:p>
            <a:pPr fontAlgn="base"/>
            <a:r>
              <a:rPr lang="en-AU" b="1" dirty="0">
                <a:solidFill>
                  <a:srgbClr val="000000"/>
                </a:solidFill>
              </a:rPr>
              <a:t>Infrastructure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AU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≈ $61–83 / month</a:t>
            </a:r>
            <a:endParaRPr lang="en-AU" b="0" i="0" u="none" strike="noStrike" dirty="0">
              <a:solidFill>
                <a:srgbClr val="000000"/>
              </a:solidFill>
              <a:effectLst/>
            </a:endParaRPr>
          </a:p>
          <a:p>
            <a:pPr fontAlgn="base"/>
            <a:endParaRPr lang="en-AU" dirty="0"/>
          </a:p>
          <a:p>
            <a:pPr fontAlgn="base"/>
            <a:r>
              <a:rPr lang="en-AU" dirty="0"/>
              <a:t>Estimated Total: </a:t>
            </a:r>
            <a:r>
              <a:rPr lang="en-AU" b="1" i="0" u="none" strike="noStrike" dirty="0">
                <a:solidFill>
                  <a:srgbClr val="000000"/>
                </a:solidFill>
                <a:effectLst/>
              </a:rPr>
              <a:t>≈ $</a:t>
            </a:r>
            <a:r>
              <a:rPr lang="en-GB" b="1" dirty="0">
                <a:solidFill>
                  <a:srgbClr val="000000"/>
                </a:solidFill>
              </a:rPr>
              <a:t>67-90 / month</a:t>
            </a:r>
            <a:endParaRPr lang="en-AU" dirty="0"/>
          </a:p>
          <a:p>
            <a:pPr algn="l" rtl="0" fontAlgn="base"/>
            <a:endParaRPr lang="en-AU" sz="1800" b="0" i="0" dirty="0">
              <a:effectLst/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21470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180624 Minimalist light sales pitch_Win32_v3" id="{6E94D4DF-24E6-4758-8701-2C20AC2BF2DD}" vid="{D9C778EE-A573-4D68-89BA-A3DB5F810EA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B00E1F-0460-E545-AF15-00D4DAC02524}">
  <we:reference id="6a7bd4f3-0563-43af-8c08-79110eebdff6" version="1.1.4.0" store="EXCatalog" storeType="EXCatalog"/>
  <we:alternateReferences>
    <we:reference id="WA104381155" version="1.1.4.0" store="en-AU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BFCE94-6EC9-4D8E-89B6-C22DE7AD70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1845F9-C5F4-4AA5-BA9E-EC2182E914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C8B084D-D430-4822-B3CB-DEADB2E7A5F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6686</TotalTime>
  <Words>692</Words>
  <Application>Microsoft Macintosh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Tenorite</vt:lpstr>
      <vt:lpstr>Monoline</vt:lpstr>
      <vt:lpstr>Team15 Infrastructure proposal</vt:lpstr>
      <vt:lpstr>1. EMAIL SERVICE</vt:lpstr>
      <vt:lpstr>2. Database backup plan </vt:lpstr>
      <vt:lpstr>3. CI/CD, Containerisation</vt:lpstr>
      <vt:lpstr>PowerPoint Presentation</vt:lpstr>
      <vt:lpstr>4. Infrastructure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Harmonization of multi-site MRS data with ComBat</dc:title>
  <dc:creator/>
  <cp:lastModifiedBy>Jinho Jang (24322263)</cp:lastModifiedBy>
  <cp:revision>47</cp:revision>
  <dcterms:created xsi:type="dcterms:W3CDTF">2025-03-26T03:42:28Z</dcterms:created>
  <dcterms:modified xsi:type="dcterms:W3CDTF">2025-08-10T18:08:44Z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