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58" r:id="rId4"/>
    <p:sldId id="259" r:id="rId5"/>
    <p:sldId id="265" r:id="rId6"/>
    <p:sldId id="26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630"/>
    <a:srgbClr val="7FCFD6"/>
    <a:srgbClr val="FCFDFB"/>
    <a:srgbClr val="FF8181"/>
    <a:srgbClr val="F8DF7A"/>
    <a:srgbClr val="2B2929"/>
    <a:srgbClr val="348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754" autoAdjust="0"/>
  </p:normalViewPr>
  <p:slideViewPr>
    <p:cSldViewPr snapToGrid="0" showGuides="1">
      <p:cViewPr>
        <p:scale>
          <a:sx n="66" d="100"/>
          <a:sy n="66" d="100"/>
        </p:scale>
        <p:origin x="1330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631C8-AFF2-4774-8E56-11366A2371EB}" type="datetimeFigureOut">
              <a:rPr lang="zh-TW" altLang="en-US" smtClean="0"/>
              <a:t>2018/6/15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17B27-CB4D-4F82-9786-15FEC2C23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979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上面兩層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Abstract</a:t>
            </a:r>
            <a:r>
              <a:rPr lang="en-US" altLang="zh-TW" baseline="0" dirty="0" smtClean="0"/>
              <a:t> Class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Items:</a:t>
            </a:r>
            <a:r>
              <a:rPr lang="zh-TW" altLang="en-US" dirty="0" smtClean="0"/>
              <a:t> 基本性質</a:t>
            </a:r>
            <a:r>
              <a:rPr lang="en-US" altLang="zh-TW" dirty="0" smtClean="0"/>
              <a:t>(</a:t>
            </a:r>
            <a:r>
              <a:rPr lang="zh-TW" altLang="en-US" dirty="0" smtClean="0"/>
              <a:t>位置 速度 加速度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、設圖片、</a:t>
            </a:r>
            <a:r>
              <a:rPr lang="en-US" altLang="zh-TW" dirty="0" smtClean="0"/>
              <a:t>move </a:t>
            </a:r>
            <a:r>
              <a:rPr lang="zh-TW" altLang="en-US" dirty="0" smtClean="0"/>
              <a:t>、加速度、</a:t>
            </a:r>
            <a:r>
              <a:rPr lang="en-US" altLang="zh-TW" dirty="0" smtClean="0"/>
              <a:t>effect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Person: </a:t>
            </a:r>
            <a:r>
              <a:rPr lang="zh-TW" altLang="en-US" dirty="0" smtClean="0"/>
              <a:t>設定初速等到案到按鈕才賦予</a:t>
            </a:r>
            <a:endParaRPr lang="en-US" altLang="zh-TW" dirty="0" smtClean="0"/>
          </a:p>
          <a:p>
            <a:r>
              <a:rPr lang="en-US" altLang="zh-TW" dirty="0" smtClean="0"/>
              <a:t>Disturbance: </a:t>
            </a:r>
            <a:r>
              <a:rPr lang="zh-TW" altLang="en-US" dirty="0" smtClean="0"/>
              <a:t>判斷勝利條件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下面的</a:t>
            </a:r>
            <a:r>
              <a:rPr lang="en-US" altLang="zh-TW" dirty="0" smtClean="0"/>
              <a:t>(arrow,</a:t>
            </a:r>
            <a:r>
              <a:rPr lang="en-US" altLang="zh-TW" baseline="0" dirty="0" smtClean="0"/>
              <a:t> fan…</a:t>
            </a:r>
            <a:r>
              <a:rPr lang="en-US" altLang="zh-TW" dirty="0" smtClean="0"/>
              <a:t>) </a:t>
            </a:r>
            <a:r>
              <a:rPr lang="en-US" altLang="zh-TW" dirty="0" err="1" smtClean="0"/>
              <a:t>upcasting</a:t>
            </a:r>
            <a:r>
              <a:rPr lang="zh-TW" altLang="en-US" dirty="0" smtClean="0"/>
              <a:t> 到上面的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refresh</a:t>
            </a:r>
            <a:r>
              <a:rPr lang="zh-TW" altLang="en-US" dirty="0" smtClean="0"/>
              <a:t>的時候直接呼叫</a:t>
            </a:r>
            <a:r>
              <a:rPr lang="en-US" altLang="zh-TW" dirty="0" smtClean="0"/>
              <a:t>disturbance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effect -&gt; polymorphism 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17B27-CB4D-4F82-9786-15FEC2C2321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574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Wc</a:t>
            </a:r>
            <a:r>
              <a:rPr lang="en-US" altLang="zh-TW" dirty="0" smtClean="0"/>
              <a:t>:</a:t>
            </a:r>
            <a:r>
              <a:rPr lang="en-US" altLang="zh-TW" baseline="0" dirty="0" smtClean="0"/>
              <a:t> main</a:t>
            </a:r>
            <a:r>
              <a:rPr lang="zh-TW" altLang="en-US" baseline="0" dirty="0" smtClean="0"/>
              <a:t>，控制現在要在哪一個</a:t>
            </a:r>
            <a:r>
              <a:rPr lang="en-US" altLang="zh-TW" baseline="0" dirty="0" smtClean="0"/>
              <a:t>Scene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Scene: </a:t>
            </a:r>
            <a:r>
              <a:rPr lang="zh-TW" altLang="en-US" dirty="0" smtClean="0"/>
              <a:t>共同用到的變數、設定視窗、</a:t>
            </a:r>
            <a:r>
              <a:rPr lang="en-US" altLang="zh-TW" dirty="0" err="1" smtClean="0"/>
              <a:t>KeyListener</a:t>
            </a:r>
            <a:r>
              <a:rPr lang="en-US" altLang="zh-TW" dirty="0" smtClean="0"/>
              <a:t> (</a:t>
            </a:r>
            <a:r>
              <a:rPr lang="zh-TW" altLang="en-US" dirty="0" smtClean="0"/>
              <a:t>換關，放人，重新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Stage:</a:t>
            </a:r>
            <a:r>
              <a:rPr lang="zh-TW" altLang="en-US" dirty="0" smtClean="0"/>
              <a:t> 放</a:t>
            </a:r>
            <a:r>
              <a:rPr lang="en-US" altLang="zh-TW" dirty="0" smtClean="0"/>
              <a:t>4</a:t>
            </a:r>
            <a:r>
              <a:rPr lang="zh-TW" altLang="en-US" dirty="0" smtClean="0"/>
              <a:t>大元素，寫</a:t>
            </a:r>
            <a:r>
              <a:rPr lang="en-US" altLang="zh-TW" dirty="0" smtClean="0"/>
              <a:t>refresh</a:t>
            </a:r>
            <a:r>
              <a:rPr lang="zh-TW" altLang="en-US" dirty="0" smtClean="0"/>
              <a:t>要幹嘛</a:t>
            </a:r>
            <a:r>
              <a:rPr lang="en-US" altLang="zh-TW" dirty="0" smtClean="0"/>
              <a:t>(</a:t>
            </a:r>
            <a:r>
              <a:rPr lang="zh-TW" altLang="en-US" dirty="0" smtClean="0"/>
              <a:t>用</a:t>
            </a:r>
            <a:r>
              <a:rPr lang="en-US" altLang="zh-TW" dirty="0" smtClean="0"/>
              <a:t>timer)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17B27-CB4D-4F82-9786-15FEC2C2321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571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17B27-CB4D-4F82-9786-15FEC2C2321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86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B248-E718-487D-B220-40EF4569C768}" type="datetimeFigureOut">
              <a:rPr lang="zh-TW" altLang="en-US" smtClean="0"/>
              <a:t>2018/6/15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2AA2-B89B-4649-AAC0-0C28136FB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38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B248-E718-487D-B220-40EF4569C768}" type="datetimeFigureOut">
              <a:rPr lang="zh-TW" altLang="en-US" smtClean="0"/>
              <a:t>2018/6/15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2AA2-B89B-4649-AAC0-0C28136FB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63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B248-E718-487D-B220-40EF4569C768}" type="datetimeFigureOut">
              <a:rPr lang="zh-TW" altLang="en-US" smtClean="0"/>
              <a:t>2018/6/15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2AA2-B89B-4649-AAC0-0C28136FB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05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B248-E718-487D-B220-40EF4569C768}" type="datetimeFigureOut">
              <a:rPr lang="zh-TW" altLang="en-US" smtClean="0"/>
              <a:t>2018/6/15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2AA2-B89B-4649-AAC0-0C28136FB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53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B248-E718-487D-B220-40EF4569C768}" type="datetimeFigureOut">
              <a:rPr lang="zh-TW" altLang="en-US" smtClean="0"/>
              <a:t>2018/6/15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2AA2-B89B-4649-AAC0-0C28136FB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87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B248-E718-487D-B220-40EF4569C768}" type="datetimeFigureOut">
              <a:rPr lang="zh-TW" altLang="en-US" smtClean="0"/>
              <a:t>2018/6/15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2AA2-B89B-4649-AAC0-0C28136FB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93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B248-E718-487D-B220-40EF4569C768}" type="datetimeFigureOut">
              <a:rPr lang="zh-TW" altLang="en-US" smtClean="0"/>
              <a:t>2018/6/15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2AA2-B89B-4649-AAC0-0C28136FB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59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B248-E718-487D-B220-40EF4569C768}" type="datetimeFigureOut">
              <a:rPr lang="zh-TW" altLang="en-US" smtClean="0"/>
              <a:t>2018/6/15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2AA2-B89B-4649-AAC0-0C28136FB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31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B248-E718-487D-B220-40EF4569C768}" type="datetimeFigureOut">
              <a:rPr lang="zh-TW" altLang="en-US" smtClean="0"/>
              <a:t>2018/6/15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2AA2-B89B-4649-AAC0-0C28136FB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78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B248-E718-487D-B220-40EF4569C768}" type="datetimeFigureOut">
              <a:rPr lang="zh-TW" altLang="en-US" smtClean="0"/>
              <a:t>2018/6/15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2AA2-B89B-4649-AAC0-0C28136FB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35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B248-E718-487D-B220-40EF4569C768}" type="datetimeFigureOut">
              <a:rPr lang="zh-TW" altLang="en-US" smtClean="0"/>
              <a:t>2018/6/15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2AA2-B89B-4649-AAC0-0C28136FB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52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9B248-E718-487D-B220-40EF4569C768}" type="datetimeFigureOut">
              <a:rPr lang="zh-TW" altLang="en-US" smtClean="0"/>
              <a:t>2018/6/15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A2AA2-B89B-4649-AAC0-0C28136FB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7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440057" y="3152141"/>
            <a:ext cx="5914958" cy="224103"/>
          </a:xfrm>
          <a:prstGeom prst="rect">
            <a:avLst/>
          </a:prstGeom>
          <a:solidFill>
            <a:srgbClr val="F8D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002046" y="2536667"/>
            <a:ext cx="6187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5400" dirty="0" smtClean="0">
                <a:latin typeface="Gen Jyuu Gothic P Bold" panose="020B0602020203020207" pitchFamily="34" charset="-120"/>
                <a:ea typeface="Gen Jyuu Gothic P Bold" panose="020B0602020203020207" pitchFamily="34" charset="-120"/>
                <a:cs typeface="Gen Jyuu Gothic P Bold" panose="020B0602020203020207" pitchFamily="34" charset="-120"/>
              </a:rPr>
              <a:t>Parachute Master</a:t>
            </a:r>
            <a:endParaRPr lang="zh-TW" altLang="en-US" sz="5400" dirty="0">
              <a:latin typeface="Gen Jyuu Gothic P Bold" panose="020B0602020203020207" pitchFamily="34" charset="-120"/>
              <a:ea typeface="Gen Jyuu Gothic P Bold" panose="020B0602020203020207" pitchFamily="34" charset="-120"/>
              <a:cs typeface="Gen Jyuu Gothic P Bold" panose="020B0602020203020207" pitchFamily="34" charset="-120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-581889" y="3079380"/>
            <a:ext cx="376518" cy="376518"/>
          </a:xfrm>
          <a:prstGeom prst="ellipse">
            <a:avLst/>
          </a:prstGeom>
          <a:solidFill>
            <a:srgbClr val="7FC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-581889" y="2514603"/>
            <a:ext cx="376518" cy="376518"/>
          </a:xfrm>
          <a:prstGeom prst="ellipse">
            <a:avLst/>
          </a:prstGeom>
          <a:solidFill>
            <a:srgbClr val="FA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-581889" y="1385049"/>
            <a:ext cx="376518" cy="376518"/>
          </a:xfrm>
          <a:prstGeom prst="ellipse">
            <a:avLst/>
          </a:prstGeom>
          <a:solidFill>
            <a:srgbClr val="FCFD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-581889" y="3644157"/>
            <a:ext cx="376518" cy="376518"/>
          </a:xfrm>
          <a:prstGeom prst="ellipse">
            <a:avLst/>
          </a:prstGeom>
          <a:solidFill>
            <a:srgbClr val="2B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-581889" y="1949826"/>
            <a:ext cx="376518" cy="376518"/>
          </a:xfrm>
          <a:prstGeom prst="ellipse">
            <a:avLst/>
          </a:prstGeom>
          <a:solidFill>
            <a:srgbClr val="F8D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3938998" y="4008261"/>
            <a:ext cx="4314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/>
              <a:t>陳思齊 王彥霖 蔡明修 何鑑家 施彥安</a:t>
            </a:r>
          </a:p>
        </p:txBody>
      </p:sp>
    </p:spTree>
    <p:extLst>
      <p:ext uri="{BB962C8B-B14F-4D97-AF65-F5344CB8AC3E}">
        <p14:creationId xmlns:p14="http://schemas.microsoft.com/office/powerpoint/2010/main" val="174790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標題 1"/>
          <p:cNvSpPr txBox="1">
            <a:spLocks/>
          </p:cNvSpPr>
          <p:nvPr/>
        </p:nvSpPr>
        <p:spPr>
          <a:xfrm>
            <a:off x="699659" y="492318"/>
            <a:ext cx="5396342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Game Concept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37449" y="554181"/>
            <a:ext cx="72156" cy="527689"/>
          </a:xfrm>
          <a:prstGeom prst="rect">
            <a:avLst/>
          </a:prstGeom>
          <a:solidFill>
            <a:srgbClr val="FA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68"/>
          <a:stretch/>
        </p:blipFill>
        <p:spPr>
          <a:xfrm rot="20346642" flipH="1">
            <a:off x="8386663" y="2431041"/>
            <a:ext cx="1604731" cy="114789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83"/>
          <a:stretch/>
        </p:blipFill>
        <p:spPr>
          <a:xfrm>
            <a:off x="1182259" y="1486895"/>
            <a:ext cx="2447632" cy="183613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5"/>
          <a:stretch/>
        </p:blipFill>
        <p:spPr>
          <a:xfrm>
            <a:off x="8032463" y="5467330"/>
            <a:ext cx="962891" cy="791062"/>
          </a:xfrm>
          <a:prstGeom prst="rect">
            <a:avLst/>
          </a:prstGeom>
        </p:spPr>
      </p:pic>
      <p:sp>
        <p:nvSpPr>
          <p:cNvPr id="7" name="弧形 6"/>
          <p:cNvSpPr/>
          <p:nvPr/>
        </p:nvSpPr>
        <p:spPr>
          <a:xfrm>
            <a:off x="-1899799" y="2829462"/>
            <a:ext cx="10405624" cy="5237306"/>
          </a:xfrm>
          <a:prstGeom prst="arc">
            <a:avLst>
              <a:gd name="adj1" fmla="val 16200000"/>
              <a:gd name="adj2" fmla="val 21542741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https://i.imgur.com/lUcuBP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030" y="2653264"/>
            <a:ext cx="1100571" cy="110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單箭頭接點 11"/>
          <p:cNvCxnSpPr/>
          <p:nvPr/>
        </p:nvCxnSpPr>
        <p:spPr>
          <a:xfrm flipH="1">
            <a:off x="6743700" y="3185077"/>
            <a:ext cx="1857375" cy="137954"/>
          </a:xfrm>
          <a:prstGeom prst="straightConnector1">
            <a:avLst/>
          </a:prstGeom>
          <a:ln w="28575">
            <a:solidFill>
              <a:srgbClr val="FAC63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800688" y="6305340"/>
            <a:ext cx="142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Destination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881452" y="3818760"/>
            <a:ext cx="103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Person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892303" y="2923910"/>
            <a:ext cx="150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Aircraft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522828" y="3504156"/>
            <a:ext cx="155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Disturbance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012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99659" y="492318"/>
            <a:ext cx="5396342" cy="70173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Structure - Items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66139" y="1837592"/>
            <a:ext cx="3059723" cy="835270"/>
          </a:xfrm>
          <a:prstGeom prst="rect">
            <a:avLst/>
          </a:prstGeom>
          <a:solidFill>
            <a:srgbClr val="F8D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Items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2892" y="3493476"/>
            <a:ext cx="1992923" cy="835270"/>
          </a:xfrm>
          <a:prstGeom prst="rect">
            <a:avLst/>
          </a:prstGeom>
          <a:solidFill>
            <a:srgbClr val="7FCFD6"/>
          </a:solidFill>
          <a:ln>
            <a:solidFill>
              <a:srgbClr val="7FC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Person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80047" y="3493476"/>
            <a:ext cx="1992923" cy="835270"/>
          </a:xfrm>
          <a:prstGeom prst="rect">
            <a:avLst/>
          </a:prstGeom>
          <a:solidFill>
            <a:srgbClr val="7FCFD6"/>
          </a:solidFill>
          <a:ln>
            <a:solidFill>
              <a:srgbClr val="7FC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Aircraft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637202" y="3493476"/>
            <a:ext cx="1992923" cy="835270"/>
          </a:xfrm>
          <a:prstGeom prst="rect">
            <a:avLst/>
          </a:prstGeom>
          <a:solidFill>
            <a:srgbClr val="7FCFD6"/>
          </a:solidFill>
          <a:ln>
            <a:solidFill>
              <a:srgbClr val="7FC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Disturbance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9694357" y="3493476"/>
            <a:ext cx="1992923" cy="835270"/>
          </a:xfrm>
          <a:prstGeom prst="rect">
            <a:avLst/>
          </a:prstGeom>
          <a:solidFill>
            <a:srgbClr val="7FCFD6"/>
          </a:solidFill>
          <a:ln>
            <a:solidFill>
              <a:srgbClr val="7FC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Destination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6" idx="0"/>
            <a:endCxn id="5" idx="2"/>
          </p:cNvCxnSpPr>
          <p:nvPr/>
        </p:nvCxnSpPr>
        <p:spPr>
          <a:xfrm flipV="1">
            <a:off x="1519354" y="2672862"/>
            <a:ext cx="4576647" cy="820614"/>
          </a:xfrm>
          <a:prstGeom prst="straightConnector1">
            <a:avLst/>
          </a:prstGeom>
          <a:ln>
            <a:solidFill>
              <a:srgbClr val="7FCF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" idx="0"/>
            <a:endCxn id="5" idx="2"/>
          </p:cNvCxnSpPr>
          <p:nvPr/>
        </p:nvCxnSpPr>
        <p:spPr>
          <a:xfrm flipV="1">
            <a:off x="4576509" y="2672862"/>
            <a:ext cx="1519492" cy="820614"/>
          </a:xfrm>
          <a:prstGeom prst="straightConnector1">
            <a:avLst/>
          </a:prstGeom>
          <a:ln>
            <a:solidFill>
              <a:srgbClr val="7FCF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8" idx="0"/>
            <a:endCxn id="5" idx="2"/>
          </p:cNvCxnSpPr>
          <p:nvPr/>
        </p:nvCxnSpPr>
        <p:spPr>
          <a:xfrm flipH="1" flipV="1">
            <a:off x="6096001" y="2672862"/>
            <a:ext cx="1537663" cy="820614"/>
          </a:xfrm>
          <a:prstGeom prst="straightConnector1">
            <a:avLst/>
          </a:prstGeom>
          <a:ln>
            <a:solidFill>
              <a:srgbClr val="7FCF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9" idx="0"/>
            <a:endCxn id="5" idx="2"/>
          </p:cNvCxnSpPr>
          <p:nvPr/>
        </p:nvCxnSpPr>
        <p:spPr>
          <a:xfrm flipH="1" flipV="1">
            <a:off x="6096001" y="2672862"/>
            <a:ext cx="4594818" cy="820614"/>
          </a:xfrm>
          <a:prstGeom prst="straightConnector1">
            <a:avLst/>
          </a:prstGeom>
          <a:ln>
            <a:solidFill>
              <a:srgbClr val="7FCF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7" idx="0"/>
            <a:endCxn id="6" idx="2"/>
          </p:cNvCxnSpPr>
          <p:nvPr/>
        </p:nvCxnSpPr>
        <p:spPr>
          <a:xfrm flipV="1">
            <a:off x="685227" y="4328746"/>
            <a:ext cx="834127" cy="993529"/>
          </a:xfrm>
          <a:prstGeom prst="straightConnector1">
            <a:avLst/>
          </a:prstGeom>
          <a:ln>
            <a:solidFill>
              <a:srgbClr val="7FCF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16" idx="0"/>
          </p:cNvCxnSpPr>
          <p:nvPr/>
        </p:nvCxnSpPr>
        <p:spPr>
          <a:xfrm flipH="1" flipV="1">
            <a:off x="1711570" y="4314091"/>
            <a:ext cx="527802" cy="1008184"/>
          </a:xfrm>
          <a:prstGeom prst="straightConnector1">
            <a:avLst/>
          </a:prstGeom>
          <a:ln>
            <a:solidFill>
              <a:srgbClr val="7FCF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811479" y="5322275"/>
            <a:ext cx="855785" cy="589084"/>
          </a:xfrm>
          <a:prstGeom prst="rect">
            <a:avLst/>
          </a:prstGeom>
          <a:solidFill>
            <a:srgbClr val="7FCFD6"/>
          </a:solidFill>
          <a:ln>
            <a:solidFill>
              <a:srgbClr val="7FC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57334" y="5322275"/>
            <a:ext cx="855785" cy="589084"/>
          </a:xfrm>
          <a:prstGeom prst="rect">
            <a:avLst/>
          </a:prstGeom>
          <a:solidFill>
            <a:srgbClr val="7FC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stCxn id="20" idx="0"/>
            <a:endCxn id="7" idx="2"/>
          </p:cNvCxnSpPr>
          <p:nvPr/>
        </p:nvCxnSpPr>
        <p:spPr>
          <a:xfrm flipV="1">
            <a:off x="3793517" y="4328746"/>
            <a:ext cx="782992" cy="993529"/>
          </a:xfrm>
          <a:prstGeom prst="straightConnector1">
            <a:avLst/>
          </a:prstGeom>
          <a:ln>
            <a:solidFill>
              <a:srgbClr val="7FCF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919769" y="5322275"/>
            <a:ext cx="855785" cy="589084"/>
          </a:xfrm>
          <a:prstGeom prst="rect">
            <a:avLst/>
          </a:prstGeom>
          <a:solidFill>
            <a:srgbClr val="7FCFD6"/>
          </a:solidFill>
          <a:ln>
            <a:solidFill>
              <a:srgbClr val="7FC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3365624" y="5322275"/>
            <a:ext cx="855785" cy="589084"/>
          </a:xfrm>
          <a:prstGeom prst="rect">
            <a:avLst/>
          </a:prstGeom>
          <a:solidFill>
            <a:srgbClr val="7FCFD6"/>
          </a:solidFill>
          <a:ln>
            <a:solidFill>
              <a:srgbClr val="7FC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1" name="直線單箭頭接點 20"/>
          <p:cNvCxnSpPr>
            <a:stCxn id="19" idx="0"/>
            <a:endCxn id="7" idx="2"/>
          </p:cNvCxnSpPr>
          <p:nvPr/>
        </p:nvCxnSpPr>
        <p:spPr>
          <a:xfrm flipH="1" flipV="1">
            <a:off x="4576509" y="4328746"/>
            <a:ext cx="771153" cy="993529"/>
          </a:xfrm>
          <a:prstGeom prst="straightConnector1">
            <a:avLst/>
          </a:prstGeom>
          <a:ln>
            <a:solidFill>
              <a:srgbClr val="7FCF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24" idx="0"/>
            <a:endCxn id="8" idx="2"/>
          </p:cNvCxnSpPr>
          <p:nvPr/>
        </p:nvCxnSpPr>
        <p:spPr>
          <a:xfrm flipV="1">
            <a:off x="6901807" y="4328746"/>
            <a:ext cx="731857" cy="993529"/>
          </a:xfrm>
          <a:prstGeom prst="straightConnector1">
            <a:avLst/>
          </a:prstGeom>
          <a:ln>
            <a:solidFill>
              <a:srgbClr val="7FCF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8028059" y="5322275"/>
            <a:ext cx="855785" cy="589084"/>
          </a:xfrm>
          <a:prstGeom prst="rect">
            <a:avLst/>
          </a:prstGeom>
          <a:solidFill>
            <a:srgbClr val="7FCFD6"/>
          </a:solidFill>
          <a:ln>
            <a:solidFill>
              <a:srgbClr val="7FC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6473914" y="5322275"/>
            <a:ext cx="855785" cy="589084"/>
          </a:xfrm>
          <a:prstGeom prst="rect">
            <a:avLst/>
          </a:prstGeom>
          <a:solidFill>
            <a:srgbClr val="7FCFD6"/>
          </a:solidFill>
          <a:ln>
            <a:solidFill>
              <a:srgbClr val="7FC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23" idx="0"/>
            <a:endCxn id="8" idx="2"/>
          </p:cNvCxnSpPr>
          <p:nvPr/>
        </p:nvCxnSpPr>
        <p:spPr>
          <a:xfrm flipH="1" flipV="1">
            <a:off x="7633664" y="4328746"/>
            <a:ext cx="822288" cy="993529"/>
          </a:xfrm>
          <a:prstGeom prst="straightConnector1">
            <a:avLst/>
          </a:prstGeom>
          <a:ln>
            <a:solidFill>
              <a:srgbClr val="7FCF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8" idx="0"/>
            <a:endCxn id="9" idx="2"/>
          </p:cNvCxnSpPr>
          <p:nvPr/>
        </p:nvCxnSpPr>
        <p:spPr>
          <a:xfrm flipV="1">
            <a:off x="10010097" y="4328746"/>
            <a:ext cx="680722" cy="993529"/>
          </a:xfrm>
          <a:prstGeom prst="straightConnector1">
            <a:avLst/>
          </a:prstGeom>
          <a:ln>
            <a:solidFill>
              <a:srgbClr val="7FCF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1136348" y="5322275"/>
            <a:ext cx="855785" cy="589084"/>
          </a:xfrm>
          <a:prstGeom prst="rect">
            <a:avLst/>
          </a:prstGeom>
          <a:solidFill>
            <a:srgbClr val="7FCFD6"/>
          </a:solidFill>
          <a:ln>
            <a:solidFill>
              <a:srgbClr val="7FC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9582204" y="5322275"/>
            <a:ext cx="855785" cy="589084"/>
          </a:xfrm>
          <a:prstGeom prst="rect">
            <a:avLst/>
          </a:prstGeom>
          <a:solidFill>
            <a:srgbClr val="7FCFD6"/>
          </a:solidFill>
          <a:ln>
            <a:solidFill>
              <a:srgbClr val="7FC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/>
          <p:cNvCxnSpPr>
            <a:stCxn id="27" idx="0"/>
            <a:endCxn id="9" idx="2"/>
          </p:cNvCxnSpPr>
          <p:nvPr/>
        </p:nvCxnSpPr>
        <p:spPr>
          <a:xfrm flipH="1" flipV="1">
            <a:off x="10690819" y="4328746"/>
            <a:ext cx="873422" cy="993529"/>
          </a:xfrm>
          <a:prstGeom prst="straightConnector1">
            <a:avLst/>
          </a:prstGeom>
          <a:ln>
            <a:solidFill>
              <a:srgbClr val="7FCF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-581889" y="3079380"/>
            <a:ext cx="376518" cy="376518"/>
          </a:xfrm>
          <a:prstGeom prst="ellipse">
            <a:avLst/>
          </a:prstGeom>
          <a:solidFill>
            <a:srgbClr val="7FC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-581889" y="2514603"/>
            <a:ext cx="376518" cy="376518"/>
          </a:xfrm>
          <a:prstGeom prst="ellipse">
            <a:avLst/>
          </a:prstGeom>
          <a:solidFill>
            <a:srgbClr val="FA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-581889" y="1385049"/>
            <a:ext cx="376518" cy="376518"/>
          </a:xfrm>
          <a:prstGeom prst="ellipse">
            <a:avLst/>
          </a:prstGeom>
          <a:solidFill>
            <a:srgbClr val="FCFD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-581889" y="3644157"/>
            <a:ext cx="376518" cy="376518"/>
          </a:xfrm>
          <a:prstGeom prst="ellipse">
            <a:avLst/>
          </a:prstGeom>
          <a:solidFill>
            <a:srgbClr val="2B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-581889" y="1949826"/>
            <a:ext cx="376518" cy="376518"/>
          </a:xfrm>
          <a:prstGeom prst="ellipse">
            <a:avLst/>
          </a:prstGeom>
          <a:solidFill>
            <a:srgbClr val="F8D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537449" y="554181"/>
            <a:ext cx="72156" cy="527689"/>
          </a:xfrm>
          <a:prstGeom prst="rect">
            <a:avLst/>
          </a:prstGeom>
          <a:solidFill>
            <a:srgbClr val="FA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8779957" y="843183"/>
            <a:ext cx="3412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rgbClr val="FAC630"/>
                </a:solidFill>
              </a:rPr>
              <a:t>√</a:t>
            </a:r>
            <a:r>
              <a:rPr lang="zh-TW" altLang="en-US" dirty="0" smtClean="0"/>
              <a:t>  </a:t>
            </a:r>
            <a:r>
              <a:rPr lang="en-US" altLang="zh-TW" dirty="0" smtClean="0"/>
              <a:t>Extend class</a:t>
            </a:r>
          </a:p>
          <a:p>
            <a:r>
              <a:rPr lang="zh-TW" altLang="en-US" sz="1400" b="1" dirty="0">
                <a:solidFill>
                  <a:srgbClr val="FAC630"/>
                </a:solidFill>
              </a:rPr>
              <a:t>√</a:t>
            </a:r>
            <a:r>
              <a:rPr lang="zh-TW" altLang="en-US" dirty="0" smtClean="0"/>
              <a:t>  </a:t>
            </a:r>
            <a:r>
              <a:rPr lang="en-US" altLang="zh-TW" dirty="0" smtClean="0"/>
              <a:t>Implement interface</a:t>
            </a:r>
          </a:p>
          <a:p>
            <a:r>
              <a:rPr lang="zh-TW" altLang="en-US" sz="1400" b="1" dirty="0" smtClean="0">
                <a:solidFill>
                  <a:srgbClr val="FAC630"/>
                </a:solidFill>
              </a:rPr>
              <a:t>√</a:t>
            </a:r>
            <a:r>
              <a:rPr lang="zh-TW" altLang="en-US" dirty="0" smtClean="0"/>
              <a:t>  </a:t>
            </a:r>
            <a:r>
              <a:rPr lang="en-US" altLang="zh-TW" dirty="0" smtClean="0"/>
              <a:t>Polymorphism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476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66139" y="3229512"/>
            <a:ext cx="3059723" cy="835270"/>
          </a:xfrm>
          <a:prstGeom prst="rect">
            <a:avLst/>
          </a:prstGeom>
          <a:solidFill>
            <a:srgbClr val="F8D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Scene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02692" y="4895653"/>
            <a:ext cx="1992923" cy="835270"/>
          </a:xfrm>
          <a:prstGeom prst="rect">
            <a:avLst/>
          </a:prstGeom>
          <a:solidFill>
            <a:srgbClr val="7FC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Teaching Stage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934925" y="4895653"/>
            <a:ext cx="1992923" cy="835270"/>
          </a:xfrm>
          <a:prstGeom prst="rect">
            <a:avLst/>
          </a:prstGeom>
          <a:solidFill>
            <a:srgbClr val="7FC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Stage1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67158" y="4895653"/>
            <a:ext cx="1992923" cy="835270"/>
          </a:xfrm>
          <a:prstGeom prst="rect">
            <a:avLst/>
          </a:prstGeom>
          <a:solidFill>
            <a:srgbClr val="7FC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Stage2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9832731" y="4895653"/>
            <a:ext cx="1992923" cy="835270"/>
          </a:xfrm>
          <a:prstGeom prst="rect">
            <a:avLst/>
          </a:prstGeom>
          <a:solidFill>
            <a:srgbClr val="7FC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Stage5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6" idx="0"/>
            <a:endCxn id="5" idx="2"/>
          </p:cNvCxnSpPr>
          <p:nvPr/>
        </p:nvCxnSpPr>
        <p:spPr>
          <a:xfrm flipV="1">
            <a:off x="1399154" y="4064782"/>
            <a:ext cx="4696847" cy="830871"/>
          </a:xfrm>
          <a:prstGeom prst="straightConnector1">
            <a:avLst/>
          </a:prstGeom>
          <a:ln>
            <a:solidFill>
              <a:srgbClr val="7FCF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" idx="0"/>
            <a:endCxn id="5" idx="2"/>
          </p:cNvCxnSpPr>
          <p:nvPr/>
        </p:nvCxnSpPr>
        <p:spPr>
          <a:xfrm flipV="1">
            <a:off x="3931387" y="4064782"/>
            <a:ext cx="2164614" cy="830871"/>
          </a:xfrm>
          <a:prstGeom prst="straightConnector1">
            <a:avLst/>
          </a:prstGeom>
          <a:ln>
            <a:solidFill>
              <a:srgbClr val="7FCF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8" idx="0"/>
            <a:endCxn id="5" idx="2"/>
          </p:cNvCxnSpPr>
          <p:nvPr/>
        </p:nvCxnSpPr>
        <p:spPr>
          <a:xfrm flipH="1" flipV="1">
            <a:off x="6096001" y="4064782"/>
            <a:ext cx="367619" cy="830871"/>
          </a:xfrm>
          <a:prstGeom prst="straightConnector1">
            <a:avLst/>
          </a:prstGeom>
          <a:ln>
            <a:solidFill>
              <a:srgbClr val="7FCF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9" idx="0"/>
            <a:endCxn id="5" idx="2"/>
          </p:cNvCxnSpPr>
          <p:nvPr/>
        </p:nvCxnSpPr>
        <p:spPr>
          <a:xfrm flipH="1" flipV="1">
            <a:off x="6096001" y="4064782"/>
            <a:ext cx="4733192" cy="830871"/>
          </a:xfrm>
          <a:prstGeom prst="straightConnector1">
            <a:avLst/>
          </a:prstGeom>
          <a:ln>
            <a:solidFill>
              <a:srgbClr val="7FCF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7999391" y="5277387"/>
            <a:ext cx="71803" cy="71803"/>
          </a:xfrm>
          <a:prstGeom prst="ellipse">
            <a:avLst/>
          </a:prstGeom>
          <a:solidFill>
            <a:srgbClr val="7FC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8610504" y="5277387"/>
            <a:ext cx="71803" cy="71803"/>
          </a:xfrm>
          <a:prstGeom prst="ellipse">
            <a:avLst/>
          </a:prstGeom>
          <a:solidFill>
            <a:srgbClr val="7FC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9221617" y="5277387"/>
            <a:ext cx="71803" cy="71803"/>
          </a:xfrm>
          <a:prstGeom prst="ellipse">
            <a:avLst/>
          </a:prstGeom>
          <a:solidFill>
            <a:srgbClr val="7FC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245428" y="1691666"/>
            <a:ext cx="5701145" cy="822937"/>
          </a:xfrm>
          <a:prstGeom prst="rect">
            <a:avLst/>
          </a:prstGeom>
          <a:solidFill>
            <a:srgbClr val="FA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Window Controller</a:t>
            </a:r>
            <a:endParaRPr lang="zh-TW" altLang="en-US" sz="2400" dirty="0"/>
          </a:p>
        </p:txBody>
      </p:sp>
      <p:sp>
        <p:nvSpPr>
          <p:cNvPr id="18" name="橢圓 17"/>
          <p:cNvSpPr/>
          <p:nvPr/>
        </p:nvSpPr>
        <p:spPr>
          <a:xfrm>
            <a:off x="-581889" y="3079380"/>
            <a:ext cx="376518" cy="376518"/>
          </a:xfrm>
          <a:prstGeom prst="ellipse">
            <a:avLst/>
          </a:prstGeom>
          <a:solidFill>
            <a:srgbClr val="7FC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-581889" y="2514603"/>
            <a:ext cx="376518" cy="376518"/>
          </a:xfrm>
          <a:prstGeom prst="ellipse">
            <a:avLst/>
          </a:prstGeom>
          <a:solidFill>
            <a:srgbClr val="FA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-581889" y="1385049"/>
            <a:ext cx="376518" cy="376518"/>
          </a:xfrm>
          <a:prstGeom prst="ellipse">
            <a:avLst/>
          </a:prstGeom>
          <a:solidFill>
            <a:srgbClr val="FCFD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-581889" y="3644157"/>
            <a:ext cx="376518" cy="376518"/>
          </a:xfrm>
          <a:prstGeom prst="ellipse">
            <a:avLst/>
          </a:prstGeom>
          <a:solidFill>
            <a:srgbClr val="2B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-581889" y="1949826"/>
            <a:ext cx="376518" cy="376518"/>
          </a:xfrm>
          <a:prstGeom prst="ellipse">
            <a:avLst/>
          </a:prstGeom>
          <a:solidFill>
            <a:srgbClr val="F8D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標題 1"/>
          <p:cNvSpPr>
            <a:spLocks noGrp="1"/>
          </p:cNvSpPr>
          <p:nvPr>
            <p:ph type="title"/>
          </p:nvPr>
        </p:nvSpPr>
        <p:spPr>
          <a:xfrm>
            <a:off x="699659" y="492318"/>
            <a:ext cx="5396342" cy="70173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Structure - Scene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37449" y="554181"/>
            <a:ext cx="72156" cy="527689"/>
          </a:xfrm>
          <a:prstGeom prst="rect">
            <a:avLst/>
          </a:prstGeom>
          <a:solidFill>
            <a:srgbClr val="FA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68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標題 1"/>
          <p:cNvSpPr txBox="1">
            <a:spLocks/>
          </p:cNvSpPr>
          <p:nvPr/>
        </p:nvSpPr>
        <p:spPr>
          <a:xfrm>
            <a:off x="699659" y="492318"/>
            <a:ext cx="5396342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UML</a:t>
            </a:r>
            <a:r>
              <a:rPr lang="zh-TW" altLang="en-US" dirty="0" smtClean="0"/>
              <a:t> </a:t>
            </a:r>
            <a:r>
              <a:rPr lang="en-US" altLang="zh-TW" dirty="0" smtClean="0"/>
              <a:t>Diagram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37449" y="554181"/>
            <a:ext cx="72156" cy="527689"/>
          </a:xfrm>
          <a:prstGeom prst="rect">
            <a:avLst/>
          </a:prstGeom>
          <a:solidFill>
            <a:srgbClr val="FA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2052" t="14616" r="11538" b="43903"/>
          <a:stretch/>
        </p:blipFill>
        <p:spPr>
          <a:xfrm>
            <a:off x="36076" y="1659926"/>
            <a:ext cx="12155924" cy="4816108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6238755" y="2083441"/>
            <a:ext cx="3206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Window Controller</a:t>
            </a:r>
            <a:endParaRPr lang="zh-TW" altLang="en-US" sz="16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731891" y="3463380"/>
            <a:ext cx="3206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Stages</a:t>
            </a:r>
            <a:endParaRPr lang="zh-TW" altLang="en-US" sz="16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391155" y="2701311"/>
            <a:ext cx="3206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Scene</a:t>
            </a:r>
            <a:endParaRPr lang="zh-TW" altLang="en-US" sz="16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796497" y="2701311"/>
            <a:ext cx="3206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Item</a:t>
            </a:r>
            <a:endParaRPr lang="zh-TW" altLang="en-US" sz="1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8289403" y="6027980"/>
            <a:ext cx="3206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Disturbances</a:t>
            </a:r>
            <a:endParaRPr lang="zh-TW" altLang="en-US" sz="16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594659" y="6027980"/>
            <a:ext cx="3206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Persons</a:t>
            </a:r>
            <a:endParaRPr lang="zh-TW" altLang="en-US" sz="16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492907" y="6027980"/>
            <a:ext cx="3206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Destinations</a:t>
            </a:r>
            <a:endParaRPr lang="zh-TW" altLang="en-US" sz="16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73527" y="6027980"/>
            <a:ext cx="3206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Aircrafts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3563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標題 1"/>
          <p:cNvSpPr txBox="1">
            <a:spLocks/>
          </p:cNvSpPr>
          <p:nvPr/>
        </p:nvSpPr>
        <p:spPr>
          <a:xfrm>
            <a:off x="699659" y="492318"/>
            <a:ext cx="5396342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Work Division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838200" y="2407512"/>
            <a:ext cx="111415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/>
              <a:t>陳思齊 </a:t>
            </a:r>
            <a:r>
              <a:rPr lang="en-US" altLang="zh-TW" sz="2400" dirty="0" smtClean="0"/>
              <a:t>-  Stage1, </a:t>
            </a:r>
            <a:r>
              <a:rPr lang="zh-TW" altLang="en-US" sz="2400" dirty="0" smtClean="0"/>
              <a:t>關卡切換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關卡整合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架構調整</a:t>
            </a:r>
            <a:r>
              <a:rPr lang="en-US" altLang="zh-TW" sz="2400" dirty="0" smtClean="0"/>
              <a:t>, PPT</a:t>
            </a:r>
            <a:r>
              <a:rPr lang="zh-TW" altLang="en-US" sz="2400" dirty="0" smtClean="0"/>
              <a:t>製作</a:t>
            </a:r>
          </a:p>
          <a:p>
            <a:pPr marL="0" indent="0">
              <a:buNone/>
            </a:pPr>
            <a:r>
              <a:rPr lang="zh-TW" altLang="en-US" sz="2400" dirty="0" smtClean="0"/>
              <a:t>王彥霖</a:t>
            </a:r>
            <a:r>
              <a:rPr lang="en-US" altLang="zh-TW" sz="2400" dirty="0" smtClean="0"/>
              <a:t> -  Stage2, Teaching Stage, </a:t>
            </a:r>
            <a:r>
              <a:rPr lang="zh-TW" altLang="en-US" sz="2400" dirty="0" smtClean="0"/>
              <a:t>關卡切換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架構調整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</a:t>
            </a:r>
            <a:r>
              <a:rPr lang="zh-TW" altLang="en-US" sz="2400" dirty="0" smtClean="0"/>
              <a:t>關卡微調</a:t>
            </a:r>
            <a:endParaRPr lang="zh-TW" altLang="en-US" sz="2400" dirty="0" smtClean="0"/>
          </a:p>
          <a:p>
            <a:pPr marL="0" indent="0">
              <a:buNone/>
            </a:pPr>
            <a:r>
              <a:rPr lang="zh-TW" altLang="en-US" sz="2400" dirty="0" smtClean="0"/>
              <a:t>蔡明修</a:t>
            </a:r>
            <a:r>
              <a:rPr lang="en-US" altLang="zh-TW" sz="2400" dirty="0" smtClean="0"/>
              <a:t> -</a:t>
            </a:r>
            <a:r>
              <a:rPr lang="zh-TW" altLang="en-US" sz="2400" dirty="0" smtClean="0"/>
              <a:t>  </a:t>
            </a:r>
            <a:r>
              <a:rPr lang="en-US" altLang="zh-TW" sz="2400" dirty="0" smtClean="0"/>
              <a:t>Stage3, Teaching Stage, </a:t>
            </a:r>
            <a:r>
              <a:rPr lang="zh-TW" altLang="en-US" sz="2400" dirty="0" smtClean="0"/>
              <a:t>遊戲概念發想</a:t>
            </a:r>
          </a:p>
          <a:p>
            <a:pPr marL="0" indent="0">
              <a:buNone/>
            </a:pPr>
            <a:r>
              <a:rPr lang="zh-TW" altLang="en-US" sz="2400" dirty="0" smtClean="0"/>
              <a:t>何鑑家 </a:t>
            </a:r>
            <a:r>
              <a:rPr lang="en-US" altLang="zh-TW" sz="2400" dirty="0" smtClean="0"/>
              <a:t>-</a:t>
            </a:r>
            <a:r>
              <a:rPr lang="zh-TW" altLang="en-US" sz="2400" dirty="0" smtClean="0"/>
              <a:t>  </a:t>
            </a:r>
            <a:r>
              <a:rPr lang="en-US" altLang="zh-TW" sz="2400" dirty="0" smtClean="0"/>
              <a:t>Stage4, Teaching Stage, </a:t>
            </a:r>
            <a:r>
              <a:rPr lang="zh-TW" altLang="en-US" sz="2400" dirty="0" smtClean="0"/>
              <a:t>圖片製作調整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關卡微調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跳傘大師</a:t>
            </a:r>
          </a:p>
          <a:p>
            <a:pPr marL="0" indent="0">
              <a:buNone/>
            </a:pPr>
            <a:r>
              <a:rPr lang="zh-TW" altLang="en-US" sz="2400" dirty="0" smtClean="0"/>
              <a:t>施彥安 </a:t>
            </a:r>
            <a:r>
              <a:rPr lang="en-US" altLang="zh-TW" sz="2400" dirty="0" smtClean="0"/>
              <a:t>-</a:t>
            </a:r>
            <a:r>
              <a:rPr lang="zh-TW" altLang="en-US" sz="2400" dirty="0" smtClean="0"/>
              <a:t>  </a:t>
            </a:r>
            <a:r>
              <a:rPr lang="en-US" altLang="zh-TW" sz="2400" dirty="0" smtClean="0"/>
              <a:t>Stage5, Teaching Stage</a:t>
            </a:r>
            <a:endParaRPr lang="zh-TW" altLang="en-US" sz="2400" dirty="0"/>
          </a:p>
        </p:txBody>
      </p:sp>
      <p:sp>
        <p:nvSpPr>
          <p:cNvPr id="10" name="橢圓 9"/>
          <p:cNvSpPr/>
          <p:nvPr/>
        </p:nvSpPr>
        <p:spPr>
          <a:xfrm>
            <a:off x="489391" y="2444457"/>
            <a:ext cx="277227" cy="289502"/>
          </a:xfrm>
          <a:prstGeom prst="ellipse">
            <a:avLst/>
          </a:prstGeom>
          <a:solidFill>
            <a:srgbClr val="F8D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89391" y="2903965"/>
            <a:ext cx="277227" cy="289502"/>
          </a:xfrm>
          <a:prstGeom prst="ellipse">
            <a:avLst/>
          </a:prstGeom>
          <a:solidFill>
            <a:srgbClr val="F8D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89391" y="3363473"/>
            <a:ext cx="277227" cy="289502"/>
          </a:xfrm>
          <a:prstGeom prst="ellipse">
            <a:avLst/>
          </a:prstGeom>
          <a:solidFill>
            <a:srgbClr val="F8D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89391" y="3822981"/>
            <a:ext cx="277227" cy="289502"/>
          </a:xfrm>
          <a:prstGeom prst="ellipse">
            <a:avLst/>
          </a:prstGeom>
          <a:solidFill>
            <a:srgbClr val="F8D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89391" y="4282489"/>
            <a:ext cx="277227" cy="289502"/>
          </a:xfrm>
          <a:prstGeom prst="ellipse">
            <a:avLst/>
          </a:prstGeom>
          <a:solidFill>
            <a:srgbClr val="F8D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37449" y="554181"/>
            <a:ext cx="72156" cy="527689"/>
          </a:xfrm>
          <a:prstGeom prst="rect">
            <a:avLst/>
          </a:prstGeom>
          <a:solidFill>
            <a:srgbClr val="FA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65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自訂 7">
      <a:dk1>
        <a:srgbClr val="2B2929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9">
      <a:majorFont>
        <a:latin typeface="Gen Jyuu Gothic P Medium"/>
        <a:ea typeface="Gen Jyuu Gothic P Bold"/>
        <a:cs typeface=""/>
      </a:majorFont>
      <a:minorFont>
        <a:latin typeface="Gen Jyuu Gothic P Medium"/>
        <a:ea typeface="Gen Jyuu Gothic P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210</Words>
  <Application>Microsoft Office PowerPoint</Application>
  <PresentationFormat>寬螢幕</PresentationFormat>
  <Paragraphs>53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Gen Jyuu Gothic P Bold</vt:lpstr>
      <vt:lpstr>Gen Jyuu Gothic P Medium</vt:lpstr>
      <vt:lpstr>新細明體</vt:lpstr>
      <vt:lpstr>Arial</vt:lpstr>
      <vt:lpstr>Calibri</vt:lpstr>
      <vt:lpstr>Office 佈景主題</vt:lpstr>
      <vt:lpstr>PowerPoint 簡報</vt:lpstr>
      <vt:lpstr>PowerPoint 簡報</vt:lpstr>
      <vt:lpstr>Structure - Items</vt:lpstr>
      <vt:lpstr>Structure - Scene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Julia Lo</dc:creator>
  <cp:lastModifiedBy>思齊 陳</cp:lastModifiedBy>
  <cp:revision>36</cp:revision>
  <dcterms:created xsi:type="dcterms:W3CDTF">2018-06-11T09:49:34Z</dcterms:created>
  <dcterms:modified xsi:type="dcterms:W3CDTF">2018-06-14T19:36:06Z</dcterms:modified>
</cp:coreProperties>
</file>