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7" r:id="rId21"/>
    <p:sldId id="276" r:id="rId22"/>
    <p:sldId id="293" r:id="rId23"/>
    <p:sldId id="277" r:id="rId24"/>
    <p:sldId id="292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7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" y="-5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F9BF0-9B2F-4596-82D5-6970E35FDB05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91F0-A253-446C-84B6-E440EFB31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18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9576-CA65-4DC8-A8AE-729964D911A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9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9576-CA65-4DC8-A8AE-729964D911A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64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9576-CA65-4DC8-A8AE-729964D911A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44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9576-CA65-4DC8-A8AE-729964D911A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91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9576-CA65-4DC8-A8AE-729964D911A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33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9576-CA65-4DC8-A8AE-729964D911A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42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3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28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7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1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6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34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97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6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3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26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55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A29A6-7D0E-4531-9FE2-D1D398DFD2A6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49BE-9F5B-4CC1-BBB8-F51B515E8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6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10.png"/><Relationship Id="rId7" Type="http://schemas.openxmlformats.org/officeDocument/2006/relationships/image" Target="../media/image10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14.png"/><Relationship Id="rId5" Type="http://schemas.openxmlformats.org/officeDocument/2006/relationships/image" Target="../media/image81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10.png"/><Relationship Id="rId7" Type="http://schemas.openxmlformats.org/officeDocument/2006/relationships/image" Target="../media/image2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10.png"/><Relationship Id="rId7" Type="http://schemas.openxmlformats.org/officeDocument/2006/relationships/image" Target="../media/image10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14.png"/><Relationship Id="rId5" Type="http://schemas.openxmlformats.org/officeDocument/2006/relationships/image" Target="../media/image81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4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26" Type="http://schemas.openxmlformats.org/officeDocument/2006/relationships/image" Target="../media/image208.png"/><Relationship Id="rId3" Type="http://schemas.openxmlformats.org/officeDocument/2006/relationships/image" Target="../media/image8.png"/><Relationship Id="rId21" Type="http://schemas.openxmlformats.org/officeDocument/2006/relationships/image" Target="../media/image203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5" Type="http://schemas.openxmlformats.org/officeDocument/2006/relationships/image" Target="../media/image207.png"/><Relationship Id="rId2" Type="http://schemas.openxmlformats.org/officeDocument/2006/relationships/image" Target="../media/image7.png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29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06.png"/><Relationship Id="rId32" Type="http://schemas.openxmlformats.org/officeDocument/2006/relationships/image" Target="../media/image214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23" Type="http://schemas.openxmlformats.org/officeDocument/2006/relationships/image" Target="../media/image205.png"/><Relationship Id="rId28" Type="http://schemas.openxmlformats.org/officeDocument/2006/relationships/image" Target="../media/image210.png"/><Relationship Id="rId10" Type="http://schemas.openxmlformats.org/officeDocument/2006/relationships/image" Target="../media/image192.png"/><Relationship Id="rId19" Type="http://schemas.openxmlformats.org/officeDocument/2006/relationships/image" Target="../media/image201.png"/><Relationship Id="rId31" Type="http://schemas.openxmlformats.org/officeDocument/2006/relationships/image" Target="../media/image213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Relationship Id="rId22" Type="http://schemas.openxmlformats.org/officeDocument/2006/relationships/image" Target="../media/image204.png"/><Relationship Id="rId27" Type="http://schemas.openxmlformats.org/officeDocument/2006/relationships/image" Target="../media/image209.png"/><Relationship Id="rId30" Type="http://schemas.openxmlformats.org/officeDocument/2006/relationships/image" Target="../media/image2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" Type="http://schemas.openxmlformats.org/officeDocument/2006/relationships/image" Target="../media/image7.png"/><Relationship Id="rId16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10" Type="http://schemas.openxmlformats.org/officeDocument/2006/relationships/image" Target="../media/image23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8.png"/><Relationship Id="rId18" Type="http://schemas.openxmlformats.org/officeDocument/2006/relationships/image" Target="../media/image253.png"/><Relationship Id="rId26" Type="http://schemas.openxmlformats.org/officeDocument/2006/relationships/image" Target="../media/image261.png"/><Relationship Id="rId21" Type="http://schemas.openxmlformats.org/officeDocument/2006/relationships/image" Target="../media/image256.png"/><Relationship Id="rId34" Type="http://schemas.openxmlformats.org/officeDocument/2006/relationships/image" Target="../media/image269.png"/><Relationship Id="rId7" Type="http://schemas.openxmlformats.org/officeDocument/2006/relationships/image" Target="../media/image242.png"/><Relationship Id="rId12" Type="http://schemas.openxmlformats.org/officeDocument/2006/relationships/image" Target="../media/image247.png"/><Relationship Id="rId17" Type="http://schemas.openxmlformats.org/officeDocument/2006/relationships/image" Target="../media/image252.png"/><Relationship Id="rId25" Type="http://schemas.openxmlformats.org/officeDocument/2006/relationships/image" Target="../media/image260.png"/><Relationship Id="rId33" Type="http://schemas.openxmlformats.org/officeDocument/2006/relationships/image" Target="../media/image268.png"/><Relationship Id="rId2" Type="http://schemas.openxmlformats.org/officeDocument/2006/relationships/image" Target="../media/image2370.png"/><Relationship Id="rId16" Type="http://schemas.openxmlformats.org/officeDocument/2006/relationships/image" Target="../media/image251.png"/><Relationship Id="rId20" Type="http://schemas.openxmlformats.org/officeDocument/2006/relationships/image" Target="../media/image255.png"/><Relationship Id="rId29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24" Type="http://schemas.openxmlformats.org/officeDocument/2006/relationships/image" Target="../media/image259.png"/><Relationship Id="rId32" Type="http://schemas.openxmlformats.org/officeDocument/2006/relationships/image" Target="../media/image267.png"/><Relationship Id="rId37" Type="http://schemas.openxmlformats.org/officeDocument/2006/relationships/image" Target="../media/image78.png"/><Relationship Id="rId5" Type="http://schemas.openxmlformats.org/officeDocument/2006/relationships/image" Target="../media/image240.png"/><Relationship Id="rId15" Type="http://schemas.openxmlformats.org/officeDocument/2006/relationships/image" Target="../media/image250.png"/><Relationship Id="rId23" Type="http://schemas.openxmlformats.org/officeDocument/2006/relationships/image" Target="../media/image258.png"/><Relationship Id="rId28" Type="http://schemas.openxmlformats.org/officeDocument/2006/relationships/image" Target="../media/image263.png"/><Relationship Id="rId36" Type="http://schemas.openxmlformats.org/officeDocument/2006/relationships/image" Target="../media/image77.png"/><Relationship Id="rId10" Type="http://schemas.openxmlformats.org/officeDocument/2006/relationships/image" Target="../media/image245.png"/><Relationship Id="rId19" Type="http://schemas.openxmlformats.org/officeDocument/2006/relationships/image" Target="../media/image254.png"/><Relationship Id="rId31" Type="http://schemas.openxmlformats.org/officeDocument/2006/relationships/image" Target="../media/image266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Relationship Id="rId14" Type="http://schemas.openxmlformats.org/officeDocument/2006/relationships/image" Target="../media/image249.png"/><Relationship Id="rId22" Type="http://schemas.openxmlformats.org/officeDocument/2006/relationships/image" Target="../media/image76.png"/><Relationship Id="rId27" Type="http://schemas.openxmlformats.org/officeDocument/2006/relationships/image" Target="../media/image262.png"/><Relationship Id="rId30" Type="http://schemas.openxmlformats.org/officeDocument/2006/relationships/image" Target="../media/image265.png"/><Relationship Id="rId35" Type="http://schemas.openxmlformats.org/officeDocument/2006/relationships/image" Target="../media/image270.png"/><Relationship Id="rId8" Type="http://schemas.openxmlformats.org/officeDocument/2006/relationships/image" Target="../media/image243.png"/><Relationship Id="rId3" Type="http://schemas.openxmlformats.org/officeDocument/2006/relationships/image" Target="../media/image2380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7.png"/><Relationship Id="rId3" Type="http://schemas.openxmlformats.org/officeDocument/2006/relationships/image" Target="../media/image79.png"/><Relationship Id="rId21" Type="http://schemas.openxmlformats.org/officeDocument/2006/relationships/image" Target="../media/image90.png"/><Relationship Id="rId7" Type="http://schemas.openxmlformats.org/officeDocument/2006/relationships/image" Target="../media/image227.png"/><Relationship Id="rId12" Type="http://schemas.openxmlformats.org/officeDocument/2006/relationships/image" Target="../media/image82.png"/><Relationship Id="rId17" Type="http://schemas.openxmlformats.org/officeDocument/2006/relationships/image" Target="../media/image237.png"/><Relationship Id="rId2" Type="http://schemas.openxmlformats.org/officeDocument/2006/relationships/image" Target="../media/image7.png"/><Relationship Id="rId16" Type="http://schemas.openxmlformats.org/officeDocument/2006/relationships/image" Target="../media/image8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81.png"/><Relationship Id="rId5" Type="http://schemas.openxmlformats.org/officeDocument/2006/relationships/image" Target="../media/image225.png"/><Relationship Id="rId15" Type="http://schemas.openxmlformats.org/officeDocument/2006/relationships/image" Target="../media/image85.png"/><Relationship Id="rId23" Type="http://schemas.openxmlformats.org/officeDocument/2006/relationships/image" Target="../media/image92.png"/><Relationship Id="rId10" Type="http://schemas.openxmlformats.org/officeDocument/2006/relationships/image" Target="../media/image80.png"/><Relationship Id="rId19" Type="http://schemas.openxmlformats.org/officeDocument/2006/relationships/image" Target="../media/image88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84.png"/><Relationship Id="rId22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13" Type="http://schemas.openxmlformats.org/officeDocument/2006/relationships/image" Target="../media/image282.png"/><Relationship Id="rId18" Type="http://schemas.openxmlformats.org/officeDocument/2006/relationships/image" Target="../media/image287.png"/><Relationship Id="rId26" Type="http://schemas.openxmlformats.org/officeDocument/2006/relationships/image" Target="../media/image295.png"/><Relationship Id="rId3" Type="http://schemas.openxmlformats.org/officeDocument/2006/relationships/image" Target="../media/image272.png"/><Relationship Id="rId21" Type="http://schemas.openxmlformats.org/officeDocument/2006/relationships/image" Target="../media/image289.png"/><Relationship Id="rId7" Type="http://schemas.openxmlformats.org/officeDocument/2006/relationships/image" Target="../media/image276.png"/><Relationship Id="rId12" Type="http://schemas.openxmlformats.org/officeDocument/2006/relationships/image" Target="../media/image281.png"/><Relationship Id="rId17" Type="http://schemas.openxmlformats.org/officeDocument/2006/relationships/image" Target="../media/image286.png"/><Relationship Id="rId25" Type="http://schemas.openxmlformats.org/officeDocument/2006/relationships/image" Target="../media/image294.png"/><Relationship Id="rId2" Type="http://schemas.openxmlformats.org/officeDocument/2006/relationships/image" Target="../media/image271.png"/><Relationship Id="rId16" Type="http://schemas.openxmlformats.org/officeDocument/2006/relationships/image" Target="../media/image285.png"/><Relationship Id="rId20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11" Type="http://schemas.openxmlformats.org/officeDocument/2006/relationships/image" Target="../media/image280.png"/><Relationship Id="rId24" Type="http://schemas.openxmlformats.org/officeDocument/2006/relationships/image" Target="../media/image293.png"/><Relationship Id="rId5" Type="http://schemas.openxmlformats.org/officeDocument/2006/relationships/image" Target="../media/image274.png"/><Relationship Id="rId15" Type="http://schemas.openxmlformats.org/officeDocument/2006/relationships/image" Target="../media/image284.png"/><Relationship Id="rId23" Type="http://schemas.openxmlformats.org/officeDocument/2006/relationships/image" Target="../media/image292.png"/><Relationship Id="rId10" Type="http://schemas.openxmlformats.org/officeDocument/2006/relationships/image" Target="../media/image279.png"/><Relationship Id="rId19" Type="http://schemas.openxmlformats.org/officeDocument/2006/relationships/image" Target="../media/image7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Relationship Id="rId14" Type="http://schemas.openxmlformats.org/officeDocument/2006/relationships/image" Target="../media/image283.png"/><Relationship Id="rId22" Type="http://schemas.openxmlformats.org/officeDocument/2006/relationships/image" Target="../media/image29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13" Type="http://schemas.openxmlformats.org/officeDocument/2006/relationships/image" Target="../media/image307.png"/><Relationship Id="rId3" Type="http://schemas.openxmlformats.org/officeDocument/2006/relationships/image" Target="../media/image297.png"/><Relationship Id="rId7" Type="http://schemas.openxmlformats.org/officeDocument/2006/relationships/image" Target="../media/image301.png"/><Relationship Id="rId12" Type="http://schemas.openxmlformats.org/officeDocument/2006/relationships/image" Target="../media/image306.png"/><Relationship Id="rId2" Type="http://schemas.openxmlformats.org/officeDocument/2006/relationships/image" Target="../media/image296.png"/><Relationship Id="rId16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05.png"/><Relationship Id="rId5" Type="http://schemas.openxmlformats.org/officeDocument/2006/relationships/image" Target="../media/image299.png"/><Relationship Id="rId15" Type="http://schemas.openxmlformats.org/officeDocument/2006/relationships/image" Target="../media/image7.png"/><Relationship Id="rId10" Type="http://schemas.openxmlformats.org/officeDocument/2006/relationships/image" Target="../media/image304.png"/><Relationship Id="rId4" Type="http://schemas.openxmlformats.org/officeDocument/2006/relationships/image" Target="../media/image298.png"/><Relationship Id="rId9" Type="http://schemas.openxmlformats.org/officeDocument/2006/relationships/image" Target="../media/image303.png"/><Relationship Id="rId14" Type="http://schemas.openxmlformats.org/officeDocument/2006/relationships/image" Target="../media/image30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13" Type="http://schemas.openxmlformats.org/officeDocument/2006/relationships/image" Target="../media/image320.png"/><Relationship Id="rId1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314.png"/><Relationship Id="rId12" Type="http://schemas.openxmlformats.org/officeDocument/2006/relationships/image" Target="../media/image319.png"/><Relationship Id="rId17" Type="http://schemas.openxmlformats.org/officeDocument/2006/relationships/image" Target="../media/image323.png"/><Relationship Id="rId2" Type="http://schemas.openxmlformats.org/officeDocument/2006/relationships/image" Target="../media/image3090.png"/><Relationship Id="rId16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15.png"/><Relationship Id="rId5" Type="http://schemas.openxmlformats.org/officeDocument/2006/relationships/image" Target="../media/image312.png"/><Relationship Id="rId15" Type="http://schemas.openxmlformats.org/officeDocument/2006/relationships/image" Target="../media/image318.png"/><Relationship Id="rId10" Type="http://schemas.openxmlformats.org/officeDocument/2006/relationships/image" Target="../media/image317.png"/><Relationship Id="rId19" Type="http://schemas.openxmlformats.org/officeDocument/2006/relationships/image" Target="../media/image324.png"/><Relationship Id="rId4" Type="http://schemas.openxmlformats.org/officeDocument/2006/relationships/image" Target="../media/image311.png"/><Relationship Id="rId9" Type="http://schemas.openxmlformats.org/officeDocument/2006/relationships/image" Target="../media/image316.png"/><Relationship Id="rId14" Type="http://schemas.openxmlformats.org/officeDocument/2006/relationships/image" Target="../media/image3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3.png"/><Relationship Id="rId18" Type="http://schemas.openxmlformats.org/officeDocument/2006/relationships/image" Target="../media/image337.png"/><Relationship Id="rId3" Type="http://schemas.openxmlformats.org/officeDocument/2006/relationships/image" Target="../media/image3220.png"/><Relationship Id="rId7" Type="http://schemas.openxmlformats.org/officeDocument/2006/relationships/image" Target="../media/image326.png"/><Relationship Id="rId12" Type="http://schemas.openxmlformats.org/officeDocument/2006/relationships/image" Target="../media/image332.png"/><Relationship Id="rId17" Type="http://schemas.openxmlformats.org/officeDocument/2006/relationships/image" Target="../media/image336.png"/><Relationship Id="rId16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0.png"/><Relationship Id="rId15" Type="http://schemas.openxmlformats.org/officeDocument/2006/relationships/image" Target="../media/image335.png"/><Relationship Id="rId10" Type="http://schemas.openxmlformats.org/officeDocument/2006/relationships/image" Target="../media/image329.png"/><Relationship Id="rId19" Type="http://schemas.openxmlformats.org/officeDocument/2006/relationships/image" Target="../media/image338.png"/><Relationship Id="rId4" Type="http://schemas.openxmlformats.org/officeDocument/2006/relationships/image" Target="../media/image3230.png"/><Relationship Id="rId9" Type="http://schemas.openxmlformats.org/officeDocument/2006/relationships/image" Target="../media/image328.png"/><Relationship Id="rId14" Type="http://schemas.openxmlformats.org/officeDocument/2006/relationships/image" Target="../media/image3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png"/><Relationship Id="rId13" Type="http://schemas.openxmlformats.org/officeDocument/2006/relationships/image" Target="../media/image350.png"/><Relationship Id="rId3" Type="http://schemas.openxmlformats.org/officeDocument/2006/relationships/image" Target="../media/image340.png"/><Relationship Id="rId7" Type="http://schemas.openxmlformats.org/officeDocument/2006/relationships/image" Target="../media/image344.png"/><Relationship Id="rId12" Type="http://schemas.openxmlformats.org/officeDocument/2006/relationships/image" Target="../media/image349.png"/><Relationship Id="rId17" Type="http://schemas.openxmlformats.org/officeDocument/2006/relationships/image" Target="../media/image770.png"/><Relationship Id="rId2" Type="http://schemas.openxmlformats.org/officeDocument/2006/relationships/image" Target="../media/image339.png"/><Relationship Id="rId16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3.png"/><Relationship Id="rId11" Type="http://schemas.openxmlformats.org/officeDocument/2006/relationships/image" Target="../media/image348.png"/><Relationship Id="rId5" Type="http://schemas.openxmlformats.org/officeDocument/2006/relationships/image" Target="../media/image342.png"/><Relationship Id="rId15" Type="http://schemas.openxmlformats.org/officeDocument/2006/relationships/image" Target="../media/image352.png"/><Relationship Id="rId10" Type="http://schemas.openxmlformats.org/officeDocument/2006/relationships/image" Target="../media/image347.png"/><Relationship Id="rId4" Type="http://schemas.openxmlformats.org/officeDocument/2006/relationships/image" Target="../media/image341.png"/><Relationship Id="rId9" Type="http://schemas.openxmlformats.org/officeDocument/2006/relationships/image" Target="../media/image760.png"/><Relationship Id="rId14" Type="http://schemas.openxmlformats.org/officeDocument/2006/relationships/image" Target="../media/image3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GNN(1)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Chien</a:t>
            </a:r>
            <a:r>
              <a:rPr lang="en-US" altLang="zh-TW" dirty="0" smtClean="0"/>
              <a:t>-Hua, Chen</a:t>
            </a:r>
          </a:p>
          <a:p>
            <a:r>
              <a:rPr lang="en-US" altLang="zh-TW" dirty="0" smtClean="0"/>
              <a:t>2021.03.10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1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34163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35" y="579488"/>
            <a:ext cx="4705124" cy="2661315"/>
          </a:xfrm>
        </p:spPr>
      </p:pic>
      <p:cxnSp>
        <p:nvCxnSpPr>
          <p:cNvPr id="7" name="直線單箭頭接點 6"/>
          <p:cNvCxnSpPr/>
          <p:nvPr/>
        </p:nvCxnSpPr>
        <p:spPr>
          <a:xfrm>
            <a:off x="6451196" y="3415177"/>
            <a:ext cx="0" cy="416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188" y="679793"/>
            <a:ext cx="4486275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763823" y="4044623"/>
                <a:ext cx="3315203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23" y="4044623"/>
                <a:ext cx="3315203" cy="1679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弧 9"/>
          <p:cNvSpPr/>
          <p:nvPr/>
        </p:nvSpPr>
        <p:spPr>
          <a:xfrm rot="16200000">
            <a:off x="6706404" y="4833371"/>
            <a:ext cx="178434" cy="2207316"/>
          </a:xfrm>
          <a:prstGeom prst="leftBrace">
            <a:avLst>
              <a:gd name="adj1" fmla="val 14899"/>
              <a:gd name="adj2" fmla="val 496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11" name="文字方塊 10"/>
          <p:cNvSpPr txBox="1"/>
          <p:nvPr/>
        </p:nvSpPr>
        <p:spPr>
          <a:xfrm>
            <a:off x="5450092" y="6107341"/>
            <a:ext cx="269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 of independent variables</a:t>
            </a:r>
            <a:endParaRPr lang="zh-TW" altLang="en-US" dirty="0"/>
          </a:p>
        </p:txBody>
      </p:sp>
      <p:sp>
        <p:nvSpPr>
          <p:cNvPr id="12" name="左大括弧 11"/>
          <p:cNvSpPr/>
          <p:nvPr/>
        </p:nvSpPr>
        <p:spPr>
          <a:xfrm rot="10800000">
            <a:off x="8079026" y="4127462"/>
            <a:ext cx="186271" cy="1514075"/>
          </a:xfrm>
          <a:prstGeom prst="leftBrace">
            <a:avLst>
              <a:gd name="adj1" fmla="val 44876"/>
              <a:gd name="adj2" fmla="val 496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13" name="文字方塊 12"/>
          <p:cNvSpPr txBox="1"/>
          <p:nvPr/>
        </p:nvSpPr>
        <p:spPr>
          <a:xfrm>
            <a:off x="8366957" y="46998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 of nodes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38443" y="4653667"/>
            <a:ext cx="273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3. Feature matrix (X)</a:t>
            </a:r>
            <a:endParaRPr lang="zh-TW" altLang="en-US" sz="2400" dirty="0"/>
          </a:p>
        </p:txBody>
      </p:sp>
      <p:sp>
        <p:nvSpPr>
          <p:cNvPr id="15" name="五角星形 14"/>
          <p:cNvSpPr/>
          <p:nvPr/>
        </p:nvSpPr>
        <p:spPr>
          <a:xfrm>
            <a:off x="1476420" y="4233576"/>
            <a:ext cx="438150" cy="4662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3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341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GCN Layer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8" y="3824520"/>
            <a:ext cx="11016515" cy="2835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07427" y="2409123"/>
                <a:ext cx="705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27" y="2409123"/>
                <a:ext cx="7053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99393" y="2409123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393" y="2409123"/>
                <a:ext cx="5000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23900" y="2409123"/>
                <a:ext cx="697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00" y="2409123"/>
                <a:ext cx="697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952732" y="2439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32" y="2439899"/>
                <a:ext cx="516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60147" y="2409122"/>
                <a:ext cx="506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47" y="2409122"/>
                <a:ext cx="50603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0147" y="1472216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47" y="1472216"/>
                <a:ext cx="50007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47483" y="1885902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3" y="1885902"/>
                <a:ext cx="5254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076731" y="1472293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31" y="1472293"/>
                <a:ext cx="50007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064067" y="1885979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67" y="1885979"/>
                <a:ext cx="5254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279307" y="1472216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07" y="1472216"/>
                <a:ext cx="50007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266643" y="1885902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43" y="1885902"/>
                <a:ext cx="5254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407550" y="1472216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550" y="1472216"/>
                <a:ext cx="50007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394886" y="1885902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886" y="1885902"/>
                <a:ext cx="5254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941378" y="19166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378" y="1916679"/>
                <a:ext cx="51648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52732" y="14722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32" y="1472292"/>
                <a:ext cx="51648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圓角矩形 22"/>
          <p:cNvSpPr/>
          <p:nvPr/>
        </p:nvSpPr>
        <p:spPr>
          <a:xfrm>
            <a:off x="775487" y="1480948"/>
            <a:ext cx="891698" cy="1451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8211737" y="1480948"/>
            <a:ext cx="891698" cy="1451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2804890" y="1472216"/>
            <a:ext cx="4710202" cy="1451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1999023" y="2143259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7583009" y="2143259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11990" y="1098518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Layer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23628" y="1094151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Hidden Layer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924779" y="11028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 Layer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 rot="16200000">
            <a:off x="4767639" y="305512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=</a:t>
            </a:r>
            <a:endParaRPr lang="zh-TW" altLang="en-US" sz="4400" dirty="0"/>
          </a:p>
        </p:txBody>
      </p:sp>
      <p:cxnSp>
        <p:nvCxnSpPr>
          <p:cNvPr id="34" name="直線單箭頭接點 33"/>
          <p:cNvCxnSpPr>
            <a:endCxn id="40" idx="1"/>
          </p:cNvCxnSpPr>
          <p:nvPr/>
        </p:nvCxnSpPr>
        <p:spPr>
          <a:xfrm flipV="1">
            <a:off x="9358827" y="2671609"/>
            <a:ext cx="1062191" cy="5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763371" y="2674822"/>
            <a:ext cx="682594" cy="17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421018" y="2409999"/>
                <a:ext cx="491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018" y="2409999"/>
                <a:ext cx="49160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0282344" y="111161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Label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909202" y="2385142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4057" y="2372084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235935" y="2371189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906213" y="2367612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8332861" y="2388653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43" idx="6"/>
            <a:endCxn id="44" idx="2"/>
          </p:cNvCxnSpPr>
          <p:nvPr/>
        </p:nvCxnSpPr>
        <p:spPr>
          <a:xfrm flipV="1">
            <a:off x="1496017" y="2648295"/>
            <a:ext cx="1528040" cy="1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4" idx="6"/>
            <a:endCxn id="45" idx="2"/>
          </p:cNvCxnSpPr>
          <p:nvPr/>
        </p:nvCxnSpPr>
        <p:spPr>
          <a:xfrm flipV="1">
            <a:off x="3610872" y="2647400"/>
            <a:ext cx="1625063" cy="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5" idx="6"/>
            <a:endCxn id="46" idx="2"/>
          </p:cNvCxnSpPr>
          <p:nvPr/>
        </p:nvCxnSpPr>
        <p:spPr>
          <a:xfrm flipV="1">
            <a:off x="5822750" y="2643823"/>
            <a:ext cx="1083463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6" idx="6"/>
            <a:endCxn id="47" idx="2"/>
          </p:cNvCxnSpPr>
          <p:nvPr/>
        </p:nvCxnSpPr>
        <p:spPr>
          <a:xfrm>
            <a:off x="7493028" y="2643823"/>
            <a:ext cx="839833" cy="2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432206" y="2977471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Feature Propagation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55342" y="2969657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Prediction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393768" y="2346719"/>
                <a:ext cx="519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68" y="2346719"/>
                <a:ext cx="519309" cy="276999"/>
              </a:xfrm>
              <a:prstGeom prst="rect">
                <a:avLst/>
              </a:prstGeom>
              <a:blipFill>
                <a:blip r:embed="rId19"/>
                <a:stretch>
                  <a:fillRect l="-10588" r="-1058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88288" y="2760496"/>
                <a:ext cx="886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8" y="2760496"/>
                <a:ext cx="886140" cy="461665"/>
              </a:xfrm>
              <a:prstGeom prst="rect">
                <a:avLst/>
              </a:prstGeom>
              <a:blipFill>
                <a:blip r:embed="rId20"/>
                <a:stretch>
                  <a:fillRect l="-1370" r="-137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3" grpId="0" animBg="1"/>
      <p:bldP spid="44" grpId="0" animBg="1"/>
      <p:bldP spid="45" grpId="0" animBg="1"/>
      <p:bldP spid="46" grpId="0" animBg="1"/>
      <p:bldP spid="47" grpId="0" animBg="1"/>
      <p:bldP spid="2" grpId="0"/>
      <p:bldP spid="11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-76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Feature </a:t>
            </a:r>
            <a:r>
              <a:rPr lang="en-US" altLang="zh-TW" sz="3600" dirty="0" smtClean="0"/>
              <a:t>Propagation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719142" y="785503"/>
                <a:ext cx="19981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1. 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142" y="785503"/>
                <a:ext cx="19981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7083293" y="791550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156303" y="187857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808432" y="1103934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485035" y="1158980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4"/>
            <a:endCxn id="8" idx="0"/>
          </p:cNvCxnSpPr>
          <p:nvPr/>
        </p:nvCxnSpPr>
        <p:spPr>
          <a:xfrm flipH="1">
            <a:off x="7242782" y="500241"/>
            <a:ext cx="73010" cy="29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0" idx="2"/>
            <a:endCxn id="8" idx="5"/>
          </p:cNvCxnSpPr>
          <p:nvPr/>
        </p:nvCxnSpPr>
        <p:spPr>
          <a:xfrm flipH="1" flipV="1">
            <a:off x="7355557" y="1058186"/>
            <a:ext cx="452875" cy="20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1" idx="7"/>
            <a:endCxn id="8" idx="3"/>
          </p:cNvCxnSpPr>
          <p:nvPr/>
        </p:nvCxnSpPr>
        <p:spPr>
          <a:xfrm flipV="1">
            <a:off x="6757299" y="1058186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7312317" y="530521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7431047" y="1016373"/>
            <a:ext cx="297217" cy="115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6764316" y="1008739"/>
            <a:ext cx="274465" cy="122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652355" y="6888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722072" y="2273179"/>
                <a:ext cx="2001702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2.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72" y="2273179"/>
                <a:ext cx="2001702" cy="532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6"/>
          <a:srcRect r="55640"/>
          <a:stretch/>
        </p:blipFill>
        <p:spPr>
          <a:xfrm>
            <a:off x="694136" y="3909681"/>
            <a:ext cx="2225508" cy="2028782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1724543" y="390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987522" y="4094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250501" y="4308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502570" y="4510708"/>
            <a:ext cx="312596" cy="36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1734821" y="4094347"/>
            <a:ext cx="80808" cy="96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985825" y="4279013"/>
            <a:ext cx="80808" cy="96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2269224" y="4522042"/>
            <a:ext cx="80808" cy="96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2511783" y="4721962"/>
            <a:ext cx="80808" cy="96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699555" y="41912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~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99555" y="5108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~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1730037" y="5037518"/>
            <a:ext cx="80808" cy="96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981041" y="5222184"/>
            <a:ext cx="80808" cy="96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2264440" y="5465213"/>
            <a:ext cx="80808" cy="96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2506999" y="5665133"/>
            <a:ext cx="80808" cy="96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702426" y="4838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965405" y="5023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228384" y="5236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480453" y="5439669"/>
            <a:ext cx="312596" cy="36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6670821" y="2433035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743831" y="1829342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395960" y="2745419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6072563" y="2800465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>
            <a:stCxn id="65" idx="4"/>
            <a:endCxn id="64" idx="0"/>
          </p:cNvCxnSpPr>
          <p:nvPr/>
        </p:nvCxnSpPr>
        <p:spPr>
          <a:xfrm flipH="1">
            <a:off x="6830310" y="2141726"/>
            <a:ext cx="73010" cy="29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66" idx="2"/>
            <a:endCxn id="64" idx="5"/>
          </p:cNvCxnSpPr>
          <p:nvPr/>
        </p:nvCxnSpPr>
        <p:spPr>
          <a:xfrm flipH="1" flipV="1">
            <a:off x="6943085" y="2699671"/>
            <a:ext cx="452875" cy="20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7" idx="7"/>
            <a:endCxn id="64" idx="3"/>
          </p:cNvCxnSpPr>
          <p:nvPr/>
        </p:nvCxnSpPr>
        <p:spPr>
          <a:xfrm flipV="1">
            <a:off x="6344827" y="2699671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>
            <a:off x="6899845" y="2172006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 flipV="1">
            <a:off x="7018575" y="2657858"/>
            <a:ext cx="297217" cy="115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6351844" y="2650224"/>
            <a:ext cx="274465" cy="122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7239883" y="233033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</a:t>
            </a:r>
            <a:endParaRPr lang="zh-TW" altLang="en-US" dirty="0"/>
          </a:p>
        </p:txBody>
      </p:sp>
      <p:sp>
        <p:nvSpPr>
          <p:cNvPr id="75" name="弧形箭號 (上彎) 74"/>
          <p:cNvSpPr/>
          <p:nvPr/>
        </p:nvSpPr>
        <p:spPr>
          <a:xfrm rot="19330392" flipV="1">
            <a:off x="6533618" y="2330709"/>
            <a:ext cx="235314" cy="157122"/>
          </a:xfrm>
          <a:prstGeom prst="curvedUpArrow">
            <a:avLst>
              <a:gd name="adj1" fmla="val 25000"/>
              <a:gd name="adj2" fmla="val 50000"/>
              <a:gd name="adj3" fmla="val 4399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3717376" y="3686193"/>
                <a:ext cx="2618602" cy="53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3.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376" y="3686193"/>
                <a:ext cx="2618602" cy="533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橢圓 76"/>
          <p:cNvSpPr/>
          <p:nvPr/>
        </p:nvSpPr>
        <p:spPr>
          <a:xfrm>
            <a:off x="7220913" y="4191966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7293923" y="3588273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7946052" y="4504350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6622655" y="4559396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/>
          <p:cNvCxnSpPr>
            <a:stCxn id="78" idx="4"/>
            <a:endCxn id="77" idx="0"/>
          </p:cNvCxnSpPr>
          <p:nvPr/>
        </p:nvCxnSpPr>
        <p:spPr>
          <a:xfrm flipH="1">
            <a:off x="7380402" y="3900657"/>
            <a:ext cx="73010" cy="29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79" idx="2"/>
            <a:endCxn id="77" idx="5"/>
          </p:cNvCxnSpPr>
          <p:nvPr/>
        </p:nvCxnSpPr>
        <p:spPr>
          <a:xfrm flipH="1" flipV="1">
            <a:off x="7493177" y="4458602"/>
            <a:ext cx="452875" cy="20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80" idx="7"/>
            <a:endCxn id="77" idx="3"/>
          </p:cNvCxnSpPr>
          <p:nvPr/>
        </p:nvCxnSpPr>
        <p:spPr>
          <a:xfrm flipV="1">
            <a:off x="6894919" y="4458602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H="1">
            <a:off x="7449937" y="3930937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7568667" y="4416789"/>
            <a:ext cx="297217" cy="115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6901936" y="4409155"/>
            <a:ext cx="274465" cy="122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7714937" y="406639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Mean</a:t>
            </a:r>
            <a:endParaRPr lang="zh-TW" altLang="en-US" dirty="0"/>
          </a:p>
        </p:txBody>
      </p:sp>
      <p:sp>
        <p:nvSpPr>
          <p:cNvPr id="88" name="弧形箭號 (上彎) 87"/>
          <p:cNvSpPr/>
          <p:nvPr/>
        </p:nvSpPr>
        <p:spPr>
          <a:xfrm rot="19330392" flipV="1">
            <a:off x="7083710" y="4089640"/>
            <a:ext cx="235314" cy="157122"/>
          </a:xfrm>
          <a:prstGeom prst="curvedUpArrow">
            <a:avLst>
              <a:gd name="adj1" fmla="val 25000"/>
              <a:gd name="adj2" fmla="val 50000"/>
              <a:gd name="adj3" fmla="val 4399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3717376" y="5434522"/>
                <a:ext cx="3649076" cy="53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4. 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376" y="5434522"/>
                <a:ext cx="3649076" cy="5339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橢圓 89"/>
          <p:cNvSpPr/>
          <p:nvPr/>
        </p:nvSpPr>
        <p:spPr>
          <a:xfrm>
            <a:off x="8961916" y="5620809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9034926" y="5017116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9687055" y="5933193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8363658" y="5988239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接點 93"/>
          <p:cNvCxnSpPr>
            <a:stCxn id="91" idx="4"/>
            <a:endCxn id="90" idx="0"/>
          </p:cNvCxnSpPr>
          <p:nvPr/>
        </p:nvCxnSpPr>
        <p:spPr>
          <a:xfrm flipH="1">
            <a:off x="9121405" y="5329500"/>
            <a:ext cx="73010" cy="29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92" idx="2"/>
            <a:endCxn id="90" idx="5"/>
          </p:cNvCxnSpPr>
          <p:nvPr/>
        </p:nvCxnSpPr>
        <p:spPr>
          <a:xfrm flipH="1" flipV="1">
            <a:off x="9234180" y="5887445"/>
            <a:ext cx="452875" cy="20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93" idx="7"/>
            <a:endCxn id="90" idx="3"/>
          </p:cNvCxnSpPr>
          <p:nvPr/>
        </p:nvCxnSpPr>
        <p:spPr>
          <a:xfrm flipV="1">
            <a:off x="8635922" y="5887445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9190940" y="5359780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H="1" flipV="1">
            <a:off x="9415130" y="5882796"/>
            <a:ext cx="166506" cy="50397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8727281" y="5837998"/>
            <a:ext cx="190123" cy="95195"/>
          </a:xfrm>
          <a:prstGeom prst="straightConnector1">
            <a:avLst/>
          </a:prstGeom>
          <a:ln w="22225"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8803460" y="593319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Mean</a:t>
            </a:r>
            <a:endParaRPr lang="zh-TW" altLang="en-US" dirty="0"/>
          </a:p>
        </p:txBody>
      </p:sp>
      <p:sp>
        <p:nvSpPr>
          <p:cNvPr id="101" name="弧形箭號 (上彎) 100"/>
          <p:cNvSpPr/>
          <p:nvPr/>
        </p:nvSpPr>
        <p:spPr>
          <a:xfrm rot="19330392" flipV="1">
            <a:off x="8824713" y="5518483"/>
            <a:ext cx="235314" cy="157122"/>
          </a:xfrm>
          <a:prstGeom prst="curvedUpArrow">
            <a:avLst>
              <a:gd name="adj1" fmla="val 25000"/>
              <a:gd name="adj2" fmla="val 50000"/>
              <a:gd name="adj3" fmla="val 4399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10297630" y="6148814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10121944" y="5575062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9301128" y="6394300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9675198" y="5365819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9986878" y="6461197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7787479" y="5851901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接點 107"/>
          <p:cNvCxnSpPr>
            <a:stCxn id="92" idx="0"/>
            <a:endCxn id="105" idx="4"/>
          </p:cNvCxnSpPr>
          <p:nvPr/>
        </p:nvCxnSpPr>
        <p:spPr>
          <a:xfrm flipH="1" flipV="1">
            <a:off x="9834687" y="5678203"/>
            <a:ext cx="11857" cy="254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92" idx="7"/>
            <a:endCxn id="103" idx="3"/>
          </p:cNvCxnSpPr>
          <p:nvPr/>
        </p:nvCxnSpPr>
        <p:spPr>
          <a:xfrm flipV="1">
            <a:off x="9959319" y="5841698"/>
            <a:ext cx="209338" cy="13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>
            <a:stCxn id="92" idx="6"/>
          </p:cNvCxnSpPr>
          <p:nvPr/>
        </p:nvCxnSpPr>
        <p:spPr>
          <a:xfrm>
            <a:off x="10006032" y="6089385"/>
            <a:ext cx="307549" cy="149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92" idx="5"/>
            <a:endCxn id="106" idx="1"/>
          </p:cNvCxnSpPr>
          <p:nvPr/>
        </p:nvCxnSpPr>
        <p:spPr>
          <a:xfrm>
            <a:off x="9959319" y="6199829"/>
            <a:ext cx="74272" cy="307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92" idx="3"/>
            <a:endCxn id="104" idx="7"/>
          </p:cNvCxnSpPr>
          <p:nvPr/>
        </p:nvCxnSpPr>
        <p:spPr>
          <a:xfrm flipH="1">
            <a:off x="9573392" y="6199829"/>
            <a:ext cx="160376" cy="240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 flipV="1">
            <a:off x="9875736" y="5723951"/>
            <a:ext cx="27195" cy="139574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V="1">
            <a:off x="10055503" y="5893075"/>
            <a:ext cx="104303" cy="89895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10146366" y="6097532"/>
            <a:ext cx="136440" cy="5919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>
            <a:off x="9994080" y="6241432"/>
            <a:ext cx="54335" cy="95640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 flipH="1">
            <a:off x="9660350" y="6289252"/>
            <a:ext cx="53844" cy="94879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直線接點 152"/>
          <p:cNvCxnSpPr>
            <a:stCxn id="107" idx="6"/>
            <a:endCxn id="93" idx="2"/>
          </p:cNvCxnSpPr>
          <p:nvPr/>
        </p:nvCxnSpPr>
        <p:spPr>
          <a:xfrm>
            <a:off x="8106456" y="6008093"/>
            <a:ext cx="257202" cy="136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8149462" y="5969609"/>
            <a:ext cx="177258" cy="106653"/>
          </a:xfrm>
          <a:prstGeom prst="straightConnector1">
            <a:avLst/>
          </a:prstGeom>
          <a:ln w="22225"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4996438" y="5139680"/>
            <a:ext cx="233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(Normalized Laplacian)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字方塊 160"/>
              <p:cNvSpPr txBox="1"/>
              <p:nvPr/>
            </p:nvSpPr>
            <p:spPr>
              <a:xfrm>
                <a:off x="3814728" y="5877081"/>
                <a:ext cx="1019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1" name="文字方塊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28" y="5877081"/>
                <a:ext cx="101957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字方塊 161"/>
              <p:cNvSpPr txBox="1"/>
              <p:nvPr/>
            </p:nvSpPr>
            <p:spPr>
              <a:xfrm>
                <a:off x="6557392" y="5877081"/>
                <a:ext cx="1019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2" name="文字方塊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392" y="5877081"/>
                <a:ext cx="101957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橢圓 162"/>
          <p:cNvSpPr/>
          <p:nvPr/>
        </p:nvSpPr>
        <p:spPr>
          <a:xfrm>
            <a:off x="4355436" y="5897833"/>
            <a:ext cx="394428" cy="367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7130006" y="5878789"/>
            <a:ext cx="394428" cy="367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弧形箭號 (上彎) 164"/>
          <p:cNvSpPr/>
          <p:nvPr/>
        </p:nvSpPr>
        <p:spPr>
          <a:xfrm rot="10800000" flipV="1">
            <a:off x="4570378" y="6356774"/>
            <a:ext cx="2724856" cy="317470"/>
          </a:xfrm>
          <a:prstGeom prst="curvedUpArrow">
            <a:avLst>
              <a:gd name="adj1" fmla="val 25000"/>
              <a:gd name="adj2" fmla="val 82434"/>
              <a:gd name="adj3" fmla="val 321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4827782" y="6181160"/>
            <a:ext cx="24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dimension reduction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8363658" y="246555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 smtClean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Exploding Gradients</a:t>
            </a:r>
            <a:endParaRPr lang="zh-TW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8335535" y="956971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EA4335"/>
                </a:solidFill>
                <a:latin typeface="arial" panose="020B0604020202020204" pitchFamily="34" charset="0"/>
              </a:rPr>
              <a:t>Not concern central node itself</a:t>
            </a:r>
            <a:endParaRPr lang="zh-TW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8414912" y="4212051"/>
            <a:ext cx="358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EA4335"/>
                </a:solidFill>
                <a:latin typeface="arial" panose="020B0604020202020204" pitchFamily="34" charset="0"/>
              </a:rPr>
              <a:t>Not concern neighbor’s neighbor </a:t>
            </a:r>
            <a:endParaRPr lang="zh-TW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5110245" y="3383468"/>
            <a:ext cx="164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(Normalization)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27977" y="787190"/>
                <a:ext cx="1258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77" y="787190"/>
                <a:ext cx="125835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33" b="20486"/>
          <a:stretch/>
        </p:blipFill>
        <p:spPr>
          <a:xfrm>
            <a:off x="711033" y="1594817"/>
            <a:ext cx="2092246" cy="2116120"/>
          </a:xfrm>
        </p:spPr>
      </p:pic>
      <p:sp>
        <p:nvSpPr>
          <p:cNvPr id="2" name="文字方塊 1"/>
          <p:cNvSpPr txBox="1"/>
          <p:nvPr/>
        </p:nvSpPr>
        <p:spPr>
          <a:xfrm>
            <a:off x="5040344" y="4781770"/>
            <a:ext cx="2078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= Regularization Laplacian</a:t>
            </a:r>
          </a:p>
          <a:p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= Laplacian Smoothing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45" grpId="0"/>
      <p:bldP spid="53" grpId="0"/>
      <p:bldP spid="54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74" grpId="0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87" grpId="0"/>
      <p:bldP spid="88" grpId="0" animBg="1"/>
      <p:bldP spid="89" grpId="0"/>
      <p:bldP spid="90" grpId="0" animBg="1"/>
      <p:bldP spid="91" grpId="0" animBg="1"/>
      <p:bldP spid="92" grpId="0" animBg="1"/>
      <p:bldP spid="93" grpId="0" animBg="1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60" grpId="0"/>
      <p:bldP spid="161" grpId="0"/>
      <p:bldP spid="162" grpId="0"/>
      <p:bldP spid="163" grpId="0" animBg="1"/>
      <p:bldP spid="164" grpId="0" animBg="1"/>
      <p:bldP spid="165" grpId="0" animBg="1"/>
      <p:bldP spid="166" grpId="0"/>
      <p:bldP spid="167" grpId="0"/>
      <p:bldP spid="168" grpId="0"/>
      <p:bldP spid="169" grpId="0"/>
      <p:bldP spid="17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07726" y="976822"/>
                <a:ext cx="4083105" cy="53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726" y="976822"/>
                <a:ext cx="4083105" cy="533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/>
          <p:cNvSpPr/>
          <p:nvPr/>
        </p:nvSpPr>
        <p:spPr>
          <a:xfrm>
            <a:off x="4227991" y="1758422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40614" y="2697056"/>
            <a:ext cx="333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Feature 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2"/>
                </a:solidFill>
              </a:rPr>
              <a:t>Feature 2</a:t>
            </a:r>
            <a:r>
              <a:rPr lang="en-US" altLang="zh-TW" dirty="0" smtClean="0"/>
              <a:t>, …, Feature C</a:t>
            </a:r>
            <a:endParaRPr lang="zh-TW" altLang="en-US" dirty="0" smtClean="0"/>
          </a:p>
          <a:p>
            <a:endParaRPr lang="zh-TW" altLang="en-US" dirty="0" smtClean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595128" y="1470150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4798409" y="2216489"/>
            <a:ext cx="166506" cy="50397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030535" y="2194091"/>
            <a:ext cx="190123" cy="95195"/>
          </a:xfrm>
          <a:prstGeom prst="straightConnector1">
            <a:avLst/>
          </a:prstGeom>
          <a:ln w="22225"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弧形箭號 (上彎) 12"/>
          <p:cNvSpPr/>
          <p:nvPr/>
        </p:nvSpPr>
        <p:spPr>
          <a:xfrm rot="19330392" flipV="1">
            <a:off x="4053991" y="1692472"/>
            <a:ext cx="235314" cy="157122"/>
          </a:xfrm>
          <a:prstGeom prst="curvedUpArrow">
            <a:avLst>
              <a:gd name="adj1" fmla="val 25000"/>
              <a:gd name="adj2" fmla="val 50000"/>
              <a:gd name="adj3" fmla="val 4399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874201" y="1611461"/>
                <a:ext cx="6219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01" y="1611461"/>
                <a:ext cx="6219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弧形箭號 (上彎) 17"/>
          <p:cNvSpPr/>
          <p:nvPr/>
        </p:nvSpPr>
        <p:spPr>
          <a:xfrm flipV="1">
            <a:off x="5636849" y="2050203"/>
            <a:ext cx="2947823" cy="494696"/>
          </a:xfrm>
          <a:prstGeom prst="curvedUpArrow">
            <a:avLst>
              <a:gd name="adj1" fmla="val 12729"/>
              <a:gd name="adj2" fmla="val 53651"/>
              <a:gd name="adj3" fmla="val 284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44030" y="2094055"/>
            <a:ext cx="2333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Linear Combination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(Dimension Reduction)</a:t>
            </a:r>
            <a:endParaRPr lang="zh-TW" altLang="en-US" dirty="0" smtClean="0">
              <a:solidFill>
                <a:schemeClr val="accent2"/>
              </a:solidFill>
            </a:endParaRPr>
          </a:p>
          <a:p>
            <a:pPr algn="ctr"/>
            <a:endParaRPr lang="zh-TW" altLang="en-US" dirty="0" smtClean="0">
              <a:solidFill>
                <a:schemeClr val="accent2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430445" y="1862699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329974" y="1829043"/>
            <a:ext cx="15415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343907" y="2008686"/>
            <a:ext cx="15415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558335" y="1842321"/>
            <a:ext cx="15415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574573" y="2062366"/>
            <a:ext cx="15415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634912" y="1918521"/>
            <a:ext cx="15415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617611" y="2152641"/>
            <a:ext cx="154150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948692" y="2697056"/>
            <a:ext cx="330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New Feature 1</a:t>
            </a:r>
            <a:r>
              <a:rPr lang="en-US" altLang="zh-TW" dirty="0" smtClean="0"/>
              <a:t>, …, </a:t>
            </a:r>
            <a:r>
              <a:rPr lang="en-US" altLang="zh-TW" dirty="0" smtClean="0">
                <a:solidFill>
                  <a:srgbClr val="FF0000"/>
                </a:solidFill>
              </a:rPr>
              <a:t>New Feature S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10791825" y="297405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 &lt; C)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707726" y="3669159"/>
                <a:ext cx="4512710" cy="53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zh-TW" altLang="en-US" sz="28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8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726" y="3669159"/>
                <a:ext cx="4512710" cy="533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4189479" y="4596374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93946" y="4652196"/>
            <a:ext cx="15415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4376645" y="4886316"/>
            <a:ext cx="154150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707726" y="5430731"/>
            <a:ext cx="330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New Feature 1</a:t>
            </a:r>
            <a:r>
              <a:rPr lang="en-US" altLang="zh-TW" dirty="0" smtClean="0"/>
              <a:t>, …, </a:t>
            </a:r>
            <a:r>
              <a:rPr lang="en-US" altLang="zh-TW" dirty="0" smtClean="0">
                <a:solidFill>
                  <a:srgbClr val="FF0000"/>
                </a:solidFill>
              </a:rPr>
              <a:t>New Feature S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874201" y="4352626"/>
                <a:ext cx="4851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01" y="4352626"/>
                <a:ext cx="4851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弧形箭號 (上彎) 37"/>
          <p:cNvSpPr/>
          <p:nvPr/>
        </p:nvSpPr>
        <p:spPr>
          <a:xfrm flipV="1">
            <a:off x="5636849" y="4791368"/>
            <a:ext cx="2947823" cy="494696"/>
          </a:xfrm>
          <a:prstGeom prst="curvedUpArrow">
            <a:avLst>
              <a:gd name="adj1" fmla="val 12729"/>
              <a:gd name="adj2" fmla="val 53651"/>
              <a:gd name="adj3" fmla="val 284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09875" y="4835220"/>
            <a:ext cx="200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Activation Function</a:t>
            </a:r>
          </a:p>
        </p:txBody>
      </p:sp>
      <p:sp>
        <p:nvSpPr>
          <p:cNvPr id="43" name="橢圓 42"/>
          <p:cNvSpPr/>
          <p:nvPr/>
        </p:nvSpPr>
        <p:spPr>
          <a:xfrm>
            <a:off x="9430445" y="4596374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9634912" y="4652196"/>
            <a:ext cx="154150" cy="152400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9617611" y="4886316"/>
            <a:ext cx="154150" cy="152400"/>
          </a:xfrm>
          <a:prstGeom prst="ellipse">
            <a:avLst/>
          </a:prstGeom>
          <a:solidFill>
            <a:srgbClr val="BC8FDD"/>
          </a:solidFill>
          <a:ln>
            <a:solidFill>
              <a:srgbClr val="BC8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948692" y="5430731"/>
            <a:ext cx="330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BC8FDD"/>
                </a:solidFill>
              </a:rPr>
              <a:t>New Feature 1</a:t>
            </a:r>
            <a:r>
              <a:rPr lang="en-US" altLang="zh-TW" dirty="0" smtClean="0"/>
              <a:t>, …, </a:t>
            </a:r>
            <a:r>
              <a:rPr lang="en-US" altLang="zh-TW" dirty="0" smtClean="0">
                <a:solidFill>
                  <a:srgbClr val="FF7C80"/>
                </a:solidFill>
              </a:rPr>
              <a:t>New Feature S</a:t>
            </a:r>
            <a:endParaRPr lang="zh-TW" altLang="en-US" dirty="0" smtClean="0">
              <a:solidFill>
                <a:srgbClr val="FF7C80"/>
              </a:solidFill>
            </a:endParaRPr>
          </a:p>
          <a:p>
            <a:endParaRPr lang="zh-TW" altLang="en-US" dirty="0" smtClean="0"/>
          </a:p>
        </p:txBody>
      </p:sp>
      <p:sp>
        <p:nvSpPr>
          <p:cNvPr id="40" name="標題 1"/>
          <p:cNvSpPr txBox="1">
            <a:spLocks/>
          </p:cNvSpPr>
          <p:nvPr/>
        </p:nvSpPr>
        <p:spPr>
          <a:xfrm>
            <a:off x="0" y="-76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Feature </a:t>
            </a:r>
            <a:r>
              <a:rPr lang="en-US" altLang="zh-TW" sz="3600" dirty="0" smtClean="0"/>
              <a:t>Propagation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127977" y="787190"/>
                <a:ext cx="1258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77" y="787190"/>
                <a:ext cx="12583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7" idx="3"/>
          </p:cNvCxnSpPr>
          <p:nvPr/>
        </p:nvCxnSpPr>
        <p:spPr>
          <a:xfrm flipH="1">
            <a:off x="3768090" y="2222723"/>
            <a:ext cx="542363" cy="223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4623639" y="1332754"/>
            <a:ext cx="125639" cy="450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 flipV="1">
            <a:off x="4708363" y="2237694"/>
            <a:ext cx="553857" cy="20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257541" y="3875274"/>
            <a:ext cx="30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Nonlinearity </a:t>
            </a:r>
            <a:r>
              <a:rPr lang="ja-JP" altLang="en-US" sz="3600" dirty="0" smtClean="0">
                <a:solidFill>
                  <a:srgbClr val="FF0000"/>
                </a:solidFill>
              </a:rPr>
              <a:t>↑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/>
      <p:bldP spid="43" grpId="0" animBg="1"/>
      <p:bldP spid="44" grpId="0" animBg="1"/>
      <p:bldP spid="45" grpId="0" animBg="1"/>
      <p:bldP spid="4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30" y="1549872"/>
            <a:ext cx="3280368" cy="2243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84" y="3822075"/>
            <a:ext cx="3480318" cy="241094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05444" y="2545562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53553" y="6166303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 rot="16200000">
            <a:off x="571650" y="471392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nodes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79" y="72931"/>
            <a:ext cx="3212318" cy="222529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79" y="2321496"/>
            <a:ext cx="3213430" cy="22260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79" y="4594103"/>
            <a:ext cx="3212318" cy="222529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018969" y="1029162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time propagation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74085" y="3107791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times propagation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74085" y="5317128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times propagation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1326" y="558328"/>
                <a:ext cx="5348515" cy="840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is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deterministic propagation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  <a:p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26" y="558328"/>
                <a:ext cx="5348515" cy="840166"/>
              </a:xfrm>
              <a:prstGeom prst="rect">
                <a:avLst/>
              </a:prstGeom>
              <a:blipFill>
                <a:blip r:embed="rId7"/>
                <a:stretch>
                  <a:fillRect l="-228" t="-4380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041538" y="5817901"/>
            <a:ext cx="4854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</a:rPr>
              <a:t>Over-smooth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341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GCN Layer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8" y="3824520"/>
            <a:ext cx="11016515" cy="2835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07427" y="2409123"/>
                <a:ext cx="705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27" y="2409123"/>
                <a:ext cx="7053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99393" y="2409123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393" y="2409123"/>
                <a:ext cx="5000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23900" y="2409123"/>
                <a:ext cx="697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00" y="2409123"/>
                <a:ext cx="697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952732" y="2439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32" y="2439899"/>
                <a:ext cx="516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60147" y="2409122"/>
                <a:ext cx="506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47" y="2409122"/>
                <a:ext cx="50603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0147" y="1472216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47" y="1472216"/>
                <a:ext cx="50007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47483" y="1885902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3" y="1885902"/>
                <a:ext cx="5254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076731" y="1472293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31" y="1472293"/>
                <a:ext cx="50007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064067" y="1885979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67" y="1885979"/>
                <a:ext cx="5254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279307" y="1472216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07" y="1472216"/>
                <a:ext cx="50007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266643" y="1885902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43" y="1885902"/>
                <a:ext cx="5254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407550" y="1472216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550" y="1472216"/>
                <a:ext cx="50007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394886" y="1885902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886" y="1885902"/>
                <a:ext cx="5254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941378" y="19166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378" y="1916679"/>
                <a:ext cx="51648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52732" y="14722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32" y="1472292"/>
                <a:ext cx="51648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圓角矩形 22"/>
          <p:cNvSpPr/>
          <p:nvPr/>
        </p:nvSpPr>
        <p:spPr>
          <a:xfrm>
            <a:off x="775487" y="1480948"/>
            <a:ext cx="891698" cy="1451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8211737" y="1480948"/>
            <a:ext cx="891698" cy="1451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2804890" y="1472216"/>
            <a:ext cx="4710202" cy="1451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1999023" y="2143259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7583009" y="2143259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11990" y="1098518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Layer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23628" y="1094151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Hidden Layer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924779" y="11028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 Layer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 rot="16200000">
            <a:off x="4767639" y="305512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=</a:t>
            </a:r>
            <a:endParaRPr lang="zh-TW" altLang="en-US" sz="4400" dirty="0"/>
          </a:p>
        </p:txBody>
      </p:sp>
      <p:cxnSp>
        <p:nvCxnSpPr>
          <p:cNvPr id="34" name="直線單箭頭接點 33"/>
          <p:cNvCxnSpPr>
            <a:endCxn id="40" idx="1"/>
          </p:cNvCxnSpPr>
          <p:nvPr/>
        </p:nvCxnSpPr>
        <p:spPr>
          <a:xfrm flipV="1">
            <a:off x="9358827" y="2671609"/>
            <a:ext cx="1062191" cy="5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763371" y="2674822"/>
            <a:ext cx="682594" cy="17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421018" y="2409999"/>
                <a:ext cx="491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018" y="2409999"/>
                <a:ext cx="49160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0282344" y="111161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Label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909202" y="2385142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4057" y="2372084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235935" y="2371189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906213" y="2367612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8332861" y="2388653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43" idx="6"/>
            <a:endCxn id="44" idx="2"/>
          </p:cNvCxnSpPr>
          <p:nvPr/>
        </p:nvCxnSpPr>
        <p:spPr>
          <a:xfrm flipV="1">
            <a:off x="1496017" y="2648295"/>
            <a:ext cx="1528040" cy="1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4" idx="6"/>
            <a:endCxn id="45" idx="2"/>
          </p:cNvCxnSpPr>
          <p:nvPr/>
        </p:nvCxnSpPr>
        <p:spPr>
          <a:xfrm flipV="1">
            <a:off x="3610872" y="2647400"/>
            <a:ext cx="1625063" cy="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5" idx="6"/>
            <a:endCxn id="46" idx="2"/>
          </p:cNvCxnSpPr>
          <p:nvPr/>
        </p:nvCxnSpPr>
        <p:spPr>
          <a:xfrm flipV="1">
            <a:off x="5822750" y="2643823"/>
            <a:ext cx="1083463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6" idx="6"/>
            <a:endCxn id="47" idx="2"/>
          </p:cNvCxnSpPr>
          <p:nvPr/>
        </p:nvCxnSpPr>
        <p:spPr>
          <a:xfrm>
            <a:off x="7493028" y="2643823"/>
            <a:ext cx="839833" cy="2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>
            <a:off x="6800850" y="1111616"/>
            <a:ext cx="714242" cy="2198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6686550" y="1042988"/>
            <a:ext cx="971550" cy="2224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5129068" y="1111616"/>
            <a:ext cx="714242" cy="2198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5014768" y="1042988"/>
            <a:ext cx="971550" cy="2224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819650" y="4071182"/>
            <a:ext cx="2649569" cy="2329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4757738" y="4061220"/>
            <a:ext cx="2590801" cy="2453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138093" y="427156"/>
            <a:ext cx="760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2-layer GCN in this paper! </a:t>
            </a:r>
            <a:r>
              <a:rPr lang="en-US" altLang="zh-TW" sz="3200" dirty="0" smtClean="0">
                <a:solidFill>
                  <a:srgbClr val="FF0000"/>
                </a:solidFill>
              </a:rPr>
              <a:t>It cannot be deep.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472531"/>
            <a:ext cx="7905750" cy="29432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10100" y="1981200"/>
            <a:ext cx="22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Transduction Learning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934627" y="4631984"/>
            <a:ext cx="5469723" cy="30196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1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7779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42" y="1115888"/>
            <a:ext cx="11784773" cy="6569325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Poor</a:t>
            </a:r>
            <a:r>
              <a:rPr lang="en-US" altLang="zh-TW" sz="2400" dirty="0" smtClean="0"/>
              <a:t> performance in </a:t>
            </a:r>
            <a:r>
              <a:rPr lang="en-US" altLang="zh-TW" sz="2400" dirty="0" smtClean="0">
                <a:solidFill>
                  <a:srgbClr val="FF0000"/>
                </a:solidFill>
              </a:rPr>
              <a:t>Inductive Learning</a:t>
            </a:r>
            <a:r>
              <a:rPr lang="en-US" altLang="zh-TW" sz="2400" dirty="0" smtClean="0"/>
              <a:t>.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why? (GCN </a:t>
            </a:r>
            <a:r>
              <a:rPr lang="en-US" altLang="zh-TW" sz="2400" dirty="0" smtClean="0"/>
              <a:t>cannot be deep, so 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highly depends on graph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local structure.) 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	Need Coarsen, </a:t>
            </a:r>
            <a:r>
              <a:rPr lang="en-US" altLang="zh-TW" sz="24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GraphSAGE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, LGCL, GATs</a:t>
            </a:r>
            <a:endParaRPr lang="en-US" altLang="zh-TW" sz="2400" dirty="0" smtClean="0">
              <a:solidFill>
                <a:srgbClr val="00B050"/>
              </a:solidFill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Poor</a:t>
            </a:r>
            <a:r>
              <a:rPr lang="en-US" altLang="zh-TW" sz="2400" dirty="0" smtClean="0"/>
              <a:t> performance in </a:t>
            </a:r>
            <a:r>
              <a:rPr lang="en-US" altLang="zh-TW" sz="2400" dirty="0" smtClean="0">
                <a:solidFill>
                  <a:srgbClr val="FF0000"/>
                </a:solidFill>
              </a:rPr>
              <a:t>Direct Graph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有</a:t>
            </a:r>
            <a:r>
              <a:rPr lang="zh-TW" altLang="en-US" sz="2400" dirty="0"/>
              <a:t>向</a:t>
            </a:r>
            <a:r>
              <a:rPr lang="zh-TW" altLang="en-US" sz="2400" dirty="0" smtClean="0"/>
              <a:t>圖</a:t>
            </a:r>
            <a:r>
              <a:rPr lang="en-US" altLang="zh-TW" sz="2400" dirty="0" smtClean="0"/>
              <a:t>).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Need Learnable weight for feature propagation (</a:t>
            </a:r>
            <a:r>
              <a:rPr lang="en-US" altLang="zh-TW" sz="2400" dirty="0">
                <a:solidFill>
                  <a:srgbClr val="00B050"/>
                </a:solidFill>
                <a:sym typeface="Wingdings" panose="05000000000000000000" pitchFamily="2" charset="2"/>
              </a:rPr>
              <a:t>LGCL 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, GATs)</a:t>
            </a:r>
            <a:endParaRPr lang="en-US" altLang="zh-TW" sz="2400" dirty="0" smtClean="0"/>
          </a:p>
          <a:p>
            <a:r>
              <a:rPr lang="en-US" altLang="zh-TW" sz="2400" dirty="0" smtClean="0"/>
              <a:t>Because of </a:t>
            </a:r>
            <a:r>
              <a:rPr lang="en-US" altLang="zh-TW" sz="2400" dirty="0" smtClean="0">
                <a:solidFill>
                  <a:srgbClr val="FF0000"/>
                </a:solidFill>
              </a:rPr>
              <a:t>over-smooth</a:t>
            </a:r>
            <a:r>
              <a:rPr lang="en-US" altLang="zh-TW" sz="2400" dirty="0" smtClean="0"/>
              <a:t> when model is deep, it should be </a:t>
            </a:r>
            <a:r>
              <a:rPr lang="en-US" altLang="zh-TW" sz="2400" dirty="0" smtClean="0">
                <a:solidFill>
                  <a:srgbClr val="FF0000"/>
                </a:solidFill>
              </a:rPr>
              <a:t>shallow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ResGCN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DenseGCN</a:t>
            </a:r>
            <a:r>
              <a:rPr lang="en-US" altLang="zh-TW" sz="2400" dirty="0" smtClean="0">
                <a:solidFill>
                  <a:srgbClr val="00B050"/>
                </a:solidFill>
              </a:rPr>
              <a:t>, </a:t>
            </a:r>
            <a:r>
              <a:rPr lang="en-US" altLang="zh-TW" sz="2400" dirty="0">
                <a:solidFill>
                  <a:srgbClr val="00B050"/>
                </a:solidFill>
              </a:rPr>
              <a:t>Cluster </a:t>
            </a:r>
            <a:r>
              <a:rPr lang="en-US" altLang="zh-TW" sz="2400" dirty="0" smtClean="0">
                <a:solidFill>
                  <a:srgbClr val="00B050"/>
                </a:solidFill>
              </a:rPr>
              <a:t>GCN, …</a:t>
            </a:r>
          </a:p>
          <a:p>
            <a:r>
              <a:rPr lang="en-US" altLang="zh-TW" sz="2400" dirty="0" smtClean="0"/>
              <a:t>Because Laplacian is deterministic propagation, GCN </a:t>
            </a:r>
            <a:r>
              <a:rPr lang="en-US" altLang="zh-TW" sz="2400" dirty="0" smtClean="0">
                <a:solidFill>
                  <a:srgbClr val="FF0000"/>
                </a:solidFill>
              </a:rPr>
              <a:t>highly depends on neighbor and graph structure</a:t>
            </a:r>
            <a:r>
              <a:rPr lang="en-US" altLang="zh-TW" sz="2400" dirty="0" smtClean="0"/>
              <a:t>. Hence, new features are easily disturbed by potential noise such </a:t>
            </a:r>
            <a:r>
              <a:rPr lang="en-US" altLang="zh-TW" sz="2400" dirty="0" smtClean="0">
                <a:solidFill>
                  <a:srgbClr val="FF0000"/>
                </a:solidFill>
              </a:rPr>
              <a:t>as adversarial perturbations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	Graph-pooling (LGCL, G-U-Nets)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</a:rPr>
              <a:t>	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Perturbation method </a:t>
            </a:r>
            <a:b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</a:b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		(dropout, </a:t>
            </a:r>
            <a:r>
              <a:rPr lang="en-US" altLang="zh-TW" sz="24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DropEdge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en-US" altLang="zh-TW" sz="24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DropNode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00B050"/>
              </a:solidFill>
            </a:endParaRPr>
          </a:p>
          <a:p>
            <a:endParaRPr lang="en-US" altLang="zh-TW" sz="2400" dirty="0" smtClean="0"/>
          </a:p>
        </p:txBody>
      </p:sp>
      <p:sp>
        <p:nvSpPr>
          <p:cNvPr id="77" name="橢圓 76"/>
          <p:cNvSpPr/>
          <p:nvPr/>
        </p:nvSpPr>
        <p:spPr>
          <a:xfrm>
            <a:off x="6863307" y="5760184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6265049" y="6127614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/>
          <p:cNvCxnSpPr>
            <a:stCxn id="78" idx="7"/>
            <a:endCxn id="77" idx="3"/>
          </p:cNvCxnSpPr>
          <p:nvPr/>
        </p:nvCxnSpPr>
        <p:spPr>
          <a:xfrm flipV="1">
            <a:off x="6537313" y="6026820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803295" y="5164642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>
            <a:stCxn id="77" idx="0"/>
            <a:endCxn id="80" idx="4"/>
          </p:cNvCxnSpPr>
          <p:nvPr/>
        </p:nvCxnSpPr>
        <p:spPr>
          <a:xfrm flipH="1" flipV="1">
            <a:off x="6962784" y="5477026"/>
            <a:ext cx="60012" cy="283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橢圓 84"/>
          <p:cNvSpPr/>
          <p:nvPr/>
        </p:nvSpPr>
        <p:spPr>
          <a:xfrm>
            <a:off x="7508278" y="5821948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/>
          <p:cNvCxnSpPr>
            <a:stCxn id="77" idx="6"/>
            <a:endCxn id="85" idx="2"/>
          </p:cNvCxnSpPr>
          <p:nvPr/>
        </p:nvCxnSpPr>
        <p:spPr>
          <a:xfrm>
            <a:off x="7182284" y="5916376"/>
            <a:ext cx="325994" cy="61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/>
          <p:cNvSpPr/>
          <p:nvPr/>
        </p:nvSpPr>
        <p:spPr>
          <a:xfrm>
            <a:off x="9293020" y="6120896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1" name="直線接點 90"/>
          <p:cNvCxnSpPr>
            <a:stCxn id="90" idx="7"/>
            <a:endCxn id="89" idx="3"/>
          </p:cNvCxnSpPr>
          <p:nvPr/>
        </p:nvCxnSpPr>
        <p:spPr>
          <a:xfrm flipV="1">
            <a:off x="9565284" y="6020102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9831266" y="5157924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接點 92"/>
          <p:cNvCxnSpPr>
            <a:stCxn id="89" idx="0"/>
            <a:endCxn id="92" idx="4"/>
          </p:cNvCxnSpPr>
          <p:nvPr/>
        </p:nvCxnSpPr>
        <p:spPr>
          <a:xfrm flipH="1" flipV="1">
            <a:off x="9990755" y="5470308"/>
            <a:ext cx="60012" cy="283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/>
          <p:cNvSpPr/>
          <p:nvPr/>
        </p:nvSpPr>
        <p:spPr>
          <a:xfrm>
            <a:off x="10536249" y="5815230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接點 94"/>
          <p:cNvCxnSpPr>
            <a:stCxn id="89" idx="6"/>
            <a:endCxn id="94" idx="2"/>
          </p:cNvCxnSpPr>
          <p:nvPr/>
        </p:nvCxnSpPr>
        <p:spPr>
          <a:xfrm>
            <a:off x="10210255" y="5909658"/>
            <a:ext cx="325994" cy="61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橢圓 95"/>
          <p:cNvSpPr/>
          <p:nvPr/>
        </p:nvSpPr>
        <p:spPr>
          <a:xfrm>
            <a:off x="6863307" y="5753466"/>
            <a:ext cx="318977" cy="31238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/>
          <p:cNvCxnSpPr/>
          <p:nvPr/>
        </p:nvCxnSpPr>
        <p:spPr>
          <a:xfrm flipH="1" flipV="1">
            <a:off x="7222977" y="5877878"/>
            <a:ext cx="264664" cy="5051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9891277" y="5753466"/>
            <a:ext cx="318977" cy="31238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9891278" y="5753466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7735471" y="5238963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7986744" y="5597274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8091790" y="5943899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8054448" y="6433280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>
            <a:stCxn id="85" idx="0"/>
          </p:cNvCxnSpPr>
          <p:nvPr/>
        </p:nvCxnSpPr>
        <p:spPr>
          <a:xfrm flipV="1">
            <a:off x="7667767" y="5515743"/>
            <a:ext cx="156560" cy="306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85" idx="7"/>
            <a:endCxn id="101" idx="2"/>
          </p:cNvCxnSpPr>
          <p:nvPr/>
        </p:nvCxnSpPr>
        <p:spPr>
          <a:xfrm flipV="1">
            <a:off x="7780542" y="5753466"/>
            <a:ext cx="206202" cy="11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85" idx="6"/>
            <a:endCxn id="102" idx="2"/>
          </p:cNvCxnSpPr>
          <p:nvPr/>
        </p:nvCxnSpPr>
        <p:spPr>
          <a:xfrm>
            <a:off x="7827255" y="5978140"/>
            <a:ext cx="264535" cy="121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>
            <a:stCxn id="85" idx="5"/>
            <a:endCxn id="103" idx="1"/>
          </p:cNvCxnSpPr>
          <p:nvPr/>
        </p:nvCxnSpPr>
        <p:spPr>
          <a:xfrm>
            <a:off x="7780542" y="6088584"/>
            <a:ext cx="320619" cy="390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/>
          <p:cNvSpPr/>
          <p:nvPr/>
        </p:nvSpPr>
        <p:spPr>
          <a:xfrm>
            <a:off x="6862760" y="5755847"/>
            <a:ext cx="318977" cy="3123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7730759" y="5238963"/>
            <a:ext cx="318977" cy="312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982032" y="5597274"/>
            <a:ext cx="318977" cy="312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8087078" y="5943899"/>
            <a:ext cx="318977" cy="312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049736" y="6433280"/>
            <a:ext cx="318977" cy="312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7673654" y="5587231"/>
            <a:ext cx="72393" cy="12371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7810145" y="5737814"/>
            <a:ext cx="117426" cy="5750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7869752" y="5953810"/>
            <a:ext cx="131120" cy="3582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7920835" y="6187274"/>
            <a:ext cx="80037" cy="9653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4" grpId="0" animBg="1"/>
      <p:bldP spid="96" grpId="0" animBg="1"/>
      <p:bldP spid="89" grpId="0" animBg="1"/>
      <p:bldP spid="100" grpId="0" animBg="1"/>
      <p:bldP spid="101" grpId="0" animBg="1"/>
      <p:bldP spid="102" grpId="0" animBg="1"/>
      <p:bldP spid="103" grpId="0" animBg="1"/>
      <p:bldP spid="120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4818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code – create GC Layer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6688" y="765704"/>
            <a:ext cx="36158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5"/>
                </a:solidFill>
              </a:rPr>
              <a:t>import</a:t>
            </a:r>
            <a:r>
              <a:rPr lang="en-US" altLang="zh-TW" sz="1400" dirty="0"/>
              <a:t> math 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chemeClr val="accent5"/>
                </a:solidFill>
              </a:rPr>
              <a:t>import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torch 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chemeClr val="accent5"/>
                </a:solidFill>
              </a:rPr>
              <a:t>from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torch.nn.parameter</a:t>
            </a:r>
            <a:r>
              <a:rPr lang="en-US" altLang="zh-TW" sz="1400" dirty="0"/>
              <a:t> </a:t>
            </a:r>
            <a:r>
              <a:rPr lang="en-US" altLang="zh-TW" sz="1400" dirty="0" smtClean="0">
                <a:solidFill>
                  <a:schemeClr val="accent5"/>
                </a:solidFill>
              </a:rPr>
              <a:t>import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Parameter 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chemeClr val="accent5"/>
                </a:solidFill>
              </a:rPr>
              <a:t>from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torch.nn.modules.module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chemeClr val="accent5"/>
                </a:solidFill>
              </a:rPr>
              <a:t>import</a:t>
            </a:r>
            <a:r>
              <a:rPr lang="en-US" altLang="zh-TW" sz="1400" dirty="0"/>
              <a:t> Module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619" y="1772268"/>
            <a:ext cx="5565883" cy="5047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400" dirty="0"/>
              <a:t>class </a:t>
            </a:r>
            <a:r>
              <a:rPr lang="en-US" altLang="zh-TW" sz="1400" dirty="0" err="1">
                <a:solidFill>
                  <a:srgbClr val="FF0000"/>
                </a:solidFill>
              </a:rPr>
              <a:t>GraphConvolution</a:t>
            </a:r>
            <a:r>
              <a:rPr lang="en-US" altLang="zh-TW" sz="1400" dirty="0"/>
              <a:t>(Module</a:t>
            </a:r>
            <a:r>
              <a:rPr lang="en-US" altLang="zh-TW" sz="1400" dirty="0" smtClean="0"/>
              <a:t>):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__</a:t>
            </a:r>
            <a:r>
              <a:rPr lang="en-US" altLang="zh-TW" sz="1400" dirty="0" err="1">
                <a:solidFill>
                  <a:srgbClr val="FF0000"/>
                </a:solidFill>
              </a:rPr>
              <a:t>init</a:t>
            </a:r>
            <a:r>
              <a:rPr lang="en-US" altLang="zh-TW" sz="1400" dirty="0" smtClean="0">
                <a:solidFill>
                  <a:srgbClr val="FF0000"/>
                </a:solidFill>
              </a:rPr>
              <a:t>__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self, </a:t>
            </a:r>
            <a:r>
              <a:rPr lang="en-US" altLang="zh-TW" sz="1400" dirty="0" err="1"/>
              <a:t>in_features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out_features</a:t>
            </a:r>
            <a:r>
              <a:rPr lang="en-US" altLang="zh-TW" sz="1400" dirty="0"/>
              <a:t>, bias=</a:t>
            </a:r>
            <a:r>
              <a:rPr lang="en-US" altLang="zh-TW" sz="1400" dirty="0">
                <a:solidFill>
                  <a:srgbClr val="C00000"/>
                </a:solidFill>
              </a:rPr>
              <a:t>True</a:t>
            </a:r>
            <a:r>
              <a:rPr lang="en-US" altLang="zh-TW" sz="1400" dirty="0" smtClean="0"/>
              <a:t>):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rgbClr val="00B050"/>
                </a:solidFill>
              </a:rPr>
              <a:t>super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GraphConvolution</a:t>
            </a:r>
            <a:r>
              <a:rPr lang="en-US" altLang="zh-TW" sz="1400" dirty="0"/>
              <a:t>, self).__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self.in_features</a:t>
            </a:r>
            <a:r>
              <a:rPr lang="en-US" altLang="zh-TW" sz="1400" dirty="0"/>
              <a:t> = </a:t>
            </a:r>
            <a:r>
              <a:rPr lang="en-US" altLang="zh-TW" sz="1400" dirty="0" err="1" smtClean="0"/>
              <a:t>in_features</a:t>
            </a:r>
            <a:endParaRPr lang="en-US" altLang="zh-TW" sz="1400" dirty="0" smtClean="0"/>
          </a:p>
          <a:p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self.out_features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</a:t>
            </a:r>
            <a:r>
              <a:rPr lang="en-US" altLang="zh-TW" sz="1400" dirty="0" err="1" smtClean="0"/>
              <a:t>out_features</a:t>
            </a:r>
            <a:endParaRPr lang="en-US" altLang="zh-TW" sz="1400" dirty="0" smtClean="0"/>
          </a:p>
          <a:p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self.weight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Parameter(</a:t>
            </a:r>
            <a:r>
              <a:rPr lang="en-US" altLang="zh-TW" sz="1400" dirty="0" err="1"/>
              <a:t>torch.FloatTensor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in_features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out_features</a:t>
            </a:r>
            <a:r>
              <a:rPr lang="en-US" altLang="zh-TW" sz="1400" dirty="0" smtClean="0"/>
              <a:t>))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/>
                </a:solidFill>
              </a:rPr>
              <a:t>if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bias</a:t>
            </a:r>
            <a:r>
              <a:rPr lang="en-US" altLang="zh-TW" sz="1400" dirty="0" smtClean="0"/>
              <a:t>:</a:t>
            </a:r>
          </a:p>
          <a:p>
            <a:r>
              <a:rPr lang="en-US" altLang="zh-TW" sz="1400" dirty="0" smtClean="0"/>
              <a:t>            </a:t>
            </a:r>
            <a:r>
              <a:rPr lang="en-US" altLang="zh-TW" sz="1400" dirty="0" err="1" smtClean="0"/>
              <a:t>self.bias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Parameter(</a:t>
            </a:r>
            <a:r>
              <a:rPr lang="en-US" altLang="zh-TW" sz="1400" dirty="0" err="1"/>
              <a:t>torch.FloatTensor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out_features</a:t>
            </a:r>
            <a:r>
              <a:rPr lang="en-US" altLang="zh-TW" sz="1400" dirty="0" smtClean="0"/>
              <a:t>))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/>
                </a:solidFill>
              </a:rPr>
              <a:t>else</a:t>
            </a:r>
            <a:r>
              <a:rPr lang="en-US" altLang="zh-TW" sz="1400" dirty="0" smtClean="0"/>
              <a:t>:</a:t>
            </a:r>
          </a:p>
          <a:p>
            <a:r>
              <a:rPr lang="en-US" altLang="zh-TW" sz="1400" dirty="0" smtClean="0"/>
              <a:t>            </a:t>
            </a:r>
            <a:r>
              <a:rPr lang="en-US" altLang="zh-TW" sz="1400" dirty="0" err="1" smtClean="0"/>
              <a:t>self.register_parameter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00B050"/>
                </a:solidFill>
              </a:rPr>
              <a:t>'bias'</a:t>
            </a:r>
            <a:r>
              <a:rPr lang="en-US" altLang="zh-TW" sz="1400" dirty="0"/>
              <a:t>, </a:t>
            </a:r>
            <a:r>
              <a:rPr lang="en-US" altLang="zh-TW" sz="1400" dirty="0">
                <a:solidFill>
                  <a:srgbClr val="C00000"/>
                </a:solidFill>
              </a:rPr>
              <a:t>None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self.reset_parameters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>
                <a:solidFill>
                  <a:srgbClr val="FF0000"/>
                </a:solidFill>
              </a:rPr>
              <a:t>reset_parameters</a:t>
            </a:r>
            <a:r>
              <a:rPr lang="en-US" altLang="zh-TW" sz="1400" dirty="0"/>
              <a:t>(self):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stdv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1. / </a:t>
            </a:r>
            <a:r>
              <a:rPr lang="en-US" altLang="zh-TW" sz="1400" dirty="0" err="1"/>
              <a:t>math.sqrt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self.weight.size</a:t>
            </a:r>
            <a:r>
              <a:rPr lang="en-US" altLang="zh-TW" sz="1400" dirty="0"/>
              <a:t>(1))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self.weight.data.uniform</a:t>
            </a:r>
            <a:r>
              <a:rPr lang="en-US" altLang="zh-TW" sz="1400" dirty="0"/>
              <a:t>_(-</a:t>
            </a:r>
            <a:r>
              <a:rPr lang="en-US" altLang="zh-TW" sz="1400" dirty="0" err="1"/>
              <a:t>stdv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stdv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/>
                </a:solidFill>
              </a:rPr>
              <a:t>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self.bias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chemeClr val="accent5"/>
                </a:solidFill>
              </a:rPr>
              <a:t>is not </a:t>
            </a:r>
            <a:r>
              <a:rPr lang="en-US" altLang="zh-TW" sz="1400" dirty="0">
                <a:solidFill>
                  <a:srgbClr val="C00000"/>
                </a:solidFill>
              </a:rPr>
              <a:t>None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 err="1"/>
              <a:t>self.bias.data.uniform</a:t>
            </a:r>
            <a:r>
              <a:rPr lang="en-US" altLang="zh-TW" sz="1400" dirty="0"/>
              <a:t>_(-</a:t>
            </a:r>
            <a:r>
              <a:rPr lang="en-US" altLang="zh-TW" sz="1400" dirty="0" err="1"/>
              <a:t>stdv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stdv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forward</a:t>
            </a:r>
            <a:r>
              <a:rPr lang="en-US" altLang="zh-TW" sz="1400" dirty="0"/>
              <a:t>(self, input, </a:t>
            </a:r>
            <a:r>
              <a:rPr lang="en-US" altLang="zh-TW" sz="1400" dirty="0" err="1"/>
              <a:t>adj</a:t>
            </a:r>
            <a:r>
              <a:rPr lang="en-US" altLang="zh-TW" sz="1400" dirty="0"/>
              <a:t>):</a:t>
            </a:r>
          </a:p>
          <a:p>
            <a:r>
              <a:rPr lang="en-US" altLang="zh-TW" sz="1400" dirty="0"/>
              <a:t>        support = torch.mm(input, </a:t>
            </a:r>
            <a:r>
              <a:rPr lang="en-US" altLang="zh-TW" sz="1400" dirty="0" err="1"/>
              <a:t>self.weight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        output = </a:t>
            </a:r>
            <a:r>
              <a:rPr lang="en-US" altLang="zh-TW" sz="1400" dirty="0" err="1"/>
              <a:t>torch.spmm</a:t>
            </a:r>
            <a:r>
              <a:rPr lang="en-US" altLang="zh-TW" sz="1400" dirty="0"/>
              <a:t>(</a:t>
            </a:r>
            <a:r>
              <a:rPr lang="en-US" altLang="zh-TW" sz="1400" dirty="0" err="1"/>
              <a:t>adj</a:t>
            </a:r>
            <a:r>
              <a:rPr lang="en-US" altLang="zh-TW" sz="1400" dirty="0"/>
              <a:t>, support)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/>
                </a:solidFill>
              </a:rPr>
              <a:t>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self.bias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chemeClr val="accent5"/>
                </a:solidFill>
              </a:rPr>
              <a:t>is not </a:t>
            </a:r>
            <a:r>
              <a:rPr lang="en-US" altLang="zh-TW" sz="1400" dirty="0">
                <a:solidFill>
                  <a:srgbClr val="C00000"/>
                </a:solidFill>
              </a:rPr>
              <a:t>None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>
                <a:solidFill>
                  <a:schemeClr val="accent5"/>
                </a:solidFill>
              </a:rPr>
              <a:t>return</a:t>
            </a:r>
            <a:r>
              <a:rPr lang="en-US" altLang="zh-TW" sz="1400" dirty="0"/>
              <a:t> output + </a:t>
            </a:r>
            <a:r>
              <a:rPr lang="en-US" altLang="zh-TW" sz="1400" dirty="0" err="1"/>
              <a:t>self.bias</a:t>
            </a:r>
            <a:endParaRPr lang="en-US" altLang="zh-TW" sz="1400" dirty="0"/>
          </a:p>
          <a:p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/>
                </a:solidFill>
              </a:rPr>
              <a:t>else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>
                <a:solidFill>
                  <a:schemeClr val="accent5"/>
                </a:solidFill>
              </a:rPr>
              <a:t>return</a:t>
            </a:r>
            <a:r>
              <a:rPr lang="en-US" altLang="zh-TW" sz="1400" dirty="0"/>
              <a:t> output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971014" y="1832498"/>
            <a:ext cx="1558290" cy="1257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45621" y="765704"/>
            <a:ext cx="34090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 smtClean="0"/>
              <a:t>torch.nn.modules.module.Module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9" idx="2"/>
          </p:cNvCxnSpPr>
          <p:nvPr/>
        </p:nvCxnSpPr>
        <p:spPr>
          <a:xfrm>
            <a:off x="8750159" y="1135036"/>
            <a:ext cx="4966" cy="71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658100" y="2461148"/>
            <a:ext cx="478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489715" y="2276482"/>
            <a:ext cx="124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in_features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9414934" y="2461148"/>
            <a:ext cx="478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938911" y="2276482"/>
            <a:ext cx="139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out_features</a:t>
            </a:r>
            <a:endParaRPr lang="en-US" altLang="zh-TW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701277" y="129803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super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2658" y="1241448"/>
            <a:ext cx="30898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 smtClean="0"/>
              <a:t>torch.nn.parameter.Parameter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3"/>
            <a:endCxn id="25" idx="1"/>
          </p:cNvCxnSpPr>
          <p:nvPr/>
        </p:nvCxnSpPr>
        <p:spPr>
          <a:xfrm>
            <a:off x="7682543" y="1426114"/>
            <a:ext cx="858678" cy="734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8541221" y="1975962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221" y="1975962"/>
                <a:ext cx="4142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8198427" y="2498474"/>
            <a:ext cx="1330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reset_parameters</a:t>
            </a:r>
            <a:endParaRPr lang="zh-TW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8199162" y="2741208"/>
            <a:ext cx="7124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.forward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361296" y="5864781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96" y="5864781"/>
                <a:ext cx="3922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8570151" y="3915591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151" y="3915591"/>
                <a:ext cx="4142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/>
          <p:cNvCxnSpPr/>
          <p:nvPr/>
        </p:nvCxnSpPr>
        <p:spPr>
          <a:xfrm flipH="1">
            <a:off x="8777259" y="4207713"/>
            <a:ext cx="2" cy="805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084057" y="4366933"/>
            <a:ext cx="133087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reset_parameters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8570151" y="490809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151" y="4908099"/>
                <a:ext cx="4142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單箭頭接點 44"/>
          <p:cNvCxnSpPr/>
          <p:nvPr/>
        </p:nvCxnSpPr>
        <p:spPr>
          <a:xfrm>
            <a:off x="7753583" y="6049447"/>
            <a:ext cx="667456" cy="2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421039" y="5910948"/>
            <a:ext cx="712439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.forward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111882" y="3126850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Hidden Layer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9146229" y="6046795"/>
            <a:ext cx="667456" cy="2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9800934" y="5862129"/>
                <a:ext cx="563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𝑋𝑤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934" y="5862129"/>
                <a:ext cx="563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stCxn id="44" idx="2"/>
            <a:endCxn id="50" idx="0"/>
          </p:cNvCxnSpPr>
          <p:nvPr/>
        </p:nvCxnSpPr>
        <p:spPr>
          <a:xfrm>
            <a:off x="8777259" y="5277431"/>
            <a:ext cx="0" cy="633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0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/>
      <p:bldP spid="19" grpId="0"/>
      <p:bldP spid="20" grpId="0"/>
      <p:bldP spid="21" grpId="0" animBg="1"/>
      <p:bldP spid="25" grpId="0"/>
      <p:bldP spid="35" grpId="0"/>
      <p:bldP spid="36" grpId="0"/>
      <p:bldP spid="38" grpId="0"/>
      <p:bldP spid="39" grpId="0"/>
      <p:bldP spid="40" grpId="0" animBg="1"/>
      <p:bldP spid="44" grpId="0"/>
      <p:bldP spid="50" grpId="0" animBg="1"/>
      <p:bldP spid="52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1855080" y="4627508"/>
            <a:ext cx="6969833" cy="1788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sz="1400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-24818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code – create GCN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69495" y="40203"/>
            <a:ext cx="243861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5"/>
                </a:solidFill>
              </a:rPr>
              <a:t>import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torch.nn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chemeClr val="accent5"/>
                </a:solidFill>
              </a:rPr>
              <a:t>as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nn</a:t>
            </a:r>
            <a:r>
              <a:rPr lang="en-US" altLang="zh-TW" sz="1400" dirty="0"/>
              <a:t> 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chemeClr val="accent5"/>
                </a:solidFill>
              </a:rPr>
              <a:t>import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torch.nn.functional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chemeClr val="accent5"/>
                </a:solidFill>
              </a:rPr>
              <a:t>as</a:t>
            </a:r>
            <a:r>
              <a:rPr lang="en-US" altLang="zh-TW" sz="1400" dirty="0"/>
              <a:t> F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69495" y="669749"/>
            <a:ext cx="420018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400" dirty="0"/>
              <a:t>class </a:t>
            </a:r>
            <a:r>
              <a:rPr lang="en-US" altLang="zh-TW" sz="1400" dirty="0">
                <a:solidFill>
                  <a:srgbClr val="FF0000"/>
                </a:solidFill>
              </a:rPr>
              <a:t>GCN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nn.Module</a:t>
            </a:r>
            <a:r>
              <a:rPr lang="en-US" altLang="zh-TW" sz="1400" dirty="0" smtClean="0"/>
              <a:t>):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__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1400" dirty="0" smtClean="0">
                <a:solidFill>
                  <a:srgbClr val="FF0000"/>
                </a:solidFill>
              </a:rPr>
              <a:t>__</a:t>
            </a:r>
            <a:r>
              <a:rPr lang="en-US" altLang="zh-TW" sz="1400" dirty="0"/>
              <a:t>(self, </a:t>
            </a:r>
            <a:r>
              <a:rPr lang="en-US" altLang="zh-TW" sz="1400" dirty="0" err="1"/>
              <a:t>nfeat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nhid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nclass</a:t>
            </a:r>
            <a:r>
              <a:rPr lang="en-US" altLang="zh-TW" sz="1400" dirty="0"/>
              <a:t>, dropout):</a:t>
            </a:r>
          </a:p>
          <a:p>
            <a:r>
              <a:rPr lang="zh-TW" altLang="en-US" sz="1400" dirty="0" smtClean="0">
                <a:solidFill>
                  <a:srgbClr val="00B050"/>
                </a:solidFill>
              </a:rPr>
              <a:t>        </a:t>
            </a:r>
            <a:r>
              <a:rPr lang="en-US" altLang="zh-TW" sz="1400" dirty="0" smtClean="0">
                <a:solidFill>
                  <a:srgbClr val="00B050"/>
                </a:solidFill>
              </a:rPr>
              <a:t>super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GCN</a:t>
            </a:r>
            <a:r>
              <a:rPr lang="en-US" altLang="zh-TW" sz="1400" dirty="0" smtClean="0"/>
              <a:t>, self).__</a:t>
            </a:r>
            <a:r>
              <a:rPr lang="en-US" altLang="zh-TW" sz="1400" dirty="0" err="1" smtClean="0"/>
              <a:t>init</a:t>
            </a:r>
            <a:r>
              <a:rPr lang="en-US" altLang="zh-TW" sz="1400" dirty="0" smtClean="0"/>
              <a:t>__()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/>
              <a:t>self.gc1 = </a:t>
            </a:r>
            <a:r>
              <a:rPr lang="en-US" altLang="zh-TW" sz="1400" dirty="0" err="1"/>
              <a:t>GraphConvolution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nfeat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nhid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/>
              <a:t>self.gc2 = </a:t>
            </a:r>
            <a:r>
              <a:rPr lang="en-US" altLang="zh-TW" sz="1400" dirty="0" err="1"/>
              <a:t>GraphConvolution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nhid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nclass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 err="1"/>
              <a:t>self.dropout</a:t>
            </a:r>
            <a:r>
              <a:rPr lang="en-US" altLang="zh-TW" sz="1400" dirty="0"/>
              <a:t> = </a:t>
            </a:r>
            <a:r>
              <a:rPr lang="en-US" altLang="zh-TW" sz="1400" dirty="0" smtClean="0"/>
              <a:t>dropout</a:t>
            </a:r>
          </a:p>
          <a:p>
            <a:endParaRPr lang="en-US" altLang="zh-TW" sz="1400" dirty="0" smtClean="0"/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forward</a:t>
            </a:r>
            <a:r>
              <a:rPr lang="en-US" altLang="zh-TW" sz="1400" dirty="0"/>
              <a:t>(self, x, </a:t>
            </a:r>
            <a:r>
              <a:rPr lang="en-US" altLang="zh-TW" sz="1400" dirty="0" err="1"/>
              <a:t>adj</a:t>
            </a:r>
            <a:r>
              <a:rPr lang="en-US" altLang="zh-TW" sz="1400" dirty="0" smtClean="0"/>
              <a:t>):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/>
              <a:t>x = </a:t>
            </a:r>
            <a:r>
              <a:rPr lang="en-US" altLang="zh-TW" sz="1400" dirty="0" err="1"/>
              <a:t>F.relu</a:t>
            </a:r>
            <a:r>
              <a:rPr lang="en-US" altLang="zh-TW" sz="1400" dirty="0"/>
              <a:t>(self.gc1(x, </a:t>
            </a:r>
            <a:r>
              <a:rPr lang="en-US" altLang="zh-TW" sz="1400" dirty="0" err="1"/>
              <a:t>adj</a:t>
            </a:r>
            <a:r>
              <a:rPr lang="en-US" altLang="zh-TW" sz="1400" dirty="0" smtClean="0"/>
              <a:t>))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/>
              <a:t>x = </a:t>
            </a:r>
            <a:r>
              <a:rPr lang="en-US" altLang="zh-TW" sz="1400" dirty="0" err="1"/>
              <a:t>F.dropout</a:t>
            </a:r>
            <a:r>
              <a:rPr lang="en-US" altLang="zh-TW" sz="1400" dirty="0"/>
              <a:t>(x, </a:t>
            </a:r>
            <a:r>
              <a:rPr lang="en-US" altLang="zh-TW" sz="1400" dirty="0" err="1"/>
              <a:t>self.dropout</a:t>
            </a:r>
            <a:r>
              <a:rPr lang="en-US" altLang="zh-TW" sz="1400" dirty="0"/>
              <a:t>, training=</a:t>
            </a:r>
            <a:r>
              <a:rPr lang="en-US" altLang="zh-TW" sz="1400" dirty="0" err="1"/>
              <a:t>self.training</a:t>
            </a:r>
            <a:r>
              <a:rPr lang="en-US" altLang="zh-TW" sz="1400" dirty="0" smtClean="0"/>
              <a:t>)</a:t>
            </a:r>
          </a:p>
          <a:p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x </a:t>
            </a:r>
            <a:r>
              <a:rPr lang="en-US" altLang="zh-TW" sz="1400" dirty="0"/>
              <a:t>= self.gc2(x, </a:t>
            </a:r>
            <a:r>
              <a:rPr lang="en-US" altLang="zh-TW" sz="1400" dirty="0" err="1"/>
              <a:t>adj</a:t>
            </a:r>
            <a:r>
              <a:rPr lang="en-US" altLang="zh-TW" sz="1400" dirty="0" smtClean="0"/>
              <a:t>)</a:t>
            </a:r>
          </a:p>
          <a:p>
            <a:r>
              <a:rPr lang="zh-TW" altLang="en-US" sz="1400" dirty="0" smtClean="0"/>
              <a:t>        </a:t>
            </a:r>
            <a:r>
              <a:rPr lang="en-US" altLang="zh-TW" sz="1400" dirty="0" smtClean="0">
                <a:solidFill>
                  <a:schemeClr val="accent5"/>
                </a:solidFill>
              </a:rPr>
              <a:t>return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F.log_softmax</a:t>
            </a:r>
            <a:r>
              <a:rPr lang="en-US" altLang="zh-TW" sz="1400" dirty="0"/>
              <a:t>(x, dim=1</a:t>
            </a:r>
            <a:r>
              <a:rPr lang="en-US" altLang="zh-TW" sz="1400" dirty="0" smtClean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2000323" y="5078932"/>
            <a:ext cx="750107" cy="884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672524" y="5521401"/>
            <a:ext cx="1246093" cy="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32570" y="5337203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70" y="5337203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814420" y="5334636"/>
                <a:ext cx="656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20" y="5334636"/>
                <a:ext cx="6565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168268" y="5152534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268" y="5152534"/>
                <a:ext cx="5018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4627432" y="5213624"/>
            <a:ext cx="77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dropout</a:t>
            </a:r>
            <a:endParaRPr lang="zh-TW" altLang="en-US" sz="1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267655" y="5514354"/>
            <a:ext cx="613682" cy="49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263635" y="5245327"/>
            <a:ext cx="555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ReLU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811452" y="5329688"/>
                <a:ext cx="989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52" y="5329688"/>
                <a:ext cx="98918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5718560" y="5071885"/>
            <a:ext cx="750107" cy="884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735292" y="5514354"/>
            <a:ext cx="5846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423581" y="5506890"/>
            <a:ext cx="1188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552691" y="5293276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691" y="5293276"/>
                <a:ext cx="1257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/>
          <p:cNvCxnSpPr/>
          <p:nvPr/>
        </p:nvCxnSpPr>
        <p:spPr>
          <a:xfrm>
            <a:off x="7810664" y="5506890"/>
            <a:ext cx="1444915" cy="2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7922285" y="5206577"/>
            <a:ext cx="771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softmax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834212" y="5152534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212" y="5152534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字方塊 51"/>
          <p:cNvSpPr txBox="1"/>
          <p:nvPr/>
        </p:nvSpPr>
        <p:spPr>
          <a:xfrm>
            <a:off x="9270950" y="5293276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Predictions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187621" y="4046586"/>
            <a:ext cx="6937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F.relu</a:t>
            </a:r>
            <a:endParaRPr lang="zh-TW" altLang="en-US" dirty="0"/>
          </a:p>
        </p:txBody>
      </p:sp>
      <p:cxnSp>
        <p:nvCxnSpPr>
          <p:cNvPr id="54" name="直線單箭頭接點 53"/>
          <p:cNvCxnSpPr>
            <a:stCxn id="53" idx="2"/>
            <a:endCxn id="39" idx="0"/>
          </p:cNvCxnSpPr>
          <p:nvPr/>
        </p:nvCxnSpPr>
        <p:spPr>
          <a:xfrm>
            <a:off x="3534479" y="4415918"/>
            <a:ext cx="7149" cy="829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60" idx="2"/>
            <a:endCxn id="29" idx="0"/>
          </p:cNvCxnSpPr>
          <p:nvPr/>
        </p:nvCxnSpPr>
        <p:spPr>
          <a:xfrm>
            <a:off x="5016260" y="4410006"/>
            <a:ext cx="221" cy="803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471784" y="4040674"/>
            <a:ext cx="10889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F.dropout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569495" y="4056617"/>
            <a:ext cx="14768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F.log_softmax</a:t>
            </a:r>
            <a:endParaRPr lang="zh-TW" altLang="en-US" dirty="0"/>
          </a:p>
        </p:txBody>
      </p:sp>
      <p:cxnSp>
        <p:nvCxnSpPr>
          <p:cNvPr id="67" name="直線單箭頭接點 66"/>
          <p:cNvCxnSpPr>
            <a:stCxn id="66" idx="2"/>
            <a:endCxn id="50" idx="0"/>
          </p:cNvCxnSpPr>
          <p:nvPr/>
        </p:nvCxnSpPr>
        <p:spPr>
          <a:xfrm>
            <a:off x="8307935" y="4425949"/>
            <a:ext cx="1" cy="780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8265" y="6311179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GCN Model</a:t>
            </a:r>
            <a:endParaRPr lang="zh-TW" altLang="en-US" sz="3200" dirty="0"/>
          </a:p>
        </p:txBody>
      </p:sp>
      <p:sp>
        <p:nvSpPr>
          <p:cNvPr id="79" name="矩形 78"/>
          <p:cNvSpPr/>
          <p:nvPr/>
        </p:nvSpPr>
        <p:spPr>
          <a:xfrm>
            <a:off x="2051837" y="2101564"/>
            <a:ext cx="433790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model = GCN(</a:t>
            </a:r>
            <a:r>
              <a:rPr lang="en-US" altLang="zh-TW" sz="1400" dirty="0" err="1"/>
              <a:t>nfeat</a:t>
            </a:r>
            <a:r>
              <a:rPr lang="en-US" altLang="zh-TW" sz="1400" dirty="0"/>
              <a:t>=</a:t>
            </a:r>
            <a:r>
              <a:rPr lang="en-US" altLang="zh-TW" sz="1400" dirty="0" err="1"/>
              <a:t>features.shape</a:t>
            </a:r>
            <a:r>
              <a:rPr lang="en-US" altLang="zh-TW" sz="1400" dirty="0"/>
              <a:t>[1], </a:t>
            </a:r>
            <a:endParaRPr lang="en-US" altLang="zh-TW" sz="1400" dirty="0" smtClean="0"/>
          </a:p>
          <a:p>
            <a:r>
              <a:rPr lang="en-US" altLang="zh-TW" sz="1400" dirty="0" smtClean="0"/>
              <a:t>                         </a:t>
            </a:r>
            <a:r>
              <a:rPr lang="en-US" altLang="zh-TW" sz="1400" dirty="0" err="1" smtClean="0"/>
              <a:t>nhid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args.hidden</a:t>
            </a:r>
            <a:r>
              <a:rPr lang="en-US" altLang="zh-TW" sz="1400" dirty="0"/>
              <a:t>, 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             </a:t>
            </a:r>
            <a:r>
              <a:rPr lang="en-US" altLang="zh-TW" sz="1400" dirty="0" err="1" smtClean="0"/>
              <a:t>nclass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labels.max</a:t>
            </a:r>
            <a:r>
              <a:rPr lang="en-US" altLang="zh-TW" sz="1400" dirty="0"/>
              <a:t>().item() + 1, </a:t>
            </a:r>
            <a:endParaRPr lang="en-US" altLang="zh-TW" sz="1400" dirty="0" smtClean="0"/>
          </a:p>
          <a:p>
            <a:r>
              <a:rPr lang="en-US" altLang="zh-TW" sz="1400" dirty="0" smtClean="0"/>
              <a:t>                         dropout=</a:t>
            </a:r>
            <a:r>
              <a:rPr lang="en-US" altLang="zh-TW" sz="1400" dirty="0" err="1" smtClean="0"/>
              <a:t>args.dropout</a:t>
            </a:r>
            <a:r>
              <a:rPr lang="en-US" altLang="zh-TW" sz="1400" dirty="0"/>
              <a:t>) </a:t>
            </a:r>
            <a:endParaRPr lang="zh-TW" altLang="en-US" sz="1400" dirty="0"/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6468667" y="2569625"/>
            <a:ext cx="9429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4162425" y="3212370"/>
            <a:ext cx="9525" cy="671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2" grpId="0"/>
      <p:bldP spid="15" grpId="0"/>
      <p:bldP spid="19" grpId="0"/>
      <p:bldP spid="29" grpId="0"/>
      <p:bldP spid="39" grpId="0"/>
      <p:bldP spid="41" grpId="0"/>
      <p:bldP spid="42" grpId="0" animBg="1"/>
      <p:bldP spid="48" grpId="0"/>
      <p:bldP spid="50" grpId="0"/>
      <p:bldP spid="51" grpId="0"/>
      <p:bldP spid="52" grpId="0"/>
      <p:bldP spid="53" grpId="0" animBg="1"/>
      <p:bldP spid="60" grpId="0" animBg="1"/>
      <p:bldP spid="66" grpId="0" animBg="1"/>
      <p:bldP spid="77" grpId="0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95338" y="489098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GNN</a:t>
            </a:r>
            <a:endParaRPr lang="zh-TW" altLang="en-US" sz="32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5182009" y="969098"/>
            <a:ext cx="1" cy="3168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952750" y="1285964"/>
            <a:ext cx="45624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52750" y="1281201"/>
            <a:ext cx="0" cy="376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515225" y="1281201"/>
            <a:ext cx="0" cy="376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230693" y="1657350"/>
            <a:ext cx="14441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Spatial-based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93156" y="1657350"/>
            <a:ext cx="15713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Spectral-based</a:t>
            </a:r>
            <a:endParaRPr lang="zh-TW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888999" y="2221854"/>
          <a:ext cx="4344988" cy="2494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72494">
                  <a:extLst>
                    <a:ext uri="{9D8B030D-6E8A-4147-A177-3AD203B41FA5}">
                      <a16:colId xmlns:a16="http://schemas.microsoft.com/office/drawing/2014/main" val="2580792676"/>
                    </a:ext>
                  </a:extLst>
                </a:gridCol>
                <a:gridCol w="2172494">
                  <a:extLst>
                    <a:ext uri="{9D8B030D-6E8A-4147-A177-3AD203B41FA5}">
                      <a16:colId xmlns:a16="http://schemas.microsoft.com/office/drawing/2014/main" val="368492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Feature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Aggregation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4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NN4G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34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DCNN, DGC, </a:t>
                      </a:r>
                      <a:r>
                        <a:rPr lang="en-US" altLang="zh-TW" dirty="0" err="1" smtClean="0"/>
                        <a:t>GraphSAGE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Weighted Sum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MoNET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en-US" altLang="zh-TW" baseline="0" dirty="0" smtClean="0"/>
                        <a:t> GAT, GIN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7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LSTM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GraphSAGE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1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Max Pooling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GraphSAGE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44938"/>
                  </a:ext>
                </a:extLst>
              </a:tr>
            </a:tbl>
          </a:graphicData>
        </a:graphic>
      </p:graphicFrame>
      <p:sp>
        <p:nvSpPr>
          <p:cNvPr id="21" name="橢圓 20"/>
          <p:cNvSpPr/>
          <p:nvPr/>
        </p:nvSpPr>
        <p:spPr>
          <a:xfrm>
            <a:off x="4029076" y="3533775"/>
            <a:ext cx="585787" cy="507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129338" y="2213401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ChebNet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GCN  </a:t>
            </a:r>
            <a:r>
              <a:rPr lang="en-US" altLang="zh-TW" dirty="0" err="1" smtClean="0">
                <a:sym typeface="Wingdings" panose="05000000000000000000" pitchFamily="2" charset="2"/>
              </a:rPr>
              <a:t>HyperGCN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286626" y="2144078"/>
            <a:ext cx="585787" cy="507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33987" y="5076913"/>
            <a:ext cx="0" cy="376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061493" y="5501652"/>
            <a:ext cx="5495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Supervised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Semi-supervised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Representation learning (embedding): Graph </a:t>
            </a:r>
            <a:r>
              <a:rPr lang="en-US" altLang="zh-TW" dirty="0" err="1" smtClean="0"/>
              <a:t>InfoMax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Graph Generation: </a:t>
            </a:r>
            <a:r>
              <a:rPr lang="en-US" altLang="zh-TW" dirty="0" err="1" smtClean="0"/>
              <a:t>GraphVAE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MolGAN</a:t>
            </a:r>
            <a:r>
              <a:rPr lang="en-US" altLang="zh-TW" dirty="0" smtClean="0"/>
              <a:t>, …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808045" y="5686569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81055" y="5082876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1533184" y="5998953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09787" y="6053999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stCxn id="27" idx="4"/>
            <a:endCxn id="26" idx="0"/>
          </p:cNvCxnSpPr>
          <p:nvPr/>
        </p:nvCxnSpPr>
        <p:spPr>
          <a:xfrm flipH="1">
            <a:off x="967534" y="5395260"/>
            <a:ext cx="73010" cy="29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8" idx="2"/>
            <a:endCxn id="26" idx="5"/>
          </p:cNvCxnSpPr>
          <p:nvPr/>
        </p:nvCxnSpPr>
        <p:spPr>
          <a:xfrm flipH="1" flipV="1">
            <a:off x="1080309" y="5953205"/>
            <a:ext cx="452875" cy="20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9" idx="7"/>
            <a:endCxn id="26" idx="3"/>
          </p:cNvCxnSpPr>
          <p:nvPr/>
        </p:nvCxnSpPr>
        <p:spPr>
          <a:xfrm flipV="1">
            <a:off x="482051" y="5953205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1037069" y="5425540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1155799" y="5911392"/>
            <a:ext cx="297217" cy="115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89068" y="5903758"/>
            <a:ext cx="274465" cy="122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104563" y="5583873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SUM/MEAN/MAX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6031533" y="3855279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104543" y="3251586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756672" y="4167663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5433275" y="4222709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>
            <a:stCxn id="38" idx="4"/>
            <a:endCxn id="37" idx="0"/>
          </p:cNvCxnSpPr>
          <p:nvPr/>
        </p:nvCxnSpPr>
        <p:spPr>
          <a:xfrm flipH="1">
            <a:off x="6191022" y="3563970"/>
            <a:ext cx="73010" cy="29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9" idx="2"/>
            <a:endCxn id="37" idx="5"/>
          </p:cNvCxnSpPr>
          <p:nvPr/>
        </p:nvCxnSpPr>
        <p:spPr>
          <a:xfrm flipH="1" flipV="1">
            <a:off x="6303797" y="4121915"/>
            <a:ext cx="452875" cy="20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40" idx="7"/>
            <a:endCxn id="37" idx="3"/>
          </p:cNvCxnSpPr>
          <p:nvPr/>
        </p:nvCxnSpPr>
        <p:spPr>
          <a:xfrm flipV="1">
            <a:off x="5705539" y="4121915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303797" y="356397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Adjacency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395379" y="3761406"/>
            <a:ext cx="1134610" cy="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9192542" y="3714034"/>
            <a:ext cx="224478" cy="23436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9304781" y="3308523"/>
            <a:ext cx="199254" cy="217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9590910" y="3951013"/>
            <a:ext cx="208108" cy="211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8858095" y="3963593"/>
            <a:ext cx="207074" cy="211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5" idx="4"/>
            <a:endCxn id="44" idx="0"/>
          </p:cNvCxnSpPr>
          <p:nvPr/>
        </p:nvCxnSpPr>
        <p:spPr>
          <a:xfrm flipH="1">
            <a:off x="9304781" y="3525567"/>
            <a:ext cx="99627" cy="188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6" idx="2"/>
            <a:endCxn id="44" idx="5"/>
          </p:cNvCxnSpPr>
          <p:nvPr/>
        </p:nvCxnSpPr>
        <p:spPr>
          <a:xfrm flipH="1" flipV="1">
            <a:off x="9384146" y="3914074"/>
            <a:ext cx="206764" cy="142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7" idx="7"/>
            <a:endCxn id="44" idx="3"/>
          </p:cNvCxnSpPr>
          <p:nvPr/>
        </p:nvCxnSpPr>
        <p:spPr>
          <a:xfrm flipV="1">
            <a:off x="9034844" y="3914074"/>
            <a:ext cx="190572" cy="80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10774976" y="3714034"/>
            <a:ext cx="224478" cy="23436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0887215" y="3308523"/>
            <a:ext cx="199254" cy="217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1173344" y="3951013"/>
            <a:ext cx="208108" cy="211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440529" y="3963593"/>
            <a:ext cx="207074" cy="211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>
            <a:stCxn id="63" idx="4"/>
            <a:endCxn id="62" idx="0"/>
          </p:cNvCxnSpPr>
          <p:nvPr/>
        </p:nvCxnSpPr>
        <p:spPr>
          <a:xfrm flipH="1">
            <a:off x="10887215" y="3525567"/>
            <a:ext cx="99627" cy="188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4" idx="2"/>
            <a:endCxn id="62" idx="5"/>
          </p:cNvCxnSpPr>
          <p:nvPr/>
        </p:nvCxnSpPr>
        <p:spPr>
          <a:xfrm flipH="1" flipV="1">
            <a:off x="10966580" y="3914074"/>
            <a:ext cx="206764" cy="142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65" idx="7"/>
            <a:endCxn id="62" idx="3"/>
          </p:cNvCxnSpPr>
          <p:nvPr/>
        </p:nvCxnSpPr>
        <p:spPr>
          <a:xfrm flipV="1">
            <a:off x="10617278" y="3914074"/>
            <a:ext cx="190572" cy="80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9965935" y="34351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373509" y="3120056"/>
            <a:ext cx="45719" cy="245554"/>
          </a:xfrm>
          <a:prstGeom prst="rect">
            <a:avLst/>
          </a:prstGeom>
          <a:solidFill>
            <a:srgbClr val="FFB5B5"/>
          </a:solidFill>
          <a:ln>
            <a:solidFill>
              <a:srgbClr val="FF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8917541" y="3619800"/>
            <a:ext cx="61797" cy="392432"/>
          </a:xfrm>
          <a:prstGeom prst="rect">
            <a:avLst/>
          </a:prstGeom>
          <a:solidFill>
            <a:srgbClr val="FFB5B5"/>
          </a:solidFill>
          <a:ln>
            <a:solidFill>
              <a:srgbClr val="FF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9669995" y="3788770"/>
            <a:ext cx="54269" cy="196216"/>
          </a:xfrm>
          <a:prstGeom prst="rect">
            <a:avLst/>
          </a:prstGeom>
          <a:solidFill>
            <a:srgbClr val="FFB5B5"/>
          </a:solidFill>
          <a:ln>
            <a:solidFill>
              <a:srgbClr val="FF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9248391" y="3575796"/>
            <a:ext cx="45719" cy="228670"/>
          </a:xfrm>
          <a:prstGeom prst="rect">
            <a:avLst/>
          </a:prstGeom>
          <a:solidFill>
            <a:srgbClr val="FFB5B5"/>
          </a:solidFill>
          <a:ln>
            <a:solidFill>
              <a:srgbClr val="FF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10953735" y="3200109"/>
            <a:ext cx="45719" cy="185005"/>
          </a:xfrm>
          <a:prstGeom prst="rect">
            <a:avLst/>
          </a:prstGeom>
          <a:solidFill>
            <a:srgbClr val="FFB5B5"/>
          </a:solidFill>
          <a:ln>
            <a:solidFill>
              <a:srgbClr val="FF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 flipH="1">
            <a:off x="11282959" y="3532268"/>
            <a:ext cx="45719" cy="470282"/>
          </a:xfrm>
          <a:prstGeom prst="rect">
            <a:avLst/>
          </a:prstGeom>
          <a:solidFill>
            <a:srgbClr val="FFB5B5"/>
          </a:solidFill>
          <a:ln>
            <a:solidFill>
              <a:srgbClr val="FF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 flipH="1">
            <a:off x="10807849" y="3575796"/>
            <a:ext cx="45719" cy="193260"/>
          </a:xfrm>
          <a:prstGeom prst="rect">
            <a:avLst/>
          </a:prstGeom>
          <a:solidFill>
            <a:srgbClr val="FFB5B5"/>
          </a:solidFill>
          <a:ln>
            <a:solidFill>
              <a:srgbClr val="FF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 flipH="1">
            <a:off x="10518784" y="3677855"/>
            <a:ext cx="45719" cy="361752"/>
          </a:xfrm>
          <a:prstGeom prst="rect">
            <a:avLst/>
          </a:prstGeom>
          <a:solidFill>
            <a:srgbClr val="FFB5B5"/>
          </a:solidFill>
          <a:ln>
            <a:solidFill>
              <a:srgbClr val="FF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8573907" y="279146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Component 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0339088" y="279146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Component 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7679360" y="4225424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360" y="4225424"/>
                <a:ext cx="3876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單箭頭接點 130"/>
          <p:cNvCxnSpPr/>
          <p:nvPr/>
        </p:nvCxnSpPr>
        <p:spPr>
          <a:xfrm flipV="1">
            <a:off x="7321800" y="4584787"/>
            <a:ext cx="1208189" cy="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6350510" y="4398611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7277186" y="3257963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Orthonormal </a:t>
            </a:r>
          </a:p>
          <a:p>
            <a:r>
              <a:rPr lang="en-US" altLang="zh-TW" sz="1400" dirty="0" smtClean="0"/>
              <a:t>Eigen Vector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8683888" y="4398611"/>
            <a:ext cx="275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amount  of component</a:t>
            </a:r>
            <a:endParaRPr lang="zh-TW" altLang="en-US" dirty="0"/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8917541" y="5244977"/>
            <a:ext cx="2012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橢圓 139"/>
          <p:cNvSpPr/>
          <p:nvPr/>
        </p:nvSpPr>
        <p:spPr>
          <a:xfrm>
            <a:off x="9192542" y="5228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9674691" y="52181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10183142" y="52181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10721410" y="5218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9070221" y="5269791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C1</a:t>
            </a:r>
            <a:endParaRPr lang="zh-TW" altLang="en-US" sz="9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9558070" y="5266073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</a:t>
            </a:r>
            <a:r>
              <a:rPr lang="en-US" altLang="zh-TW" sz="900" dirty="0" smtClean="0"/>
              <a:t>2</a:t>
            </a:r>
            <a:endParaRPr lang="zh-TW" altLang="en-US" sz="9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0054357" y="5275573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C3</a:t>
            </a:r>
            <a:endParaRPr lang="zh-TW" altLang="en-US" sz="9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10592625" y="5267660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C4</a:t>
            </a:r>
            <a:endParaRPr lang="zh-TW" altLang="en-US" sz="900" dirty="0"/>
          </a:p>
        </p:txBody>
      </p:sp>
      <p:cxnSp>
        <p:nvCxnSpPr>
          <p:cNvPr id="149" name="直線單箭頭接點 148"/>
          <p:cNvCxnSpPr>
            <a:stCxn id="140" idx="0"/>
          </p:cNvCxnSpPr>
          <p:nvPr/>
        </p:nvCxnSpPr>
        <p:spPr>
          <a:xfrm flipV="1">
            <a:off x="9215402" y="4940300"/>
            <a:ext cx="6463" cy="2883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H="1" flipV="1">
            <a:off x="9690593" y="4819650"/>
            <a:ext cx="10414" cy="421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V="1">
            <a:off x="10199967" y="5056672"/>
            <a:ext cx="5155" cy="194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>
            <a:off x="10744269" y="5250298"/>
            <a:ext cx="2731" cy="363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258078" y="3017225"/>
            <a:ext cx="92432" cy="31238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6902054" y="4056807"/>
            <a:ext cx="71271" cy="2116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6052699" y="3591550"/>
            <a:ext cx="85548" cy="4262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563120" y="3619800"/>
            <a:ext cx="99165" cy="7152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1041951" y="4816928"/>
            <a:ext cx="92432" cy="31238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1685927" y="5856510"/>
            <a:ext cx="71271" cy="2116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836572" y="5391253"/>
            <a:ext cx="85548" cy="4262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46993" y="5419503"/>
            <a:ext cx="99165" cy="7152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9221865" y="5247122"/>
            <a:ext cx="756" cy="5043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0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2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 animBg="1"/>
      <p:bldP spid="36" grpId="0"/>
      <p:bldP spid="37" grpId="0" animBg="1"/>
      <p:bldP spid="38" grpId="0" animBg="1"/>
      <p:bldP spid="39" grpId="0" animBg="1"/>
      <p:bldP spid="40" grpId="0" animBg="1"/>
      <p:bldP spid="5" grpId="0"/>
      <p:bldP spid="44" grpId="0" animBg="1"/>
      <p:bldP spid="45" grpId="0" animBg="1"/>
      <p:bldP spid="46" grpId="0" animBg="1"/>
      <p:bldP spid="47" grpId="0" animBg="1"/>
      <p:bldP spid="62" grpId="0" animBg="1"/>
      <p:bldP spid="63" grpId="0" animBg="1"/>
      <p:bldP spid="64" grpId="0" animBg="1"/>
      <p:bldP spid="65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132" grpId="0"/>
      <p:bldP spid="133" grpId="0"/>
      <p:bldP spid="136" grpId="0"/>
      <p:bldP spid="140" grpId="0" animBg="1"/>
      <p:bldP spid="141" grpId="0" animBg="1"/>
      <p:bldP spid="142" grpId="0" animBg="1"/>
      <p:bldP spid="143" grpId="0" animBg="1"/>
      <p:bldP spid="144" grpId="0"/>
      <p:bldP spid="145" grpId="0"/>
      <p:bldP spid="146" grpId="0"/>
      <p:bldP spid="147" grpId="0"/>
      <p:bldP spid="81" grpId="0" animBg="1"/>
      <p:bldP spid="81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462602" y="4785094"/>
            <a:ext cx="2533107" cy="75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7265" y="4151457"/>
            <a:ext cx="6969833" cy="1788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1152598" y="4736032"/>
            <a:ext cx="750107" cy="884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824799" y="5178501"/>
            <a:ext cx="1246093" cy="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84845" y="4994303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45" y="4994303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66695" y="4991736"/>
                <a:ext cx="656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695" y="4991736"/>
                <a:ext cx="6565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58542" y="4833010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42" y="4833010"/>
                <a:ext cx="5018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779707" y="4870724"/>
            <a:ext cx="77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dropout</a:t>
            </a:r>
            <a:endParaRPr lang="zh-TW" altLang="en-US" sz="1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419930" y="5171454"/>
            <a:ext cx="613682" cy="49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415910" y="4902427"/>
            <a:ext cx="555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ReLU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63727" y="4986788"/>
                <a:ext cx="989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27" y="4986788"/>
                <a:ext cx="98918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4870835" y="4728985"/>
            <a:ext cx="750107" cy="884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887567" y="5171454"/>
            <a:ext cx="5846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575856" y="5163990"/>
            <a:ext cx="1188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704966" y="4950376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6" y="4950376"/>
                <a:ext cx="1257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/>
          <p:nvPr/>
        </p:nvCxnSpPr>
        <p:spPr>
          <a:xfrm>
            <a:off x="6962939" y="5163990"/>
            <a:ext cx="1444915" cy="2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074560" y="4863677"/>
            <a:ext cx="771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softmax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986487" y="4809634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87" y="4809634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8423225" y="4950376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Predictions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177376" y="4562152"/>
            <a:ext cx="783" cy="424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24059" y="3697774"/>
            <a:ext cx="10889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F.dropout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217284" y="3713717"/>
            <a:ext cx="1023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F.nll_loss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28" idx="2"/>
            <a:endCxn id="32" idx="0"/>
          </p:cNvCxnSpPr>
          <p:nvPr/>
        </p:nvCxnSpPr>
        <p:spPr>
          <a:xfrm>
            <a:off x="9729155" y="4083049"/>
            <a:ext cx="1" cy="702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0182812" y="49503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labels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9813186" y="5154426"/>
            <a:ext cx="411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9620304" y="5154426"/>
            <a:ext cx="385763" cy="1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8566323" y="5523758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Loss Function</a:t>
            </a:r>
            <a:endParaRPr lang="zh-TW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1095009" y="773010"/>
            <a:ext cx="229473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chemeClr val="accent5"/>
                </a:solidFill>
              </a:rPr>
              <a:t>import </a:t>
            </a:r>
            <a:r>
              <a:rPr lang="en-US" altLang="zh-TW" sz="1400" dirty="0" err="1"/>
              <a:t>torch.optim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chemeClr val="accent5"/>
                </a:solidFill>
              </a:rPr>
              <a:t>as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optim</a:t>
            </a:r>
            <a:r>
              <a:rPr lang="en-US" altLang="zh-TW" sz="1400" dirty="0"/>
              <a:t> 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440540" y="6043373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GCN Model</a:t>
            </a:r>
            <a:endParaRPr lang="zh-TW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1051300" y="1206820"/>
            <a:ext cx="44423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optimizer = </a:t>
            </a:r>
            <a:r>
              <a:rPr lang="en-US" altLang="zh-TW" sz="1400" dirty="0" err="1"/>
              <a:t>optim.Adam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model.parameters</a:t>
            </a:r>
            <a:r>
              <a:rPr lang="en-US" altLang="zh-TW" sz="1400" dirty="0"/>
              <a:t>(), </a:t>
            </a:r>
            <a:r>
              <a:rPr lang="en-US" altLang="zh-TW" sz="1400" dirty="0" err="1"/>
              <a:t>lr</a:t>
            </a:r>
            <a:r>
              <a:rPr lang="en-US" altLang="zh-TW" sz="1400" dirty="0"/>
              <a:t>=args.lr</a:t>
            </a:r>
            <a:r>
              <a:rPr lang="en-US" altLang="zh-TW" sz="1400" dirty="0" smtClean="0"/>
              <a:t>,</a:t>
            </a:r>
          </a:p>
          <a:p>
            <a:r>
              <a:rPr lang="en-US" altLang="zh-TW" sz="1400" dirty="0" smtClean="0"/>
              <a:t>                                             </a:t>
            </a:r>
            <a:r>
              <a:rPr lang="en-US" altLang="zh-TW" sz="1400" dirty="0" err="1" smtClean="0"/>
              <a:t>weight_decay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args.weight_decay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6721770" y="896863"/>
            <a:ext cx="1410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train</a:t>
            </a:r>
            <a:r>
              <a:rPr lang="en-US" altLang="zh-TW" sz="1400" dirty="0"/>
              <a:t>(epoch):</a:t>
            </a:r>
            <a:endParaRPr lang="zh-TW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008026" y="1098422"/>
            <a:ext cx="1140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model.train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1274391" y="4249600"/>
            <a:ext cx="5065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60" name="直線接點 59"/>
          <p:cNvCxnSpPr/>
          <p:nvPr/>
        </p:nvCxnSpPr>
        <p:spPr>
          <a:xfrm>
            <a:off x="4179874" y="4067106"/>
            <a:ext cx="0" cy="285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4179874" y="4352925"/>
            <a:ext cx="171063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H="1">
            <a:off x="4175209" y="4352925"/>
            <a:ext cx="4664" cy="231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031419" y="4251586"/>
            <a:ext cx="5065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715497" y="429403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gradient</a:t>
            </a:r>
            <a:endParaRPr lang="zh-TW" altLang="en-US" sz="1050" dirty="0"/>
          </a:p>
        </p:txBody>
      </p:sp>
      <p:sp>
        <p:nvSpPr>
          <p:cNvPr id="71" name="矩形 70"/>
          <p:cNvSpPr/>
          <p:nvPr/>
        </p:nvSpPr>
        <p:spPr>
          <a:xfrm>
            <a:off x="7008026" y="1288991"/>
            <a:ext cx="1740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optimizer.zero_grad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7008026" y="1884021"/>
            <a:ext cx="1753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loss_train.backward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7008026" y="1482783"/>
            <a:ext cx="3241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output = model(features, </a:t>
            </a:r>
            <a:r>
              <a:rPr lang="en-US" altLang="zh-TW" sz="1400" dirty="0" err="1"/>
              <a:t>normalized_adj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7008026" y="2072114"/>
            <a:ext cx="1326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optimizer.step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7008026" y="1678535"/>
            <a:ext cx="4350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loss_train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F.nll_loss</a:t>
            </a:r>
            <a:r>
              <a:rPr lang="en-US" altLang="zh-TW" sz="1400" dirty="0"/>
              <a:t>(output[</a:t>
            </a:r>
            <a:r>
              <a:rPr lang="en-US" altLang="zh-TW" sz="1400" dirty="0" err="1"/>
              <a:t>idx_train</a:t>
            </a:r>
            <a:r>
              <a:rPr lang="en-US" altLang="zh-TW" sz="1400" dirty="0"/>
              <a:t>], labels[</a:t>
            </a:r>
            <a:r>
              <a:rPr lang="en-US" altLang="zh-TW" sz="1400" dirty="0" err="1"/>
              <a:t>idx_train</a:t>
            </a:r>
            <a:r>
              <a:rPr lang="en-US" altLang="zh-TW" sz="1400" dirty="0"/>
              <a:t>])</a:t>
            </a:r>
            <a:endParaRPr lang="zh-TW" altLang="en-US" sz="1400" dirty="0"/>
          </a:p>
        </p:txBody>
      </p:sp>
      <p:sp>
        <p:nvSpPr>
          <p:cNvPr id="88" name="弧形箭號 (下彎) 87"/>
          <p:cNvSpPr/>
          <p:nvPr/>
        </p:nvSpPr>
        <p:spPr>
          <a:xfrm rot="21193993" flipH="1">
            <a:off x="5242948" y="3204264"/>
            <a:ext cx="4358944" cy="685800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9" name="弧形箭號 (下彎) 88"/>
          <p:cNvSpPr/>
          <p:nvPr/>
        </p:nvSpPr>
        <p:spPr>
          <a:xfrm flipH="1">
            <a:off x="1377568" y="3459129"/>
            <a:ext cx="3917841" cy="685800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4962847" y="4249600"/>
                <a:ext cx="633848" cy="3262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847" y="4249600"/>
                <a:ext cx="633848" cy="3262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/>
              <p:cNvSpPr/>
              <p:nvPr/>
            </p:nvSpPr>
            <p:spPr>
              <a:xfrm>
                <a:off x="1175991" y="4248433"/>
                <a:ext cx="633848" cy="3262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矩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91" y="4248433"/>
                <a:ext cx="633848" cy="3262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單箭頭接點 93"/>
          <p:cNvCxnSpPr/>
          <p:nvPr/>
        </p:nvCxnSpPr>
        <p:spPr>
          <a:xfrm>
            <a:off x="5252396" y="4573423"/>
            <a:ext cx="1814" cy="376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1489983" y="4565601"/>
            <a:ext cx="1814" cy="376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1505788" y="4593150"/>
            <a:ext cx="280988" cy="270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/>
          <p:nvPr/>
        </p:nvCxnSpPr>
        <p:spPr>
          <a:xfrm>
            <a:off x="1570609" y="4733630"/>
            <a:ext cx="1513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橢圓 104"/>
          <p:cNvSpPr/>
          <p:nvPr/>
        </p:nvSpPr>
        <p:spPr>
          <a:xfrm>
            <a:off x="5287748" y="4618350"/>
            <a:ext cx="280988" cy="270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直線接點 105"/>
          <p:cNvCxnSpPr/>
          <p:nvPr/>
        </p:nvCxnSpPr>
        <p:spPr>
          <a:xfrm>
            <a:off x="5352569" y="4758830"/>
            <a:ext cx="1513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6790233" y="919093"/>
            <a:ext cx="4513620" cy="1460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zh-TW" altLang="en-US" sz="1400" dirty="0"/>
          </a:p>
        </p:txBody>
      </p:sp>
      <p:sp>
        <p:nvSpPr>
          <p:cNvPr id="108" name="標題 1"/>
          <p:cNvSpPr>
            <a:spLocks noGrp="1"/>
          </p:cNvSpPr>
          <p:nvPr>
            <p:ph type="title"/>
          </p:nvPr>
        </p:nvSpPr>
        <p:spPr>
          <a:xfrm>
            <a:off x="0" y="-24818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code – Training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193021" y="1894793"/>
            <a:ext cx="391596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FF0000"/>
                </a:solidFill>
              </a:rPr>
              <a:t>laplacian</a:t>
            </a:r>
            <a:r>
              <a:rPr lang="en-US" altLang="zh-TW" sz="1400" dirty="0"/>
              <a:t>(mx): </a:t>
            </a:r>
            <a:endParaRPr lang="en-US" altLang="zh-TW" sz="1400" dirty="0" smtClean="0"/>
          </a:p>
          <a:p>
            <a:r>
              <a:rPr lang="zh-TW" altLang="en-US" sz="1400" dirty="0" smtClean="0"/>
              <a:t>    </a:t>
            </a:r>
            <a:r>
              <a:rPr lang="en-US" altLang="zh-TW" sz="1400" dirty="0" smtClean="0"/>
              <a:t>degree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np.array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mx.sum</a:t>
            </a:r>
            <a:r>
              <a:rPr lang="en-US" altLang="zh-TW" sz="1400" dirty="0"/>
              <a:t>(1)) </a:t>
            </a:r>
            <a:endParaRPr lang="en-US" altLang="zh-TW" sz="1400" dirty="0" smtClean="0"/>
          </a:p>
          <a:p>
            <a:r>
              <a:rPr lang="zh-TW" altLang="en-US" sz="1400" dirty="0" smtClean="0"/>
              <a:t>    </a:t>
            </a:r>
            <a:r>
              <a:rPr lang="en-US" altLang="zh-TW" sz="1400" dirty="0" err="1" smtClean="0"/>
              <a:t>d_hat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sp.diags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np.power</a:t>
            </a:r>
            <a:r>
              <a:rPr lang="en-US" altLang="zh-TW" sz="1400" dirty="0"/>
              <a:t>(degree, -0.5).flatten()) </a:t>
            </a:r>
            <a:endParaRPr lang="en-US" altLang="zh-TW" sz="1400" dirty="0" smtClean="0"/>
          </a:p>
          <a:p>
            <a:r>
              <a:rPr lang="zh-TW" altLang="en-US" sz="1400" dirty="0" smtClean="0"/>
              <a:t>    </a:t>
            </a:r>
            <a:r>
              <a:rPr lang="en-US" altLang="zh-TW" sz="1400" dirty="0" err="1" smtClean="0"/>
              <a:t>Laplacian_mx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d_hat.dot(mx).dot(</a:t>
            </a:r>
            <a:r>
              <a:rPr lang="en-US" altLang="zh-TW" sz="1400" dirty="0" err="1"/>
              <a:t>d_hat</a:t>
            </a:r>
            <a:r>
              <a:rPr lang="en-US" altLang="zh-TW" sz="1400" dirty="0"/>
              <a:t>) </a:t>
            </a:r>
            <a:endParaRPr lang="en-US" altLang="zh-TW" sz="1400" dirty="0" smtClean="0"/>
          </a:p>
          <a:p>
            <a:r>
              <a:rPr lang="zh-TW" altLang="en-US" sz="1400" dirty="0" smtClean="0">
                <a:solidFill>
                  <a:schemeClr val="accent5"/>
                </a:solidFill>
              </a:rPr>
              <a:t>    </a:t>
            </a:r>
            <a:r>
              <a:rPr lang="en-US" altLang="zh-TW" sz="1400" dirty="0" smtClean="0">
                <a:solidFill>
                  <a:schemeClr val="accent5"/>
                </a:solidFill>
              </a:rPr>
              <a:t>return </a:t>
            </a:r>
            <a:r>
              <a:rPr lang="en-US" altLang="zh-TW" sz="1400" dirty="0" err="1"/>
              <a:t>laplacian_mx</a:t>
            </a:r>
            <a:endParaRPr lang="zh-TW" altLang="en-US" sz="1400" dirty="0"/>
          </a:p>
        </p:txBody>
      </p:sp>
      <p:cxnSp>
        <p:nvCxnSpPr>
          <p:cNvPr id="110" name="直線單箭頭接點 109"/>
          <p:cNvCxnSpPr>
            <a:endCxn id="135" idx="0"/>
          </p:cNvCxnSpPr>
          <p:nvPr/>
        </p:nvCxnSpPr>
        <p:spPr>
          <a:xfrm>
            <a:off x="709272" y="3339507"/>
            <a:ext cx="0" cy="287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445931" y="4940949"/>
            <a:ext cx="472341" cy="461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/>
              <p:cNvSpPr/>
              <p:nvPr/>
            </p:nvSpPr>
            <p:spPr>
              <a:xfrm>
                <a:off x="1875416" y="5401458"/>
                <a:ext cx="1486241" cy="313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15" name="矩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16" y="5401458"/>
                <a:ext cx="1486241" cy="313163"/>
              </a:xfrm>
              <a:prstGeom prst="rect">
                <a:avLst/>
              </a:prstGeom>
              <a:blipFill>
                <a:blip r:embed="rId10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/>
              <p:cNvSpPr/>
              <p:nvPr/>
            </p:nvSpPr>
            <p:spPr>
              <a:xfrm>
                <a:off x="-14798" y="4571640"/>
                <a:ext cx="1280543" cy="313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16" name="矩形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98" y="4571640"/>
                <a:ext cx="1280543" cy="313163"/>
              </a:xfrm>
              <a:prstGeom prst="rect">
                <a:avLst/>
              </a:prstGeom>
              <a:blipFill>
                <a:blip r:embed="rId11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/>
              <p:cNvSpPr/>
              <p:nvPr/>
            </p:nvSpPr>
            <p:spPr>
              <a:xfrm>
                <a:off x="3089348" y="5290082"/>
                <a:ext cx="1743875" cy="313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18" name="矩形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348" y="5290082"/>
                <a:ext cx="1743875" cy="313163"/>
              </a:xfrm>
              <a:prstGeom prst="rect">
                <a:avLst/>
              </a:prstGeom>
              <a:blipFill>
                <a:blip r:embed="rId12"/>
                <a:stretch>
                  <a:fillRect t="-5882"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813296" y="5281175"/>
                <a:ext cx="1949380" cy="313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296" y="5281175"/>
                <a:ext cx="1949380" cy="313163"/>
              </a:xfrm>
              <a:prstGeom prst="rect">
                <a:avLst/>
              </a:prstGeom>
              <a:blipFill>
                <a:blip r:embed="rId13"/>
                <a:stretch>
                  <a:fillRect t="-5769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8132284" y="5248684"/>
                <a:ext cx="2811860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284" y="5248684"/>
                <a:ext cx="2811860" cy="335476"/>
              </a:xfrm>
              <a:prstGeom prst="rect">
                <a:avLst/>
              </a:prstGeom>
              <a:blipFill>
                <a:blip r:embed="rId14"/>
                <a:stretch>
                  <a:fillRect t="-1818" b="-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線接點 125"/>
          <p:cNvCxnSpPr/>
          <p:nvPr/>
        </p:nvCxnSpPr>
        <p:spPr>
          <a:xfrm>
            <a:off x="2045801" y="4947996"/>
            <a:ext cx="472341" cy="461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3216113" y="4890225"/>
            <a:ext cx="472341" cy="461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6113297" y="4858698"/>
            <a:ext cx="472341" cy="461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8793450" y="4839688"/>
            <a:ext cx="472341" cy="461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/>
              <p:cNvSpPr/>
              <p:nvPr/>
            </p:nvSpPr>
            <p:spPr>
              <a:xfrm>
                <a:off x="522787" y="3017260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87" y="3017260"/>
                <a:ext cx="39228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278098" y="3627416"/>
            <a:ext cx="8623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laplacian</a:t>
            </a:r>
            <a:endParaRPr lang="en-US" altLang="zh-TW" sz="1400" dirty="0" smtClean="0"/>
          </a:p>
        </p:txBody>
      </p:sp>
      <p:cxnSp>
        <p:nvCxnSpPr>
          <p:cNvPr id="138" name="直線單箭頭接點 137"/>
          <p:cNvCxnSpPr/>
          <p:nvPr/>
        </p:nvCxnSpPr>
        <p:spPr>
          <a:xfrm>
            <a:off x="702264" y="3939094"/>
            <a:ext cx="16666" cy="632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2396859" y="5147853"/>
            <a:ext cx="713809" cy="8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V="1">
            <a:off x="815680" y="5204743"/>
            <a:ext cx="1246093" cy="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V="1">
            <a:off x="3840466" y="5147853"/>
            <a:ext cx="713809" cy="8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 flipV="1">
            <a:off x="4564954" y="5134102"/>
            <a:ext cx="1193830" cy="7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endCxn id="21" idx="1"/>
          </p:cNvCxnSpPr>
          <p:nvPr/>
        </p:nvCxnSpPr>
        <p:spPr>
          <a:xfrm flipV="1">
            <a:off x="6913458" y="5135042"/>
            <a:ext cx="1509767" cy="21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7" grpId="0"/>
      <p:bldP spid="46" grpId="0"/>
      <p:bldP spid="52" grpId="0"/>
      <p:bldP spid="53" grpId="0"/>
      <p:bldP spid="51" grpId="0" animBg="1"/>
      <p:bldP spid="69" grpId="0" animBg="1"/>
      <p:bldP spid="70" grpId="0"/>
      <p:bldP spid="71" grpId="0"/>
      <p:bldP spid="72" grpId="0"/>
      <p:bldP spid="73" grpId="0"/>
      <p:bldP spid="85" grpId="0"/>
      <p:bldP spid="87" grpId="0"/>
      <p:bldP spid="88" grpId="0" animBg="1"/>
      <p:bldP spid="89" grpId="0" animBg="1"/>
      <p:bldP spid="91" grpId="0" animBg="1"/>
      <p:bldP spid="92" grpId="0" animBg="1"/>
      <p:bldP spid="103" grpId="0" animBg="1"/>
      <p:bldP spid="105" grpId="0" animBg="1"/>
      <p:bldP spid="109" grpId="0" animBg="1"/>
      <p:bldP spid="115" grpId="0"/>
      <p:bldP spid="116" grpId="0"/>
      <p:bldP spid="118" grpId="0"/>
      <p:bldP spid="119" grpId="0"/>
      <p:bldP spid="120" grpId="0"/>
      <p:bldP spid="133" grpId="0"/>
      <p:bldP spid="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9159507" y="4968770"/>
            <a:ext cx="2533107" cy="75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914189" y="3897393"/>
            <a:ext cx="1023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F.nll_loss</a:t>
            </a:r>
            <a:endParaRPr lang="zh-TW" altLang="en-US" dirty="0"/>
          </a:p>
        </p:txBody>
      </p:sp>
      <p:cxnSp>
        <p:nvCxnSpPr>
          <p:cNvPr id="76" name="直線單箭頭接點 75"/>
          <p:cNvCxnSpPr>
            <a:stCxn id="75" idx="2"/>
            <a:endCxn id="74" idx="0"/>
          </p:cNvCxnSpPr>
          <p:nvPr/>
        </p:nvCxnSpPr>
        <p:spPr>
          <a:xfrm>
            <a:off x="10426060" y="4266725"/>
            <a:ext cx="1" cy="702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10879717" y="51340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labels</a:t>
            </a:r>
            <a:endParaRPr lang="zh-TW" altLang="en-US" dirty="0"/>
          </a:p>
        </p:txBody>
      </p:sp>
      <p:cxnSp>
        <p:nvCxnSpPr>
          <p:cNvPr id="78" name="直線單箭頭接點 77"/>
          <p:cNvCxnSpPr/>
          <p:nvPr/>
        </p:nvCxnSpPr>
        <p:spPr>
          <a:xfrm>
            <a:off x="10510091" y="5338102"/>
            <a:ext cx="411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10317209" y="5338102"/>
            <a:ext cx="385763" cy="1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10026910" y="5653738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Loss</a:t>
            </a:r>
            <a:endParaRPr lang="zh-TW" altLang="en-US" sz="3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730215" y="4327669"/>
            <a:ext cx="6969833" cy="1788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sz="1400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-24818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code – Testing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95548" y="4912244"/>
            <a:ext cx="750107" cy="884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1567749" y="5354713"/>
            <a:ext cx="1246093" cy="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65419" y="515942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9" y="5159424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09645" y="5167948"/>
                <a:ext cx="656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45" y="5167948"/>
                <a:ext cx="6565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01492" y="500922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492" y="5009222"/>
                <a:ext cx="5018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522657" y="5046936"/>
            <a:ext cx="77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dropout</a:t>
            </a:r>
            <a:endParaRPr lang="zh-TW" altLang="en-US" sz="14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162880" y="5347666"/>
            <a:ext cx="613682" cy="49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158860" y="5078639"/>
            <a:ext cx="555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ReLU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06677" y="5163000"/>
                <a:ext cx="989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77" y="5163000"/>
                <a:ext cx="989182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613785" y="4905197"/>
            <a:ext cx="750107" cy="884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30517" y="5347666"/>
            <a:ext cx="5846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318806" y="5340202"/>
            <a:ext cx="1188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47916" y="5126588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916" y="5126588"/>
                <a:ext cx="1257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/>
          <p:nvPr/>
        </p:nvCxnSpPr>
        <p:spPr>
          <a:xfrm>
            <a:off x="7705889" y="5340202"/>
            <a:ext cx="1444915" cy="2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817510" y="5039889"/>
            <a:ext cx="771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softmax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729437" y="4985846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37" y="4985846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9166175" y="5126588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Predictions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920326" y="4738364"/>
            <a:ext cx="783" cy="424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922824" y="4243318"/>
            <a:ext cx="0" cy="285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922824" y="4529137"/>
            <a:ext cx="171063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922823" y="4529137"/>
            <a:ext cx="223048" cy="209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367009" y="3873986"/>
            <a:ext cx="10889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F.dropout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46185" y="2097469"/>
            <a:ext cx="8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test</a:t>
            </a:r>
            <a:r>
              <a:rPr lang="en-US" altLang="zh-TW" sz="1400" dirty="0" smtClean="0"/>
              <a:t>():</a:t>
            </a:r>
            <a:endParaRPr lang="zh-TW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2532441" y="2299028"/>
            <a:ext cx="1098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model.eval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2532441" y="2489597"/>
            <a:ext cx="3281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output = model(features, </a:t>
            </a:r>
            <a:r>
              <a:rPr lang="en-US" altLang="zh-TW" sz="1400" dirty="0" err="1"/>
              <a:t>normalized_adj</a:t>
            </a:r>
            <a:r>
              <a:rPr lang="en-US" altLang="zh-TW" sz="1400" dirty="0"/>
              <a:t>) </a:t>
            </a:r>
            <a:endParaRPr lang="zh-TW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2532441" y="2683389"/>
            <a:ext cx="4157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loss_test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F.nll_loss</a:t>
            </a:r>
            <a:r>
              <a:rPr lang="en-US" altLang="zh-TW" sz="1400" dirty="0"/>
              <a:t>(output[</a:t>
            </a:r>
            <a:r>
              <a:rPr lang="en-US" altLang="zh-TW" sz="1400" dirty="0" err="1"/>
              <a:t>idx_test</a:t>
            </a:r>
            <a:r>
              <a:rPr lang="en-US" altLang="zh-TW" sz="1400" dirty="0"/>
              <a:t>], labels[</a:t>
            </a:r>
            <a:r>
              <a:rPr lang="en-US" altLang="zh-TW" sz="1400" dirty="0" err="1"/>
              <a:t>idx_test</a:t>
            </a:r>
            <a:r>
              <a:rPr lang="en-US" altLang="zh-TW" sz="1400" dirty="0"/>
              <a:t>])</a:t>
            </a:r>
            <a:endParaRPr lang="zh-TW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2532441" y="2879141"/>
            <a:ext cx="4096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acc_test</a:t>
            </a:r>
            <a:r>
              <a:rPr lang="en-US" altLang="zh-TW" sz="1400" dirty="0"/>
              <a:t> = accuracy(output[</a:t>
            </a:r>
            <a:r>
              <a:rPr lang="en-US" altLang="zh-TW" sz="1400" dirty="0" err="1"/>
              <a:t>idx_test</a:t>
            </a:r>
            <a:r>
              <a:rPr lang="en-US" altLang="zh-TW" sz="1400" dirty="0"/>
              <a:t>], labels[</a:t>
            </a:r>
            <a:r>
              <a:rPr lang="en-US" altLang="zh-TW" sz="1400" dirty="0" err="1"/>
              <a:t>idx_test</a:t>
            </a:r>
            <a:r>
              <a:rPr lang="en-US" altLang="zh-TW" sz="1400" dirty="0"/>
              <a:t>])</a:t>
            </a:r>
            <a:endParaRPr lang="zh-TW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314648" y="2119699"/>
            <a:ext cx="4276455" cy="1067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zh-TW" altLang="en-US" sz="1400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890455" y="4860025"/>
            <a:ext cx="389641" cy="354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83644" y="4550237"/>
            <a:ext cx="8623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laplacian</a:t>
            </a:r>
            <a:endParaRPr lang="en-US" altLang="zh-TW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83644" y="3712099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4" y="3712099"/>
                <a:ext cx="3922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stCxn id="68" idx="2"/>
            <a:endCxn id="64" idx="0"/>
          </p:cNvCxnSpPr>
          <p:nvPr/>
        </p:nvCxnSpPr>
        <p:spPr>
          <a:xfrm>
            <a:off x="579788" y="4081431"/>
            <a:ext cx="235030" cy="468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4820250" y="5106343"/>
            <a:ext cx="223048" cy="209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4826696" y="5108150"/>
            <a:ext cx="189081" cy="245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324756" y="1011196"/>
            <a:ext cx="327643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accuracy</a:t>
            </a:r>
            <a:r>
              <a:rPr lang="en-US" altLang="zh-TW" sz="1400" dirty="0"/>
              <a:t>(output, labels): </a:t>
            </a:r>
            <a:endParaRPr lang="en-US" altLang="zh-TW" sz="1400" dirty="0" smtClean="0"/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preds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output.max</a:t>
            </a:r>
            <a:r>
              <a:rPr lang="en-US" altLang="zh-TW" sz="1400" dirty="0"/>
              <a:t>(1)[1].</a:t>
            </a:r>
            <a:r>
              <a:rPr lang="en-US" altLang="zh-TW" sz="1400" dirty="0" err="1"/>
              <a:t>type_as</a:t>
            </a:r>
            <a:r>
              <a:rPr lang="en-US" altLang="zh-TW" sz="1400" dirty="0"/>
              <a:t>(labels) </a:t>
            </a:r>
            <a:endParaRPr lang="en-US" altLang="zh-TW" sz="1400" dirty="0" smtClean="0"/>
          </a:p>
          <a:p>
            <a:r>
              <a:rPr lang="en-US" altLang="zh-TW" sz="1400" dirty="0" smtClean="0"/>
              <a:t>    correct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preds.eq</a:t>
            </a:r>
            <a:r>
              <a:rPr lang="en-US" altLang="zh-TW" sz="1400" dirty="0"/>
              <a:t>(labels).double() </a:t>
            </a:r>
            <a:endParaRPr lang="en-US" altLang="zh-TW" sz="1400" dirty="0" smtClean="0"/>
          </a:p>
          <a:p>
            <a:r>
              <a:rPr lang="en-US" altLang="zh-TW" sz="1400" dirty="0" smtClean="0"/>
              <a:t>    correct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correct.sum</a:t>
            </a:r>
            <a:r>
              <a:rPr lang="en-US" altLang="zh-TW" sz="1400" dirty="0"/>
              <a:t>()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5"/>
                </a:solidFill>
              </a:rPr>
              <a:t>return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correct / </a:t>
            </a:r>
            <a:r>
              <a:rPr lang="en-US" altLang="zh-TW" sz="1400" dirty="0" err="1"/>
              <a:t>len</a:t>
            </a:r>
            <a:r>
              <a:rPr lang="en-US" altLang="zh-TW" sz="1400" dirty="0"/>
              <a:t>(labels)</a:t>
            </a:r>
            <a:endParaRPr lang="zh-TW" altLang="en-US" sz="1400" dirty="0"/>
          </a:p>
        </p:txBody>
      </p:sp>
      <p:cxnSp>
        <p:nvCxnSpPr>
          <p:cNvPr id="87" name="直線單箭頭接點 86"/>
          <p:cNvCxnSpPr>
            <a:stCxn id="85" idx="2"/>
          </p:cNvCxnSpPr>
          <p:nvPr/>
        </p:nvCxnSpPr>
        <p:spPr>
          <a:xfrm>
            <a:off x="8962974" y="2180747"/>
            <a:ext cx="819010" cy="2780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9278374" y="2909004"/>
            <a:ext cx="127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accuracy</a:t>
            </a:r>
            <a:endParaRPr lang="zh-TW" altLang="en-US" sz="2400" dirty="0"/>
          </a:p>
        </p:txBody>
      </p:sp>
      <p:cxnSp>
        <p:nvCxnSpPr>
          <p:cNvPr id="89" name="直線單箭頭接點 88"/>
          <p:cNvCxnSpPr/>
          <p:nvPr/>
        </p:nvCxnSpPr>
        <p:spPr>
          <a:xfrm flipV="1">
            <a:off x="1582069" y="5366633"/>
            <a:ext cx="1246093" cy="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5300755" y="5366673"/>
            <a:ext cx="1246093" cy="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3172802" y="5339581"/>
            <a:ext cx="603760" cy="27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4644344" y="5332611"/>
            <a:ext cx="603760" cy="27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22" idx="1"/>
          </p:cNvCxnSpPr>
          <p:nvPr/>
        </p:nvCxnSpPr>
        <p:spPr>
          <a:xfrm flipV="1">
            <a:off x="7690182" y="5311254"/>
            <a:ext cx="1475993" cy="7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7" grpId="0"/>
      <p:bldP spid="80" grpId="0"/>
      <p:bldP spid="52" grpId="0"/>
      <p:bldP spid="53" grpId="0"/>
      <p:bldP spid="54" grpId="0"/>
      <p:bldP spid="56" grpId="0"/>
      <p:bldP spid="58" grpId="0"/>
      <p:bldP spid="85" grpId="0" animBg="1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橢圓 52"/>
          <p:cNvSpPr/>
          <p:nvPr/>
        </p:nvSpPr>
        <p:spPr>
          <a:xfrm>
            <a:off x="5674005" y="1183275"/>
            <a:ext cx="1803282" cy="1757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1007124" y="3750958"/>
          <a:ext cx="9523364" cy="252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756">
                  <a:extLst>
                    <a:ext uri="{9D8B030D-6E8A-4147-A177-3AD203B41FA5}">
                      <a16:colId xmlns:a16="http://schemas.microsoft.com/office/drawing/2014/main" val="2691070507"/>
                    </a:ext>
                  </a:extLst>
                </a:gridCol>
                <a:gridCol w="1947885">
                  <a:extLst>
                    <a:ext uri="{9D8B030D-6E8A-4147-A177-3AD203B41FA5}">
                      <a16:colId xmlns:a16="http://schemas.microsoft.com/office/drawing/2014/main" val="1897712496"/>
                    </a:ext>
                  </a:extLst>
                </a:gridCol>
                <a:gridCol w="1901101">
                  <a:extLst>
                    <a:ext uri="{9D8B030D-6E8A-4147-A177-3AD203B41FA5}">
                      <a16:colId xmlns:a16="http://schemas.microsoft.com/office/drawing/2014/main" val="693232939"/>
                    </a:ext>
                  </a:extLst>
                </a:gridCol>
                <a:gridCol w="1926622">
                  <a:extLst>
                    <a:ext uri="{9D8B030D-6E8A-4147-A177-3AD203B41FA5}">
                      <a16:colId xmlns:a16="http://schemas.microsoft.com/office/drawing/2014/main" val="930902286"/>
                    </a:ext>
                  </a:extLst>
                </a:gridCol>
              </a:tblGrid>
              <a:tr h="3580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Cora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Citeseer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Pubmed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70277"/>
                  </a:ext>
                </a:extLst>
              </a:tr>
              <a:tr h="57210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19717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1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5429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44338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88915"/>
                  </a:ext>
                </a:extLst>
              </a:tr>
              <a:tr h="4755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3703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5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Labels</a:t>
                      </a:r>
                      <a:r>
                        <a:rPr lang="en-US" altLang="zh-TW" baseline="0" dirty="0" smtClean="0"/>
                        <a:t> (Categories; Classes)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Labeling</a:t>
                      </a:r>
                      <a:r>
                        <a:rPr lang="en-US" altLang="zh-TW" baseline="0" dirty="0" smtClean="0"/>
                        <a:t> 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80500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259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 Node Prediction (Citation Network)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079388" y="1273649"/>
            <a:ext cx="1803282" cy="1757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2296" y="3030900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Article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31955" y="2957089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Article 2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stCxn id="4" idx="6"/>
            <a:endCxn id="53" idx="2"/>
          </p:cNvCxnSpPr>
          <p:nvPr/>
        </p:nvCxnSpPr>
        <p:spPr>
          <a:xfrm flipV="1">
            <a:off x="2882670" y="2061901"/>
            <a:ext cx="2791335" cy="90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728026" y="1609824"/>
            <a:ext cx="1100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to cite</a:t>
            </a:r>
            <a:endParaRPr lang="zh-TW" altLang="en-US" sz="2800" dirty="0"/>
          </a:p>
        </p:txBody>
      </p:sp>
      <p:sp>
        <p:nvSpPr>
          <p:cNvPr id="13" name="橢圓 12"/>
          <p:cNvSpPr/>
          <p:nvPr/>
        </p:nvSpPr>
        <p:spPr>
          <a:xfrm>
            <a:off x="1214107" y="4193908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643959" y="4224532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article (node)</a:t>
            </a:r>
            <a:endParaRPr lang="zh-TW" altLang="en-US" sz="1600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1215039" y="4842274"/>
            <a:ext cx="450233" cy="5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637284" y="4685248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citation(edge)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1275028" y="1714708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1?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275028" y="2061901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2?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295910" y="2451328"/>
            <a:ext cx="1169551" cy="3760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  <a:p>
            <a:endParaRPr lang="zh-TW" altLang="en-US" sz="3200" dirty="0"/>
          </a:p>
        </p:txBody>
      </p:sp>
      <p:sp>
        <p:nvSpPr>
          <p:cNvPr id="40" name="圓角矩形 39"/>
          <p:cNvSpPr/>
          <p:nvPr/>
        </p:nvSpPr>
        <p:spPr>
          <a:xfrm>
            <a:off x="5863331" y="1681744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1?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863331" y="2028937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2?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84213" y="2418364"/>
            <a:ext cx="1169551" cy="3760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  <a:p>
            <a:endParaRPr lang="zh-TW" altLang="en-US" sz="3200" dirty="0"/>
          </a:p>
        </p:txBody>
      </p:sp>
      <p:sp>
        <p:nvSpPr>
          <p:cNvPr id="44" name="圓角矩形 43"/>
          <p:cNvSpPr/>
          <p:nvPr/>
        </p:nvSpPr>
        <p:spPr>
          <a:xfrm>
            <a:off x="1174683" y="5149680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_?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680437" y="5087900"/>
                <a:ext cx="1812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word (feature;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37" y="5087900"/>
                <a:ext cx="1812419" cy="369332"/>
              </a:xfrm>
              <a:prstGeom prst="rect">
                <a:avLst/>
              </a:prstGeom>
              <a:blipFill>
                <a:blip r:embed="rId2"/>
                <a:stretch>
                  <a:fillRect l="-3030" t="-10000" r="-20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/>
          <p:cNvSpPr/>
          <p:nvPr/>
        </p:nvSpPr>
        <p:spPr>
          <a:xfrm>
            <a:off x="9991638" y="1227503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225385" y="1813805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0589897" y="1881905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0051889" y="176891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>
            <a:stCxn id="27" idx="4"/>
            <a:endCxn id="22" idx="0"/>
          </p:cNvCxnSpPr>
          <p:nvPr/>
        </p:nvCxnSpPr>
        <p:spPr>
          <a:xfrm flipH="1">
            <a:off x="10203227" y="607155"/>
            <a:ext cx="60251" cy="620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6" idx="1"/>
            <a:endCxn id="22" idx="5"/>
          </p:cNvCxnSpPr>
          <p:nvPr/>
        </p:nvCxnSpPr>
        <p:spPr>
          <a:xfrm flipH="1" flipV="1">
            <a:off x="10352842" y="1594756"/>
            <a:ext cx="299028" cy="35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5" idx="7"/>
            <a:endCxn id="22" idx="3"/>
          </p:cNvCxnSpPr>
          <p:nvPr/>
        </p:nvCxnSpPr>
        <p:spPr>
          <a:xfrm flipV="1">
            <a:off x="9586589" y="1594756"/>
            <a:ext cx="467022" cy="28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弧形箭號 (下彎) 35"/>
          <p:cNvSpPr/>
          <p:nvPr/>
        </p:nvSpPr>
        <p:spPr>
          <a:xfrm rot="19300436">
            <a:off x="9137430" y="1280324"/>
            <a:ext cx="898320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下彎) 45"/>
          <p:cNvSpPr/>
          <p:nvPr/>
        </p:nvSpPr>
        <p:spPr>
          <a:xfrm rot="5966465">
            <a:off x="10159164" y="798175"/>
            <a:ext cx="898320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弧形箭號 (下彎) 46"/>
          <p:cNvSpPr/>
          <p:nvPr/>
        </p:nvSpPr>
        <p:spPr>
          <a:xfrm rot="13788616">
            <a:off x="9966530" y="1945548"/>
            <a:ext cx="702389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075765" y="2053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AI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0530488" y="189905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Med.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008" y="183312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Chem.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663537" y="47811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n.n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0699576" y="7326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algo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317444" y="2329323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pred.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9927630" y="217575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n.n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0649593" y="9945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pred.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908005" y="841539"/>
            <a:ext cx="68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prob.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GCN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9994892" y="1227503"/>
            <a:ext cx="423177" cy="4302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965469" y="1190232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59219" y="92991"/>
            <a:ext cx="236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 transduction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524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36" grpId="0" animBg="1"/>
      <p:bldP spid="46" grpId="0" animBg="1"/>
      <p:bldP spid="47" grpId="0" animBg="1"/>
      <p:bldP spid="37" grpId="0"/>
      <p:bldP spid="51" grpId="0"/>
      <p:bldP spid="38" grpId="0"/>
      <p:bldP spid="45" grpId="0"/>
      <p:bldP spid="52" grpId="0"/>
      <p:bldP spid="54" grpId="0"/>
      <p:bldP spid="55" grpId="0"/>
      <p:bldP spid="56" grpId="0"/>
      <p:bldP spid="57" grpId="0"/>
      <p:bldP spid="58" grpId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-248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code – Results (Cora)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" y="1781174"/>
            <a:ext cx="6390820" cy="38385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33324" y="1295400"/>
            <a:ext cx="1336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Training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24561" y="1295400"/>
            <a:ext cx="120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Testing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7768" y="23383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Loss = 0.7174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067768" y="2762251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accuracy = 0.836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9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-248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code – Results (Ours Data Set)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33324" y="1295400"/>
            <a:ext cx="1336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Training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124561" y="1295400"/>
            <a:ext cx="120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Testing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7768" y="23383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Loss = 0.7718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7768" y="2762251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accuracy = 0.4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3" y="1818620"/>
            <a:ext cx="5580768" cy="3323637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0477"/>
              </p:ext>
            </p:extLst>
          </p:nvPr>
        </p:nvGraphicFramePr>
        <p:xfrm>
          <a:off x="7921911" y="3956621"/>
          <a:ext cx="2981551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617">
                  <a:extLst>
                    <a:ext uri="{9D8B030D-6E8A-4147-A177-3AD203B41FA5}">
                      <a16:colId xmlns:a16="http://schemas.microsoft.com/office/drawing/2014/main" val="2691070507"/>
                    </a:ext>
                  </a:extLst>
                </a:gridCol>
                <a:gridCol w="1386934">
                  <a:extLst>
                    <a:ext uri="{9D8B030D-6E8A-4147-A177-3AD203B41FA5}">
                      <a16:colId xmlns:a16="http://schemas.microsoft.com/office/drawing/2014/main" val="1897712496"/>
                    </a:ext>
                  </a:extLst>
                </a:gridCol>
              </a:tblGrid>
              <a:tr h="3261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70277"/>
                  </a:ext>
                </a:extLst>
              </a:tr>
              <a:tr h="3536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Nodes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12999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edges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11959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88915"/>
                  </a:ext>
                </a:extLst>
              </a:tr>
              <a:tr h="2721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Feature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52309"/>
                  </a:ext>
                </a:extLst>
              </a:tr>
              <a:tr h="12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Labels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Labeling</a:t>
                      </a:r>
                      <a:r>
                        <a:rPr lang="en-US" altLang="zh-TW" baseline="0" dirty="0" smtClean="0"/>
                        <a:t> 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8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341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Deeper propagation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9424"/>
          <a:stretch/>
        </p:blipFill>
        <p:spPr>
          <a:xfrm>
            <a:off x="2071518" y="1616070"/>
            <a:ext cx="6013775" cy="4424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702412" y="4245226"/>
                <a:ext cx="3520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dirty="0" smtClean="0"/>
                  <a:t>Can’t not find global information!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412" y="4245226"/>
                <a:ext cx="3520194" cy="369332"/>
              </a:xfrm>
              <a:prstGeom prst="rect">
                <a:avLst/>
              </a:prstGeom>
              <a:blipFill>
                <a:blip r:embed="rId3"/>
                <a:stretch>
                  <a:fillRect t="-8197" r="-104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952969" y="525744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Input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4653" y="427925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Hidden 1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5630" y="323229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Hidden 2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4653" y="221937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Hidden 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706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341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Deeper propagation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99011" y="1438185"/>
                <a:ext cx="547874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011" y="1438185"/>
                <a:ext cx="5478743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橢圓 39"/>
          <p:cNvSpPr/>
          <p:nvPr/>
        </p:nvSpPr>
        <p:spPr>
          <a:xfrm>
            <a:off x="3474617" y="2660188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3841754" y="2371916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4045035" y="3118255"/>
            <a:ext cx="166506" cy="50397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3277161" y="3095857"/>
            <a:ext cx="190123" cy="95195"/>
          </a:xfrm>
          <a:prstGeom prst="straightConnector1">
            <a:avLst/>
          </a:prstGeom>
          <a:ln w="22225"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弧形箭號 (上彎) 47"/>
          <p:cNvSpPr/>
          <p:nvPr/>
        </p:nvSpPr>
        <p:spPr>
          <a:xfrm rot="19330392" flipV="1">
            <a:off x="3300617" y="2594238"/>
            <a:ext cx="235314" cy="157122"/>
          </a:xfrm>
          <a:prstGeom prst="curvedUpArrow">
            <a:avLst>
              <a:gd name="adj1" fmla="val 25000"/>
              <a:gd name="adj2" fmla="val 50000"/>
              <a:gd name="adj3" fmla="val 4399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641242" y="2421759"/>
                <a:ext cx="6219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42" y="2421759"/>
                <a:ext cx="6219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橢圓 50"/>
          <p:cNvSpPr/>
          <p:nvPr/>
        </p:nvSpPr>
        <p:spPr>
          <a:xfrm>
            <a:off x="5781912" y="2653429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576600" y="2730809"/>
            <a:ext cx="15415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3590533" y="2910452"/>
            <a:ext cx="15415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3804961" y="2744087"/>
            <a:ext cx="15415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821199" y="2964132"/>
            <a:ext cx="15415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892003" y="2716404"/>
            <a:ext cx="15415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924981" y="2910313"/>
            <a:ext cx="154150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4421096" y="2907782"/>
            <a:ext cx="1062191" cy="5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7633825" y="2651334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714900" y="2725687"/>
            <a:ext cx="154150" cy="152400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7772312" y="2910743"/>
            <a:ext cx="154150" cy="152400"/>
          </a:xfrm>
          <a:prstGeom prst="ellipse">
            <a:avLst/>
          </a:prstGeom>
          <a:solidFill>
            <a:srgbClr val="BC8FDD"/>
          </a:solidFill>
          <a:ln>
            <a:solidFill>
              <a:srgbClr val="BC8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 flipV="1">
            <a:off x="6476257" y="2917976"/>
            <a:ext cx="1062191" cy="5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6710121" y="2389724"/>
                <a:ext cx="4851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21" y="2389724"/>
                <a:ext cx="4851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橢圓 63"/>
          <p:cNvSpPr/>
          <p:nvPr/>
        </p:nvSpPr>
        <p:spPr>
          <a:xfrm>
            <a:off x="6110381" y="2730809"/>
            <a:ext cx="15415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126619" y="2950854"/>
            <a:ext cx="15415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968334" y="2716404"/>
            <a:ext cx="15415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984572" y="2936449"/>
            <a:ext cx="15415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552800" y="22130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+</a:t>
            </a:r>
            <a:endParaRPr lang="zh-TW" altLang="en-US" sz="3200" dirty="0"/>
          </a:p>
        </p:txBody>
      </p:sp>
      <p:sp>
        <p:nvSpPr>
          <p:cNvPr id="69" name="橢圓 68"/>
          <p:cNvSpPr/>
          <p:nvPr/>
        </p:nvSpPr>
        <p:spPr>
          <a:xfrm>
            <a:off x="9012449" y="2216465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9114432" y="2287086"/>
            <a:ext cx="15415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9128365" y="2466729"/>
            <a:ext cx="15415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9342793" y="2300364"/>
            <a:ext cx="15415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9359031" y="2520409"/>
            <a:ext cx="15415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3857" y="1428722"/>
            <a:ext cx="3471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 Residual connection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96770" y="1200969"/>
            <a:ext cx="7281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Semi-Supervised Classification with Graph Convolutional Networks (2017.9)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</a:rPr>
            </a:b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3857" y="3586134"/>
            <a:ext cx="3156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 Dense connection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3799011" y="3594666"/>
                <a:ext cx="570220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011" y="3594666"/>
                <a:ext cx="5702202" cy="578685"/>
              </a:xfrm>
              <a:prstGeom prst="rect">
                <a:avLst/>
              </a:prstGeom>
              <a:blipFill>
                <a:blip r:embed="rId5"/>
                <a:stretch>
                  <a:fillRect t="-5263" r="-1282" b="-2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橢圓 76"/>
          <p:cNvSpPr/>
          <p:nvPr/>
        </p:nvSpPr>
        <p:spPr>
          <a:xfrm>
            <a:off x="3490855" y="4752446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3857992" y="4464174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4061273" y="5210513"/>
            <a:ext cx="166506" cy="50397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3293399" y="5188115"/>
            <a:ext cx="190123" cy="95195"/>
          </a:xfrm>
          <a:prstGeom prst="straightConnector1">
            <a:avLst/>
          </a:prstGeom>
          <a:ln w="22225"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弧形箭號 (上彎) 80"/>
          <p:cNvSpPr/>
          <p:nvPr/>
        </p:nvSpPr>
        <p:spPr>
          <a:xfrm rot="19330392" flipV="1">
            <a:off x="3316855" y="4686496"/>
            <a:ext cx="235314" cy="157122"/>
          </a:xfrm>
          <a:prstGeom prst="curvedUpArrow">
            <a:avLst>
              <a:gd name="adj1" fmla="val 25000"/>
              <a:gd name="adj2" fmla="val 50000"/>
              <a:gd name="adj3" fmla="val 4399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4657480" y="4514017"/>
                <a:ext cx="6219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80" y="4514017"/>
                <a:ext cx="6219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橢圓 82"/>
          <p:cNvSpPr/>
          <p:nvPr/>
        </p:nvSpPr>
        <p:spPr>
          <a:xfrm>
            <a:off x="5798150" y="4745687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3592838" y="4823067"/>
            <a:ext cx="15415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3606771" y="5002710"/>
            <a:ext cx="15415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3821199" y="4836345"/>
            <a:ext cx="15415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3837437" y="5056390"/>
            <a:ext cx="15415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908241" y="4808662"/>
            <a:ext cx="15415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5941219" y="5002571"/>
            <a:ext cx="154150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4437334" y="5000040"/>
            <a:ext cx="1062191" cy="5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橢圓 90"/>
          <p:cNvSpPr/>
          <p:nvPr/>
        </p:nvSpPr>
        <p:spPr>
          <a:xfrm>
            <a:off x="7650063" y="4743592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7731138" y="4817945"/>
            <a:ext cx="154150" cy="152400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7788550" y="5003001"/>
            <a:ext cx="154150" cy="152400"/>
          </a:xfrm>
          <a:prstGeom prst="ellipse">
            <a:avLst/>
          </a:prstGeom>
          <a:solidFill>
            <a:srgbClr val="BC8FDD"/>
          </a:solidFill>
          <a:ln>
            <a:solidFill>
              <a:srgbClr val="BC8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/>
          <p:cNvCxnSpPr/>
          <p:nvPr/>
        </p:nvCxnSpPr>
        <p:spPr>
          <a:xfrm flipV="1">
            <a:off x="6492495" y="5010234"/>
            <a:ext cx="1062191" cy="5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6726359" y="4481982"/>
                <a:ext cx="4851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359" y="4481982"/>
                <a:ext cx="4851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字方塊 99"/>
          <p:cNvSpPr txBox="1"/>
          <p:nvPr/>
        </p:nvSpPr>
        <p:spPr>
          <a:xfrm>
            <a:off x="7988450" y="4343213"/>
            <a:ext cx="172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concatenate</a:t>
            </a:r>
            <a:endParaRPr lang="zh-TW" altLang="en-US" sz="2400" dirty="0"/>
          </a:p>
        </p:txBody>
      </p:sp>
      <p:sp>
        <p:nvSpPr>
          <p:cNvPr id="101" name="橢圓 100"/>
          <p:cNvSpPr/>
          <p:nvPr/>
        </p:nvSpPr>
        <p:spPr>
          <a:xfrm>
            <a:off x="9638190" y="4292382"/>
            <a:ext cx="563085" cy="5439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9740173" y="4363003"/>
            <a:ext cx="15415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9754106" y="4542646"/>
            <a:ext cx="15415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9968534" y="4376281"/>
            <a:ext cx="15415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9984772" y="4596326"/>
            <a:ext cx="15415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直線單箭頭接點 105"/>
          <p:cNvCxnSpPr/>
          <p:nvPr/>
        </p:nvCxnSpPr>
        <p:spPr>
          <a:xfrm>
            <a:off x="8513343" y="2944127"/>
            <a:ext cx="1497432" cy="32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8308525" y="5016027"/>
            <a:ext cx="2116588" cy="1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/>
          <p:cNvSpPr/>
          <p:nvPr/>
        </p:nvSpPr>
        <p:spPr>
          <a:xfrm>
            <a:off x="10554976" y="4680229"/>
            <a:ext cx="789573" cy="73769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10624664" y="4884837"/>
            <a:ext cx="154150" cy="152400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10682076" y="5069893"/>
            <a:ext cx="154150" cy="152400"/>
          </a:xfrm>
          <a:prstGeom prst="ellipse">
            <a:avLst/>
          </a:prstGeom>
          <a:solidFill>
            <a:srgbClr val="BC8FDD"/>
          </a:solidFill>
          <a:ln>
            <a:solidFill>
              <a:srgbClr val="BC8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10891013" y="4851990"/>
            <a:ext cx="15415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10904946" y="5031633"/>
            <a:ext cx="15415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11119374" y="4865268"/>
            <a:ext cx="15415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11135612" y="5085313"/>
            <a:ext cx="15415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23717" y="3409752"/>
            <a:ext cx="510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DeepGCNs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: Can GCNs Go as Deep as CNNs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? (2019.8)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341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Deeper propagation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5663" y="1140897"/>
            <a:ext cx="8972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Cluster-GCN: An Efficient Algorithm for Training Deep and Large Graph Convolutional Networks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4163" y="1325563"/>
            <a:ext cx="259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3. Cluster GCN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429611" y="4338638"/>
                <a:ext cx="3076868" cy="469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611" y="4338638"/>
                <a:ext cx="3076868" cy="469167"/>
              </a:xfrm>
              <a:prstGeom prst="rect">
                <a:avLst/>
              </a:prstGeom>
              <a:blipFill>
                <a:blip r:embed="rId2"/>
                <a:stretch>
                  <a:fillRect t="-9091" r="-198" b="-168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052495" y="3767138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3-2. New method for normalization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429611" y="5072062"/>
                <a:ext cx="4767908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((</m:t>
                      </m:r>
                      <m:acc>
                        <m:accPr>
                          <m:chr m:val="̃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altLang="zh-TW" sz="2400"/>
                        <m:t>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611" y="5072062"/>
                <a:ext cx="4767908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052495" y="1843961"/>
            <a:ext cx="460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3-1. Enhance central node’s feature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29611" y="2485178"/>
                <a:ext cx="4822859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611" y="2485178"/>
                <a:ext cx="4822859" cy="470835"/>
              </a:xfrm>
              <a:prstGeom prst="rect">
                <a:avLst/>
              </a:prstGeom>
              <a:blipFill>
                <a:blip r:embed="rId4"/>
                <a:stretch>
                  <a:fillRect t="-7792"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825" y="4381360"/>
            <a:ext cx="3181351" cy="222422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580855" y="4044137"/>
            <a:ext cx="33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Performance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inductive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2678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16661"/>
          <a:stretch/>
        </p:blipFill>
        <p:spPr>
          <a:xfrm>
            <a:off x="352962" y="1292066"/>
            <a:ext cx="2123356" cy="221789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2376" r="55980"/>
          <a:stretch/>
        </p:blipFill>
        <p:spPr>
          <a:xfrm>
            <a:off x="857524" y="4157961"/>
            <a:ext cx="1701921" cy="21749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96152"/>
          <a:stretch/>
        </p:blipFill>
        <p:spPr>
          <a:xfrm>
            <a:off x="647673" y="4157960"/>
            <a:ext cx="206952" cy="2174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49413" y="1159110"/>
                <a:ext cx="3587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𝐿𝑎𝑝𝑙𝑎𝑐𝑖𝑎𝑛</m:t>
                    </m:r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13" y="1159110"/>
                <a:ext cx="3587970" cy="461665"/>
              </a:xfrm>
              <a:prstGeom prst="rect">
                <a:avLst/>
              </a:prstGeom>
              <a:blipFill>
                <a:blip r:embed="rId4"/>
                <a:stretch>
                  <a:fillRect l="-2381" t="-6579" b="-2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006091" y="1614741"/>
                <a:ext cx="9741212" cy="1378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TW" sz="14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sz="1400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endParaRPr lang="en-US" altLang="zh-TW" sz="14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sym typeface="Wingdings" panose="05000000000000000000" pitchFamily="2" charset="2"/>
                  </a:rPr>
                  <a:t>      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𝐿𝑎𝑝𝑙𝑎𝑐𝑖𝑎𝑛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𝑠𝑒𝑚𝑖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𝑑𝑒𝑓𝑖𝑛𝑖𝑡𝑒</m:t>
                    </m:r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1" y="1614741"/>
                <a:ext cx="9741212" cy="1378454"/>
              </a:xfrm>
              <a:prstGeom prst="rect">
                <a:avLst/>
              </a:prstGeom>
              <a:blipFill>
                <a:blip r:embed="rId5"/>
                <a:stretch>
                  <a:fillRect l="-188" b="-5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25145" y="3120787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5" y="3120787"/>
                <a:ext cx="60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52419" y="2875067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19" y="2875067"/>
                <a:ext cx="60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808650" y="1157625"/>
                <a:ext cx="461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50" y="1157625"/>
                <a:ext cx="461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87865" y="1855941"/>
                <a:ext cx="61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5" y="1855941"/>
                <a:ext cx="6135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00585" y="3028454"/>
                <a:ext cx="59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zh-TW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5" y="3028454"/>
                <a:ext cx="59202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10180" y="2362472"/>
                <a:ext cx="598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zh-TW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80" y="2362472"/>
                <a:ext cx="59830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77311" y="2429853"/>
                <a:ext cx="599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TW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1" y="2429853"/>
                <a:ext cx="59990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010386" y="1567929"/>
                <a:ext cx="585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𝑐𝑑</m:t>
                      </m:r>
                    </m:oMath>
                  </m:oMathPara>
                </a14:m>
                <a:endParaRPr lang="zh-TW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86" y="1567929"/>
                <a:ext cx="58548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854625" y="2756939"/>
            <a:ext cx="227507" cy="236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68175" y="2639471"/>
            <a:ext cx="227507" cy="236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006091" y="3244399"/>
                <a:ext cx="447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𝑠𝑝𝑒𝑐𝑡𝑟𝑎𝑙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𝑑𝑒𝑐𝑜𝑚𝑝𝑜𝑠𝑖𝑡𝑖𝑜𝑛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1" y="3244399"/>
                <a:ext cx="4473340" cy="369332"/>
              </a:xfrm>
              <a:prstGeom prst="rect">
                <a:avLst/>
              </a:prstGeom>
              <a:blipFill>
                <a:blip r:embed="rId14"/>
                <a:stretch>
                  <a:fillRect l="-109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3545123" y="3762645"/>
            <a:ext cx="214381" cy="2045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759504" y="3762645"/>
            <a:ext cx="214381" cy="204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973885" y="3762645"/>
            <a:ext cx="214381" cy="204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188266" y="3762645"/>
            <a:ext cx="214381" cy="204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545123" y="3967225"/>
            <a:ext cx="214381" cy="204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59504" y="3967225"/>
            <a:ext cx="214381" cy="2045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973885" y="3967225"/>
            <a:ext cx="214381" cy="204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188266" y="3967225"/>
            <a:ext cx="214381" cy="204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545123" y="4171805"/>
            <a:ext cx="214381" cy="204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759504" y="4171805"/>
            <a:ext cx="214381" cy="204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73885" y="4171805"/>
            <a:ext cx="214381" cy="2045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88266" y="4171805"/>
            <a:ext cx="214381" cy="204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545123" y="4376385"/>
            <a:ext cx="214381" cy="204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759504" y="4376385"/>
            <a:ext cx="214381" cy="204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973885" y="4376385"/>
            <a:ext cx="214381" cy="204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188266" y="4376385"/>
            <a:ext cx="214381" cy="204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5674838" y="3762645"/>
                <a:ext cx="214380" cy="818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38" y="3762645"/>
                <a:ext cx="214380" cy="818320"/>
              </a:xfrm>
              <a:prstGeom prst="rect">
                <a:avLst/>
              </a:prstGeom>
              <a:blipFill>
                <a:blip r:embed="rId15"/>
                <a:stretch>
                  <a:fillRect l="-18919" r="-16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7786213" y="3762645"/>
                <a:ext cx="857520" cy="204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13" y="3762645"/>
                <a:ext cx="857520" cy="204580"/>
              </a:xfrm>
              <a:prstGeom prst="rect">
                <a:avLst/>
              </a:prstGeom>
              <a:blipFill>
                <a:blip r:embed="rId16"/>
                <a:stretch>
                  <a:fillRect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889218" y="3762645"/>
                <a:ext cx="214380" cy="818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218" y="3762645"/>
                <a:ext cx="214380" cy="818320"/>
              </a:xfrm>
              <a:prstGeom prst="rect">
                <a:avLst/>
              </a:prstGeom>
              <a:blipFill>
                <a:blip r:embed="rId17"/>
                <a:stretch>
                  <a:fillRect l="-18919" r="-135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6103598" y="3762645"/>
                <a:ext cx="214380" cy="818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98" y="3762645"/>
                <a:ext cx="214380" cy="818320"/>
              </a:xfrm>
              <a:prstGeom prst="rect">
                <a:avLst/>
              </a:prstGeom>
              <a:blipFill>
                <a:blip r:embed="rId18"/>
                <a:stretch>
                  <a:fillRect l="-18919" r="-16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6317978" y="3762645"/>
                <a:ext cx="214380" cy="818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78" y="3762645"/>
                <a:ext cx="214380" cy="818320"/>
              </a:xfrm>
              <a:prstGeom prst="rect">
                <a:avLst/>
              </a:prstGeom>
              <a:blipFill>
                <a:blip r:embed="rId19"/>
                <a:stretch>
                  <a:fillRect l="-18421" r="-1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786213" y="3967225"/>
                <a:ext cx="857520" cy="204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13" y="3967225"/>
                <a:ext cx="857520" cy="204580"/>
              </a:xfrm>
              <a:prstGeom prst="rect">
                <a:avLst/>
              </a:prstGeom>
              <a:blipFill>
                <a:blip r:embed="rId20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7786213" y="4171805"/>
                <a:ext cx="857520" cy="204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13" y="4171805"/>
                <a:ext cx="857520" cy="204580"/>
              </a:xfrm>
              <a:prstGeom prst="rect">
                <a:avLst/>
              </a:prstGeom>
              <a:blipFill>
                <a:blip r:embed="rId21"/>
                <a:stretch>
                  <a:fillRect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7786213" y="4376385"/>
                <a:ext cx="857520" cy="204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13" y="4376385"/>
                <a:ext cx="857520" cy="204580"/>
              </a:xfrm>
              <a:prstGeom prst="rect">
                <a:avLst/>
              </a:prstGeom>
              <a:blipFill>
                <a:blip r:embed="rId22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6746738" y="3762645"/>
                <a:ext cx="214381" cy="2045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38" y="3762645"/>
                <a:ext cx="214381" cy="204580"/>
              </a:xfrm>
              <a:prstGeom prst="rect">
                <a:avLst/>
              </a:prstGeom>
              <a:blipFill>
                <a:blip r:embed="rId23"/>
                <a:stretch>
                  <a:fillRect l="-16216" r="-5405"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6961118" y="3967225"/>
                <a:ext cx="214381" cy="2045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118" y="3967225"/>
                <a:ext cx="214381" cy="204580"/>
              </a:xfrm>
              <a:prstGeom prst="rect">
                <a:avLst/>
              </a:prstGeom>
              <a:blipFill>
                <a:blip r:embed="rId24"/>
                <a:stretch>
                  <a:fillRect l="-13514" r="-2703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175499" y="4171805"/>
                <a:ext cx="214381" cy="2045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99" y="4171805"/>
                <a:ext cx="214381" cy="204580"/>
              </a:xfrm>
              <a:prstGeom prst="rect">
                <a:avLst/>
              </a:prstGeom>
              <a:blipFill>
                <a:blip r:embed="rId25"/>
                <a:stretch>
                  <a:fillRect l="-16216" r="-5405"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7389880" y="4376385"/>
                <a:ext cx="214381" cy="2045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80" y="4376385"/>
                <a:ext cx="214381" cy="204580"/>
              </a:xfrm>
              <a:prstGeom prst="rect">
                <a:avLst/>
              </a:prstGeom>
              <a:blipFill>
                <a:blip r:embed="rId26"/>
                <a:stretch>
                  <a:fillRect l="-13514" r="-5405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3790096" y="4580965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096" y="4580965"/>
                <a:ext cx="36574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5870794" y="4580965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794" y="4580965"/>
                <a:ext cx="40075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6961118" y="458096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118" y="4580965"/>
                <a:ext cx="37702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7981284" y="4580965"/>
                <a:ext cx="523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84" y="4580965"/>
                <a:ext cx="523541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840443" y="396722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43" y="3967225"/>
                <a:ext cx="41069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7139750" y="3714001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750" y="3714001"/>
                <a:ext cx="60305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左大括弧 69"/>
          <p:cNvSpPr/>
          <p:nvPr/>
        </p:nvSpPr>
        <p:spPr>
          <a:xfrm rot="16200000">
            <a:off x="6030074" y="4445113"/>
            <a:ext cx="183132" cy="893601"/>
          </a:xfrm>
          <a:prstGeom prst="leftBrace">
            <a:avLst>
              <a:gd name="adj1" fmla="val 4089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5242761" y="495054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Orthonormal Basis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 flipH="1">
            <a:off x="690562" y="300513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 flipH="1">
            <a:off x="1748710" y="292179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1996360" y="1542511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 flipH="1">
            <a:off x="690562" y="2030493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56881" y="1305271"/>
            <a:ext cx="227507" cy="236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2735" y="1843107"/>
            <a:ext cx="227507" cy="236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7787067" y="4844646"/>
            <a:ext cx="1799671" cy="1730450"/>
          </a:xfrm>
          <a:prstGeom prst="rect">
            <a:avLst/>
          </a:prstGeo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3700999" y="4932289"/>
            <a:ext cx="1799671" cy="173045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352962" y="1292065"/>
            <a:ext cx="2123356" cy="2041685"/>
          </a:xfr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l="12376" r="55980"/>
          <a:stretch/>
        </p:blipFill>
        <p:spPr>
          <a:xfrm>
            <a:off x="857524" y="4157961"/>
            <a:ext cx="1701921" cy="217496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/>
          <a:srcRect r="96152"/>
          <a:stretch/>
        </p:blipFill>
        <p:spPr>
          <a:xfrm>
            <a:off x="647673" y="4157960"/>
            <a:ext cx="206952" cy="2174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593957" y="1233871"/>
                <a:ext cx="3645100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7" y="1233871"/>
                <a:ext cx="3645100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521564" y="1949262"/>
                <a:ext cx="371152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−0.41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−0.41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−0.71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564" y="1949262"/>
                <a:ext cx="3711529" cy="111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521564" y="677468"/>
                <a:ext cx="207838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564" y="677468"/>
                <a:ext cx="2078389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7120120" y="719138"/>
            <a:ext cx="280805" cy="263552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20133" y="1986543"/>
            <a:ext cx="333192" cy="1023714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420355" y="956140"/>
            <a:ext cx="280805" cy="263552"/>
          </a:xfrm>
          <a:prstGeom prst="rect">
            <a:avLst/>
          </a:prstGeom>
          <a:solidFill>
            <a:srgbClr val="FFC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701160" y="1986543"/>
            <a:ext cx="614165" cy="1023714"/>
          </a:xfrm>
          <a:prstGeom prst="rect">
            <a:avLst/>
          </a:prstGeom>
          <a:solidFill>
            <a:srgbClr val="FFC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791830" y="1231068"/>
            <a:ext cx="280805" cy="263552"/>
          </a:xfrm>
          <a:prstGeom prst="rect">
            <a:avLst/>
          </a:prstGeom>
          <a:solidFill>
            <a:schemeClr val="accent6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8597832" y="1949261"/>
            <a:ext cx="550931" cy="1060995"/>
          </a:xfrm>
          <a:prstGeom prst="rect">
            <a:avLst/>
          </a:prstGeom>
          <a:solidFill>
            <a:schemeClr val="accent6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174922" y="1498034"/>
            <a:ext cx="280805" cy="263552"/>
          </a:xfrm>
          <a:prstGeom prst="rect">
            <a:avLst/>
          </a:prstGeom>
          <a:solidFill>
            <a:schemeClr val="accent5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348788" y="1986542"/>
            <a:ext cx="661987" cy="1023713"/>
          </a:xfrm>
          <a:prstGeom prst="rect">
            <a:avLst/>
          </a:prstGeom>
          <a:solidFill>
            <a:schemeClr val="accent5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98787" y="3299858"/>
              <a:ext cx="8669341" cy="34077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8813">
                      <a:extLst>
                        <a:ext uri="{9D8B030D-6E8A-4147-A177-3AD203B41FA5}">
                          <a16:colId xmlns:a16="http://schemas.microsoft.com/office/drawing/2014/main" val="1111532004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163520219"/>
                        </a:ext>
                      </a:extLst>
                    </a:gridCol>
                    <a:gridCol w="2124075">
                      <a:extLst>
                        <a:ext uri="{9D8B030D-6E8A-4147-A177-3AD203B41FA5}">
                          <a16:colId xmlns:a16="http://schemas.microsoft.com/office/drawing/2014/main" val="4029847126"/>
                        </a:ext>
                      </a:extLst>
                    </a:gridCol>
                    <a:gridCol w="1995488">
                      <a:extLst>
                        <a:ext uri="{9D8B030D-6E8A-4147-A177-3AD203B41FA5}">
                          <a16:colId xmlns:a16="http://schemas.microsoft.com/office/drawing/2014/main" val="3155874906"/>
                        </a:ext>
                      </a:extLst>
                    </a:gridCol>
                    <a:gridCol w="2024065">
                      <a:extLst>
                        <a:ext uri="{9D8B030D-6E8A-4147-A177-3AD203B41FA5}">
                          <a16:colId xmlns:a16="http://schemas.microsoft.com/office/drawing/2014/main" val="34934975"/>
                        </a:ext>
                      </a:extLst>
                    </a:gridCol>
                  </a:tblGrid>
                  <a:tr h="391080"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4959658"/>
                      </a:ext>
                    </a:extLst>
                  </a:tr>
                  <a:tr h="1223962"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0.41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−0.41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0.82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.71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−0.71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0.29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−0.29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−0.29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0.87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6683855"/>
                      </a:ext>
                    </a:extLst>
                  </a:tr>
                  <a:tr h="1792707"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basis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3930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1817748"/>
                  </p:ext>
                </p:extLst>
              </p:nvPr>
            </p:nvGraphicFramePr>
            <p:xfrm>
              <a:off x="2998787" y="3299858"/>
              <a:ext cx="8669341" cy="34077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8813">
                      <a:extLst>
                        <a:ext uri="{9D8B030D-6E8A-4147-A177-3AD203B41FA5}">
                          <a16:colId xmlns:a16="http://schemas.microsoft.com/office/drawing/2014/main" val="1111532004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163520219"/>
                        </a:ext>
                      </a:extLst>
                    </a:gridCol>
                    <a:gridCol w="2124075">
                      <a:extLst>
                        <a:ext uri="{9D8B030D-6E8A-4147-A177-3AD203B41FA5}">
                          <a16:colId xmlns:a16="http://schemas.microsoft.com/office/drawing/2014/main" val="4029847126"/>
                        </a:ext>
                      </a:extLst>
                    </a:gridCol>
                    <a:gridCol w="1995488">
                      <a:extLst>
                        <a:ext uri="{9D8B030D-6E8A-4147-A177-3AD203B41FA5}">
                          <a16:colId xmlns:a16="http://schemas.microsoft.com/office/drawing/2014/main" val="3155874906"/>
                        </a:ext>
                      </a:extLst>
                    </a:gridCol>
                    <a:gridCol w="2024065">
                      <a:extLst>
                        <a:ext uri="{9D8B030D-6E8A-4147-A177-3AD203B41FA5}">
                          <a16:colId xmlns:a16="http://schemas.microsoft.com/office/drawing/2014/main" val="34934975"/>
                        </a:ext>
                      </a:extLst>
                    </a:gridCol>
                  </a:tblGrid>
                  <a:tr h="391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26" t="-4688" r="-1220370" b="-77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4959658"/>
                      </a:ext>
                    </a:extLst>
                  </a:tr>
                  <a:tr h="122396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26" t="-33333" r="-1220370" b="-147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5505" t="-33333" r="-329316" b="-147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198" t="-33333" r="-189685" b="-147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33232" t="-33333" r="-101829" b="-147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29217" t="-33333" r="-602" b="-147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6683855"/>
                      </a:ext>
                    </a:extLst>
                  </a:tr>
                  <a:tr h="1792707"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r>
                            <a:rPr lang="en-US" altLang="zh-TW" dirty="0" smtClean="0"/>
                            <a:t>basis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</a:pP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39309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4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5677437" y="4932289"/>
            <a:ext cx="1799671" cy="1730450"/>
          </a:xfrm>
          <a:prstGeom prst="rect">
            <a:avLst/>
          </a:prstGeom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9763505" y="4932289"/>
            <a:ext cx="1799671" cy="173045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4038599" y="5204697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24449" y="4769231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38599" y="6006812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24424" y="5944899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690562" y="300513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1748710" y="292179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 flipH="1">
            <a:off x="1996360" y="1542511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690562" y="2030493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flipH="1">
            <a:off x="3962548" y="6353501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flipH="1">
            <a:off x="4857644" y="628535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 flipH="1">
            <a:off x="3986960" y="555055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 flipH="1">
            <a:off x="5075281" y="511374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 flipH="1">
            <a:off x="5943460" y="634434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 flipH="1">
            <a:off x="6838556" y="6276196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 flipH="1">
            <a:off x="5967872" y="554139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flipH="1">
            <a:off x="7056193" y="5104589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20348" y="6496729"/>
            <a:ext cx="95251" cy="273628"/>
          </a:xfrm>
          <a:prstGeom prst="rect">
            <a:avLst/>
          </a:prstGeom>
          <a:solidFill>
            <a:srgbClr val="FFE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23138" y="6559478"/>
            <a:ext cx="95251" cy="273628"/>
          </a:xfrm>
          <a:prstGeom prst="rect">
            <a:avLst/>
          </a:prstGeom>
          <a:solidFill>
            <a:srgbClr val="FFE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20120" y="4642688"/>
            <a:ext cx="100013" cy="478678"/>
          </a:xfrm>
          <a:prstGeom prst="rect">
            <a:avLst/>
          </a:prstGeom>
          <a:solidFill>
            <a:srgbClr val="FFE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 flipH="1">
            <a:off x="8048879" y="627611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 flipH="1">
            <a:off x="8943975" y="6207969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 flipH="1">
            <a:off x="8073291" y="547316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 flipH="1">
            <a:off x="9161612" y="503636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 flipH="1">
            <a:off x="10029834" y="6354419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 flipH="1">
            <a:off x="10924930" y="6286273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 flipH="1">
            <a:off x="10054246" y="555147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 flipH="1">
            <a:off x="11142567" y="5114666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92733" y="6394204"/>
            <a:ext cx="100013" cy="478678"/>
          </a:xfrm>
          <a:prstGeom prst="rect">
            <a:avLst/>
          </a:prstGeom>
          <a:solidFill>
            <a:srgbClr val="D1E5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56423" y="5767473"/>
            <a:ext cx="100013" cy="478678"/>
          </a:xfrm>
          <a:prstGeom prst="rect">
            <a:avLst/>
          </a:prstGeom>
          <a:solidFill>
            <a:srgbClr val="D1E5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109207" y="6570793"/>
            <a:ext cx="95251" cy="199564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985507" y="6496729"/>
            <a:ext cx="95251" cy="199564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95057" y="5345948"/>
            <a:ext cx="95251" cy="199564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063163" y="4991100"/>
            <a:ext cx="107439" cy="539712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7026" y="1010721"/>
            <a:ext cx="1755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Find basis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3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41" grpId="0" animBg="1"/>
      <p:bldP spid="42" grpId="0" animBg="1"/>
      <p:bldP spid="43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45" grpId="0" animBg="1"/>
      <p:bldP spid="44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Benchmark, Tasks and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Semi-supervised node classification: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Cora, </a:t>
            </a:r>
            <a:r>
              <a:rPr lang="en-US" altLang="zh-TW" dirty="0" err="1" smtClean="0"/>
              <a:t>CiteSeer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Pubmed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Graph Classification: PROTEINS, D&amp;D, COLLAB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Link Prediction: NELL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solidFill>
                  <a:schemeClr val="bg2"/>
                </a:solidFill>
              </a:rPr>
              <a:t>Graph Representation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solidFill>
                  <a:schemeClr val="bg2"/>
                </a:solidFill>
              </a:rPr>
              <a:t>Regression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661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026" y="1010721"/>
            <a:ext cx="359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Graph Fourier Transform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7813954" y="4357034"/>
            <a:ext cx="2123356" cy="20416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54101" y="1580669"/>
                <a:ext cx="1918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 =    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01" y="1580669"/>
                <a:ext cx="1918282" cy="461665"/>
              </a:xfrm>
              <a:prstGeom prst="rect">
                <a:avLst/>
              </a:prstGeom>
              <a:blipFill>
                <a:blip r:embed="rId3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061262" y="2103345"/>
            <a:ext cx="2140175" cy="28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0.5      0.5        0.5    0.5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61261" y="2386012"/>
            <a:ext cx="2140175" cy="28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-0.41     -0.41    0.82    0 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61261" y="2662065"/>
            <a:ext cx="2140175" cy="28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0.71     -0.71       0        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1261" y="2938118"/>
            <a:ext cx="2140175" cy="282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-0.29   -0.29   </a:t>
            </a:r>
            <a:r>
              <a:rPr lang="en-US" altLang="zh-TW" sz="1400" dirty="0">
                <a:solidFill>
                  <a:schemeClr val="tx1"/>
                </a:solidFill>
              </a:rPr>
              <a:t>-</a:t>
            </a:r>
            <a:r>
              <a:rPr lang="en-US" altLang="zh-TW" sz="1400" dirty="0" smtClean="0">
                <a:solidFill>
                  <a:schemeClr val="tx1"/>
                </a:solidFill>
              </a:rPr>
              <a:t>0.29   0.87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4553" y="4820547"/>
            <a:ext cx="91888" cy="5160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03749" y="2103345"/>
            <a:ext cx="282951" cy="282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03749" y="2379399"/>
            <a:ext cx="282951" cy="282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03749" y="2662065"/>
            <a:ext cx="282951" cy="282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04329" y="2944734"/>
            <a:ext cx="282951" cy="282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377281" y="2411193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81" y="2411193"/>
                <a:ext cx="4828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3146738" y="2103344"/>
            <a:ext cx="1077600" cy="282667"/>
          </a:xfrm>
          <a:prstGeom prst="rect">
            <a:avLst/>
          </a:prstGeom>
          <a:solidFill>
            <a:srgbClr val="E0B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3.5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9115" y="2610277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259254" y="5336566"/>
            <a:ext cx="95250" cy="632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25190" y="4731662"/>
            <a:ext cx="93285" cy="3468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10116" y="5424731"/>
            <a:ext cx="95250" cy="632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334118" y="5467395"/>
            <a:ext cx="209732" cy="37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4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342415" y="5428980"/>
            <a:ext cx="209732" cy="37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4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278792" y="4579532"/>
            <a:ext cx="209732" cy="37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2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623162" y="4820547"/>
            <a:ext cx="72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-3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46738" y="2375560"/>
            <a:ext cx="1077600" cy="282667"/>
          </a:xfrm>
          <a:prstGeom prst="rect">
            <a:avLst/>
          </a:prstGeom>
          <a:solidFill>
            <a:srgbClr val="E0B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-5.74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46738" y="2653609"/>
            <a:ext cx="1077600" cy="282667"/>
          </a:xfrm>
          <a:prstGeom prst="rect">
            <a:avLst/>
          </a:prstGeom>
          <a:solidFill>
            <a:srgbClr val="E0B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46738" y="2936276"/>
            <a:ext cx="1077600" cy="282667"/>
          </a:xfrm>
          <a:prstGeom prst="rect">
            <a:avLst/>
          </a:prstGeom>
          <a:solidFill>
            <a:srgbClr val="E0B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0.29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713187" y="5452065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075088" y="5262267"/>
                <a:ext cx="1648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88" y="5262267"/>
                <a:ext cx="164814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橢圓 41"/>
          <p:cNvSpPr/>
          <p:nvPr/>
        </p:nvSpPr>
        <p:spPr>
          <a:xfrm>
            <a:off x="1162080" y="5377877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749154" y="5377877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2927036" y="5377877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519556" y="5377877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082297" y="5491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642004" y="5491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38153" y="5491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420129" y="5490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stCxn id="42" idx="0"/>
          </p:cNvCxnSpPr>
          <p:nvPr/>
        </p:nvCxnSpPr>
        <p:spPr>
          <a:xfrm flipV="1">
            <a:off x="1226374" y="4511278"/>
            <a:ext cx="6766" cy="866599"/>
          </a:xfrm>
          <a:prstGeom prst="straightConnector1">
            <a:avLst/>
          </a:prstGeom>
          <a:ln w="28575">
            <a:solidFill>
              <a:srgbClr val="E0B4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1799315" y="5446933"/>
            <a:ext cx="15873" cy="1241336"/>
          </a:xfrm>
          <a:prstGeom prst="straightConnector1">
            <a:avLst/>
          </a:prstGeom>
          <a:ln w="28575">
            <a:solidFill>
              <a:srgbClr val="E0B4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3579964" y="5034054"/>
            <a:ext cx="3886" cy="398805"/>
          </a:xfrm>
          <a:prstGeom prst="straightConnector1">
            <a:avLst/>
          </a:prstGeom>
          <a:ln w="28575">
            <a:solidFill>
              <a:srgbClr val="E0B4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978903" y="4166876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E0B4D4"/>
                </a:solidFill>
              </a:rPr>
              <a:t>3.5</a:t>
            </a:r>
            <a:endParaRPr lang="zh-TW" altLang="en-US" sz="2000" dirty="0">
              <a:solidFill>
                <a:srgbClr val="E0B4D4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749154" y="6405532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E0B4D4"/>
                </a:solidFill>
              </a:rPr>
              <a:t>-5.74</a:t>
            </a:r>
            <a:endParaRPr lang="zh-TW" altLang="en-US" sz="2000" dirty="0">
              <a:solidFill>
                <a:srgbClr val="E0B4D4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784951" y="50327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E0B4D4"/>
                </a:solidFill>
              </a:rPr>
              <a:t>0</a:t>
            </a:r>
            <a:endParaRPr lang="zh-TW" altLang="en-US" sz="2000" dirty="0">
              <a:solidFill>
                <a:srgbClr val="E0B4D4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15716" y="4682813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E0B4D4"/>
                </a:solidFill>
              </a:rPr>
              <a:t>0.29</a:t>
            </a:r>
            <a:endParaRPr lang="zh-TW" altLang="en-US" sz="2000" dirty="0">
              <a:solidFill>
                <a:srgbClr val="E0B4D4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967126" y="5434663"/>
            <a:ext cx="15272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494479" y="4992886"/>
                <a:ext cx="2741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479" y="4992886"/>
                <a:ext cx="2741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/>
          <p:cNvSpPr txBox="1"/>
          <p:nvPr/>
        </p:nvSpPr>
        <p:spPr>
          <a:xfrm>
            <a:off x="1749154" y="3803509"/>
            <a:ext cx="17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Spectral Domain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613993" y="3803352"/>
            <a:ext cx="318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Spatial Domain (Vertex Domain)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 flipH="1">
            <a:off x="8147085" y="6084751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 flipH="1">
            <a:off x="9205233" y="6001407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 flipH="1">
            <a:off x="9452883" y="462212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 flipH="1">
            <a:off x="8147085" y="5110106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5296446" y="1298002"/>
            <a:ext cx="350821" cy="28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631984" y="103949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Orthonormal basis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24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24" grpId="0" animBg="1"/>
      <p:bldP spid="33" grpId="0" animBg="1"/>
      <p:bldP spid="34" grpId="0" animBg="1"/>
      <p:bldP spid="36" grpId="0" animBg="1"/>
      <p:bldP spid="41" grpId="0"/>
      <p:bldP spid="42" grpId="0" animBg="1"/>
      <p:bldP spid="43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8" grpId="0"/>
      <p:bldP spid="59" grpId="0"/>
      <p:bldP spid="60" grpId="0"/>
      <p:bldP spid="61" grpId="0"/>
      <p:bldP spid="64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5512005" y="4429010"/>
            <a:ext cx="1799671" cy="17304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1425937" y="4516653"/>
            <a:ext cx="1799671" cy="1730450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3402375" y="4516653"/>
            <a:ext cx="1799671" cy="1730450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7488443" y="4516653"/>
            <a:ext cx="1799671" cy="1730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63537" y="4789061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9387" y="4353595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537" y="5591176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9362" y="5529263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5286" y="6081093"/>
            <a:ext cx="95251" cy="273628"/>
          </a:xfrm>
          <a:prstGeom prst="rect">
            <a:avLst/>
          </a:prstGeom>
          <a:solidFill>
            <a:srgbClr val="FFE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48076" y="6143842"/>
            <a:ext cx="95251" cy="273628"/>
          </a:xfrm>
          <a:prstGeom prst="rect">
            <a:avLst/>
          </a:prstGeom>
          <a:solidFill>
            <a:srgbClr val="FFE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45058" y="4227052"/>
            <a:ext cx="100013" cy="478678"/>
          </a:xfrm>
          <a:prstGeom prst="rect">
            <a:avLst/>
          </a:prstGeom>
          <a:solidFill>
            <a:srgbClr val="FFE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81361" y="5351837"/>
            <a:ext cx="100013" cy="478678"/>
          </a:xfrm>
          <a:prstGeom prst="rect">
            <a:avLst/>
          </a:prstGeom>
          <a:solidFill>
            <a:srgbClr val="D1E5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34145" y="6155157"/>
            <a:ext cx="95251" cy="199564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10445" y="6081093"/>
            <a:ext cx="95251" cy="199564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19995" y="4930312"/>
            <a:ext cx="95251" cy="199564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88101" y="4575464"/>
            <a:ext cx="107439" cy="539712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7671" y="5978568"/>
            <a:ext cx="100013" cy="478678"/>
          </a:xfrm>
          <a:prstGeom prst="rect">
            <a:avLst/>
          </a:prstGeom>
          <a:solidFill>
            <a:srgbClr val="D1E5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095018" cy="1325563"/>
          </a:xfrm>
        </p:spPr>
        <p:txBody>
          <a:bodyPr/>
          <a:lstStyle/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7026" y="1010721"/>
            <a:ext cx="4672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Inverse Graph </a:t>
            </a:r>
            <a:r>
              <a:rPr lang="en-US" altLang="zh-TW" sz="2400" dirty="0"/>
              <a:t>Fourier Transform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133212" y="1789939"/>
                <a:ext cx="2019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 =   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acc>
                        <m:accPr>
                          <m:chr m:val="̂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12" y="1789939"/>
                <a:ext cx="20192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63537" y="6334845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537" y="6334845"/>
                <a:ext cx="7913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774847" y="6334845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7" y="6334845"/>
                <a:ext cx="7913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851093" y="6334414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093" y="6334414"/>
                <a:ext cx="7913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870321" y="6329608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321" y="6329608"/>
                <a:ext cx="7913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/>
          <p:nvPr/>
        </p:nvCxnSpPr>
        <p:spPr>
          <a:xfrm flipV="1">
            <a:off x="602482" y="2944775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964383" y="2754977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83" y="2754977"/>
                <a:ext cx="361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橢圓 47"/>
          <p:cNvSpPr/>
          <p:nvPr/>
        </p:nvSpPr>
        <p:spPr>
          <a:xfrm>
            <a:off x="1051375" y="2870587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638449" y="2870587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2816331" y="2870587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408851" y="2870587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971592" y="298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531299" y="298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727448" y="298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309424" y="29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56" name="直線單箭頭接點 55"/>
          <p:cNvCxnSpPr>
            <a:stCxn id="48" idx="0"/>
          </p:cNvCxnSpPr>
          <p:nvPr/>
        </p:nvCxnSpPr>
        <p:spPr>
          <a:xfrm flipV="1">
            <a:off x="1115669" y="2003988"/>
            <a:ext cx="6766" cy="866599"/>
          </a:xfrm>
          <a:prstGeom prst="straightConnector1">
            <a:avLst/>
          </a:prstGeom>
          <a:ln w="28575">
            <a:solidFill>
              <a:srgbClr val="E0B4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>
            <a:off x="1696439" y="2939643"/>
            <a:ext cx="8045" cy="965621"/>
          </a:xfrm>
          <a:prstGeom prst="straightConnector1">
            <a:avLst/>
          </a:prstGeom>
          <a:ln w="28575">
            <a:solidFill>
              <a:srgbClr val="E0B4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3469259" y="2526764"/>
            <a:ext cx="3886" cy="398805"/>
          </a:xfrm>
          <a:prstGeom prst="straightConnector1">
            <a:avLst/>
          </a:prstGeom>
          <a:ln w="28575">
            <a:solidFill>
              <a:srgbClr val="E0B4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868198" y="1659586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E0B4D4"/>
                </a:solidFill>
              </a:rPr>
              <a:t>3.5</a:t>
            </a:r>
            <a:endParaRPr lang="zh-TW" altLang="en-US" sz="2000" dirty="0">
              <a:solidFill>
                <a:srgbClr val="E0B4D4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696439" y="3738716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E0B4D4"/>
                </a:solidFill>
              </a:rPr>
              <a:t>-5.74</a:t>
            </a:r>
            <a:endParaRPr lang="zh-TW" altLang="en-US" sz="2000" dirty="0">
              <a:solidFill>
                <a:srgbClr val="E0B4D4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674246" y="2525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E0B4D4"/>
                </a:solidFill>
              </a:rPr>
              <a:t>0</a:t>
            </a:r>
            <a:endParaRPr lang="zh-TW" altLang="en-US" sz="2000" dirty="0">
              <a:solidFill>
                <a:srgbClr val="E0B4D4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205011" y="2175523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E0B4D4"/>
                </a:solidFill>
              </a:rPr>
              <a:t>0.29</a:t>
            </a:r>
            <a:endParaRPr lang="zh-TW" altLang="en-US" sz="2000" dirty="0">
              <a:solidFill>
                <a:srgbClr val="E0B4D4"/>
              </a:solidFill>
            </a:endParaRPr>
          </a:p>
        </p:txBody>
      </p:sp>
      <p:pic>
        <p:nvPicPr>
          <p:cNvPr id="63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8143055" y="1734134"/>
            <a:ext cx="2123356" cy="2041685"/>
          </a:xfrm>
        </p:spPr>
      </p:pic>
      <p:sp>
        <p:nvSpPr>
          <p:cNvPr id="64" name="矩形 63"/>
          <p:cNvSpPr/>
          <p:nvPr/>
        </p:nvSpPr>
        <p:spPr>
          <a:xfrm>
            <a:off x="9853654" y="2197647"/>
            <a:ext cx="91888" cy="5160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588355" y="2713666"/>
            <a:ext cx="95250" cy="632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554291" y="2108762"/>
            <a:ext cx="93285" cy="3468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639217" y="2801831"/>
            <a:ext cx="95250" cy="632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604549" y="1826548"/>
            <a:ext cx="209732" cy="37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4929477" y="2957780"/>
            <a:ext cx="2473293" cy="1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489168" y="2448475"/>
                <a:ext cx="27411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𝑖𝑛𝑣𝑒𝑟𝑠𝑒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68" y="2448475"/>
                <a:ext cx="274113" cy="430887"/>
              </a:xfrm>
              <a:prstGeom prst="rect">
                <a:avLst/>
              </a:prstGeom>
              <a:blipFill>
                <a:blip r:embed="rId9"/>
                <a:stretch>
                  <a:fillRect r="-4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字方塊 78"/>
          <p:cNvSpPr txBox="1"/>
          <p:nvPr/>
        </p:nvSpPr>
        <p:spPr>
          <a:xfrm>
            <a:off x="1352741" y="46043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B5B5"/>
                </a:solidFill>
              </a:rPr>
              <a:t>0.5</a:t>
            </a:r>
            <a:endParaRPr lang="zh-TW" altLang="en-US" dirty="0">
              <a:solidFill>
                <a:srgbClr val="FFB5B5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3535567" y="4789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0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612438" y="4745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D1E5C4"/>
                </a:solidFill>
              </a:rPr>
              <a:t>0</a:t>
            </a:r>
            <a:endParaRPr lang="zh-TW" altLang="en-US" dirty="0">
              <a:solidFill>
                <a:srgbClr val="D1E5C4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395076" y="42243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3D2EC"/>
                </a:solidFill>
              </a:rPr>
              <a:t>0.87</a:t>
            </a:r>
            <a:endParaRPr lang="zh-TW" altLang="en-US" dirty="0">
              <a:solidFill>
                <a:srgbClr val="C3D2EC"/>
              </a:solidFill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800647" y="1659587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1219567" y="4608493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3373765" y="4759834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1754429" y="3766570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2499096" y="2522588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419037" y="4673119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3209875" y="2200047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7336189" y="4215210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7369994" y="1064061"/>
                <a:ext cx="1242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3.5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solidFill>
                            <a:srgbClr val="FFB5B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994" y="1064061"/>
                <a:ext cx="124264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8324801" y="105001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01" y="1050010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8613527" y="1057036"/>
                <a:ext cx="123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−5.74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527" y="1057036"/>
                <a:ext cx="123944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9622452" y="105258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452" y="1052580"/>
                <a:ext cx="4106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10373114" y="1056887"/>
                <a:ext cx="41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114" y="1056887"/>
                <a:ext cx="4147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9853654" y="105688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solidFill>
                            <a:srgbClr val="D1E5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654" y="1056887"/>
                <a:ext cx="7617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10599019" y="1056887"/>
                <a:ext cx="1370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.29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0" smtClean="0">
                          <a:solidFill>
                            <a:srgbClr val="C3D2E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019" y="1056887"/>
                <a:ext cx="13708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字方塊 99"/>
          <p:cNvSpPr txBox="1"/>
          <p:nvPr/>
        </p:nvSpPr>
        <p:spPr>
          <a:xfrm rot="16813346">
            <a:off x="8619356" y="13775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=</a:t>
            </a:r>
            <a:endParaRPr lang="zh-TW" altLang="en-US" sz="3200" dirty="0"/>
          </a:p>
        </p:txBody>
      </p:sp>
      <p:sp>
        <p:nvSpPr>
          <p:cNvPr id="101" name="矩形 100"/>
          <p:cNvSpPr/>
          <p:nvPr/>
        </p:nvSpPr>
        <p:spPr>
          <a:xfrm flipH="1">
            <a:off x="1701569" y="593636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 flipH="1">
            <a:off x="2596665" y="586821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 flipH="1">
            <a:off x="1725981" y="5133417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 flipH="1">
            <a:off x="2814302" y="4696611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 flipH="1">
            <a:off x="3669438" y="592992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4564534" y="5861779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 flipH="1">
            <a:off x="3693850" y="512697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 flipH="1">
            <a:off x="4782171" y="469017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 flipH="1">
            <a:off x="5783103" y="585180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flipH="1">
            <a:off x="6678199" y="5783656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flipH="1">
            <a:off x="5807515" y="504885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flipH="1">
            <a:off x="6895836" y="4612049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flipH="1">
            <a:off x="7763689" y="593636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flipH="1">
            <a:off x="8658785" y="586821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flipH="1">
            <a:off x="7788101" y="5133417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flipH="1">
            <a:off x="8876422" y="4696611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flipH="1">
            <a:off x="8491941" y="3446709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flipH="1">
            <a:off x="9550089" y="336336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flipH="1">
            <a:off x="9797739" y="198408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 flipH="1">
            <a:off x="8491941" y="247206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591" y="4197919"/>
            <a:ext cx="8409475" cy="25010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587436" y="4208207"/>
                <a:ext cx="6627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436" y="4208207"/>
                <a:ext cx="662746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9550089" y="4757646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O</a:t>
            </a:r>
            <a:r>
              <a:rPr lang="en-US" altLang="zh-TW" dirty="0" smtClean="0"/>
              <a:t>rthonormal Basis)</a:t>
            </a:r>
          </a:p>
        </p:txBody>
      </p:sp>
      <p:sp>
        <p:nvSpPr>
          <p:cNvPr id="121" name="矩形 120"/>
          <p:cNvSpPr/>
          <p:nvPr/>
        </p:nvSpPr>
        <p:spPr>
          <a:xfrm>
            <a:off x="554567" y="1632880"/>
            <a:ext cx="3763023" cy="250618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2623" y="1626500"/>
                <a:ext cx="5881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" y="1626500"/>
                <a:ext cx="588110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6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709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026" y="1010721"/>
            <a:ext cx="9075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Convolution in spatial domain = Multiplication in frequency domain</a:t>
            </a:r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560058" y="2705426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921959" y="2515628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59" y="2515628"/>
                <a:ext cx="3617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1008951" y="2631238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596025" y="2631238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773907" y="2631238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366427" y="2631238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29168" y="2744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88875" y="2744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85024" y="2744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67000" y="2743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8" idx="0"/>
          </p:cNvCxnSpPr>
          <p:nvPr/>
        </p:nvCxnSpPr>
        <p:spPr>
          <a:xfrm flipV="1">
            <a:off x="1073245" y="1764639"/>
            <a:ext cx="6766" cy="866599"/>
          </a:xfrm>
          <a:prstGeom prst="straightConnector1">
            <a:avLst/>
          </a:prstGeom>
          <a:ln w="28575">
            <a:solidFill>
              <a:srgbClr val="E0B4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646186" y="2700294"/>
            <a:ext cx="15873" cy="1241336"/>
          </a:xfrm>
          <a:prstGeom prst="straightConnector1">
            <a:avLst/>
          </a:prstGeom>
          <a:ln w="28575">
            <a:solidFill>
              <a:srgbClr val="E0B4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426835" y="2287415"/>
            <a:ext cx="3886" cy="398805"/>
          </a:xfrm>
          <a:prstGeom prst="straightConnector1">
            <a:avLst/>
          </a:prstGeom>
          <a:ln w="28575">
            <a:solidFill>
              <a:srgbClr val="E0B4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65151" y="2133340"/>
                <a:ext cx="13796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51" y="2133340"/>
                <a:ext cx="1379673" cy="461665"/>
              </a:xfrm>
              <a:prstGeom prst="rect">
                <a:avLst/>
              </a:prstGeom>
              <a:blipFill>
                <a:blip r:embed="rId3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/>
          <p:nvPr/>
        </p:nvCxnSpPr>
        <p:spPr>
          <a:xfrm flipV="1">
            <a:off x="560058" y="4732444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921959" y="4542646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59" y="4542646"/>
                <a:ext cx="3617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/>
          <p:cNvSpPr/>
          <p:nvPr/>
        </p:nvSpPr>
        <p:spPr>
          <a:xfrm>
            <a:off x="1008951" y="4658256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596025" y="4658256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773907" y="4658256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366427" y="4658256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29168" y="47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488875" y="47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685024" y="47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67000" y="4770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954753" y="146251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E0B4D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rgbClr val="E0B4D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rgbClr val="E0B4D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0B4D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E0B4D4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3" y="1462518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13043" t="-26667" r="-50000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685495" y="362877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E0B4D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rgbClr val="E0B4D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rgbClr val="E0B4D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0B4D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E0B4D4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495" y="3628772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0638" t="-23913" r="-51064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687484" y="225790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E0B4D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rgbClr val="E0B4D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rgbClr val="E0B4D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0B4D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E0B4D4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484" y="225790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t="-23913" r="-50000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266085" y="197111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E0B4D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rgbClr val="E0B4D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rgbClr val="E0B4D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0B4D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E0B4D4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085" y="1971118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13043" t="-23913" r="-50000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V="1">
            <a:off x="1064612" y="4116988"/>
            <a:ext cx="12016" cy="6178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065151" y="4251749"/>
                <a:ext cx="1894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𝑖𝑙𝑡𝑒𝑟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51" y="4251749"/>
                <a:ext cx="1894621" cy="461665"/>
              </a:xfrm>
              <a:prstGeom prst="rect">
                <a:avLst/>
              </a:prstGeom>
              <a:blipFill>
                <a:blip r:embed="rId9"/>
                <a:stretch>
                  <a:fillRect l="-643" r="-32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/>
          <p:cNvCxnSpPr/>
          <p:nvPr/>
        </p:nvCxnSpPr>
        <p:spPr>
          <a:xfrm flipV="1">
            <a:off x="1654122" y="4386405"/>
            <a:ext cx="15104" cy="3359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2833506" y="3792360"/>
            <a:ext cx="9921" cy="902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426835" y="4116988"/>
            <a:ext cx="0" cy="6154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79599" y="3690922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99" y="3690922"/>
                <a:ext cx="46660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402999" y="4059189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999" y="4059189"/>
                <a:ext cx="4612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569640" y="3450580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40" y="3450580"/>
                <a:ext cx="46660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205704" y="3767720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04" y="3767720"/>
                <a:ext cx="4666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589500" y="3188970"/>
                <a:ext cx="5229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00" y="3188970"/>
                <a:ext cx="52290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 rot="5400000">
                <a:off x="4584049" y="514564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84049" y="5145642"/>
                <a:ext cx="53412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/>
          <p:nvPr/>
        </p:nvCxnSpPr>
        <p:spPr>
          <a:xfrm flipV="1">
            <a:off x="585643" y="6188996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947544" y="5999198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44" y="5999198"/>
                <a:ext cx="36176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橢圓 54"/>
          <p:cNvSpPr/>
          <p:nvPr/>
        </p:nvSpPr>
        <p:spPr>
          <a:xfrm>
            <a:off x="1034536" y="6114808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1621610" y="6114808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99492" y="6114808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3392012" y="6114808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954753" y="6228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514460" y="6228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710609" y="6228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292585" y="6227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637750" y="59451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50" y="5945148"/>
                <a:ext cx="426399" cy="461665"/>
              </a:xfrm>
              <a:prstGeom prst="rect">
                <a:avLst/>
              </a:prstGeom>
              <a:blipFill>
                <a:blip r:embed="rId17"/>
                <a:stretch>
                  <a:fillRect t="-3947" r="-2285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/>
          <p:cNvCxnSpPr/>
          <p:nvPr/>
        </p:nvCxnSpPr>
        <p:spPr>
          <a:xfrm flipV="1">
            <a:off x="1090955" y="5516805"/>
            <a:ext cx="4510" cy="6670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1706996" y="6183864"/>
            <a:ext cx="7929" cy="51444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3446846" y="5768365"/>
            <a:ext cx="9460" cy="42515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88214" y="523439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4" y="5234398"/>
                <a:ext cx="281424" cy="276999"/>
              </a:xfrm>
              <a:prstGeom prst="rect">
                <a:avLst/>
              </a:prstGeom>
              <a:blipFill>
                <a:blip r:embed="rId18"/>
                <a:stretch>
                  <a:fillRect l="-21739" t="-26667" r="-5434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1544783" y="5789114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83" y="5789114"/>
                <a:ext cx="281424" cy="276999"/>
              </a:xfrm>
              <a:prstGeom prst="rect">
                <a:avLst/>
              </a:prstGeom>
              <a:blipFill>
                <a:blip r:embed="rId19"/>
                <a:stretch>
                  <a:fillRect l="-19149" t="-26667" r="-5319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2714812" y="574364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812" y="5743643"/>
                <a:ext cx="281424" cy="276999"/>
              </a:xfrm>
              <a:prstGeom prst="rect">
                <a:avLst/>
              </a:prstGeom>
              <a:blipFill>
                <a:blip r:embed="rId20"/>
                <a:stretch>
                  <a:fillRect l="-21277" t="-23913" r="-51064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311503" y="549505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03" y="5495055"/>
                <a:ext cx="281424" cy="276999"/>
              </a:xfrm>
              <a:prstGeom prst="rect">
                <a:avLst/>
              </a:prstGeom>
              <a:blipFill>
                <a:blip r:embed="rId21"/>
                <a:stretch>
                  <a:fillRect l="-21739" t="-23913" r="-5434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/>
              <p:cNvSpPr/>
              <p:nvPr/>
            </p:nvSpPr>
            <p:spPr>
              <a:xfrm>
                <a:off x="10405061" y="2867226"/>
                <a:ext cx="558988" cy="282667"/>
              </a:xfrm>
              <a:prstGeom prst="rect">
                <a:avLst/>
              </a:prstGeom>
              <a:solidFill>
                <a:srgbClr val="E0B4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61" y="2867226"/>
                <a:ext cx="558988" cy="28266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10405061" y="3149893"/>
                <a:ext cx="558988" cy="282667"/>
              </a:xfrm>
              <a:prstGeom prst="rect">
                <a:avLst/>
              </a:prstGeom>
              <a:solidFill>
                <a:srgbClr val="E0B4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61" y="3149893"/>
                <a:ext cx="558988" cy="28266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10405061" y="3428536"/>
                <a:ext cx="558988" cy="282667"/>
              </a:xfrm>
              <a:prstGeom prst="rect">
                <a:avLst/>
              </a:prstGeom>
              <a:solidFill>
                <a:srgbClr val="E0B4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61" y="3428536"/>
                <a:ext cx="558988" cy="28266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0405061" y="3700254"/>
                <a:ext cx="558988" cy="282667"/>
              </a:xfrm>
              <a:prstGeom prst="rect">
                <a:avLst/>
              </a:prstGeom>
              <a:solidFill>
                <a:srgbClr val="E0B4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61" y="3700254"/>
                <a:ext cx="558988" cy="28266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9043443" y="2867226"/>
                <a:ext cx="282951" cy="28266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443" y="2867226"/>
                <a:ext cx="282951" cy="282666"/>
              </a:xfrm>
              <a:prstGeom prst="rect">
                <a:avLst/>
              </a:prstGeom>
              <a:blipFill>
                <a:blip r:embed="rId26"/>
                <a:stretch>
                  <a:fillRect l="-27083" b="-12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9326394" y="3145870"/>
                <a:ext cx="282951" cy="28266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394" y="3145870"/>
                <a:ext cx="282951" cy="282666"/>
              </a:xfrm>
              <a:prstGeom prst="rect">
                <a:avLst/>
              </a:prstGeom>
              <a:blipFill>
                <a:blip r:embed="rId27"/>
                <a:stretch>
                  <a:fillRect l="-2500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9609345" y="3428536"/>
                <a:ext cx="282951" cy="28266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345" y="3428536"/>
                <a:ext cx="282951" cy="282666"/>
              </a:xfrm>
              <a:prstGeom prst="rect">
                <a:avLst/>
              </a:prstGeom>
              <a:blipFill>
                <a:blip r:embed="rId28"/>
                <a:stretch>
                  <a:fillRect l="-24490" b="-12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9892296" y="3705304"/>
                <a:ext cx="282951" cy="28266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96" y="3705304"/>
                <a:ext cx="282951" cy="282666"/>
              </a:xfrm>
              <a:prstGeom prst="rect">
                <a:avLst/>
              </a:prstGeom>
              <a:blipFill>
                <a:blip r:embed="rId29"/>
                <a:stretch>
                  <a:fillRect l="-2500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8263617" y="318798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17" y="3187982"/>
                <a:ext cx="534121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7441676" y="2867226"/>
                <a:ext cx="558988" cy="2826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76" y="2867226"/>
                <a:ext cx="558988" cy="282667"/>
              </a:xfrm>
              <a:prstGeom prst="rect">
                <a:avLst/>
              </a:prstGeom>
              <a:blipFill>
                <a:blip r:embed="rId31"/>
                <a:stretch>
                  <a:fillRect b="-40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/>
              <p:cNvSpPr/>
              <p:nvPr/>
            </p:nvSpPr>
            <p:spPr>
              <a:xfrm>
                <a:off x="7441676" y="3149893"/>
                <a:ext cx="558988" cy="2826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矩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76" y="3149893"/>
                <a:ext cx="558988" cy="282667"/>
              </a:xfrm>
              <a:prstGeom prst="rect">
                <a:avLst/>
              </a:prstGeom>
              <a:blipFill>
                <a:blip r:embed="rId32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/>
              <p:nvPr/>
            </p:nvSpPr>
            <p:spPr>
              <a:xfrm>
                <a:off x="7441676" y="3428536"/>
                <a:ext cx="558988" cy="2826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76" y="3428536"/>
                <a:ext cx="558988" cy="282667"/>
              </a:xfrm>
              <a:prstGeom prst="rect">
                <a:avLst/>
              </a:prstGeom>
              <a:blipFill>
                <a:blip r:embed="rId33"/>
                <a:stretch>
                  <a:fillRect b="-40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7441676" y="3700254"/>
                <a:ext cx="558988" cy="2826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76" y="3700254"/>
                <a:ext cx="558988" cy="282667"/>
              </a:xfrm>
              <a:prstGeom prst="rect">
                <a:avLst/>
              </a:prstGeom>
              <a:blipFill>
                <a:blip r:embed="rId34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7672400" y="4268104"/>
                <a:ext cx="3184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=               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acc>
                        <m:accPr>
                          <m:chr m:val="̂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400" y="4268104"/>
                <a:ext cx="3184654" cy="369332"/>
              </a:xfrm>
              <a:prstGeom prst="rect">
                <a:avLst/>
              </a:prstGeom>
              <a:blipFill>
                <a:blip r:embed="rId35"/>
                <a:stretch>
                  <a:fillRect t="-6557" r="-766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單箭頭接點 96"/>
          <p:cNvCxnSpPr/>
          <p:nvPr/>
        </p:nvCxnSpPr>
        <p:spPr>
          <a:xfrm flipV="1">
            <a:off x="9737695" y="4613286"/>
            <a:ext cx="13125" cy="216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517025" y="29728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9150339" y="477548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Learnable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1" name="弧形箭號 (下彎) 100"/>
          <p:cNvSpPr/>
          <p:nvPr/>
        </p:nvSpPr>
        <p:spPr>
          <a:xfrm rot="11038983">
            <a:off x="7879119" y="4790517"/>
            <a:ext cx="2758963" cy="541158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8351730" y="5351147"/>
            <a:ext cx="223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multiplication</a:t>
            </a:r>
          </a:p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(Feature Propagation)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445789" y="400991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Learnable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10504856" y="147015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56" y="1470152"/>
                <a:ext cx="36798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單箭頭接點 85"/>
          <p:cNvCxnSpPr/>
          <p:nvPr/>
        </p:nvCxnSpPr>
        <p:spPr>
          <a:xfrm>
            <a:off x="10680260" y="1781966"/>
            <a:ext cx="8589" cy="99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字方塊 95"/>
              <p:cNvSpPr txBox="1"/>
              <p:nvPr/>
            </p:nvSpPr>
            <p:spPr>
              <a:xfrm>
                <a:off x="10719997" y="2016555"/>
                <a:ext cx="2741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997" y="2016555"/>
                <a:ext cx="274113" cy="43088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5" grpId="0"/>
      <p:bldP spid="40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76" grpId="0"/>
      <p:bldP spid="77" grpId="0"/>
      <p:bldP spid="78" grpId="0"/>
      <p:bldP spid="79" grpId="0"/>
      <p:bldP spid="85" grpId="0" animBg="1"/>
      <p:bldP spid="87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 animBg="1"/>
      <p:bldP spid="94" grpId="0" animBg="1"/>
      <p:bldP spid="100" grpId="0"/>
      <p:bldP spid="101" grpId="0" animBg="1"/>
      <p:bldP spid="103" grpId="0"/>
      <p:bldP spid="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5512005" y="4429010"/>
            <a:ext cx="1799671" cy="17304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1425937" y="4516653"/>
            <a:ext cx="1799671" cy="1730450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3402375" y="4516653"/>
            <a:ext cx="1799671" cy="1730450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7488443" y="4516653"/>
            <a:ext cx="1799671" cy="1730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63537" y="4789061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9387" y="4353595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537" y="5591176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9362" y="5529263"/>
            <a:ext cx="95251" cy="326115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5286" y="6081093"/>
            <a:ext cx="95251" cy="273628"/>
          </a:xfrm>
          <a:prstGeom prst="rect">
            <a:avLst/>
          </a:prstGeom>
          <a:solidFill>
            <a:srgbClr val="FFE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48076" y="6143842"/>
            <a:ext cx="95251" cy="273628"/>
          </a:xfrm>
          <a:prstGeom prst="rect">
            <a:avLst/>
          </a:prstGeom>
          <a:solidFill>
            <a:srgbClr val="FFE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45058" y="4227052"/>
            <a:ext cx="100013" cy="478678"/>
          </a:xfrm>
          <a:prstGeom prst="rect">
            <a:avLst/>
          </a:prstGeom>
          <a:solidFill>
            <a:srgbClr val="FFE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81361" y="5351837"/>
            <a:ext cx="100013" cy="478678"/>
          </a:xfrm>
          <a:prstGeom prst="rect">
            <a:avLst/>
          </a:prstGeom>
          <a:solidFill>
            <a:srgbClr val="D1E5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34145" y="6155157"/>
            <a:ext cx="95251" cy="199564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10445" y="6081093"/>
            <a:ext cx="95251" cy="199564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19995" y="4930312"/>
            <a:ext cx="95251" cy="199564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88101" y="4575464"/>
            <a:ext cx="107439" cy="539712"/>
          </a:xfrm>
          <a:prstGeom prst="rect">
            <a:avLst/>
          </a:prstGeom>
          <a:solidFill>
            <a:srgbClr val="C3D2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7671" y="5978568"/>
            <a:ext cx="100013" cy="478678"/>
          </a:xfrm>
          <a:prstGeom prst="rect">
            <a:avLst/>
          </a:prstGeom>
          <a:solidFill>
            <a:srgbClr val="D1E5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095018" cy="1325563"/>
          </a:xfrm>
        </p:spPr>
        <p:txBody>
          <a:bodyPr/>
          <a:lstStyle/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7026" y="1010721"/>
            <a:ext cx="4672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Inverse Graph </a:t>
            </a:r>
            <a:r>
              <a:rPr lang="en-US" altLang="zh-TW" sz="2400" dirty="0"/>
              <a:t>Fourier Transform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5004566" y="1798700"/>
                <a:ext cx="21026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=   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acc>
                        <m:accPr>
                          <m:chr m:val="̂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6" y="1798700"/>
                <a:ext cx="21026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63537" y="6334845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537" y="6334845"/>
                <a:ext cx="7913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774847" y="6334845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7" y="6334845"/>
                <a:ext cx="7913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851093" y="6334414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093" y="6334414"/>
                <a:ext cx="7913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870321" y="6329608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321" y="6329608"/>
                <a:ext cx="7913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8143055" y="1734134"/>
            <a:ext cx="2123356" cy="2041685"/>
          </a:xfrm>
        </p:spPr>
      </p:pic>
      <p:cxnSp>
        <p:nvCxnSpPr>
          <p:cNvPr id="72" name="直線單箭頭接點 71"/>
          <p:cNvCxnSpPr/>
          <p:nvPr/>
        </p:nvCxnSpPr>
        <p:spPr>
          <a:xfrm flipV="1">
            <a:off x="4929477" y="2957780"/>
            <a:ext cx="2473293" cy="1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489168" y="2448475"/>
                <a:ext cx="27411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𝑖𝑛𝑣𝑒𝑟𝑠𝑒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68" y="2448475"/>
                <a:ext cx="274113" cy="430887"/>
              </a:xfrm>
              <a:prstGeom prst="rect">
                <a:avLst/>
              </a:prstGeom>
              <a:blipFill>
                <a:blip r:embed="rId9"/>
                <a:stretch>
                  <a:fillRect r="-4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字方塊 78"/>
          <p:cNvSpPr txBox="1"/>
          <p:nvPr/>
        </p:nvSpPr>
        <p:spPr>
          <a:xfrm>
            <a:off x="1352741" y="46043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B5B5"/>
                </a:solidFill>
              </a:rPr>
              <a:t>0.5</a:t>
            </a:r>
            <a:endParaRPr lang="zh-TW" altLang="en-US" dirty="0">
              <a:solidFill>
                <a:srgbClr val="FFB5B5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3535567" y="4789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0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612438" y="4745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D1E5C4"/>
                </a:solidFill>
              </a:rPr>
              <a:t>0</a:t>
            </a:r>
            <a:endParaRPr lang="zh-TW" altLang="en-US" dirty="0">
              <a:solidFill>
                <a:srgbClr val="D1E5C4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395076" y="42243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3D2EC"/>
                </a:solidFill>
              </a:rPr>
              <a:t>0.87</a:t>
            </a:r>
            <a:endParaRPr lang="zh-TW" altLang="en-US" dirty="0">
              <a:solidFill>
                <a:srgbClr val="C3D2EC"/>
              </a:solidFill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830032" y="2018507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1219567" y="4608493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3373765" y="4759834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1434024" y="3490867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2499096" y="2522588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419037" y="4673119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3209806" y="2256862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7336189" y="4215210"/>
            <a:ext cx="625290" cy="34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字方塊 91"/>
              <p:cNvSpPr txBox="1"/>
              <p:nvPr/>
            </p:nvSpPr>
            <p:spPr>
              <a:xfrm>
                <a:off x="7311676" y="1227554"/>
                <a:ext cx="11733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solidFill>
                            <a:srgbClr val="FFB5B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676" y="1227554"/>
                <a:ext cx="1173398" cy="646331"/>
              </a:xfrm>
              <a:prstGeom prst="rect">
                <a:avLst/>
              </a:prstGeom>
              <a:blipFill>
                <a:blip r:embed="rId10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字方塊 93"/>
              <p:cNvSpPr txBox="1"/>
              <p:nvPr/>
            </p:nvSpPr>
            <p:spPr>
              <a:xfrm>
                <a:off x="8266483" y="121350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483" y="1213503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/>
              <p:cNvSpPr txBox="1"/>
              <p:nvPr/>
            </p:nvSpPr>
            <p:spPr>
              <a:xfrm>
                <a:off x="8555209" y="1220529"/>
                <a:ext cx="85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09" y="1220529"/>
                <a:ext cx="858377" cy="369332"/>
              </a:xfrm>
              <a:prstGeom prst="rect">
                <a:avLst/>
              </a:prstGeom>
              <a:blipFill>
                <a:blip r:embed="rId12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字方塊 95"/>
              <p:cNvSpPr txBox="1"/>
              <p:nvPr/>
            </p:nvSpPr>
            <p:spPr>
              <a:xfrm>
                <a:off x="9392418" y="122038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18" y="1220380"/>
                <a:ext cx="4106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字方塊 96"/>
              <p:cNvSpPr txBox="1"/>
              <p:nvPr/>
            </p:nvSpPr>
            <p:spPr>
              <a:xfrm>
                <a:off x="10314796" y="1220380"/>
                <a:ext cx="41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796" y="1220380"/>
                <a:ext cx="4147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字方塊 97"/>
              <p:cNvSpPr txBox="1"/>
              <p:nvPr/>
            </p:nvSpPr>
            <p:spPr>
              <a:xfrm>
                <a:off x="9685373" y="1220380"/>
                <a:ext cx="863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solidFill>
                            <a:srgbClr val="D1E5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373" y="1220380"/>
                <a:ext cx="863698" cy="369332"/>
              </a:xfrm>
              <a:prstGeom prst="rect">
                <a:avLst/>
              </a:prstGeom>
              <a:blipFill>
                <a:blip r:embed="rId15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字方塊 98"/>
              <p:cNvSpPr txBox="1"/>
              <p:nvPr/>
            </p:nvSpPr>
            <p:spPr>
              <a:xfrm>
                <a:off x="10540701" y="1220380"/>
                <a:ext cx="116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0" smtClean="0">
                          <a:solidFill>
                            <a:srgbClr val="C3D2E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701" y="1220380"/>
                <a:ext cx="1168269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字方塊 99"/>
          <p:cNvSpPr txBox="1"/>
          <p:nvPr/>
        </p:nvSpPr>
        <p:spPr>
          <a:xfrm rot="16813346">
            <a:off x="8515520" y="150356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=</a:t>
            </a:r>
            <a:endParaRPr lang="zh-TW" altLang="en-US" sz="3200" dirty="0"/>
          </a:p>
        </p:txBody>
      </p:sp>
      <p:sp>
        <p:nvSpPr>
          <p:cNvPr id="101" name="矩形 100"/>
          <p:cNvSpPr/>
          <p:nvPr/>
        </p:nvSpPr>
        <p:spPr>
          <a:xfrm flipH="1">
            <a:off x="1701569" y="593636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 flipH="1">
            <a:off x="2596665" y="586821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 flipH="1">
            <a:off x="1725981" y="5133417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 flipH="1">
            <a:off x="2814302" y="4696611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 flipH="1">
            <a:off x="3669438" y="592992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4564534" y="5861779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 flipH="1">
            <a:off x="3693850" y="512697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 flipH="1">
            <a:off x="4782171" y="469017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 flipH="1">
            <a:off x="5783103" y="585180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flipH="1">
            <a:off x="6678199" y="5783656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flipH="1">
            <a:off x="5807515" y="504885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flipH="1">
            <a:off x="6895836" y="4612049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flipH="1">
            <a:off x="7763689" y="593636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flipH="1">
            <a:off x="8658785" y="586821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flipH="1">
            <a:off x="7788101" y="5133417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flipH="1">
            <a:off x="8876422" y="4696611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flipH="1">
            <a:off x="8491941" y="3446709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flipH="1">
            <a:off x="9550089" y="336336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flipH="1">
            <a:off x="9797739" y="198408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 flipH="1">
            <a:off x="8491941" y="247206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591" y="4197919"/>
            <a:ext cx="8409475" cy="25010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587436" y="4208207"/>
                <a:ext cx="6627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436" y="4208207"/>
                <a:ext cx="662746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9550089" y="4757646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O</a:t>
            </a:r>
            <a:r>
              <a:rPr lang="en-US" altLang="zh-TW" dirty="0" smtClean="0"/>
              <a:t>rthonormal Basis)</a:t>
            </a:r>
          </a:p>
        </p:txBody>
      </p:sp>
      <p:sp>
        <p:nvSpPr>
          <p:cNvPr id="121" name="矩形 120"/>
          <p:cNvSpPr/>
          <p:nvPr/>
        </p:nvSpPr>
        <p:spPr>
          <a:xfrm>
            <a:off x="554567" y="1632880"/>
            <a:ext cx="3763023" cy="250618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2623" y="1626500"/>
                <a:ext cx="59580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40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" y="1626500"/>
                <a:ext cx="595804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線單箭頭接點 139"/>
          <p:cNvCxnSpPr/>
          <p:nvPr/>
        </p:nvCxnSpPr>
        <p:spPr>
          <a:xfrm flipV="1">
            <a:off x="646408" y="2994494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/>
              <p:cNvSpPr txBox="1"/>
              <p:nvPr/>
            </p:nvSpPr>
            <p:spPr>
              <a:xfrm>
                <a:off x="4008309" y="2804696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309" y="2804696"/>
                <a:ext cx="36176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橢圓 141"/>
          <p:cNvSpPr/>
          <p:nvPr/>
        </p:nvSpPr>
        <p:spPr>
          <a:xfrm>
            <a:off x="1095301" y="2920306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1682375" y="2920306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/>
          <p:cNvSpPr/>
          <p:nvPr/>
        </p:nvSpPr>
        <p:spPr>
          <a:xfrm>
            <a:off x="2860257" y="2920306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3452777" y="2920306"/>
            <a:ext cx="128588" cy="138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文字方塊 145"/>
          <p:cNvSpPr txBox="1"/>
          <p:nvPr/>
        </p:nvSpPr>
        <p:spPr>
          <a:xfrm>
            <a:off x="1015518" y="3033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1575225" y="3033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2771374" y="3033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353350" y="3032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51" name="直線單箭頭接點 150"/>
          <p:cNvCxnSpPr/>
          <p:nvPr/>
        </p:nvCxnSpPr>
        <p:spPr>
          <a:xfrm flipV="1">
            <a:off x="1151720" y="2322303"/>
            <a:ext cx="4510" cy="6670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>
            <a:off x="1767761" y="2989362"/>
            <a:ext cx="7929" cy="51444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V="1">
            <a:off x="3507611" y="2573863"/>
            <a:ext cx="9460" cy="42515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字方塊 153"/>
              <p:cNvSpPr txBox="1"/>
              <p:nvPr/>
            </p:nvSpPr>
            <p:spPr>
              <a:xfrm>
                <a:off x="1048979" y="203989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54" name="文字方塊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79" y="2039896"/>
                <a:ext cx="281424" cy="276999"/>
              </a:xfrm>
              <a:prstGeom prst="rect">
                <a:avLst/>
              </a:prstGeom>
              <a:blipFill>
                <a:blip r:embed="rId20"/>
                <a:stretch>
                  <a:fillRect l="-21739" t="-26667" r="-5434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字方塊 154"/>
              <p:cNvSpPr txBox="1"/>
              <p:nvPr/>
            </p:nvSpPr>
            <p:spPr>
              <a:xfrm>
                <a:off x="1590947" y="349609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55" name="文字方塊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47" y="3496095"/>
                <a:ext cx="281424" cy="276999"/>
              </a:xfrm>
              <a:prstGeom prst="rect">
                <a:avLst/>
              </a:prstGeom>
              <a:blipFill>
                <a:blip r:embed="rId21"/>
                <a:stretch>
                  <a:fillRect l="-19565" t="-26667" r="-5434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字方塊 155"/>
              <p:cNvSpPr txBox="1"/>
              <p:nvPr/>
            </p:nvSpPr>
            <p:spPr>
              <a:xfrm>
                <a:off x="2775577" y="254914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56" name="文字方塊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577" y="2549141"/>
                <a:ext cx="281424" cy="276999"/>
              </a:xfrm>
              <a:prstGeom prst="rect">
                <a:avLst/>
              </a:prstGeom>
              <a:blipFill>
                <a:blip r:embed="rId22"/>
                <a:stretch>
                  <a:fillRect l="-21739" t="-23913" r="-5434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字方塊 156"/>
              <p:cNvSpPr txBox="1"/>
              <p:nvPr/>
            </p:nvSpPr>
            <p:spPr>
              <a:xfrm>
                <a:off x="3372268" y="230055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57" name="文字方塊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268" y="2300553"/>
                <a:ext cx="281424" cy="276999"/>
              </a:xfrm>
              <a:prstGeom prst="rect">
                <a:avLst/>
              </a:prstGeom>
              <a:blipFill>
                <a:blip r:embed="rId23"/>
                <a:stretch>
                  <a:fillRect l="-21739" t="-23913" r="-5434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矩形 157"/>
          <p:cNvSpPr/>
          <p:nvPr/>
        </p:nvSpPr>
        <p:spPr>
          <a:xfrm>
            <a:off x="8597184" y="2127106"/>
            <a:ext cx="93285" cy="346894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9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7217" y="4786855"/>
                <a:ext cx="985870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             =        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17" y="4786855"/>
                <a:ext cx="9858705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709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026" y="1010721"/>
            <a:ext cx="8927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Convolution in spatial domain = Multiplication in frequency domain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847102" y="3539872"/>
                <a:ext cx="1421139" cy="2826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2" y="3539872"/>
                <a:ext cx="1421139" cy="282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847101" y="3822539"/>
                <a:ext cx="1421139" cy="2826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1" y="3822539"/>
                <a:ext cx="1421139" cy="282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47101" y="4098592"/>
                <a:ext cx="1421139" cy="2826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1" y="4098592"/>
                <a:ext cx="1421139" cy="2826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847101" y="4374645"/>
                <a:ext cx="1421139" cy="2826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1" y="4374645"/>
                <a:ext cx="1421139" cy="2826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005691" y="3523370"/>
                <a:ext cx="282951" cy="28266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91" y="3523370"/>
                <a:ext cx="282951" cy="282666"/>
              </a:xfrm>
              <a:prstGeom prst="rect">
                <a:avLst/>
              </a:prstGeom>
              <a:blipFill>
                <a:blip r:embed="rId7"/>
                <a:stretch>
                  <a:fillRect l="-16327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005691" y="3799424"/>
                <a:ext cx="282951" cy="28266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91" y="3799424"/>
                <a:ext cx="282951" cy="282666"/>
              </a:xfrm>
              <a:prstGeom prst="rect">
                <a:avLst/>
              </a:prstGeom>
              <a:blipFill>
                <a:blip r:embed="rId8"/>
                <a:stretch>
                  <a:fillRect l="-16327" b="-102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0005691" y="4082090"/>
            <a:ext cx="282951" cy="282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914121" y="403030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121" y="4030302"/>
                <a:ext cx="4660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928506" y="3526681"/>
                <a:ext cx="282951" cy="28266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06" y="3526681"/>
                <a:ext cx="282951" cy="282666"/>
              </a:xfrm>
              <a:prstGeom prst="rect">
                <a:avLst/>
              </a:prstGeom>
              <a:blipFill>
                <a:blip r:embed="rId10"/>
                <a:stretch>
                  <a:fillRect l="-27083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11457" y="3805325"/>
                <a:ext cx="282951" cy="28266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57" y="3805325"/>
                <a:ext cx="282951" cy="282666"/>
              </a:xfrm>
              <a:prstGeom prst="rect">
                <a:avLst/>
              </a:prstGeom>
              <a:blipFill>
                <a:blip r:embed="rId11"/>
                <a:stretch>
                  <a:fillRect l="-25000" b="-102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94408" y="4087991"/>
                <a:ext cx="282951" cy="28266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408" y="4087991"/>
                <a:ext cx="282951" cy="282666"/>
              </a:xfrm>
              <a:prstGeom prst="rect">
                <a:avLst/>
              </a:prstGeom>
              <a:blipFill>
                <a:blip r:embed="rId12"/>
                <a:stretch>
                  <a:fillRect l="-2449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777359" y="4364759"/>
                <a:ext cx="282951" cy="28266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59" y="4364759"/>
                <a:ext cx="282951" cy="282666"/>
              </a:xfrm>
              <a:prstGeom prst="rect">
                <a:avLst/>
              </a:prstGeom>
              <a:blipFill>
                <a:blip r:embed="rId13"/>
                <a:stretch>
                  <a:fillRect l="-2500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069002" y="3540204"/>
                <a:ext cx="297201" cy="11166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02" y="3540204"/>
                <a:ext cx="297201" cy="1116662"/>
              </a:xfrm>
              <a:prstGeom prst="rect">
                <a:avLst/>
              </a:prstGeom>
              <a:blipFill>
                <a:blip r:embed="rId14"/>
                <a:stretch>
                  <a:fillRect l="-13725" r="-137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366203" y="3540204"/>
                <a:ext cx="297201" cy="11166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03" y="3540204"/>
                <a:ext cx="297201" cy="1116662"/>
              </a:xfrm>
              <a:prstGeom prst="rect">
                <a:avLst/>
              </a:prstGeom>
              <a:blipFill>
                <a:blip r:embed="rId15"/>
                <a:stretch>
                  <a:fillRect l="-13725" r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662509" y="3540204"/>
                <a:ext cx="297201" cy="11166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509" y="3540204"/>
                <a:ext cx="297201" cy="1116662"/>
              </a:xfrm>
              <a:prstGeom prst="rect">
                <a:avLst/>
              </a:prstGeom>
              <a:blipFill>
                <a:blip r:embed="rId16"/>
                <a:stretch>
                  <a:fillRect l="-15686" r="-137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959710" y="3539872"/>
                <a:ext cx="297201" cy="11166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710" y="3539872"/>
                <a:ext cx="297201" cy="1116662"/>
              </a:xfrm>
              <a:prstGeom prst="rect">
                <a:avLst/>
              </a:prstGeom>
              <a:blipFill>
                <a:blip r:embed="rId17"/>
                <a:stretch>
                  <a:fillRect l="-16000" r="-1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0005691" y="4370031"/>
                <a:ext cx="282951" cy="28266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91" y="4370031"/>
                <a:ext cx="282951" cy="282666"/>
              </a:xfrm>
              <a:prstGeom prst="rect">
                <a:avLst/>
              </a:prstGeom>
              <a:blipFill>
                <a:blip r:embed="rId18"/>
                <a:stretch>
                  <a:fillRect l="-16327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9226964" y="1393633"/>
            <a:ext cx="2123356" cy="2041685"/>
          </a:xfrm>
        </p:spPr>
      </p:pic>
      <p:sp>
        <p:nvSpPr>
          <p:cNvPr id="41" name="矩形 40"/>
          <p:cNvSpPr/>
          <p:nvPr/>
        </p:nvSpPr>
        <p:spPr>
          <a:xfrm>
            <a:off x="10937563" y="1857146"/>
            <a:ext cx="91888" cy="5160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672264" y="2373165"/>
            <a:ext cx="95250" cy="632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638200" y="1768261"/>
            <a:ext cx="93285" cy="3468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723126" y="2461330"/>
            <a:ext cx="95250" cy="632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9560095" y="3121350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flipH="1">
            <a:off x="10618243" y="3038006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10865893" y="1658723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9560095" y="214670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373386" y="3539872"/>
                <a:ext cx="558988" cy="282667"/>
              </a:xfrm>
              <a:prstGeom prst="rect">
                <a:avLst/>
              </a:prstGeom>
              <a:solidFill>
                <a:srgbClr val="FFB5B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86" y="3539872"/>
                <a:ext cx="558988" cy="282667"/>
              </a:xfrm>
              <a:prstGeom prst="rect">
                <a:avLst/>
              </a:prstGeom>
              <a:blipFill>
                <a:blip r:embed="rId20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1373386" y="3822539"/>
                <a:ext cx="558988" cy="282667"/>
              </a:xfrm>
              <a:prstGeom prst="rect">
                <a:avLst/>
              </a:prstGeom>
              <a:solidFill>
                <a:srgbClr val="FFB5B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86" y="3822539"/>
                <a:ext cx="558988" cy="282667"/>
              </a:xfrm>
              <a:prstGeom prst="rect">
                <a:avLst/>
              </a:prstGeom>
              <a:blipFill>
                <a:blip r:embed="rId21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1373386" y="4101182"/>
                <a:ext cx="558988" cy="282667"/>
              </a:xfrm>
              <a:prstGeom prst="rect">
                <a:avLst/>
              </a:prstGeom>
              <a:solidFill>
                <a:srgbClr val="FFB5B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86" y="4101182"/>
                <a:ext cx="558988" cy="282667"/>
              </a:xfrm>
              <a:prstGeom prst="rect">
                <a:avLst/>
              </a:prstGeom>
              <a:blipFill>
                <a:blip r:embed="rId22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1373386" y="4372900"/>
                <a:ext cx="558988" cy="282667"/>
              </a:xfrm>
              <a:prstGeom prst="rect">
                <a:avLst/>
              </a:prstGeom>
              <a:solidFill>
                <a:srgbClr val="FFB5B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86" y="4372900"/>
                <a:ext cx="558988" cy="282667"/>
              </a:xfrm>
              <a:prstGeom prst="rect">
                <a:avLst/>
              </a:prstGeom>
              <a:blipFill>
                <a:blip r:embed="rId23"/>
                <a:stretch>
                  <a:fillRect b="-40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弧形箭號 (下彎) 55"/>
          <p:cNvSpPr/>
          <p:nvPr/>
        </p:nvSpPr>
        <p:spPr>
          <a:xfrm rot="10800000">
            <a:off x="4726831" y="5379325"/>
            <a:ext cx="1330136" cy="3937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9348024" y="5703638"/>
                <a:ext cx="2741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024" y="5703638"/>
                <a:ext cx="274113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弧形箭號 (下彎) 58"/>
          <p:cNvSpPr/>
          <p:nvPr/>
        </p:nvSpPr>
        <p:spPr>
          <a:xfrm rot="10800000">
            <a:off x="6871974" y="5331230"/>
            <a:ext cx="1330136" cy="3937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998766" y="5680337"/>
            <a:ext cx="1320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Feature 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Propagation</a:t>
            </a:r>
            <a:endParaRPr lang="zh-TW" altLang="en-US" dirty="0"/>
          </a:p>
        </p:txBody>
      </p:sp>
      <p:sp>
        <p:nvSpPr>
          <p:cNvPr id="62" name="弧形箭號 (下彎) 61"/>
          <p:cNvSpPr/>
          <p:nvPr/>
        </p:nvSpPr>
        <p:spPr>
          <a:xfrm rot="10800000">
            <a:off x="8692867" y="5345310"/>
            <a:ext cx="1330136" cy="3937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707849" y="5744499"/>
                <a:ext cx="16105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𝑖𝑛𝑣𝑒𝑟𝑠𝑒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49" y="5744499"/>
                <a:ext cx="161050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836404" y="5724992"/>
                <a:ext cx="18960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4" y="5724992"/>
                <a:ext cx="1896096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內容版面配置區 3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870696" y="1467225"/>
            <a:ext cx="2123356" cy="2041685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2601569" y="1974628"/>
            <a:ext cx="106584" cy="315251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15996" y="2603508"/>
            <a:ext cx="94695" cy="476008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373386" y="2823923"/>
            <a:ext cx="88722" cy="343758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1203827" y="3194942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 flipH="1">
            <a:off x="2261975" y="311159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 flipH="1">
            <a:off x="2509625" y="1732315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 flipH="1">
            <a:off x="1203827" y="2220297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345354" y="1859607"/>
            <a:ext cx="93285" cy="346894"/>
          </a:xfrm>
          <a:prstGeom prst="rect">
            <a:avLst/>
          </a:prstGeom>
          <a:solidFill>
            <a:srgbClr val="FFB5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780366" y="318161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Learnable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0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9" grpId="0" animBg="1"/>
      <p:bldP spid="61" grpId="0"/>
      <p:bldP spid="62" grpId="0" animBg="1"/>
      <p:bldP spid="63" grpId="0"/>
      <p:bldP spid="66" grpId="0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0015" y="2097258"/>
                <a:ext cx="980901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15" y="2097258"/>
                <a:ext cx="9809019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1"/>
          <p:cNvSpPr txBox="1">
            <a:spLocks/>
          </p:cNvSpPr>
          <p:nvPr/>
        </p:nvSpPr>
        <p:spPr>
          <a:xfrm>
            <a:off x="0" y="0"/>
            <a:ext cx="709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7026" y="1010721"/>
            <a:ext cx="231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Naïve Method</a:t>
            </a:r>
            <a:endParaRPr lang="zh-TW" altLang="en-US" sz="2400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2087536" y="4044849"/>
            <a:ext cx="372055" cy="5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763136" y="3879684"/>
                <a:ext cx="365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36" y="3879684"/>
                <a:ext cx="3657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85082" y="4251790"/>
                <a:ext cx="900208" cy="280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82" y="4251790"/>
                <a:ext cx="900208" cy="280008"/>
              </a:xfrm>
              <a:prstGeom prst="rect">
                <a:avLst/>
              </a:prstGeom>
              <a:blipFill>
                <a:blip r:embed="rId4"/>
                <a:stretch>
                  <a:fillRect b="-22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133020" y="4481169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Learn a filter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6277605" y="4385827"/>
            <a:ext cx="372055" cy="5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46174" y="4213717"/>
            <a:ext cx="21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Propagation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512835" y="3601001"/>
                <a:ext cx="1609513" cy="88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mtClean="0">
                          <a:solidFill>
                            <a:schemeClr val="tx1"/>
                          </a:solidFill>
                        </a:rPr>
                        <m:t>Spectral</m:t>
                      </m:r>
                      <m:r>
                        <m:rPr>
                          <m:nor/>
                        </m:rPr>
                        <a:rPr lang="en-US" altLang="zh-TW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mtClean="0">
                          <a:solidFill>
                            <a:schemeClr val="tx1"/>
                          </a:solidFill>
                        </a:rPr>
                        <m:t>decomposition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835" y="3601001"/>
                <a:ext cx="1609513" cy="887695"/>
              </a:xfrm>
              <a:prstGeom prst="rect">
                <a:avLst/>
              </a:prstGeom>
              <a:blipFill>
                <a:blip r:embed="rId5"/>
                <a:stretch>
                  <a:fillRect l="-7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880292" y="3231669"/>
                <a:ext cx="835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p>
                        <m:s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92" y="3231669"/>
                <a:ext cx="8354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/>
          <p:nvPr/>
        </p:nvCxnSpPr>
        <p:spPr>
          <a:xfrm flipV="1">
            <a:off x="4206836" y="3689051"/>
            <a:ext cx="372055" cy="5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589867" y="3510352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67" y="3510352"/>
                <a:ext cx="4007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473606" y="3907656"/>
                <a:ext cx="728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06" y="3907656"/>
                <a:ext cx="72808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5588786" y="4760396"/>
            <a:ext cx="461665" cy="2077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832264" y="4894433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Convolution Kernel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5087016" y="3659542"/>
            <a:ext cx="15626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>
            <a:off x="6643098" y="3659542"/>
            <a:ext cx="0" cy="742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649455" y="4050780"/>
            <a:ext cx="372055" cy="5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115919" y="3874663"/>
                <a:ext cx="137544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19" y="3874663"/>
                <a:ext cx="1375440" cy="369332"/>
              </a:xfrm>
              <a:prstGeom prst="rect">
                <a:avLst/>
              </a:prstGeom>
              <a:blipFill>
                <a:blip r:embed="rId9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385928" y="3490192"/>
                <a:ext cx="835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p>
                        <m:s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28" y="3490192"/>
                <a:ext cx="83542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632402" y="6319540"/>
            <a:ext cx="21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Propagation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3902147" y="5980486"/>
                <a:ext cx="137544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47" y="5980486"/>
                <a:ext cx="1375440" cy="369332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50"/>
          <p:cNvCxnSpPr/>
          <p:nvPr/>
        </p:nvCxnSpPr>
        <p:spPr>
          <a:xfrm>
            <a:off x="2273444" y="6147030"/>
            <a:ext cx="15449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1905458" y="5980486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458" y="5980486"/>
                <a:ext cx="3679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單箭頭接點 54"/>
          <p:cNvCxnSpPr/>
          <p:nvPr/>
        </p:nvCxnSpPr>
        <p:spPr>
          <a:xfrm>
            <a:off x="5406554" y="6147030"/>
            <a:ext cx="15449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6980049" y="5950208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9" y="5950208"/>
                <a:ext cx="367986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7067811" y="5143308"/>
            <a:ext cx="5187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High Time Complexity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3296143" y="4537338"/>
            <a:ext cx="1859" cy="29035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712352" y="4848740"/>
                <a:ext cx="1278492" cy="679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TW" dirty="0" smtClean="0">
                    <a:solidFill>
                      <a:schemeClr val="bg1">
                        <a:lumMod val="8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2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2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2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2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2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2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52" y="4848740"/>
                <a:ext cx="1278492" cy="6792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7179733" y="1185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3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8836562" y="85565"/>
            <a:ext cx="2123356" cy="2041685"/>
          </a:xfrm>
        </p:spPr>
      </p:pic>
      <p:sp>
        <p:nvSpPr>
          <p:cNvPr id="38" name="矩形 37"/>
          <p:cNvSpPr/>
          <p:nvPr/>
        </p:nvSpPr>
        <p:spPr>
          <a:xfrm flipH="1">
            <a:off x="9174162" y="1798638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flipH="1">
            <a:off x="10232310" y="1715294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 flipH="1">
            <a:off x="10479960" y="336011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9174162" y="823993"/>
            <a:ext cx="198528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140485" y="2285811"/>
                <a:ext cx="12903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85" y="2285811"/>
                <a:ext cx="129035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4622445" y="1496224"/>
            <a:ext cx="21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Propagation Method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 rot="16200000">
            <a:off x="5534092" y="1088255"/>
            <a:ext cx="385233" cy="18454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/>
      <p:bldP spid="24" grpId="0"/>
      <p:bldP spid="25" grpId="0" animBg="1"/>
      <p:bldP spid="27" grpId="0"/>
      <p:bldP spid="31" grpId="0"/>
      <p:bldP spid="34" grpId="0"/>
      <p:bldP spid="35" grpId="0"/>
      <p:bldP spid="36" grpId="0"/>
      <p:bldP spid="45" grpId="0" animBg="1"/>
      <p:bldP spid="48" grpId="0"/>
      <p:bldP spid="49" grpId="0"/>
      <p:bldP spid="50" grpId="0" animBg="1"/>
      <p:bldP spid="54" grpId="0"/>
      <p:bldP spid="56" grpId="0"/>
      <p:bldP spid="58" grpId="0"/>
      <p:bldP spid="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709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026" y="1010721"/>
            <a:ext cx="2828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Reduce Parameter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7459" y="1814849"/>
                <a:ext cx="900208" cy="280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59" y="1814849"/>
                <a:ext cx="900208" cy="280008"/>
              </a:xfrm>
              <a:prstGeom prst="rect">
                <a:avLst/>
              </a:prstGeom>
              <a:blipFill>
                <a:blip r:embed="rId2"/>
                <a:stretch>
                  <a:fillRect b="-20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44570" y="1458952"/>
                <a:ext cx="728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70" y="1458952"/>
                <a:ext cx="72808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033573" y="2237914"/>
            <a:ext cx="553998" cy="302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55004" y="2605384"/>
                <a:ext cx="130721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4" y="2605384"/>
                <a:ext cx="1307217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 flipH="1">
            <a:off x="2127664" y="3045567"/>
            <a:ext cx="171369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00668" y="265836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approximate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890836" y="2323992"/>
                <a:ext cx="3039357" cy="1443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36" y="2323992"/>
                <a:ext cx="3039357" cy="1443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 flipH="1" flipV="1">
            <a:off x="4528249" y="1792574"/>
            <a:ext cx="223132" cy="704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043785" y="1814849"/>
            <a:ext cx="210734" cy="57410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897758" y="1445517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estimate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72593" y="1445517"/>
            <a:ext cx="8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known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873313" y="2594290"/>
                <a:ext cx="1307602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TW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13" y="2594290"/>
                <a:ext cx="1307602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467901" y="4131208"/>
                <a:ext cx="1997791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01" y="4131208"/>
                <a:ext cx="1997791" cy="902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1396875" y="4421925"/>
            <a:ext cx="643143" cy="382013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13208" y="5216849"/>
                <a:ext cx="3451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1.  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𝑝𝑎𝑟𝑎𝑚𝑒𝑡𝑒𝑟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𝑒𝑠𝑡𝑖𝑚𝑎𝑡𝑖𝑜𝑛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08" y="5216849"/>
                <a:ext cx="345100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>
            <a:stCxn id="30" idx="3"/>
            <a:endCxn id="33" idx="1"/>
          </p:cNvCxnSpPr>
          <p:nvPr/>
        </p:nvCxnSpPr>
        <p:spPr>
          <a:xfrm>
            <a:off x="4364216" y="5401515"/>
            <a:ext cx="199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355649" y="5216849"/>
                <a:ext cx="176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TW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649" y="5216849"/>
                <a:ext cx="176958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9140485" y="3751784"/>
                <a:ext cx="265597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altLang="zh-TW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TW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r>
                  <a:rPr lang="en-US" altLang="zh-TW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ΛΛ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i="1" dirty="0" smtClean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endParaRPr lang="en-US" altLang="zh-TW" dirty="0" smtClean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85" y="3751784"/>
                <a:ext cx="2655971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/>
          <p:nvPr/>
        </p:nvCxnSpPr>
        <p:spPr>
          <a:xfrm flipH="1">
            <a:off x="7268975" y="3978418"/>
            <a:ext cx="1807292" cy="37353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913208" y="5598862"/>
                <a:ext cx="559345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𝐷𝑜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𝑠𝑎𝑣𝑒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08" y="5598862"/>
                <a:ext cx="5593454" cy="404983"/>
              </a:xfrm>
              <a:prstGeom prst="rect">
                <a:avLst/>
              </a:prstGeom>
              <a:blipFill>
                <a:blip r:embed="rId1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60502" y="6016525"/>
                <a:ext cx="28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3. 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h𝑜𝑝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receptive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field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02" y="6016525"/>
                <a:ext cx="2880853" cy="369332"/>
              </a:xfrm>
              <a:prstGeom prst="rect">
                <a:avLst/>
              </a:prstGeom>
              <a:blipFill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939583" y="6398537"/>
                <a:ext cx="2370841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4. 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83" y="6398537"/>
                <a:ext cx="2370841" cy="392993"/>
              </a:xfrm>
              <a:prstGeom prst="rect">
                <a:avLst/>
              </a:prstGeom>
              <a:blipFill>
                <a:blip r:embed="rId1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75250" y="4403708"/>
                <a:ext cx="1992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50" y="4403708"/>
                <a:ext cx="1992340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43163" y="4146356"/>
                <a:ext cx="1420004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163" y="4146356"/>
                <a:ext cx="1420004" cy="9025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3050903" y="4167967"/>
            <a:ext cx="846855" cy="86583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281071" y="4140016"/>
                <a:ext cx="1938479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71" y="4140016"/>
                <a:ext cx="1938479" cy="9025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2" b="23282"/>
          <a:stretch/>
        </p:blipFill>
        <p:spPr>
          <a:xfrm>
            <a:off x="8974018" y="498299"/>
            <a:ext cx="2123356" cy="20416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9261043" y="2664875"/>
                <a:ext cx="12903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43" y="2664875"/>
                <a:ext cx="1290353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215146" y="4396062"/>
            <a:ext cx="704391" cy="382013"/>
          </a:xfrm>
          <a:prstGeom prst="rect">
            <a:avLst/>
          </a:prstGeom>
          <a:solidFill>
            <a:srgbClr val="FFB5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952065" y="4396062"/>
            <a:ext cx="253758" cy="382013"/>
          </a:xfrm>
          <a:prstGeom prst="rect">
            <a:avLst/>
          </a:prstGeom>
          <a:solidFill>
            <a:srgbClr val="FFB5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五角星形 17"/>
          <p:cNvSpPr/>
          <p:nvPr/>
        </p:nvSpPr>
        <p:spPr>
          <a:xfrm>
            <a:off x="3822748" y="1464626"/>
            <a:ext cx="169334" cy="16555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五角星形 37"/>
          <p:cNvSpPr/>
          <p:nvPr/>
        </p:nvSpPr>
        <p:spPr>
          <a:xfrm>
            <a:off x="802792" y="5334632"/>
            <a:ext cx="169334" cy="16555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40"/>
          <p:cNvSpPr/>
          <p:nvPr/>
        </p:nvSpPr>
        <p:spPr>
          <a:xfrm>
            <a:off x="6845526" y="4232760"/>
            <a:ext cx="169334" cy="16555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五角星形 43"/>
          <p:cNvSpPr/>
          <p:nvPr/>
        </p:nvSpPr>
        <p:spPr>
          <a:xfrm>
            <a:off x="802792" y="5718574"/>
            <a:ext cx="169334" cy="16555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五角星形 44"/>
          <p:cNvSpPr/>
          <p:nvPr/>
        </p:nvSpPr>
        <p:spPr>
          <a:xfrm>
            <a:off x="6331806" y="4067325"/>
            <a:ext cx="169334" cy="165557"/>
          </a:xfrm>
          <a:prstGeom prst="star5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五角星形 45"/>
          <p:cNvSpPr/>
          <p:nvPr/>
        </p:nvSpPr>
        <p:spPr>
          <a:xfrm>
            <a:off x="805888" y="6113266"/>
            <a:ext cx="169334" cy="165557"/>
          </a:xfrm>
          <a:prstGeom prst="star5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箭號 (下彎) 18"/>
          <p:cNvSpPr/>
          <p:nvPr/>
        </p:nvSpPr>
        <p:spPr>
          <a:xfrm rot="6245057" flipH="1">
            <a:off x="10164554" y="1391400"/>
            <a:ext cx="1505482" cy="376766"/>
          </a:xfrm>
          <a:prstGeom prst="curvedDownArrow">
            <a:avLst>
              <a:gd name="adj1" fmla="val 8762"/>
              <a:gd name="adj2" fmla="val 50000"/>
              <a:gd name="adj3" fmla="val 3549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弧形箭號 (下彎) 46"/>
          <p:cNvSpPr/>
          <p:nvPr/>
        </p:nvSpPr>
        <p:spPr>
          <a:xfrm rot="20305502">
            <a:off x="9244011" y="589515"/>
            <a:ext cx="1324415" cy="376766"/>
          </a:xfrm>
          <a:prstGeom prst="curvedDownArrow">
            <a:avLst>
              <a:gd name="adj1" fmla="val 8762"/>
              <a:gd name="adj2" fmla="val 50000"/>
              <a:gd name="adj3" fmla="val 35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弧形箭號 (下彎) 47"/>
          <p:cNvSpPr/>
          <p:nvPr/>
        </p:nvSpPr>
        <p:spPr>
          <a:xfrm rot="18156418">
            <a:off x="8149515" y="546797"/>
            <a:ext cx="2467779" cy="990096"/>
          </a:xfrm>
          <a:prstGeom prst="curvedDownArrow">
            <a:avLst>
              <a:gd name="adj1" fmla="val 8762"/>
              <a:gd name="adj2" fmla="val 50000"/>
              <a:gd name="adj3" fmla="val 3496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060010" y="101192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2-hop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571365" y="59323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1-hop</a:t>
            </a:r>
            <a:endParaRPr lang="zh-TW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20" grpId="0"/>
      <p:bldP spid="21" grpId="0"/>
      <p:bldP spid="23" grpId="0"/>
      <p:bldP spid="24" grpId="0"/>
      <p:bldP spid="25" grpId="0" animBg="1"/>
      <p:bldP spid="30" grpId="0"/>
      <p:bldP spid="33" grpId="0"/>
      <p:bldP spid="37" grpId="0"/>
      <p:bldP spid="40" grpId="0"/>
      <p:bldP spid="42" grpId="0"/>
      <p:bldP spid="43" grpId="0"/>
      <p:bldP spid="2" grpId="0"/>
      <p:bldP spid="3" grpId="0"/>
      <p:bldP spid="26" grpId="0" animBg="1"/>
      <p:bldP spid="12" grpId="0"/>
      <p:bldP spid="27" grpId="0" animBg="1"/>
      <p:bldP spid="28" grpId="0" animBg="1"/>
      <p:bldP spid="18" grpId="0" animBg="1"/>
      <p:bldP spid="38" grpId="0" animBg="1"/>
      <p:bldP spid="41" grpId="0" animBg="1"/>
      <p:bldP spid="44" grpId="0" animBg="1"/>
      <p:bldP spid="45" grpId="0" animBg="1"/>
      <p:bldP spid="46" grpId="0" animBg="1"/>
      <p:bldP spid="19" grpId="0" animBg="1"/>
      <p:bldP spid="47" grpId="0" animBg="1"/>
      <p:bldP spid="48" grpId="0" animBg="1"/>
      <p:bldP spid="29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709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026" y="1010721"/>
            <a:ext cx="1625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ChebNet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180690" y="2153337"/>
            <a:ext cx="7743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71132" y="1968671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32" y="1968671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20714" y="1823567"/>
                <a:ext cx="1105303" cy="6595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714" y="1823567"/>
                <a:ext cx="1105303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3188141" y="2153337"/>
            <a:ext cx="7743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965251" y="1968671"/>
                <a:ext cx="1735668" cy="380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;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∈[−1,1]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251" y="1968671"/>
                <a:ext cx="1735668" cy="380938"/>
              </a:xfrm>
              <a:prstGeom prst="rect">
                <a:avLst/>
              </a:prstGeom>
              <a:blipFill>
                <a:blip r:embed="rId5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V="1">
            <a:off x="5644043" y="2153337"/>
            <a:ext cx="7743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418440" y="1609822"/>
                <a:ext cx="2323839" cy="10870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</m:d>
                      <m:r>
                        <a:rPr lang="en-US" altLang="zh-TW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TW" sz="12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</m:d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</m:oMath>
                  </m:oMathPara>
                </a14:m>
                <a:endParaRPr lang="en-US" altLang="zh-TW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sz="12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</m:d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̃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440" y="1609822"/>
                <a:ext cx="2323839" cy="1087029"/>
              </a:xfrm>
              <a:prstGeom prst="rect">
                <a:avLst/>
              </a:prstGeom>
              <a:blipFill>
                <a:blip r:embed="rId6"/>
                <a:stretch>
                  <a:fillRect t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V="1">
            <a:off x="8742279" y="2153336"/>
            <a:ext cx="7743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459800" y="1931030"/>
                <a:ext cx="81451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800" y="1931030"/>
                <a:ext cx="814517" cy="404983"/>
              </a:xfrm>
              <a:prstGeom prst="rect">
                <a:avLst/>
              </a:prstGeom>
              <a:blipFill>
                <a:blip r:embed="rId7"/>
                <a:stretch>
                  <a:fillRect t="-4545" r="-323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090462" y="2847906"/>
                <a:ext cx="900208" cy="280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62" y="2847906"/>
                <a:ext cx="900208" cy="280008"/>
              </a:xfrm>
              <a:prstGeom prst="rect">
                <a:avLst/>
              </a:prstGeom>
              <a:blipFill>
                <a:blip r:embed="rId8"/>
                <a:stretch>
                  <a:fillRect b="-22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1236576" y="3270971"/>
            <a:ext cx="553998" cy="302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58007" y="3638441"/>
                <a:ext cx="130721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07" y="3638441"/>
                <a:ext cx="1307217" cy="88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 flipH="1">
            <a:off x="2330667" y="4078624"/>
            <a:ext cx="171369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503671" y="369142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approximate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097583" y="3310881"/>
                <a:ext cx="5671104" cy="147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 smtClean="0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en-US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83" y="3310881"/>
                <a:ext cx="5671104" cy="14732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6418440" y="1241553"/>
            <a:ext cx="228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Chebyshev</a:t>
            </a:r>
            <a:r>
              <a:rPr lang="en-US" altLang="zh-TW" dirty="0" smtClean="0"/>
              <a:t> Polynomial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29359" y="5168558"/>
                <a:ext cx="1992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59" y="5168558"/>
                <a:ext cx="1992340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1282700" y="5191528"/>
            <a:ext cx="579437" cy="382013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721481" y="5213955"/>
            <a:ext cx="1036597" cy="382013"/>
          </a:xfrm>
          <a:prstGeom prst="rect">
            <a:avLst/>
          </a:prstGeom>
          <a:solidFill>
            <a:srgbClr val="FFB5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967395" y="5180042"/>
            <a:ext cx="533462" cy="382013"/>
          </a:xfrm>
          <a:prstGeom prst="rect">
            <a:avLst/>
          </a:prstGeom>
          <a:solidFill>
            <a:srgbClr val="FFB5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865940" y="5216833"/>
            <a:ext cx="1338550" cy="382013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46326" y="5602309"/>
                <a:ext cx="3451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1.  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𝑝𝑎𝑟𝑎𝑚𝑒𝑡𝑒𝑟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𝑒𝑠𝑡𝑖𝑚𝑎𝑡𝑖𝑜𝑛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6" y="5602309"/>
                <a:ext cx="3451008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3"/>
            <a:endCxn id="34" idx="1"/>
          </p:cNvCxnSpPr>
          <p:nvPr/>
        </p:nvCxnSpPr>
        <p:spPr>
          <a:xfrm>
            <a:off x="4097334" y="5786975"/>
            <a:ext cx="199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088767" y="5602309"/>
                <a:ext cx="176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TW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767" y="5602309"/>
                <a:ext cx="1769587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46326" y="5984322"/>
                <a:ext cx="559345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𝐷𝑜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𝑠𝑎𝑣𝑒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6" y="5984322"/>
                <a:ext cx="5593454" cy="404983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46326" y="6371083"/>
                <a:ext cx="2932213" cy="415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3.  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6" y="6371083"/>
                <a:ext cx="2932213" cy="415242"/>
              </a:xfrm>
              <a:prstGeom prst="rect">
                <a:avLst/>
              </a:prstGeom>
              <a:blipFill>
                <a:blip r:embed="rId1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單箭頭接點 2"/>
          <p:cNvCxnSpPr/>
          <p:nvPr/>
        </p:nvCxnSpPr>
        <p:spPr>
          <a:xfrm flipV="1">
            <a:off x="5448301" y="3049432"/>
            <a:ext cx="80433" cy="45296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488517" y="3070210"/>
            <a:ext cx="889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approx.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331542" y="2603218"/>
                <a:ext cx="471539" cy="39158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542" y="2603218"/>
                <a:ext cx="471539" cy="391582"/>
              </a:xfrm>
              <a:prstGeom prst="rect">
                <a:avLst/>
              </a:prstGeom>
              <a:blipFill>
                <a:blip r:embed="rId16"/>
                <a:stretch>
                  <a:fillRect b="-4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五角星形 36"/>
          <p:cNvSpPr/>
          <p:nvPr/>
        </p:nvSpPr>
        <p:spPr>
          <a:xfrm>
            <a:off x="4936554" y="3310881"/>
            <a:ext cx="169334" cy="16555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五角星形 37"/>
          <p:cNvSpPr/>
          <p:nvPr/>
        </p:nvSpPr>
        <p:spPr>
          <a:xfrm>
            <a:off x="561659" y="5689272"/>
            <a:ext cx="169334" cy="16555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330667" y="5165116"/>
                <a:ext cx="249709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𝑈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acc>
                          </m:e>
                        </m:d>
                      </m:e>
                    </m:nary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667" y="5165116"/>
                <a:ext cx="2497094" cy="404983"/>
              </a:xfrm>
              <a:prstGeom prst="rect">
                <a:avLst/>
              </a:prstGeom>
              <a:blipFill>
                <a:blip r:embed="rId17"/>
                <a:stretch>
                  <a:fillRect t="-102985" b="-164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630610" y="5182319"/>
                <a:ext cx="243778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TW" alt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10" y="5182319"/>
                <a:ext cx="2437783" cy="404983"/>
              </a:xfrm>
              <a:prstGeom prst="rect">
                <a:avLst/>
              </a:prstGeom>
              <a:blipFill>
                <a:blip r:embed="rId18"/>
                <a:stretch>
                  <a:fillRect l="-4250" t="-102985" b="-164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879517" y="5132907"/>
                <a:ext cx="193886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517" y="5132907"/>
                <a:ext cx="1938864" cy="404983"/>
              </a:xfrm>
              <a:prstGeom prst="rect">
                <a:avLst/>
              </a:prstGeom>
              <a:blipFill>
                <a:blip r:embed="rId19"/>
                <a:stretch>
                  <a:fillRect l="-5346" t="-104545" b="-16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五角星形 39"/>
          <p:cNvSpPr/>
          <p:nvPr/>
        </p:nvSpPr>
        <p:spPr>
          <a:xfrm>
            <a:off x="7920003" y="5020699"/>
            <a:ext cx="169334" cy="165557"/>
          </a:xfrm>
          <a:prstGeom prst="star5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40"/>
          <p:cNvSpPr/>
          <p:nvPr/>
        </p:nvSpPr>
        <p:spPr>
          <a:xfrm>
            <a:off x="561659" y="6104034"/>
            <a:ext cx="169334" cy="165557"/>
          </a:xfrm>
          <a:prstGeom prst="star5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五角星形 43"/>
          <p:cNvSpPr/>
          <p:nvPr/>
        </p:nvSpPr>
        <p:spPr>
          <a:xfrm>
            <a:off x="561659" y="6462266"/>
            <a:ext cx="169334" cy="165557"/>
          </a:xfrm>
          <a:prstGeom prst="star5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7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5" grpId="0" animBg="1"/>
      <p:bldP spid="18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/>
      <p:bldP spid="34" grpId="0"/>
      <p:bldP spid="35" grpId="0"/>
      <p:bldP spid="36" grpId="0"/>
      <p:bldP spid="7" grpId="0"/>
      <p:bldP spid="9" grpId="0"/>
      <p:bldP spid="37" grpId="0" animBg="1"/>
      <p:bldP spid="38" grpId="0" animBg="1"/>
      <p:bldP spid="16" grpId="0"/>
      <p:bldP spid="27" grpId="0"/>
      <p:bldP spid="39" grpId="0"/>
      <p:bldP spid="40" grpId="0" animBg="1"/>
      <p:bldP spid="41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05529" y="3035439"/>
                <a:ext cx="4213804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======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9" y="3035439"/>
                <a:ext cx="4213804" cy="870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709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Spectral Graph Theory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026" y="1010721"/>
            <a:ext cx="1087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GCN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93262" y="3039145"/>
                <a:ext cx="2032544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en-US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62" y="3039145"/>
                <a:ext cx="2032544" cy="871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369339" y="3137288"/>
                <a:ext cx="1124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>
                    <a:solidFill>
                      <a:schemeClr val="accent6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9" y="3137288"/>
                <a:ext cx="1124988" cy="369332"/>
              </a:xfrm>
              <a:prstGeom prst="rect">
                <a:avLst/>
              </a:prstGeom>
              <a:blipFill>
                <a:blip r:embed="rId4"/>
                <a:stretch>
                  <a:fillRect l="-489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463994" y="851600"/>
                <a:ext cx="2323839" cy="10870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TW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TW" sz="12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altLang="zh-TW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sz="12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̃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994" y="851600"/>
                <a:ext cx="2323839" cy="1087029"/>
              </a:xfrm>
              <a:prstGeom prst="rect">
                <a:avLst/>
              </a:prstGeom>
              <a:blipFill>
                <a:blip r:embed="rId5"/>
                <a:stretch>
                  <a:fillRect t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9463994" y="483331"/>
            <a:ext cx="228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Chebyshev</a:t>
            </a:r>
            <a:r>
              <a:rPr lang="en-US" altLang="zh-TW" dirty="0" smtClean="0"/>
              <a:t> Polynomial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503429" y="1360521"/>
            <a:ext cx="7743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193871" y="117585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71" y="1175855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343453" y="1030751"/>
                <a:ext cx="1105303" cy="6595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453" y="1030751"/>
                <a:ext cx="1105303" cy="659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 flipV="1">
            <a:off x="7510880" y="1360521"/>
            <a:ext cx="7743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287990" y="1175855"/>
                <a:ext cx="3657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990" y="1175855"/>
                <a:ext cx="365741" cy="374270"/>
              </a:xfrm>
              <a:prstGeom prst="rect">
                <a:avLst/>
              </a:prstGeom>
              <a:blipFill>
                <a:blip r:embed="rId8"/>
                <a:stretch>
                  <a:fillRect t="-4918" r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17306" y="2205167"/>
                <a:ext cx="1163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306" y="2205167"/>
                <a:ext cx="11637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305528" y="4155827"/>
                <a:ext cx="2596993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8" y="4155827"/>
                <a:ext cx="2596993" cy="4932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17652" y="1821305"/>
                <a:ext cx="4014240" cy="47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Normalized Laplacian: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2" y="1821305"/>
                <a:ext cx="4014240" cy="470385"/>
              </a:xfrm>
              <a:prstGeom prst="rect">
                <a:avLst/>
              </a:prstGeom>
              <a:blipFill>
                <a:blip r:embed="rId11"/>
                <a:stretch>
                  <a:fillRect l="-1368" b="-207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016556" y="3945641"/>
                <a:ext cx="1602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56" y="3945641"/>
                <a:ext cx="160274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42275" y="4155827"/>
                <a:ext cx="3786934" cy="470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======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====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75" y="4155827"/>
                <a:ext cx="3786934" cy="4703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369339" y="5251092"/>
                <a:ext cx="372775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≈≈≈≈≈≈≈≈≈≈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9" y="5251092"/>
                <a:ext cx="3727751" cy="404983"/>
              </a:xfrm>
              <a:prstGeom prst="rect">
                <a:avLst/>
              </a:prstGeom>
              <a:blipFill>
                <a:blip r:embed="rId14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2454422" y="5027284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renormalization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369339" y="6103901"/>
                <a:ext cx="386131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≈≈≈≈≈≈≈≈≈≈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9" y="6103901"/>
                <a:ext cx="3861313" cy="404983"/>
              </a:xfrm>
              <a:prstGeom prst="rect">
                <a:avLst/>
              </a:prstGeom>
              <a:blipFill>
                <a:blip r:embed="rId15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454422" y="5880093"/>
            <a:ext cx="200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Activation Function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94310" y="3647231"/>
            <a:ext cx="180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Gradient explode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7057048" y="3823038"/>
            <a:ext cx="1537262" cy="491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8263425" y="4155827"/>
            <a:ext cx="895955" cy="105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9094324" y="3970033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Gradient vanish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8655462" y="1360521"/>
            <a:ext cx="7743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38681" y="3292534"/>
                <a:ext cx="3020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======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81" y="3292534"/>
                <a:ext cx="302069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 flipH="1">
            <a:off x="1978019" y="1596234"/>
            <a:ext cx="7563914" cy="169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3"/>
            <a:endCxn id="11" idx="1"/>
          </p:cNvCxnSpPr>
          <p:nvPr/>
        </p:nvCxnSpPr>
        <p:spPr>
          <a:xfrm flipV="1">
            <a:off x="4531892" y="1360521"/>
            <a:ext cx="661979" cy="69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弧 24"/>
          <p:cNvSpPr/>
          <p:nvPr/>
        </p:nvSpPr>
        <p:spPr>
          <a:xfrm rot="5400000">
            <a:off x="4928714" y="5466412"/>
            <a:ext cx="251641" cy="1196694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782540" y="560093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383052" y="3174531"/>
                <a:ext cx="1163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052" y="3174531"/>
                <a:ext cx="116371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2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9" grpId="0"/>
      <p:bldP spid="3" grpId="0"/>
      <p:bldP spid="25" grpId="0" animBg="1"/>
      <p:bldP spid="31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propagation </a:t>
            </a:r>
            <a:r>
              <a:rPr lang="en-US" altLang="zh-TW" dirty="0" smtClean="0"/>
              <a:t>models of GCN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339181"/>
            <a:ext cx="10001250" cy="2743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9650" y="4029075"/>
            <a:ext cx="10001250" cy="333375"/>
          </a:xfrm>
          <a:prstGeom prst="rect">
            <a:avLst/>
          </a:prstGeom>
          <a:solidFill>
            <a:srgbClr val="FFC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橢圓 52"/>
          <p:cNvSpPr/>
          <p:nvPr/>
        </p:nvSpPr>
        <p:spPr>
          <a:xfrm>
            <a:off x="5674005" y="1183275"/>
            <a:ext cx="1803282" cy="1757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1007124" y="3750958"/>
          <a:ext cx="9523364" cy="252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756">
                  <a:extLst>
                    <a:ext uri="{9D8B030D-6E8A-4147-A177-3AD203B41FA5}">
                      <a16:colId xmlns:a16="http://schemas.microsoft.com/office/drawing/2014/main" val="2691070507"/>
                    </a:ext>
                  </a:extLst>
                </a:gridCol>
                <a:gridCol w="1947885">
                  <a:extLst>
                    <a:ext uri="{9D8B030D-6E8A-4147-A177-3AD203B41FA5}">
                      <a16:colId xmlns:a16="http://schemas.microsoft.com/office/drawing/2014/main" val="1897712496"/>
                    </a:ext>
                  </a:extLst>
                </a:gridCol>
                <a:gridCol w="1901101">
                  <a:extLst>
                    <a:ext uri="{9D8B030D-6E8A-4147-A177-3AD203B41FA5}">
                      <a16:colId xmlns:a16="http://schemas.microsoft.com/office/drawing/2014/main" val="693232939"/>
                    </a:ext>
                  </a:extLst>
                </a:gridCol>
                <a:gridCol w="1926622">
                  <a:extLst>
                    <a:ext uri="{9D8B030D-6E8A-4147-A177-3AD203B41FA5}">
                      <a16:colId xmlns:a16="http://schemas.microsoft.com/office/drawing/2014/main" val="930902286"/>
                    </a:ext>
                  </a:extLst>
                </a:gridCol>
              </a:tblGrid>
              <a:tr h="3580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Cora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Citeseer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Pubmed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70277"/>
                  </a:ext>
                </a:extLst>
              </a:tr>
              <a:tr h="5721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19717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1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5429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44338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88915"/>
                  </a:ext>
                </a:extLst>
              </a:tr>
              <a:tr h="4755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3703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5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Labels</a:t>
                      </a:r>
                      <a:r>
                        <a:rPr lang="en-US" altLang="zh-TW" baseline="0" dirty="0" smtClean="0"/>
                        <a:t> (Categories; Classes)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Labeling</a:t>
                      </a:r>
                      <a:r>
                        <a:rPr lang="en-US" altLang="zh-TW" baseline="0" dirty="0" smtClean="0"/>
                        <a:t> 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80500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259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 Node Prediction (Citation Network)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079388" y="1273649"/>
            <a:ext cx="1803282" cy="1757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2296" y="3030900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Article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31955" y="2957089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Article 2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stCxn id="4" idx="6"/>
            <a:endCxn id="53" idx="2"/>
          </p:cNvCxnSpPr>
          <p:nvPr/>
        </p:nvCxnSpPr>
        <p:spPr>
          <a:xfrm flipV="1">
            <a:off x="2882670" y="2061901"/>
            <a:ext cx="2791335" cy="90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728026" y="1609824"/>
            <a:ext cx="1100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to cite</a:t>
            </a:r>
            <a:endParaRPr lang="zh-TW" altLang="en-US" sz="2800" dirty="0"/>
          </a:p>
        </p:txBody>
      </p:sp>
      <p:sp>
        <p:nvSpPr>
          <p:cNvPr id="13" name="橢圓 12"/>
          <p:cNvSpPr/>
          <p:nvPr/>
        </p:nvSpPr>
        <p:spPr>
          <a:xfrm>
            <a:off x="1214107" y="4193908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643959" y="4224532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article (node)</a:t>
            </a:r>
            <a:endParaRPr lang="zh-TW" altLang="en-US" sz="1600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1215039" y="4842274"/>
            <a:ext cx="450233" cy="5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637284" y="4685248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citation(edge)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1275028" y="1714708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1?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275028" y="2061901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2?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295910" y="2451328"/>
            <a:ext cx="1169551" cy="3760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  <a:p>
            <a:endParaRPr lang="zh-TW" altLang="en-US" sz="3200" dirty="0"/>
          </a:p>
        </p:txBody>
      </p:sp>
      <p:sp>
        <p:nvSpPr>
          <p:cNvPr id="40" name="圓角矩形 39"/>
          <p:cNvSpPr/>
          <p:nvPr/>
        </p:nvSpPr>
        <p:spPr>
          <a:xfrm>
            <a:off x="5863331" y="1681744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1?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863331" y="2028937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2?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84213" y="2418364"/>
            <a:ext cx="1169551" cy="3760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  <a:p>
            <a:endParaRPr lang="zh-TW" altLang="en-US" sz="3200" dirty="0"/>
          </a:p>
        </p:txBody>
      </p:sp>
      <p:sp>
        <p:nvSpPr>
          <p:cNvPr id="44" name="圓角矩形 43"/>
          <p:cNvSpPr/>
          <p:nvPr/>
        </p:nvSpPr>
        <p:spPr>
          <a:xfrm>
            <a:off x="1174683" y="5149680"/>
            <a:ext cx="1412003" cy="246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Have word _?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680437" y="5087900"/>
                <a:ext cx="1812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word (feature;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37" y="5087900"/>
                <a:ext cx="1812419" cy="369332"/>
              </a:xfrm>
              <a:prstGeom prst="rect">
                <a:avLst/>
              </a:prstGeom>
              <a:blipFill>
                <a:blip r:embed="rId2"/>
                <a:stretch>
                  <a:fillRect l="-3030" t="-10000" r="-20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/>
          <p:cNvSpPr/>
          <p:nvPr/>
        </p:nvSpPr>
        <p:spPr>
          <a:xfrm>
            <a:off x="9991638" y="1227503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225385" y="1813805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0589897" y="1881905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0051889" y="176891"/>
            <a:ext cx="423177" cy="43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>
            <a:stCxn id="27" idx="4"/>
            <a:endCxn id="22" idx="0"/>
          </p:cNvCxnSpPr>
          <p:nvPr/>
        </p:nvCxnSpPr>
        <p:spPr>
          <a:xfrm flipH="1">
            <a:off x="10203227" y="607155"/>
            <a:ext cx="60251" cy="620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6" idx="1"/>
            <a:endCxn id="22" idx="5"/>
          </p:cNvCxnSpPr>
          <p:nvPr/>
        </p:nvCxnSpPr>
        <p:spPr>
          <a:xfrm flipH="1" flipV="1">
            <a:off x="10352842" y="1594756"/>
            <a:ext cx="299028" cy="35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5" idx="7"/>
            <a:endCxn id="22" idx="3"/>
          </p:cNvCxnSpPr>
          <p:nvPr/>
        </p:nvCxnSpPr>
        <p:spPr>
          <a:xfrm flipV="1">
            <a:off x="9586589" y="1594756"/>
            <a:ext cx="467022" cy="28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弧形箭號 (下彎) 35"/>
          <p:cNvSpPr/>
          <p:nvPr/>
        </p:nvSpPr>
        <p:spPr>
          <a:xfrm rot="19300436">
            <a:off x="9137430" y="1280324"/>
            <a:ext cx="898320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下彎) 45"/>
          <p:cNvSpPr/>
          <p:nvPr/>
        </p:nvSpPr>
        <p:spPr>
          <a:xfrm rot="5966465">
            <a:off x="10159164" y="798175"/>
            <a:ext cx="898320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弧形箭號 (下彎) 46"/>
          <p:cNvSpPr/>
          <p:nvPr/>
        </p:nvSpPr>
        <p:spPr>
          <a:xfrm rot="13788616">
            <a:off x="9966530" y="1945548"/>
            <a:ext cx="702389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075765" y="2053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AI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0530488" y="189905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Med.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008" y="183312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Chem.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663537" y="47811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n.n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0699576" y="7326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algo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317444" y="2329323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pred.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9927630" y="217575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n.n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0649593" y="9945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pred.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908005" y="841539"/>
            <a:ext cx="68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prob.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GCN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9994892" y="1227503"/>
            <a:ext cx="423177" cy="4302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965469" y="1190232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59219" y="92991"/>
            <a:ext cx="236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 transduction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16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36" grpId="0" animBg="1"/>
      <p:bldP spid="46" grpId="0" animBg="1"/>
      <p:bldP spid="47" grpId="0" animBg="1"/>
      <p:bldP spid="37" grpId="0"/>
      <p:bldP spid="51" grpId="0"/>
      <p:bldP spid="38" grpId="0"/>
      <p:bldP spid="45" grpId="0"/>
      <p:bldP spid="52" grpId="0"/>
      <p:bldP spid="54" grpId="0"/>
      <p:bldP spid="55" grpId="0"/>
      <p:bldP spid="56" grpId="0"/>
      <p:bldP spid="57" grpId="0"/>
      <p:bldP spid="58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1725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1. Node Prediction (Knowledge Graph)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764465" y="3959566"/>
            <a:ext cx="761291" cy="748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185314" y="4026236"/>
            <a:ext cx="761291" cy="748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82143" y="4902512"/>
            <a:ext cx="761291" cy="748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927476" y="1571778"/>
            <a:ext cx="761291" cy="748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85231" y="2320310"/>
            <a:ext cx="761291" cy="748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5" idx="1"/>
            <a:endCxn id="15" idx="3"/>
          </p:cNvCxnSpPr>
          <p:nvPr/>
        </p:nvCxnSpPr>
        <p:spPr>
          <a:xfrm flipH="1" flipV="1">
            <a:off x="2326404" y="3427937"/>
            <a:ext cx="549549" cy="6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683805" y="4151770"/>
            <a:ext cx="9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Toronto</a:t>
            </a:r>
            <a:endParaRPr lang="zh-TW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1888342" y="2763086"/>
            <a:ext cx="876123" cy="66485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>
            <a:off x="4357501" y="4068077"/>
            <a:ext cx="876123" cy="66485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5" idx="0"/>
            <a:endCxn id="8" idx="4"/>
          </p:cNvCxnSpPr>
          <p:nvPr/>
        </p:nvCxnSpPr>
        <p:spPr>
          <a:xfrm flipH="1" flipV="1">
            <a:off x="2308122" y="2320310"/>
            <a:ext cx="18282" cy="442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870060" y="174942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Canada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865683" y="2946103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country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18" idx="0"/>
            <a:endCxn id="5" idx="6"/>
          </p:cNvCxnSpPr>
          <p:nvPr/>
        </p:nvCxnSpPr>
        <p:spPr>
          <a:xfrm flipH="1" flipV="1">
            <a:off x="3525756" y="4333832"/>
            <a:ext cx="937381" cy="66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6" idx="2"/>
            <a:endCxn id="18" idx="3"/>
          </p:cNvCxnSpPr>
          <p:nvPr/>
        </p:nvCxnSpPr>
        <p:spPr>
          <a:xfrm flipH="1">
            <a:off x="5127988" y="4400502"/>
            <a:ext cx="1057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5" idx="3"/>
            <a:endCxn id="37" idx="3"/>
          </p:cNvCxnSpPr>
          <p:nvPr/>
        </p:nvCxnSpPr>
        <p:spPr>
          <a:xfrm flipH="1">
            <a:off x="2222019" y="4598478"/>
            <a:ext cx="653934" cy="443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5206611">
            <a:off x="1465315" y="4803991"/>
            <a:ext cx="876123" cy="66485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>
            <a:stCxn id="37" idx="0"/>
            <a:endCxn id="7" idx="6"/>
          </p:cNvCxnSpPr>
          <p:nvPr/>
        </p:nvCxnSpPr>
        <p:spPr>
          <a:xfrm flipH="1">
            <a:off x="1143434" y="5231144"/>
            <a:ext cx="441299" cy="45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rot="2187975">
            <a:off x="3377945" y="3105948"/>
            <a:ext cx="876123" cy="66485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>
            <a:stCxn id="45" idx="0"/>
            <a:endCxn id="9" idx="3"/>
          </p:cNvCxnSpPr>
          <p:nvPr/>
        </p:nvCxnSpPr>
        <p:spPr>
          <a:xfrm flipV="1">
            <a:off x="4013584" y="2959222"/>
            <a:ext cx="83135" cy="211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5" idx="7"/>
            <a:endCxn id="45" idx="3"/>
          </p:cNvCxnSpPr>
          <p:nvPr/>
        </p:nvCxnSpPr>
        <p:spPr>
          <a:xfrm flipV="1">
            <a:off x="3414268" y="3705713"/>
            <a:ext cx="204162" cy="363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949813" y="3259095"/>
            <a:ext cx="1478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City stadium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846086" y="2487697"/>
            <a:ext cx="10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Skydome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096719" y="4309263"/>
            <a:ext cx="142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Home Town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506539" y="4901288"/>
            <a:ext cx="101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hospital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78056" y="519418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Sunnybrook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972695" y="4338766"/>
            <a:ext cx="12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Maple Leaf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683805" y="5516538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NELL Dataset</a:t>
            </a:r>
            <a:endParaRPr lang="zh-TW" altLang="en-US" sz="2800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/>
          </p:nvPr>
        </p:nvGraphicFramePr>
        <p:xfrm>
          <a:off x="7790666" y="3638078"/>
          <a:ext cx="3963818" cy="252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99">
                  <a:extLst>
                    <a:ext uri="{9D8B030D-6E8A-4147-A177-3AD203B41FA5}">
                      <a16:colId xmlns:a16="http://schemas.microsoft.com/office/drawing/2014/main" val="2774332874"/>
                    </a:ext>
                  </a:extLst>
                </a:gridCol>
                <a:gridCol w="1012219">
                  <a:extLst>
                    <a:ext uri="{9D8B030D-6E8A-4147-A177-3AD203B41FA5}">
                      <a16:colId xmlns:a16="http://schemas.microsoft.com/office/drawing/2014/main" val="1447542030"/>
                    </a:ext>
                  </a:extLst>
                </a:gridCol>
              </a:tblGrid>
              <a:tr h="3580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93094"/>
                  </a:ext>
                </a:extLst>
              </a:tr>
              <a:tr h="57210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65755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266144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7917"/>
                  </a:ext>
                </a:extLst>
              </a:tr>
              <a:tr h="4755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5414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1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Labels</a:t>
                      </a:r>
                      <a:r>
                        <a:rPr lang="en-US" altLang="zh-TW" baseline="0" dirty="0" smtClean="0"/>
                        <a:t> (Categories; Classes)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2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Labeling</a:t>
                      </a:r>
                      <a:r>
                        <a:rPr lang="en-US" altLang="zh-TW" baseline="0" dirty="0" smtClean="0"/>
                        <a:t> 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0.052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47481"/>
                  </a:ext>
                </a:extLst>
              </a:tr>
            </a:tbl>
          </a:graphicData>
        </a:graphic>
      </p:graphicFrame>
      <p:sp>
        <p:nvSpPr>
          <p:cNvPr id="41" name="橢圓 40"/>
          <p:cNvSpPr/>
          <p:nvPr/>
        </p:nvSpPr>
        <p:spPr>
          <a:xfrm>
            <a:off x="5796162" y="1432709"/>
            <a:ext cx="761291" cy="748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9217011" y="1499379"/>
            <a:ext cx="761291" cy="748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5728614" y="1622309"/>
            <a:ext cx="83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Taiwan</a:t>
            </a:r>
            <a:endParaRPr lang="zh-TW" altLang="en-US" dirty="0"/>
          </a:p>
        </p:txBody>
      </p:sp>
      <p:sp>
        <p:nvSpPr>
          <p:cNvPr id="47" name="等腰三角形 46"/>
          <p:cNvSpPr/>
          <p:nvPr/>
        </p:nvSpPr>
        <p:spPr>
          <a:xfrm rot="16200000">
            <a:off x="7389198" y="1541220"/>
            <a:ext cx="876123" cy="66485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>
            <a:stCxn id="47" idx="0"/>
            <a:endCxn id="41" idx="6"/>
          </p:cNvCxnSpPr>
          <p:nvPr/>
        </p:nvCxnSpPr>
        <p:spPr>
          <a:xfrm flipH="1" flipV="1">
            <a:off x="6557453" y="1806975"/>
            <a:ext cx="937381" cy="66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3" idx="2"/>
            <a:endCxn id="47" idx="3"/>
          </p:cNvCxnSpPr>
          <p:nvPr/>
        </p:nvCxnSpPr>
        <p:spPr>
          <a:xfrm flipH="1">
            <a:off x="8159685" y="1873645"/>
            <a:ext cx="1057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646921" y="167359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???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9255503" y="1688979"/>
            <a:ext cx="73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Taipei</a:t>
            </a:r>
            <a:endParaRPr lang="zh-TW" altLang="en-US" dirty="0"/>
          </a:p>
        </p:txBody>
      </p:sp>
      <p:sp>
        <p:nvSpPr>
          <p:cNvPr id="61" name="弧形箭號 (下彎) 60"/>
          <p:cNvSpPr/>
          <p:nvPr/>
        </p:nvSpPr>
        <p:spPr>
          <a:xfrm>
            <a:off x="6654116" y="1304444"/>
            <a:ext cx="1026843" cy="256529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弧形箭號 (下彎) 61"/>
          <p:cNvSpPr/>
          <p:nvPr/>
        </p:nvSpPr>
        <p:spPr>
          <a:xfrm rot="21229324" flipH="1">
            <a:off x="8197196" y="1155001"/>
            <a:ext cx="1147281" cy="242955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410220" y="1738851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country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59219" y="92991"/>
            <a:ext cx="236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 transduction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8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/>
      <p:bldP spid="47" grpId="0" animBg="1"/>
      <p:bldP spid="51" grpId="0"/>
      <p:bldP spid="51" grpId="1"/>
      <p:bldP spid="58" grpId="0"/>
      <p:bldP spid="61" grpId="0" animBg="1"/>
      <p:bldP spid="62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" y="12695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2. Graph Prediction </a:t>
            </a:r>
            <a:r>
              <a:rPr lang="en-US" altLang="zh-TW" dirty="0"/>
              <a:t>( </a:t>
            </a:r>
            <a:r>
              <a:rPr lang="en-US" altLang="zh-TW" b="1" dirty="0" smtClean="0"/>
              <a:t>Protein Structures</a:t>
            </a:r>
            <a:r>
              <a:rPr lang="zh-TW" altLang="en-US" b="1" dirty="0" smtClean="0"/>
              <a:t> 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4" y="1518330"/>
            <a:ext cx="2220586" cy="21803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781" y="1484501"/>
            <a:ext cx="2262784" cy="21375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3359888" y="2553296"/>
            <a:ext cx="8803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608489" y="2570984"/>
            <a:ext cx="8803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570381" y="2368630"/>
            <a:ext cx="17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Graph Prediction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4618783" y="3517250"/>
            <a:ext cx="676231" cy="4423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5163170" y="3517250"/>
            <a:ext cx="191386" cy="688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452915" y="4048878"/>
            <a:ext cx="710255" cy="6634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a.a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7"/>
          <a:stretch/>
        </p:blipFill>
        <p:spPr>
          <a:xfrm rot="5400000">
            <a:off x="10308594" y="5094753"/>
            <a:ext cx="1512911" cy="194840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129251" y="2682673"/>
            <a:ext cx="178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enzymes 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non</a:t>
            </a:r>
            <a:r>
              <a:rPr lang="zh-TW" altLang="en-US" dirty="0"/>
              <a:t>-enzymes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0" y="5654840"/>
            <a:ext cx="9641604" cy="998208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826415" y="240032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 inductive learning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7488865" y="4510174"/>
            <a:ext cx="6904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6503494" y="4147084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503494" y="4360862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703519" y="4240411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649544" y="4468707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814021" y="4223951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812336" y="4393055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595393" y="4240410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856163" y="4471987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965278" y="4256144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027288" y="4413949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6692228" y="4360965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7156664" y="4272603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835695" y="4300326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6876857" y="4583723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055434" y="4338400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981745" y="4621949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146222" y="4377193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144537" y="4546297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927594" y="4393652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188364" y="4625229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7297479" y="4409386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7359489" y="4567191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7024429" y="4514207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781331" y="4624072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6" idx="5"/>
            <a:endCxn id="29" idx="1"/>
          </p:cNvCxnSpPr>
          <p:nvPr/>
        </p:nvCxnSpPr>
        <p:spPr>
          <a:xfrm>
            <a:off x="6556423" y="4202042"/>
            <a:ext cx="48051" cy="47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9" idx="5"/>
            <a:endCxn id="33" idx="1"/>
          </p:cNvCxnSpPr>
          <p:nvPr/>
        </p:nvCxnSpPr>
        <p:spPr>
          <a:xfrm>
            <a:off x="6648322" y="4295368"/>
            <a:ext cx="52987" cy="75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25" idx="5"/>
            <a:endCxn id="33" idx="0"/>
          </p:cNvCxnSpPr>
          <p:nvPr/>
        </p:nvCxnSpPr>
        <p:spPr>
          <a:xfrm flipH="1">
            <a:off x="6723233" y="4295369"/>
            <a:ext cx="33215" cy="65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35" idx="5"/>
            <a:endCxn id="41" idx="1"/>
          </p:cNvCxnSpPr>
          <p:nvPr/>
        </p:nvCxnSpPr>
        <p:spPr>
          <a:xfrm>
            <a:off x="6888624" y="4355284"/>
            <a:ext cx="48051" cy="47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33" idx="5"/>
            <a:endCxn id="28" idx="2"/>
          </p:cNvCxnSpPr>
          <p:nvPr/>
        </p:nvCxnSpPr>
        <p:spPr>
          <a:xfrm>
            <a:off x="6745157" y="4415923"/>
            <a:ext cx="67179" cy="93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32" idx="5"/>
            <a:endCxn id="40" idx="1"/>
          </p:cNvCxnSpPr>
          <p:nvPr/>
        </p:nvCxnSpPr>
        <p:spPr>
          <a:xfrm>
            <a:off x="7080217" y="4468907"/>
            <a:ext cx="73401" cy="8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28" idx="5"/>
            <a:endCxn id="30" idx="0"/>
          </p:cNvCxnSpPr>
          <p:nvPr/>
        </p:nvCxnSpPr>
        <p:spPr>
          <a:xfrm>
            <a:off x="6865265" y="4448013"/>
            <a:ext cx="21903" cy="239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46" idx="7"/>
            <a:endCxn id="30" idx="4"/>
          </p:cNvCxnSpPr>
          <p:nvPr/>
        </p:nvCxnSpPr>
        <p:spPr>
          <a:xfrm flipV="1">
            <a:off x="6834260" y="4536374"/>
            <a:ext cx="52908" cy="971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46" idx="7"/>
            <a:endCxn id="36" idx="2"/>
          </p:cNvCxnSpPr>
          <p:nvPr/>
        </p:nvCxnSpPr>
        <p:spPr>
          <a:xfrm flipV="1">
            <a:off x="6834260" y="4615917"/>
            <a:ext cx="42597" cy="175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8" idx="1"/>
            <a:endCxn id="45" idx="3"/>
          </p:cNvCxnSpPr>
          <p:nvPr/>
        </p:nvCxnSpPr>
        <p:spPr>
          <a:xfrm flipV="1">
            <a:off x="6990826" y="4569165"/>
            <a:ext cx="42684" cy="622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30" idx="5"/>
            <a:endCxn id="36" idx="7"/>
          </p:cNvCxnSpPr>
          <p:nvPr/>
        </p:nvCxnSpPr>
        <p:spPr>
          <a:xfrm>
            <a:off x="6909092" y="4526945"/>
            <a:ext cx="20694" cy="66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26" idx="7"/>
            <a:endCxn id="33" idx="4"/>
          </p:cNvCxnSpPr>
          <p:nvPr/>
        </p:nvCxnSpPr>
        <p:spPr>
          <a:xfrm flipV="1">
            <a:off x="6702473" y="4425352"/>
            <a:ext cx="20760" cy="527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24" idx="6"/>
            <a:endCxn id="33" idx="2"/>
          </p:cNvCxnSpPr>
          <p:nvPr/>
        </p:nvCxnSpPr>
        <p:spPr>
          <a:xfrm>
            <a:off x="6565504" y="4393056"/>
            <a:ext cx="126724" cy="1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41" idx="5"/>
            <a:endCxn id="38" idx="1"/>
          </p:cNvCxnSpPr>
          <p:nvPr/>
        </p:nvCxnSpPr>
        <p:spPr>
          <a:xfrm>
            <a:off x="6980523" y="4448610"/>
            <a:ext cx="10303" cy="1827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38" idx="6"/>
            <a:endCxn id="40" idx="3"/>
          </p:cNvCxnSpPr>
          <p:nvPr/>
        </p:nvCxnSpPr>
        <p:spPr>
          <a:xfrm flipV="1">
            <a:off x="7043755" y="4601255"/>
            <a:ext cx="109863" cy="52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31" idx="4"/>
            <a:endCxn id="41" idx="7"/>
          </p:cNvCxnSpPr>
          <p:nvPr/>
        </p:nvCxnSpPr>
        <p:spPr>
          <a:xfrm flipH="1">
            <a:off x="6980523" y="4320531"/>
            <a:ext cx="15760" cy="825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37" idx="3"/>
            <a:endCxn id="32" idx="7"/>
          </p:cNvCxnSpPr>
          <p:nvPr/>
        </p:nvCxnSpPr>
        <p:spPr>
          <a:xfrm>
            <a:off x="7064515" y="4393358"/>
            <a:ext cx="15702" cy="300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39" idx="4"/>
            <a:endCxn id="40" idx="0"/>
          </p:cNvCxnSpPr>
          <p:nvPr/>
        </p:nvCxnSpPr>
        <p:spPr>
          <a:xfrm flipH="1">
            <a:off x="7175542" y="4441580"/>
            <a:ext cx="1685" cy="1047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34" idx="4"/>
            <a:endCxn id="39" idx="0"/>
          </p:cNvCxnSpPr>
          <p:nvPr/>
        </p:nvCxnSpPr>
        <p:spPr>
          <a:xfrm flipH="1">
            <a:off x="7177227" y="4336990"/>
            <a:ext cx="10442" cy="402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27" idx="6"/>
            <a:endCxn id="31" idx="2"/>
          </p:cNvCxnSpPr>
          <p:nvPr/>
        </p:nvCxnSpPr>
        <p:spPr>
          <a:xfrm>
            <a:off x="6876031" y="4256145"/>
            <a:ext cx="89247" cy="321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3"/>
            <a:endCxn id="40" idx="7"/>
          </p:cNvCxnSpPr>
          <p:nvPr/>
        </p:nvCxnSpPr>
        <p:spPr>
          <a:xfrm flipH="1">
            <a:off x="7197466" y="4464344"/>
            <a:ext cx="109094" cy="913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43" idx="4"/>
            <a:endCxn id="44" idx="1"/>
          </p:cNvCxnSpPr>
          <p:nvPr/>
        </p:nvCxnSpPr>
        <p:spPr>
          <a:xfrm>
            <a:off x="7328484" y="4473773"/>
            <a:ext cx="40086" cy="102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>
            <a:stCxn id="44" idx="2"/>
            <a:endCxn id="42" idx="6"/>
          </p:cNvCxnSpPr>
          <p:nvPr/>
        </p:nvCxnSpPr>
        <p:spPr>
          <a:xfrm flipH="1">
            <a:off x="7250374" y="4599385"/>
            <a:ext cx="109115" cy="580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/>
          <p:cNvSpPr/>
          <p:nvPr/>
        </p:nvSpPr>
        <p:spPr>
          <a:xfrm>
            <a:off x="8196706" y="4424990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8505548" y="4457183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8288605" y="4304538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8549375" y="4536115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/>
        </p:nvSpPr>
        <p:spPr>
          <a:xfrm>
            <a:off x="8658490" y="4320272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/>
        </p:nvSpPr>
        <p:spPr>
          <a:xfrm>
            <a:off x="8385440" y="4425093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/>
          <p:cNvSpPr/>
          <p:nvPr/>
        </p:nvSpPr>
        <p:spPr>
          <a:xfrm>
            <a:off x="8570069" y="4647851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/>
          <p:cNvSpPr/>
          <p:nvPr/>
        </p:nvSpPr>
        <p:spPr>
          <a:xfrm>
            <a:off x="8674957" y="4686077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8620806" y="4457780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8717641" y="4578335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8474543" y="4688200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3" name="直線接點 142"/>
          <p:cNvCxnSpPr>
            <a:stCxn id="124" idx="5"/>
            <a:endCxn id="128" idx="1"/>
          </p:cNvCxnSpPr>
          <p:nvPr/>
        </p:nvCxnSpPr>
        <p:spPr>
          <a:xfrm>
            <a:off x="8341534" y="4359496"/>
            <a:ext cx="52987" cy="75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>
            <a:stCxn id="128" idx="5"/>
            <a:endCxn id="123" idx="2"/>
          </p:cNvCxnSpPr>
          <p:nvPr/>
        </p:nvCxnSpPr>
        <p:spPr>
          <a:xfrm>
            <a:off x="8438369" y="4480051"/>
            <a:ext cx="67179" cy="93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>
            <a:stCxn id="123" idx="5"/>
            <a:endCxn id="125" idx="0"/>
          </p:cNvCxnSpPr>
          <p:nvPr/>
        </p:nvCxnSpPr>
        <p:spPr>
          <a:xfrm>
            <a:off x="8558477" y="4512141"/>
            <a:ext cx="21903" cy="239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>
            <a:stCxn id="141" idx="7"/>
            <a:endCxn id="125" idx="4"/>
          </p:cNvCxnSpPr>
          <p:nvPr/>
        </p:nvCxnSpPr>
        <p:spPr>
          <a:xfrm flipV="1">
            <a:off x="8527472" y="4600502"/>
            <a:ext cx="52908" cy="971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>
            <a:stCxn id="141" idx="7"/>
            <a:endCxn id="131" idx="2"/>
          </p:cNvCxnSpPr>
          <p:nvPr/>
        </p:nvCxnSpPr>
        <p:spPr>
          <a:xfrm flipV="1">
            <a:off x="8527472" y="4680045"/>
            <a:ext cx="42597" cy="175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>
            <a:stCxn id="133" idx="1"/>
            <a:endCxn id="140" idx="3"/>
          </p:cNvCxnSpPr>
          <p:nvPr/>
        </p:nvCxnSpPr>
        <p:spPr>
          <a:xfrm flipV="1">
            <a:off x="8684038" y="4633293"/>
            <a:ext cx="42684" cy="622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>
            <a:stCxn id="125" idx="5"/>
            <a:endCxn id="131" idx="7"/>
          </p:cNvCxnSpPr>
          <p:nvPr/>
        </p:nvCxnSpPr>
        <p:spPr>
          <a:xfrm>
            <a:off x="8602304" y="4591073"/>
            <a:ext cx="20694" cy="66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stCxn id="119" idx="6"/>
            <a:endCxn id="128" idx="2"/>
          </p:cNvCxnSpPr>
          <p:nvPr/>
        </p:nvCxnSpPr>
        <p:spPr>
          <a:xfrm>
            <a:off x="8258716" y="4457184"/>
            <a:ext cx="126724" cy="1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>
            <a:stCxn id="136" idx="5"/>
            <a:endCxn id="133" idx="1"/>
          </p:cNvCxnSpPr>
          <p:nvPr/>
        </p:nvCxnSpPr>
        <p:spPr>
          <a:xfrm>
            <a:off x="8673735" y="4512738"/>
            <a:ext cx="10303" cy="1827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>
            <a:stCxn id="126" idx="4"/>
            <a:endCxn id="136" idx="7"/>
          </p:cNvCxnSpPr>
          <p:nvPr/>
        </p:nvCxnSpPr>
        <p:spPr>
          <a:xfrm flipH="1">
            <a:off x="8673735" y="4384659"/>
            <a:ext cx="15760" cy="825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>
            <a:stCxn id="36" idx="6"/>
            <a:endCxn id="38" idx="2"/>
          </p:cNvCxnSpPr>
          <p:nvPr/>
        </p:nvCxnSpPr>
        <p:spPr>
          <a:xfrm>
            <a:off x="6938867" y="4615917"/>
            <a:ext cx="42878" cy="382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31" idx="6"/>
            <a:endCxn id="133" idx="2"/>
          </p:cNvCxnSpPr>
          <p:nvPr/>
        </p:nvCxnSpPr>
        <p:spPr>
          <a:xfrm>
            <a:off x="8632079" y="4680045"/>
            <a:ext cx="42878" cy="382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橢圓 174"/>
          <p:cNvSpPr/>
          <p:nvPr/>
        </p:nvSpPr>
        <p:spPr>
          <a:xfrm>
            <a:off x="9548636" y="4436686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/>
          <p:cNvSpPr/>
          <p:nvPr/>
        </p:nvSpPr>
        <p:spPr>
          <a:xfrm>
            <a:off x="9857478" y="4468879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橢圓 177"/>
          <p:cNvSpPr/>
          <p:nvPr/>
        </p:nvSpPr>
        <p:spPr>
          <a:xfrm>
            <a:off x="9901305" y="4547811"/>
            <a:ext cx="62010" cy="643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9737370" y="4436789"/>
            <a:ext cx="62010" cy="6438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7" name="直線接點 186"/>
          <p:cNvCxnSpPr>
            <a:stCxn id="180" idx="5"/>
            <a:endCxn id="176" idx="2"/>
          </p:cNvCxnSpPr>
          <p:nvPr/>
        </p:nvCxnSpPr>
        <p:spPr>
          <a:xfrm>
            <a:off x="9790299" y="4491747"/>
            <a:ext cx="67179" cy="93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>
            <a:stCxn id="176" idx="5"/>
            <a:endCxn id="178" idx="0"/>
          </p:cNvCxnSpPr>
          <p:nvPr/>
        </p:nvCxnSpPr>
        <p:spPr>
          <a:xfrm>
            <a:off x="9910407" y="4523837"/>
            <a:ext cx="21903" cy="239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75" idx="6"/>
            <a:endCxn id="180" idx="2"/>
          </p:cNvCxnSpPr>
          <p:nvPr/>
        </p:nvCxnSpPr>
        <p:spPr>
          <a:xfrm>
            <a:off x="9610646" y="4468880"/>
            <a:ext cx="126724" cy="1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>
            <a:off x="8801005" y="4510174"/>
            <a:ext cx="6904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/>
          <p:nvPr/>
        </p:nvCxnSpPr>
        <p:spPr>
          <a:xfrm>
            <a:off x="10090845" y="4523244"/>
            <a:ext cx="6904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橢圓 198"/>
          <p:cNvSpPr/>
          <p:nvPr/>
        </p:nvSpPr>
        <p:spPr>
          <a:xfrm>
            <a:off x="10853934" y="4446711"/>
            <a:ext cx="147971" cy="1443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0" name="文字方塊 199"/>
          <p:cNvSpPr txBox="1"/>
          <p:nvPr/>
        </p:nvSpPr>
        <p:spPr>
          <a:xfrm>
            <a:off x="10506075" y="4610528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Enzyme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1" name="文字方塊 200"/>
          <p:cNvSpPr txBox="1"/>
          <p:nvPr/>
        </p:nvSpPr>
        <p:spPr>
          <a:xfrm>
            <a:off x="6674815" y="470905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00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119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31" grpId="0" animBg="1"/>
      <p:bldP spid="133" grpId="0" animBg="1"/>
      <p:bldP spid="136" grpId="0" animBg="1"/>
      <p:bldP spid="140" grpId="0" animBg="1"/>
      <p:bldP spid="141" grpId="0" animBg="1"/>
      <p:bldP spid="175" grpId="0" animBg="1"/>
      <p:bldP spid="176" grpId="0" animBg="1"/>
      <p:bldP spid="178" grpId="0" animBg="1"/>
      <p:bldP spid="180" grpId="0" animBg="1"/>
      <p:bldP spid="199" grpId="0" animBg="1"/>
      <p:bldP spid="200" grpId="0"/>
      <p:bldP spid="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59" y="126956"/>
            <a:ext cx="11142567" cy="1325563"/>
          </a:xfrm>
        </p:spPr>
        <p:txBody>
          <a:bodyPr/>
          <a:lstStyle/>
          <a:p>
            <a:r>
              <a:rPr lang="en-US" altLang="zh-TW" dirty="0" smtClean="0"/>
              <a:t>2.Graph Prediction (</a:t>
            </a:r>
            <a:r>
              <a:rPr lang="en-US" altLang="zh-TW" b="1" dirty="0" smtClean="0"/>
              <a:t>Researcher’s Collaboration)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39"/>
          <a:stretch/>
        </p:blipFill>
        <p:spPr>
          <a:xfrm rot="5400000">
            <a:off x="995178" y="2528919"/>
            <a:ext cx="2700725" cy="1628908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926620" y="5150412"/>
            <a:ext cx="297712" cy="3232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926620" y="5805377"/>
            <a:ext cx="238169" cy="24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258356" y="5081193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researcher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58356" y="5696556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collaboration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407089" y="3587457"/>
            <a:ext cx="8803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350843" y="3402791"/>
            <a:ext cx="17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Graph Prediction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66221" y="36781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212529"/>
                </a:solidFill>
                <a:latin typeface="-apple-system"/>
              </a:rPr>
              <a:t>1. High </a:t>
            </a:r>
            <a:r>
              <a:rPr lang="en-US" altLang="zh-TW" dirty="0">
                <a:solidFill>
                  <a:srgbClr val="212529"/>
                </a:solidFill>
                <a:latin typeface="-apple-system"/>
              </a:rPr>
              <a:t>Energy </a:t>
            </a:r>
            <a:r>
              <a:rPr lang="en-US" altLang="zh-TW" dirty="0" smtClean="0">
                <a:solidFill>
                  <a:srgbClr val="212529"/>
                </a:solidFill>
                <a:latin typeface="-apple-system"/>
              </a:rPr>
              <a:t>Physics</a:t>
            </a:r>
          </a:p>
          <a:p>
            <a:r>
              <a:rPr lang="en-US" altLang="zh-TW" dirty="0" smtClean="0">
                <a:solidFill>
                  <a:srgbClr val="212529"/>
                </a:solidFill>
                <a:latin typeface="-apple-system"/>
              </a:rPr>
              <a:t>2. Condensed </a:t>
            </a:r>
            <a:r>
              <a:rPr lang="en-US" altLang="zh-TW" dirty="0">
                <a:solidFill>
                  <a:srgbClr val="212529"/>
                </a:solidFill>
                <a:latin typeface="-apple-system"/>
              </a:rPr>
              <a:t>Matter </a:t>
            </a:r>
            <a:r>
              <a:rPr lang="en-US" altLang="zh-TW" dirty="0" smtClean="0">
                <a:solidFill>
                  <a:srgbClr val="212529"/>
                </a:solidFill>
                <a:latin typeface="-apple-system"/>
              </a:rPr>
              <a:t>Physics</a:t>
            </a:r>
          </a:p>
          <a:p>
            <a:r>
              <a:rPr lang="en-US" altLang="zh-TW" dirty="0" smtClean="0">
                <a:solidFill>
                  <a:srgbClr val="212529"/>
                </a:solidFill>
                <a:latin typeface="-apple-system"/>
              </a:rPr>
              <a:t>3. Astro </a:t>
            </a:r>
            <a:r>
              <a:rPr lang="en-US" altLang="zh-TW" dirty="0">
                <a:solidFill>
                  <a:srgbClr val="212529"/>
                </a:solidFill>
                <a:latin typeface="-apple-system"/>
              </a:rPr>
              <a:t>Physics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43" y="5312025"/>
            <a:ext cx="7697586" cy="58196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26415" y="240032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 inductive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0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6598" y="281061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 Traditional Graph Convolutional Networks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04988" y="4295776"/>
            <a:ext cx="804175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Semi-Supervised Classification with Graph Convolutional Networks (2017.9)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Author: </a:t>
            </a:r>
            <a:r>
              <a:rPr lang="en-US" altLang="zh-TW" dirty="0" err="1" smtClean="0"/>
              <a:t>Kipf</a:t>
            </a:r>
            <a:r>
              <a:rPr lang="en-US" altLang="zh-TW" dirty="0" smtClean="0"/>
              <a:t>, Thomas N.; Welling, Max (</a:t>
            </a:r>
            <a:r>
              <a:rPr lang="en-US" altLang="zh-TW" dirty="0"/>
              <a:t>University of </a:t>
            </a:r>
            <a:r>
              <a:rPr lang="en-US" altLang="zh-TW" dirty="0" smtClean="0"/>
              <a:t>Amsterdam)</a:t>
            </a:r>
          </a:p>
          <a:p>
            <a:r>
              <a:rPr lang="en-US" altLang="zh-TW" dirty="0" smtClean="0"/>
              <a:t>Publication: </a:t>
            </a:r>
            <a:r>
              <a:rPr lang="en-US" altLang="zh-TW" dirty="0" err="1" smtClean="0"/>
              <a:t>eprint</a:t>
            </a:r>
            <a:r>
              <a:rPr lang="en-US" altLang="zh-TW" dirty="0" smtClean="0"/>
              <a:t> </a:t>
            </a:r>
            <a:r>
              <a:rPr lang="en-US" altLang="zh-TW" dirty="0"/>
              <a:t>arXiv:1609.02907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79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163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81" y="688298"/>
            <a:ext cx="4705124" cy="2661315"/>
          </a:xfrm>
        </p:spPr>
      </p:pic>
      <p:cxnSp>
        <p:nvCxnSpPr>
          <p:cNvPr id="6" name="直線單箭頭接點 5"/>
          <p:cNvCxnSpPr/>
          <p:nvPr/>
        </p:nvCxnSpPr>
        <p:spPr>
          <a:xfrm>
            <a:off x="6451196" y="3415177"/>
            <a:ext cx="0" cy="416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011" y="4006346"/>
            <a:ext cx="5378369" cy="217496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3930" y="4367854"/>
            <a:ext cx="306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1. Adjacency matrix (A)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3930" y="5302810"/>
            <a:ext cx="270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2. Degree matrix (D)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29498" y="565652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(Diagonal)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00026" y="380296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Undirected graphs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53805" y="38029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</a:rPr>
              <a:t>Directed </a:t>
            </a:r>
            <a:r>
              <a:rPr lang="en-US" altLang="zh-TW" dirty="0">
                <a:latin typeface="arial" panose="020B0604020202020204" pitchFamily="34" charset="0"/>
              </a:rPr>
              <a:t>graphs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82926" y="80434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Laplacian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989796" y="725692"/>
            <a:ext cx="289689" cy="14156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五角星形 13"/>
          <p:cNvSpPr/>
          <p:nvPr/>
        </p:nvSpPr>
        <p:spPr>
          <a:xfrm>
            <a:off x="603930" y="4006346"/>
            <a:ext cx="438150" cy="4662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603930" y="4957898"/>
            <a:ext cx="438150" cy="4662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5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1902</Words>
  <Application>Microsoft Office PowerPoint</Application>
  <PresentationFormat>寬螢幕</PresentationFormat>
  <Paragraphs>933</Paragraphs>
  <Slides>39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0" baseType="lpstr">
      <vt:lpstr>-apple-system</vt:lpstr>
      <vt:lpstr>Roboto</vt:lpstr>
      <vt:lpstr>游ゴシック</vt:lpstr>
      <vt:lpstr>新細明體</vt:lpstr>
      <vt:lpstr>Arial</vt:lpstr>
      <vt:lpstr>Arial</vt:lpstr>
      <vt:lpstr>Calibri</vt:lpstr>
      <vt:lpstr>Calibri Light</vt:lpstr>
      <vt:lpstr>Cambria Math</vt:lpstr>
      <vt:lpstr>Wingdings</vt:lpstr>
      <vt:lpstr>Office 佈景主題</vt:lpstr>
      <vt:lpstr>GNN(1)</vt:lpstr>
      <vt:lpstr>PowerPoint 簡報</vt:lpstr>
      <vt:lpstr>Benchmark, Tasks and Dataset</vt:lpstr>
      <vt:lpstr>1. Node Prediction (Citation Network)</vt:lpstr>
      <vt:lpstr>PowerPoint 簡報</vt:lpstr>
      <vt:lpstr>2. Graph Prediction ( Protein Structures )</vt:lpstr>
      <vt:lpstr>2.Graph Prediction (Researcher’s Collaboration)</vt:lpstr>
      <vt:lpstr>1. Traditional Graph Convolutional Networks </vt:lpstr>
      <vt:lpstr>Graph</vt:lpstr>
      <vt:lpstr>Graph</vt:lpstr>
      <vt:lpstr>PowerPoint 簡報</vt:lpstr>
      <vt:lpstr>PowerPoint 簡報</vt:lpstr>
      <vt:lpstr>PowerPoint 簡報</vt:lpstr>
      <vt:lpstr>PowerPoint 簡報</vt:lpstr>
      <vt:lpstr>PowerPoint 簡報</vt:lpstr>
      <vt:lpstr>Performance</vt:lpstr>
      <vt:lpstr>Restriction</vt:lpstr>
      <vt:lpstr>code – create GC Layer</vt:lpstr>
      <vt:lpstr>code – create GCN </vt:lpstr>
      <vt:lpstr>code – Training</vt:lpstr>
      <vt:lpstr>code – Testing</vt:lpstr>
      <vt:lpstr>1. Node Prediction (Citation Network)</vt:lpstr>
      <vt:lpstr>PowerPoint 簡報</vt:lpstr>
      <vt:lpstr>PowerPoint 簡報</vt:lpstr>
      <vt:lpstr>PowerPoint 簡報</vt:lpstr>
      <vt:lpstr>PowerPoint 簡報</vt:lpstr>
      <vt:lpstr>PowerPoint 簡報</vt:lpstr>
      <vt:lpstr>Spectral Graph Theory</vt:lpstr>
      <vt:lpstr>Spectral Graph Theory</vt:lpstr>
      <vt:lpstr>Spectral Graph Theory</vt:lpstr>
      <vt:lpstr>Spectral Graph Theory</vt:lpstr>
      <vt:lpstr>PowerPoint 簡報</vt:lpstr>
      <vt:lpstr>Spectral Graph Theory</vt:lpstr>
      <vt:lpstr>PowerPoint 簡報</vt:lpstr>
      <vt:lpstr>PowerPoint 簡報</vt:lpstr>
      <vt:lpstr>PowerPoint 簡報</vt:lpstr>
      <vt:lpstr>PowerPoint 簡報</vt:lpstr>
      <vt:lpstr>PowerPoint 簡報</vt:lpstr>
      <vt:lpstr>Comparison of propagation models of GCN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GNN(1)</dc:title>
  <dc:creator>chienhua</dc:creator>
  <cp:lastModifiedBy>chienhua</cp:lastModifiedBy>
  <cp:revision>26</cp:revision>
  <dcterms:created xsi:type="dcterms:W3CDTF">2021-03-08T06:44:07Z</dcterms:created>
  <dcterms:modified xsi:type="dcterms:W3CDTF">2021-03-10T00:29:40Z</dcterms:modified>
</cp:coreProperties>
</file>