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9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088"/>
    <a:srgbClr val="00FF00"/>
    <a:srgbClr val="FF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6934-111F-4080-BBBF-94A45A5DF142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9FB-616A-41B0-BCCE-2B46B68D2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6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1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9576-CA65-4DC8-A8AE-729964D911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1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D79FB-616A-41B0-BCCE-2B46B68D2B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8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8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65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6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6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D827-3E42-4D2A-A284-25D0B8241850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B67E-6AFA-4380-8671-42CC4D3E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Big Data Processor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GNN Model 02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66333" y="4262438"/>
            <a:ext cx="9144000" cy="1655762"/>
          </a:xfrm>
        </p:spPr>
        <p:txBody>
          <a:bodyPr/>
          <a:lstStyle/>
          <a:p>
            <a:r>
              <a:rPr lang="en-US" altLang="zh-TW" dirty="0" err="1" smtClean="0"/>
              <a:t>Chien</a:t>
            </a:r>
            <a:r>
              <a:rPr lang="en-US" altLang="zh-TW" dirty="0" smtClean="0"/>
              <a:t>-Hua Chen</a:t>
            </a:r>
          </a:p>
          <a:p>
            <a:r>
              <a:rPr lang="en-US" altLang="zh-TW" dirty="0" smtClean="0"/>
              <a:t>2021.04.14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G-U-Nets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056655"/>
            <a:ext cx="9229725" cy="383154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9967913" y="2667000"/>
            <a:ext cx="48101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448925" y="2482334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Traditional GCN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5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872488"/>
            <a:ext cx="7720013" cy="16947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4512042"/>
            <a:ext cx="8394493" cy="16553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92100" y="1462594"/>
            <a:ext cx="1502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Transductive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69071" y="4111932"/>
            <a:ext cx="114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Inductive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71675" y="3510375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LGCL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00559" y="3525764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83.3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1600" dirty="0" smtClean="0"/>
                  <a:t>0.5%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59" y="3525764"/>
                <a:ext cx="1109599" cy="338554"/>
              </a:xfrm>
              <a:prstGeom prst="rect">
                <a:avLst/>
              </a:prstGeom>
              <a:blipFill>
                <a:blip r:embed="rId4"/>
                <a:stretch>
                  <a:fillRect l="-3297" t="-5357" r="-1648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348396" y="3525764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7</a:t>
                </a:r>
                <a:r>
                  <a:rPr lang="en-US" altLang="zh-TW" sz="1600" dirty="0" smtClean="0"/>
                  <a:t>3.0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1600" dirty="0" smtClean="0"/>
                  <a:t>0.6%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96" y="3525764"/>
                <a:ext cx="1109599" cy="338554"/>
              </a:xfrm>
              <a:prstGeom prst="rect">
                <a:avLst/>
              </a:prstGeom>
              <a:blipFill>
                <a:blip r:embed="rId5"/>
                <a:stretch>
                  <a:fillRect l="-2747" t="-5357" r="-2198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096233" y="3522190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79.5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1600" dirty="0" smtClean="0"/>
                  <a:t>0.2%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33" y="3522190"/>
                <a:ext cx="1109599" cy="338554"/>
              </a:xfrm>
              <a:prstGeom prst="rect">
                <a:avLst/>
              </a:prstGeom>
              <a:blipFill>
                <a:blip r:embed="rId6"/>
                <a:stretch>
                  <a:fillRect l="-2747" t="-5455" r="-2198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圓角矩形 13"/>
          <p:cNvSpPr/>
          <p:nvPr/>
        </p:nvSpPr>
        <p:spPr>
          <a:xfrm>
            <a:off x="4297362" y="3228664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096000" y="3228664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>
          <a:xfrm>
            <a:off x="7793831" y="3185482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4580415" y="5800384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348396" y="5792669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8347877" y="5203086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1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Depth of Graph U-Nets 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b="7097"/>
          <a:stretch/>
        </p:blipFill>
        <p:spPr>
          <a:xfrm>
            <a:off x="804175" y="2972864"/>
            <a:ext cx="10515600" cy="1412004"/>
          </a:xfrm>
        </p:spPr>
      </p:pic>
      <p:sp>
        <p:nvSpPr>
          <p:cNvPr id="4" name="圓角矩形 3"/>
          <p:cNvSpPr/>
          <p:nvPr/>
        </p:nvSpPr>
        <p:spPr>
          <a:xfrm>
            <a:off x="4010827" y="3825534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588927" y="3822285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9167027" y="3822285"/>
            <a:ext cx="1502043" cy="273306"/>
          </a:xfrm>
          <a:prstGeom prst="roundRect">
            <a:avLst/>
          </a:prstGeom>
          <a:solidFill>
            <a:srgbClr val="FCF7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163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2566" r="53637" b="17899"/>
          <a:stretch/>
        </p:blipFill>
        <p:spPr>
          <a:xfrm>
            <a:off x="4256827" y="1339079"/>
            <a:ext cx="2183083" cy="2116672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5303807" y="3534363"/>
            <a:ext cx="0" cy="416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17590" t="50255" r="53705"/>
          <a:stretch/>
        </p:blipFill>
        <p:spPr>
          <a:xfrm>
            <a:off x="4708096" y="5532899"/>
            <a:ext cx="1543847" cy="10819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3930" y="4367854"/>
            <a:ext cx="306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 Adjacency matrix (A)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3930" y="5736334"/>
            <a:ext cx="270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2. Degree matrix (D)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190250" y="96974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Undirected graphs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42707" y="1862243"/>
            <a:ext cx="25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Symmetric Square Matrix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13" name="直線單箭頭接點 12"/>
          <p:cNvCxnSpPr>
            <a:stCxn id="5" idx="0"/>
            <a:endCxn id="3" idx="3"/>
          </p:cNvCxnSpPr>
          <p:nvPr/>
        </p:nvCxnSpPr>
        <p:spPr>
          <a:xfrm flipH="1" flipV="1">
            <a:off x="6260047" y="1154413"/>
            <a:ext cx="1760638" cy="7078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角星形 13"/>
          <p:cNvSpPr/>
          <p:nvPr/>
        </p:nvSpPr>
        <p:spPr>
          <a:xfrm>
            <a:off x="603930" y="4006346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603930" y="5391422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208733" y="4239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~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29505" y="56245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~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20925" y="5519383"/>
            <a:ext cx="1484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76718" y="5742343"/>
            <a:ext cx="2968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369261" y="5980914"/>
            <a:ext cx="2968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9066" y="6212543"/>
            <a:ext cx="1701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8020685" y="2289486"/>
            <a:ext cx="0" cy="264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466668" y="2554165"/>
                <a:ext cx="3364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𝑠𝑝𝑒𝑐𝑡𝑟𝑎𝑙</m:t>
                      </m:r>
                      <m:r>
                        <a:rPr lang="en-US" altLang="zh-TW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𝑑𝑒𝑐𝑜𝑚𝑝𝑜𝑠𝑖𝑡𝑖𝑜𝑛</m:t>
                      </m:r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TW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68" y="2554165"/>
                <a:ext cx="336412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>
            <a:off x="8020684" y="2969262"/>
            <a:ext cx="0" cy="264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055515" y="3241090"/>
                <a:ext cx="2340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6"/>
                    </a:solidFill>
                  </a:rPr>
                  <a:t>Orthonormal Basis (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TW" dirty="0" smtClean="0">
                    <a:solidFill>
                      <a:schemeClr val="accent6"/>
                    </a:solidFill>
                  </a:rPr>
                  <a:t>) 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515" y="3241090"/>
                <a:ext cx="2340384" cy="369332"/>
              </a:xfrm>
              <a:prstGeom prst="rect">
                <a:avLst/>
              </a:prstGeom>
              <a:blipFill>
                <a:blip r:embed="rId6"/>
                <a:stretch>
                  <a:fillRect l="-2083" t="-10000" r="-156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>
            <a:off x="8020684" y="3610422"/>
            <a:ext cx="0" cy="264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6994042" y="3870143"/>
                <a:ext cx="22231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zh-TW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𝑡𝑟𝑎𝑛𝑠𝑓𝑜𝑟𝑚</m:t>
                      </m:r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42" y="3870143"/>
                <a:ext cx="222310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3965997" y="43472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933944" y="57055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l="17590" r="53705" b="50613"/>
          <a:stretch/>
        </p:blipFill>
        <p:spPr>
          <a:xfrm>
            <a:off x="4708096" y="4098126"/>
            <a:ext cx="1543847" cy="107414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803266" y="4184283"/>
            <a:ext cx="2968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77072" y="4415115"/>
            <a:ext cx="2968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50878" y="4645947"/>
            <a:ext cx="2968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4673" y="4876779"/>
            <a:ext cx="1701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21" grpId="0" animBg="1"/>
      <p:bldP spid="22" grpId="0" animBg="1"/>
      <p:bldP spid="23" grpId="0" animBg="1"/>
      <p:bldP spid="24" grpId="0" animBg="1"/>
      <p:bldP spid="32" grpId="0"/>
      <p:bldP spid="34" grpId="0"/>
      <p:bldP spid="37" grpId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34163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451196" y="3415177"/>
            <a:ext cx="0" cy="416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54582" b="16233"/>
          <a:stretch/>
        </p:blipFill>
        <p:spPr>
          <a:xfrm>
            <a:off x="5588096" y="1117290"/>
            <a:ext cx="2037576" cy="210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63823" y="4044623"/>
                <a:ext cx="3315203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23" y="4044623"/>
                <a:ext cx="3315203" cy="167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/>
          <p:cNvSpPr/>
          <p:nvPr/>
        </p:nvSpPr>
        <p:spPr>
          <a:xfrm rot="16200000">
            <a:off x="6706404" y="4833371"/>
            <a:ext cx="178434" cy="2207316"/>
          </a:xfrm>
          <a:prstGeom prst="leftBrace">
            <a:avLst>
              <a:gd name="adj1" fmla="val 14899"/>
              <a:gd name="adj2" fmla="val 496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11" name="文字方塊 10"/>
          <p:cNvSpPr txBox="1"/>
          <p:nvPr/>
        </p:nvSpPr>
        <p:spPr>
          <a:xfrm>
            <a:off x="5450092" y="6107341"/>
            <a:ext cx="26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independent variables</a:t>
            </a:r>
            <a:endParaRPr lang="zh-TW" altLang="en-US" dirty="0"/>
          </a:p>
        </p:txBody>
      </p:sp>
      <p:sp>
        <p:nvSpPr>
          <p:cNvPr id="12" name="左大括弧 11"/>
          <p:cNvSpPr/>
          <p:nvPr/>
        </p:nvSpPr>
        <p:spPr>
          <a:xfrm rot="10800000">
            <a:off x="8079026" y="4127462"/>
            <a:ext cx="186271" cy="1514075"/>
          </a:xfrm>
          <a:prstGeom prst="leftBrace">
            <a:avLst>
              <a:gd name="adj1" fmla="val 44876"/>
              <a:gd name="adj2" fmla="val 496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13" name="文字方塊 12"/>
          <p:cNvSpPr txBox="1"/>
          <p:nvPr/>
        </p:nvSpPr>
        <p:spPr>
          <a:xfrm>
            <a:off x="8366957" y="46998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nodes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38443" y="4653667"/>
            <a:ext cx="273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3. Feature matrix (X)</a:t>
            </a:r>
            <a:endParaRPr lang="zh-TW" altLang="en-US" sz="2400" dirty="0"/>
          </a:p>
        </p:txBody>
      </p:sp>
      <p:sp>
        <p:nvSpPr>
          <p:cNvPr id="15" name="五角星形 14"/>
          <p:cNvSpPr/>
          <p:nvPr/>
        </p:nvSpPr>
        <p:spPr>
          <a:xfrm>
            <a:off x="1476420" y="4233576"/>
            <a:ext cx="438150" cy="4662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598" y="28106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 Traditional Graph Convolutional Networks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04988" y="4295776"/>
            <a:ext cx="80417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Semi-Supervised Classification with Graph Convolutional Networks (2017.9)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Author: </a:t>
            </a:r>
            <a:r>
              <a:rPr lang="en-US" altLang="zh-TW" dirty="0" err="1" smtClean="0"/>
              <a:t>Kipf</a:t>
            </a:r>
            <a:r>
              <a:rPr lang="en-US" altLang="zh-TW" dirty="0" smtClean="0"/>
              <a:t>, Thomas N.; Welling, Max (</a:t>
            </a:r>
            <a:r>
              <a:rPr lang="en-US" altLang="zh-TW" dirty="0"/>
              <a:t>University of </a:t>
            </a:r>
            <a:r>
              <a:rPr lang="en-US" altLang="zh-TW" dirty="0" smtClean="0"/>
              <a:t>Amsterdam)</a:t>
            </a:r>
          </a:p>
          <a:p>
            <a:r>
              <a:rPr lang="en-US" altLang="zh-TW" dirty="0" smtClean="0"/>
              <a:t>Publication: </a:t>
            </a:r>
            <a:r>
              <a:rPr lang="en-US" altLang="zh-TW" dirty="0" err="1" smtClean="0"/>
              <a:t>eprint</a:t>
            </a:r>
            <a:r>
              <a:rPr lang="en-US" altLang="zh-TW" dirty="0" smtClean="0"/>
              <a:t> </a:t>
            </a:r>
            <a:r>
              <a:rPr lang="en-US" altLang="zh-TW" dirty="0"/>
              <a:t>arXiv:1609.02907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1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341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GCN Layer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553063" y="2403999"/>
                <a:ext cx="705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63" y="2403999"/>
                <a:ext cx="7053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013386" y="2409123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86" y="2409123"/>
                <a:ext cx="5000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3528085" y="2401092"/>
                <a:ext cx="697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85" y="2401092"/>
                <a:ext cx="697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566725" y="2439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25" y="2439899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2409122"/>
                <a:ext cx="50603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7" y="1472216"/>
                <a:ext cx="5000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3" y="1885902"/>
                <a:ext cx="525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632594" y="1458960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94" y="1458960"/>
                <a:ext cx="50007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619930" y="1872646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30" y="1872646"/>
                <a:ext cx="5254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5624943" y="1467092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3" y="1467092"/>
                <a:ext cx="5000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612279" y="1880778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79" y="1880778"/>
                <a:ext cx="5254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9021543" y="1472216"/>
                <a:ext cx="500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43" y="1472216"/>
                <a:ext cx="50007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008879" y="1885902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879" y="1885902"/>
                <a:ext cx="5254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7555371" y="19166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71" y="1916679"/>
                <a:ext cx="51648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566725" y="14722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25" y="147229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圓角矩形 22"/>
          <p:cNvSpPr/>
          <p:nvPr/>
        </p:nvSpPr>
        <p:spPr>
          <a:xfrm>
            <a:off x="775487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8825730" y="1480948"/>
            <a:ext cx="89169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2804890" y="1472216"/>
            <a:ext cx="5356038" cy="1451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999023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8197002" y="2143259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1990" y="109851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23628" y="1094151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538772" y="110288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 rot="16200000">
            <a:off x="4754881" y="325088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=</a:t>
            </a:r>
            <a:endParaRPr lang="zh-TW" altLang="en-US" sz="4400" dirty="0"/>
          </a:p>
        </p:txBody>
      </p:sp>
      <p:cxnSp>
        <p:nvCxnSpPr>
          <p:cNvPr id="34" name="直線單箭頭接點 33"/>
          <p:cNvCxnSpPr>
            <a:endCxn id="40" idx="1"/>
          </p:cNvCxnSpPr>
          <p:nvPr/>
        </p:nvCxnSpPr>
        <p:spPr>
          <a:xfrm flipV="1">
            <a:off x="9972820" y="2671609"/>
            <a:ext cx="1062191" cy="5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9377364" y="2674822"/>
            <a:ext cx="682594" cy="17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1035011" y="2409999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011" y="2409999"/>
                <a:ext cx="4916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0896337" y="111161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909202" y="238514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579920" y="2358751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81571" y="2366065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520206" y="2367612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8946854" y="2388653"/>
            <a:ext cx="586815" cy="5524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43" idx="6"/>
            <a:endCxn id="44" idx="2"/>
          </p:cNvCxnSpPr>
          <p:nvPr/>
        </p:nvCxnSpPr>
        <p:spPr>
          <a:xfrm flipV="1">
            <a:off x="1496017" y="2634962"/>
            <a:ext cx="2083903" cy="2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4" idx="6"/>
            <a:endCxn id="45" idx="2"/>
          </p:cNvCxnSpPr>
          <p:nvPr/>
        </p:nvCxnSpPr>
        <p:spPr>
          <a:xfrm>
            <a:off x="4166735" y="2634962"/>
            <a:ext cx="1414836" cy="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5" idx="6"/>
            <a:endCxn id="46" idx="2"/>
          </p:cNvCxnSpPr>
          <p:nvPr/>
        </p:nvCxnSpPr>
        <p:spPr>
          <a:xfrm>
            <a:off x="6168386" y="2642276"/>
            <a:ext cx="1351820" cy="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6" idx="6"/>
            <a:endCxn id="47" idx="2"/>
          </p:cNvCxnSpPr>
          <p:nvPr/>
        </p:nvCxnSpPr>
        <p:spPr>
          <a:xfrm>
            <a:off x="8107021" y="2643823"/>
            <a:ext cx="839833" cy="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432206" y="2977471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Feature Propagation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69335" y="296965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Prediction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10007761" y="2346719"/>
                <a:ext cx="51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761" y="2346719"/>
                <a:ext cx="519309" cy="276999"/>
              </a:xfrm>
              <a:prstGeom prst="rect">
                <a:avLst/>
              </a:prstGeom>
              <a:blipFill>
                <a:blip r:embed="rId19"/>
                <a:stretch>
                  <a:fillRect l="-10588" r="-1058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88288" y="2760496"/>
                <a:ext cx="886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8" y="2760496"/>
                <a:ext cx="886140" cy="461665"/>
              </a:xfrm>
              <a:prstGeom prst="rect">
                <a:avLst/>
              </a:prstGeom>
              <a:blipFill>
                <a:blip r:embed="rId20"/>
                <a:stretch>
                  <a:fillRect l="-1370" r="-137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47"/>
          <p:cNvSpPr/>
          <p:nvPr/>
        </p:nvSpPr>
        <p:spPr>
          <a:xfrm>
            <a:off x="761677" y="4352894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59105" y="5396416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1677" y="4974658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1285743" y="5396416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stCxn id="48" idx="4"/>
            <a:endCxn id="56" idx="0"/>
          </p:cNvCxnSpPr>
          <p:nvPr/>
        </p:nvCxnSpPr>
        <p:spPr>
          <a:xfrm>
            <a:off x="938846" y="4709439"/>
            <a:ext cx="0" cy="265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58" idx="1"/>
            <a:endCxn id="56" idx="5"/>
          </p:cNvCxnSpPr>
          <p:nvPr/>
        </p:nvCxnSpPr>
        <p:spPr>
          <a:xfrm flipH="1" flipV="1">
            <a:off x="1064123" y="5278988"/>
            <a:ext cx="273512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5" idx="7"/>
            <a:endCxn id="56" idx="3"/>
          </p:cNvCxnSpPr>
          <p:nvPr/>
        </p:nvCxnSpPr>
        <p:spPr>
          <a:xfrm flipV="1">
            <a:off x="461551" y="5278988"/>
            <a:ext cx="352018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3302718" y="4502237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2700146" y="5545759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302718" y="5124001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26784" y="5545759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>
            <a:stCxn id="61" idx="4"/>
            <a:endCxn id="63" idx="0"/>
          </p:cNvCxnSpPr>
          <p:nvPr/>
        </p:nvCxnSpPr>
        <p:spPr>
          <a:xfrm>
            <a:off x="3479887" y="4858782"/>
            <a:ext cx="0" cy="265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4" idx="1"/>
            <a:endCxn id="63" idx="5"/>
          </p:cNvCxnSpPr>
          <p:nvPr/>
        </p:nvCxnSpPr>
        <p:spPr>
          <a:xfrm flipH="1" flipV="1">
            <a:off x="3605164" y="5428331"/>
            <a:ext cx="273512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2" idx="7"/>
            <a:endCxn id="63" idx="3"/>
          </p:cNvCxnSpPr>
          <p:nvPr/>
        </p:nvCxnSpPr>
        <p:spPr>
          <a:xfrm flipV="1">
            <a:off x="3002592" y="5428331"/>
            <a:ext cx="352018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059685" y="5084155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1022045" y="4733867"/>
            <a:ext cx="10772" cy="228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802717" y="4692315"/>
            <a:ext cx="2400" cy="28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139983" y="5226584"/>
            <a:ext cx="207139" cy="115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1038696" y="5362809"/>
            <a:ext cx="202455" cy="135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459231" y="5212676"/>
            <a:ext cx="272267" cy="142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525940" y="5363809"/>
            <a:ext cx="250042" cy="141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72843" y="4209262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1092114" y="4209262"/>
            <a:ext cx="119948" cy="12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1211385" y="4209262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1330656" y="4209262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1449250" y="4209262"/>
            <a:ext cx="119948" cy="127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567167" y="4209261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1685761" y="4209261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11986" y="5791627"/>
            <a:ext cx="119948" cy="127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131257" y="5791627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250528" y="5791627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369799" y="5791627"/>
            <a:ext cx="119948" cy="127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88393" y="5791627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606310" y="5791626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724904" y="5791626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139983" y="5778225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1259254" y="5778225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1378525" y="5778225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1497796" y="5778225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1616390" y="5778225"/>
            <a:ext cx="119948" cy="127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1734307" y="5778224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1852901" y="5778224"/>
            <a:ext cx="119948" cy="12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1064123" y="5039034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1183394" y="5039034"/>
            <a:ext cx="119948" cy="127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1302665" y="5039034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1421936" y="5039034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1540530" y="5039034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1658447" y="5039033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1777041" y="5039033"/>
            <a:ext cx="119948" cy="12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3546431" y="4344674"/>
            <a:ext cx="119948" cy="12782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665702" y="4344674"/>
            <a:ext cx="119948" cy="12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3784973" y="4344674"/>
            <a:ext cx="119948" cy="127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3904244" y="4344674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022838" y="4344674"/>
            <a:ext cx="119948" cy="127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585574" y="5927039"/>
            <a:ext cx="119948" cy="127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2704845" y="5927039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2824116" y="5927039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2943387" y="5927039"/>
            <a:ext cx="119948" cy="127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3061981" y="5927039"/>
            <a:ext cx="119948" cy="127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3713571" y="5913637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3832842" y="5913637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3952113" y="5913637"/>
            <a:ext cx="119948" cy="12782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4071384" y="5913637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189978" y="5913637"/>
            <a:ext cx="119948" cy="127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3637711" y="5174446"/>
            <a:ext cx="119948" cy="127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3756982" y="5174446"/>
            <a:ext cx="119948" cy="127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3876253" y="5174446"/>
            <a:ext cx="119948" cy="12782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>
            <a:off x="3995524" y="5174446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4114118" y="5174446"/>
            <a:ext cx="119948" cy="127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3576230" y="4882682"/>
            <a:ext cx="10772" cy="228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V="1">
            <a:off x="3356902" y="4841130"/>
            <a:ext cx="2400" cy="28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>
            <a:off x="3694168" y="5375399"/>
            <a:ext cx="207139" cy="115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592881" y="5511624"/>
            <a:ext cx="202455" cy="135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V="1">
            <a:off x="3013416" y="5361491"/>
            <a:ext cx="272267" cy="142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>
            <a:off x="3080125" y="5512624"/>
            <a:ext cx="250042" cy="141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4592944" y="5080702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5507595" y="4488834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4905023" y="5532356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5507595" y="5110598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6031661" y="5532356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接點 164"/>
          <p:cNvCxnSpPr>
            <a:stCxn id="161" idx="4"/>
            <a:endCxn id="163" idx="0"/>
          </p:cNvCxnSpPr>
          <p:nvPr/>
        </p:nvCxnSpPr>
        <p:spPr>
          <a:xfrm>
            <a:off x="5684764" y="4845379"/>
            <a:ext cx="0" cy="265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>
            <a:stCxn id="164" idx="1"/>
            <a:endCxn id="163" idx="5"/>
          </p:cNvCxnSpPr>
          <p:nvPr/>
        </p:nvCxnSpPr>
        <p:spPr>
          <a:xfrm flipH="1" flipV="1">
            <a:off x="5810041" y="5414928"/>
            <a:ext cx="273512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>
            <a:stCxn id="162" idx="7"/>
            <a:endCxn id="163" idx="3"/>
          </p:cNvCxnSpPr>
          <p:nvPr/>
        </p:nvCxnSpPr>
        <p:spPr>
          <a:xfrm flipV="1">
            <a:off x="5207469" y="5414928"/>
            <a:ext cx="352018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751308" y="4331271"/>
            <a:ext cx="119948" cy="1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/>
          <p:cNvSpPr/>
          <p:nvPr/>
        </p:nvSpPr>
        <p:spPr>
          <a:xfrm>
            <a:off x="5870579" y="4331271"/>
            <a:ext cx="119948" cy="1278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5989850" y="4331271"/>
            <a:ext cx="119948" cy="1278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4790451" y="5913636"/>
            <a:ext cx="119948" cy="127829"/>
          </a:xfrm>
          <a:prstGeom prst="rect">
            <a:avLst/>
          </a:prstGeom>
          <a:solidFill>
            <a:srgbClr val="D7F0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/>
          <p:cNvSpPr/>
          <p:nvPr/>
        </p:nvSpPr>
        <p:spPr>
          <a:xfrm>
            <a:off x="4909722" y="5913636"/>
            <a:ext cx="119948" cy="1278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/>
          <p:cNvSpPr/>
          <p:nvPr/>
        </p:nvSpPr>
        <p:spPr>
          <a:xfrm>
            <a:off x="5028993" y="5913636"/>
            <a:ext cx="119948" cy="1278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5918448" y="5900234"/>
            <a:ext cx="119948" cy="1278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37719" y="5900234"/>
            <a:ext cx="119948" cy="127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6156990" y="5900234"/>
            <a:ext cx="119948" cy="1278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842588" y="5161043"/>
            <a:ext cx="119948" cy="127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961859" y="5161043"/>
            <a:ext cx="119948" cy="127829"/>
          </a:xfrm>
          <a:prstGeom prst="rect">
            <a:avLst/>
          </a:prstGeom>
          <a:solidFill>
            <a:srgbClr val="D7F0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/>
          <p:cNvSpPr/>
          <p:nvPr/>
        </p:nvSpPr>
        <p:spPr>
          <a:xfrm>
            <a:off x="6081130" y="5161043"/>
            <a:ext cx="119948" cy="1278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6" name="直線單箭頭接點 195"/>
          <p:cNvCxnSpPr/>
          <p:nvPr/>
        </p:nvCxnSpPr>
        <p:spPr>
          <a:xfrm>
            <a:off x="5781107" y="4869279"/>
            <a:ext cx="10772" cy="228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61779" y="4827727"/>
            <a:ext cx="2400" cy="28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/>
          <p:nvPr/>
        </p:nvCxnSpPr>
        <p:spPr>
          <a:xfrm>
            <a:off x="5899045" y="5361996"/>
            <a:ext cx="207139" cy="115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/>
          <p:nvPr/>
        </p:nvCxnSpPr>
        <p:spPr>
          <a:xfrm flipH="1" flipV="1">
            <a:off x="5797758" y="5498221"/>
            <a:ext cx="202455" cy="135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V="1">
            <a:off x="5218293" y="5348088"/>
            <a:ext cx="272267" cy="142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>
            <a:off x="5285002" y="5499221"/>
            <a:ext cx="250042" cy="141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字方塊 206"/>
              <p:cNvSpPr txBox="1"/>
              <p:nvPr/>
            </p:nvSpPr>
            <p:spPr>
              <a:xfrm>
                <a:off x="7535861" y="542723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7" name="文字方塊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61" y="5427236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字方塊 207"/>
              <p:cNvSpPr txBox="1"/>
              <p:nvPr/>
            </p:nvSpPr>
            <p:spPr>
              <a:xfrm>
                <a:off x="7524507" y="490401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8" name="文字方塊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07" y="4904016"/>
                <a:ext cx="51648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字方塊 208"/>
              <p:cNvSpPr txBox="1"/>
              <p:nvPr/>
            </p:nvSpPr>
            <p:spPr>
              <a:xfrm>
                <a:off x="7535861" y="4459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9" name="文字方塊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61" y="4459629"/>
                <a:ext cx="51648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單箭頭接點 209"/>
          <p:cNvCxnSpPr/>
          <p:nvPr/>
        </p:nvCxnSpPr>
        <p:spPr>
          <a:xfrm flipV="1">
            <a:off x="6789223" y="5067037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/>
          <p:nvPr/>
        </p:nvCxnSpPr>
        <p:spPr>
          <a:xfrm flipV="1">
            <a:off x="8063894" y="5098096"/>
            <a:ext cx="506750" cy="4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橢圓 211"/>
          <p:cNvSpPr/>
          <p:nvPr/>
        </p:nvSpPr>
        <p:spPr>
          <a:xfrm>
            <a:off x="9171860" y="4374408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橢圓 212"/>
          <p:cNvSpPr/>
          <p:nvPr/>
        </p:nvSpPr>
        <p:spPr>
          <a:xfrm>
            <a:off x="8569288" y="5417930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橢圓 213"/>
          <p:cNvSpPr/>
          <p:nvPr/>
        </p:nvSpPr>
        <p:spPr>
          <a:xfrm>
            <a:off x="9171860" y="4996172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橢圓 214"/>
          <p:cNvSpPr/>
          <p:nvPr/>
        </p:nvSpPr>
        <p:spPr>
          <a:xfrm>
            <a:off x="9695926" y="5417930"/>
            <a:ext cx="354338" cy="356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接點 215"/>
          <p:cNvCxnSpPr>
            <a:stCxn id="212" idx="4"/>
            <a:endCxn id="214" idx="0"/>
          </p:cNvCxnSpPr>
          <p:nvPr/>
        </p:nvCxnSpPr>
        <p:spPr>
          <a:xfrm>
            <a:off x="9349029" y="4730953"/>
            <a:ext cx="0" cy="265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15" idx="1"/>
            <a:endCxn id="214" idx="5"/>
          </p:cNvCxnSpPr>
          <p:nvPr/>
        </p:nvCxnSpPr>
        <p:spPr>
          <a:xfrm flipH="1" flipV="1">
            <a:off x="9474306" y="5300502"/>
            <a:ext cx="273512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13" idx="7"/>
            <a:endCxn id="214" idx="3"/>
          </p:cNvCxnSpPr>
          <p:nvPr/>
        </p:nvCxnSpPr>
        <p:spPr>
          <a:xfrm flipV="1">
            <a:off x="8871734" y="5300502"/>
            <a:ext cx="352018" cy="16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9415573" y="4216845"/>
            <a:ext cx="119948" cy="1278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/>
          <p:cNvSpPr/>
          <p:nvPr/>
        </p:nvSpPr>
        <p:spPr>
          <a:xfrm>
            <a:off x="8454716" y="5799210"/>
            <a:ext cx="119948" cy="1278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/>
        </p:nvSpPr>
        <p:spPr>
          <a:xfrm>
            <a:off x="9582713" y="5785808"/>
            <a:ext cx="119948" cy="1278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/>
          <p:cNvSpPr/>
          <p:nvPr/>
        </p:nvSpPr>
        <p:spPr>
          <a:xfrm>
            <a:off x="9506853" y="5046617"/>
            <a:ext cx="119948" cy="1278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圓角矩形 222"/>
          <p:cNvSpPr/>
          <p:nvPr/>
        </p:nvSpPr>
        <p:spPr>
          <a:xfrm>
            <a:off x="8422068" y="4129201"/>
            <a:ext cx="1751432" cy="21093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圓角矩形 223"/>
          <p:cNvSpPr/>
          <p:nvPr/>
        </p:nvSpPr>
        <p:spPr>
          <a:xfrm>
            <a:off x="2557090" y="4133190"/>
            <a:ext cx="5588703" cy="21093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圓角矩形 225"/>
          <p:cNvSpPr/>
          <p:nvPr/>
        </p:nvSpPr>
        <p:spPr>
          <a:xfrm>
            <a:off x="34758" y="4129201"/>
            <a:ext cx="2192538" cy="21093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2" grpId="0"/>
      <p:bldP spid="1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Kernel (Feature </a:t>
            </a:r>
            <a:r>
              <a:rPr lang="en-US" altLang="zh-TW" dirty="0" smtClean="0"/>
              <a:t>Propagation)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0314" y="1531540"/>
            <a:ext cx="259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 Normalization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2780757" y="2694902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853767" y="209120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505896" y="300728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182499" y="306233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6" idx="4"/>
            <a:endCxn id="5" idx="0"/>
          </p:cNvCxnSpPr>
          <p:nvPr/>
        </p:nvCxnSpPr>
        <p:spPr>
          <a:xfrm flipH="1">
            <a:off x="2940246" y="2403593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7" idx="2"/>
            <a:endCxn id="5" idx="5"/>
          </p:cNvCxnSpPr>
          <p:nvPr/>
        </p:nvCxnSpPr>
        <p:spPr>
          <a:xfrm flipH="1" flipV="1">
            <a:off x="3053021" y="2961538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8" idx="7"/>
            <a:endCxn id="5" idx="3"/>
          </p:cNvCxnSpPr>
          <p:nvPr/>
        </p:nvCxnSpPr>
        <p:spPr>
          <a:xfrm flipV="1">
            <a:off x="2454763" y="2961538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009781" y="2433873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128511" y="2919725"/>
            <a:ext cx="297217" cy="115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461780" y="2912091"/>
            <a:ext cx="274465" cy="122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274781" y="25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</a:t>
            </a:r>
            <a:endParaRPr lang="zh-TW" altLang="en-US" dirty="0"/>
          </a:p>
        </p:txBody>
      </p:sp>
      <p:sp>
        <p:nvSpPr>
          <p:cNvPr id="16" name="弧形箭號 (上彎) 15"/>
          <p:cNvSpPr/>
          <p:nvPr/>
        </p:nvSpPr>
        <p:spPr>
          <a:xfrm rot="19330392" flipV="1">
            <a:off x="2643554" y="2592576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136479" y="2591497"/>
                <a:ext cx="1985287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79" y="2591497"/>
                <a:ext cx="1985287" cy="470835"/>
              </a:xfrm>
              <a:prstGeom prst="rect">
                <a:avLst/>
              </a:prstGeom>
              <a:blipFill>
                <a:blip r:embed="rId2"/>
                <a:stretch>
                  <a:fillRect t="-7792" r="-2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5229" y="5176732"/>
            <a:ext cx="318977" cy="3123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488239" y="4573039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140368" y="5489116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816971" y="554416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9" idx="4"/>
            <a:endCxn id="18" idx="0"/>
          </p:cNvCxnSpPr>
          <p:nvPr/>
        </p:nvCxnSpPr>
        <p:spPr>
          <a:xfrm flipH="1">
            <a:off x="2574718" y="4885423"/>
            <a:ext cx="73010" cy="29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20" idx="2"/>
            <a:endCxn id="18" idx="5"/>
          </p:cNvCxnSpPr>
          <p:nvPr/>
        </p:nvCxnSpPr>
        <p:spPr>
          <a:xfrm flipH="1" flipV="1">
            <a:off x="2687493" y="5443368"/>
            <a:ext cx="452875" cy="20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1" idx="7"/>
            <a:endCxn id="18" idx="3"/>
          </p:cNvCxnSpPr>
          <p:nvPr/>
        </p:nvCxnSpPr>
        <p:spPr>
          <a:xfrm flipV="1">
            <a:off x="2089235" y="5443368"/>
            <a:ext cx="372707" cy="14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2644253" y="4915703"/>
            <a:ext cx="46714" cy="26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2868443" y="5438719"/>
            <a:ext cx="166506" cy="503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180594" y="5393921"/>
            <a:ext cx="190123" cy="95195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256773" y="54891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</a:t>
            </a:r>
            <a:endParaRPr lang="zh-TW" altLang="en-US" dirty="0"/>
          </a:p>
        </p:txBody>
      </p:sp>
      <p:sp>
        <p:nvSpPr>
          <p:cNvPr id="29" name="弧形箭號 (上彎) 28"/>
          <p:cNvSpPr/>
          <p:nvPr/>
        </p:nvSpPr>
        <p:spPr>
          <a:xfrm rot="19330392" flipV="1">
            <a:off x="2278026" y="5074406"/>
            <a:ext cx="235314" cy="157122"/>
          </a:xfrm>
          <a:prstGeom prst="curvedUpArrow">
            <a:avLst>
              <a:gd name="adj1" fmla="val 25000"/>
              <a:gd name="adj2" fmla="val 50000"/>
              <a:gd name="adj3" fmla="val 4399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3750943" y="5704737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575257" y="5130985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754441" y="5950223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128511" y="4921742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440191" y="6017120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240792" y="5407824"/>
            <a:ext cx="318977" cy="312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20" idx="0"/>
            <a:endCxn id="33" idx="4"/>
          </p:cNvCxnSpPr>
          <p:nvPr/>
        </p:nvCxnSpPr>
        <p:spPr>
          <a:xfrm flipH="1" flipV="1">
            <a:off x="3288000" y="5234126"/>
            <a:ext cx="11857" cy="254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0" idx="7"/>
            <a:endCxn id="31" idx="3"/>
          </p:cNvCxnSpPr>
          <p:nvPr/>
        </p:nvCxnSpPr>
        <p:spPr>
          <a:xfrm flipV="1">
            <a:off x="3412632" y="5397621"/>
            <a:ext cx="209338" cy="13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0" idx="6"/>
          </p:cNvCxnSpPr>
          <p:nvPr/>
        </p:nvCxnSpPr>
        <p:spPr>
          <a:xfrm>
            <a:off x="3459345" y="5645308"/>
            <a:ext cx="307549" cy="149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0" idx="5"/>
            <a:endCxn id="34" idx="1"/>
          </p:cNvCxnSpPr>
          <p:nvPr/>
        </p:nvCxnSpPr>
        <p:spPr>
          <a:xfrm>
            <a:off x="3412632" y="5755752"/>
            <a:ext cx="74272" cy="307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0" idx="3"/>
            <a:endCxn id="32" idx="7"/>
          </p:cNvCxnSpPr>
          <p:nvPr/>
        </p:nvCxnSpPr>
        <p:spPr>
          <a:xfrm flipH="1">
            <a:off x="3026705" y="5755752"/>
            <a:ext cx="160376" cy="240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3329049" y="5279874"/>
            <a:ext cx="27195" cy="139574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508816" y="5448998"/>
            <a:ext cx="104303" cy="898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599679" y="5653455"/>
            <a:ext cx="136440" cy="5919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447393" y="5797355"/>
            <a:ext cx="54335" cy="9564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113663" y="5845175"/>
            <a:ext cx="53844" cy="94879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5" idx="6"/>
            <a:endCxn id="21" idx="2"/>
          </p:cNvCxnSpPr>
          <p:nvPr/>
        </p:nvCxnSpPr>
        <p:spPr>
          <a:xfrm>
            <a:off x="1559769" y="5564016"/>
            <a:ext cx="257202" cy="136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 flipV="1">
            <a:off x="1602775" y="5525532"/>
            <a:ext cx="177258" cy="106653"/>
          </a:xfrm>
          <a:prstGeom prst="straightConnector1">
            <a:avLst/>
          </a:prstGeom>
          <a:ln w="22225"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69931" y="3746689"/>
            <a:ext cx="365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 </a:t>
            </a:r>
            <a:r>
              <a:rPr lang="en-US" altLang="zh-TW" sz="2800" dirty="0"/>
              <a:t>Normalized Laplacian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5136478" y="5202947"/>
                <a:ext cx="2866297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78" y="5202947"/>
                <a:ext cx="2866297" cy="470835"/>
              </a:xfrm>
              <a:prstGeom prst="rect">
                <a:avLst/>
              </a:prstGeom>
              <a:blipFill>
                <a:blip r:embed="rId3"/>
                <a:stretch>
                  <a:fillRect t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16596" y="2511595"/>
            <a:ext cx="1159668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2. Graph U-Nets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09528" y="3682676"/>
            <a:ext cx="5951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Graph </a:t>
            </a:r>
            <a:r>
              <a:rPr lang="en-US" altLang="zh-TW" b="1" dirty="0" smtClean="0"/>
              <a:t>U-Nets </a:t>
            </a:r>
            <a:r>
              <a:rPr lang="en-US" altLang="zh-TW" sz="2000" dirty="0" smtClean="0"/>
              <a:t>(2019.5)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Author: Gao, </a:t>
            </a:r>
            <a:r>
              <a:rPr lang="en-US" altLang="zh-TW" dirty="0" err="1" smtClean="0"/>
              <a:t>Hongyang</a:t>
            </a:r>
            <a:r>
              <a:rPr lang="en-US" altLang="zh-TW" dirty="0" smtClean="0"/>
              <a:t>; Ji, </a:t>
            </a:r>
            <a:r>
              <a:rPr lang="en-US" altLang="zh-TW" dirty="0" err="1" smtClean="0"/>
              <a:t>Shuiwang</a:t>
            </a:r>
            <a:r>
              <a:rPr lang="en-US" altLang="zh-TW" dirty="0" smtClean="0"/>
              <a:t> (</a:t>
            </a:r>
            <a:r>
              <a:rPr lang="en-US" altLang="zh-TW" dirty="0"/>
              <a:t>Texas A&amp;M </a:t>
            </a:r>
            <a:r>
              <a:rPr lang="en-US" altLang="zh-TW" dirty="0" smtClean="0"/>
              <a:t>University)</a:t>
            </a:r>
          </a:p>
          <a:p>
            <a:r>
              <a:rPr lang="en-US" altLang="zh-TW" dirty="0" smtClean="0"/>
              <a:t>Publication: </a:t>
            </a:r>
            <a:r>
              <a:rPr lang="en-US" altLang="zh-TW" dirty="0" err="1"/>
              <a:t>eprint</a:t>
            </a:r>
            <a:r>
              <a:rPr lang="en-US" altLang="zh-TW" dirty="0"/>
              <a:t> </a:t>
            </a:r>
            <a:r>
              <a:rPr lang="en-US" altLang="zh-TW" dirty="0" smtClean="0"/>
              <a:t>arXiv:</a:t>
            </a:r>
            <a:r>
              <a:rPr lang="en-US" altLang="zh-TW" dirty="0"/>
              <a:t>1905.05178</a:t>
            </a:r>
          </a:p>
        </p:txBody>
      </p:sp>
    </p:spTree>
    <p:extLst>
      <p:ext uri="{BB962C8B-B14F-4D97-AF65-F5344CB8AC3E}">
        <p14:creationId xmlns:p14="http://schemas.microsoft.com/office/powerpoint/2010/main" val="13455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gPool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4" y="2425650"/>
            <a:ext cx="10062298" cy="3579675"/>
          </a:xfrm>
        </p:spPr>
      </p:pic>
      <p:sp>
        <p:nvSpPr>
          <p:cNvPr id="5" name="弧形 4"/>
          <p:cNvSpPr/>
          <p:nvPr/>
        </p:nvSpPr>
        <p:spPr>
          <a:xfrm rot="20181876">
            <a:off x="1542134" y="2752962"/>
            <a:ext cx="1300595" cy="1494157"/>
          </a:xfrm>
          <a:prstGeom prst="arc">
            <a:avLst>
              <a:gd name="adj1" fmla="val 13141449"/>
              <a:gd name="adj2" fmla="val 39029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0065" y="2240984"/>
            <a:ext cx="41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Linear Combination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Feature Conclusion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568024" y="4221580"/>
            <a:ext cx="614162" cy="39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96403" y="453364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Trainable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94134" y="4247779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Remain Top k nodes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33148" y="2350168"/>
            <a:ext cx="791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or </a:t>
            </a:r>
            <a:r>
              <a:rPr lang="en-US" altLang="zh-TW" sz="1600" dirty="0" err="1" smtClean="0"/>
              <a:t>tanh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5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G-U-Nets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4125" y="1758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G-U-Nets = </a:t>
            </a:r>
            <a:r>
              <a:rPr lang="en-US" altLang="zh-TW" dirty="0" err="1" smtClean="0"/>
              <a:t>gPool</a:t>
            </a:r>
            <a:r>
              <a:rPr lang="en-US" altLang="zh-TW" dirty="0" smtClean="0"/>
              <a:t> + GCN + </a:t>
            </a:r>
            <a:r>
              <a:rPr lang="en-US" altLang="zh-TW" dirty="0" err="1"/>
              <a:t>gUnpool</a:t>
            </a:r>
            <a:r>
              <a:rPr lang="en-US" altLang="zh-TW" dirty="0"/>
              <a:t> + GCN </a:t>
            </a:r>
            <a:endParaRPr lang="zh-TW" altLang="en-US" dirty="0"/>
          </a:p>
        </p:txBody>
      </p:sp>
      <p:sp>
        <p:nvSpPr>
          <p:cNvPr id="5" name="右中括弧 4"/>
          <p:cNvSpPr/>
          <p:nvPr/>
        </p:nvSpPr>
        <p:spPr>
          <a:xfrm rot="16200000" flipH="1">
            <a:off x="5110163" y="1519237"/>
            <a:ext cx="100014" cy="153828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中括弧 5"/>
          <p:cNvSpPr/>
          <p:nvPr/>
        </p:nvSpPr>
        <p:spPr>
          <a:xfrm rot="16200000" flipH="1">
            <a:off x="7461938" y="1162953"/>
            <a:ext cx="57150" cy="229372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9163" y="239077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32277" y="23966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92" y="3070826"/>
            <a:ext cx="7731215" cy="32410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24026" y="4691363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meaningful nodes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60170" y="5740956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Feature transfer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8683" y="4697197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Zero-padding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194</Words>
  <Application>Microsoft Office PowerPoint</Application>
  <PresentationFormat>寬螢幕</PresentationFormat>
  <Paragraphs>95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Big Data Processor GNN Model 02</vt:lpstr>
      <vt:lpstr>Graph</vt:lpstr>
      <vt:lpstr>Graph</vt:lpstr>
      <vt:lpstr>1. Traditional Graph Convolutional Networks </vt:lpstr>
      <vt:lpstr>PowerPoint 簡報</vt:lpstr>
      <vt:lpstr>Graph Kernel (Feature Propagation)</vt:lpstr>
      <vt:lpstr>2. Graph U-Nets</vt:lpstr>
      <vt:lpstr>gPool</vt:lpstr>
      <vt:lpstr>G-U-Nets</vt:lpstr>
      <vt:lpstr>Deep G-U-Nets</vt:lpstr>
      <vt:lpstr>Performance</vt:lpstr>
      <vt:lpstr>Network Depth of Graph U-Nets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Processor GCN Model Package 01</dc:title>
  <dc:creator>chienhua</dc:creator>
  <cp:lastModifiedBy>chienhua</cp:lastModifiedBy>
  <cp:revision>23</cp:revision>
  <dcterms:created xsi:type="dcterms:W3CDTF">2021-04-13T03:24:39Z</dcterms:created>
  <dcterms:modified xsi:type="dcterms:W3CDTF">2021-04-14T00:02:18Z</dcterms:modified>
</cp:coreProperties>
</file>