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3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6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5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59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7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69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1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0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85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B430-E133-4012-A623-57C1D5977D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AA0F-28ED-4FC3-8221-09E30AFC5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media.2020.1019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3.png"/><Relationship Id="rId18" Type="http://schemas.openxmlformats.org/officeDocument/2006/relationships/image" Target="../media/image4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42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GCN with </a:t>
            </a:r>
            <a:r>
              <a:rPr lang="en-US" altLang="zh-TW" sz="3600" dirty="0"/>
              <a:t>similarity awareness and adaptive calibration for disease-induced deterioration </a:t>
            </a:r>
            <a:r>
              <a:rPr lang="en-US" altLang="zh-TW" sz="3600" dirty="0" smtClean="0"/>
              <a:t>prediction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 tooltip="Persistent link using digital object identifier"/>
              </a:rPr>
              <a:t>https://</a:t>
            </a:r>
            <a:r>
              <a:rPr lang="en-US" altLang="zh-TW" dirty="0" smtClean="0">
                <a:hlinkClick r:id="rId2" tooltip="Persistent link using digital object identifier"/>
              </a:rPr>
              <a:t>doi.org/10.1016/j.media.2020.101947</a:t>
            </a:r>
            <a:endParaRPr lang="en-US" altLang="zh-TW" dirty="0" smtClean="0"/>
          </a:p>
          <a:p>
            <a:r>
              <a:rPr lang="en-US" altLang="zh-TW" sz="3200" dirty="0" smtClean="0"/>
              <a:t>Medical Image Analysis</a:t>
            </a:r>
          </a:p>
          <a:p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Volume 69, April 2021, 101947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84"/>
          <p:cNvCxnSpPr/>
          <p:nvPr/>
        </p:nvCxnSpPr>
        <p:spPr>
          <a:xfrm>
            <a:off x="5479073" y="2814318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98" y="2062418"/>
            <a:ext cx="2357403" cy="1648894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cxnSp>
        <p:nvCxnSpPr>
          <p:cNvPr id="84" name="直線單箭頭接點 83"/>
          <p:cNvCxnSpPr/>
          <p:nvPr/>
        </p:nvCxnSpPr>
        <p:spPr>
          <a:xfrm>
            <a:off x="3904759" y="2814318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Pretrain</a:t>
            </a:r>
            <a:r>
              <a:rPr lang="en-US" altLang="zh-TW" dirty="0" smtClean="0"/>
              <a:t> Scores &amp; Adaptive Adjacency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46208" y="2552708"/>
                <a:ext cx="50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08" y="2552708"/>
                <a:ext cx="5000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圖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28" y="2062418"/>
            <a:ext cx="2357403" cy="1648894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cxnSp>
        <p:nvCxnSpPr>
          <p:cNvPr id="6" name="直線單箭頭接點 5"/>
          <p:cNvCxnSpPr/>
          <p:nvPr/>
        </p:nvCxnSpPr>
        <p:spPr>
          <a:xfrm>
            <a:off x="2150423" y="2814318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657613" y="2485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277712" y="2485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6832112" y="2596853"/>
                <a:ext cx="2937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score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12" y="2596853"/>
                <a:ext cx="2937529" cy="400110"/>
              </a:xfrm>
              <a:prstGeom prst="rect">
                <a:avLst/>
              </a:prstGeom>
              <a:blipFill>
                <a:blip r:embed="rId4"/>
                <a:stretch>
                  <a:fillRect l="-2282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778059" y="1258479"/>
            <a:ext cx="18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 err="1"/>
              <a:t>Pretrain</a:t>
            </a:r>
            <a:r>
              <a:rPr lang="en-US" altLang="zh-TW" u="sng" dirty="0"/>
              <a:t> Scores</a:t>
            </a:r>
            <a:endParaRPr lang="zh-TW" altLang="en-US" u="sng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78059" y="4329084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 smtClean="0"/>
              <a:t>Adaptive Mechanism</a:t>
            </a:r>
            <a:endParaRPr lang="zh-TW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1546208" y="4965590"/>
                <a:ext cx="9342301" cy="11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𝐶𝑙𝑖𝑛𝑖𝑐𝑎𝑙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𝑆𝑐𝑜𝑟𝑒𝑠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08" y="4965590"/>
                <a:ext cx="9342301" cy="1186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2486778" y="6124626"/>
                <a:ext cx="5351080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𝑆𝑐𝑜𝑟𝑒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𝑆𝑐𝑜𝑟𝑒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78" y="6124626"/>
                <a:ext cx="535108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單箭頭接點 95"/>
          <p:cNvCxnSpPr/>
          <p:nvPr/>
        </p:nvCxnSpPr>
        <p:spPr>
          <a:xfrm flipH="1">
            <a:off x="3714477" y="5666571"/>
            <a:ext cx="1080654" cy="65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3616429" y="1200021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Hyperparameter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0" name="直線單箭頭接點 99"/>
          <p:cNvCxnSpPr>
            <a:stCxn id="98" idx="2"/>
            <a:endCxn id="87" idx="0"/>
          </p:cNvCxnSpPr>
          <p:nvPr/>
        </p:nvCxnSpPr>
        <p:spPr>
          <a:xfrm>
            <a:off x="4485193" y="1569353"/>
            <a:ext cx="1871" cy="91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>
            <a:off x="5649703" y="2422164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65" y="1915409"/>
            <a:ext cx="1449002" cy="1013510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Dual </a:t>
            </a:r>
            <a:r>
              <a:rPr lang="en-US" altLang="zh-TW" dirty="0" err="1" smtClean="0"/>
              <a:t>Pretrain</a:t>
            </a:r>
            <a:r>
              <a:rPr lang="en-US" altLang="zh-TW" dirty="0" smtClean="0"/>
              <a:t> Scores &amp; Calibration Mechanism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075389" y="2422164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16838" y="2160554"/>
                <a:ext cx="659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8" y="2160554"/>
                <a:ext cx="6595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32" y="1972512"/>
            <a:ext cx="1449002" cy="1013510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cxnSp>
        <p:nvCxnSpPr>
          <p:cNvPr id="10" name="直線單箭頭接點 9"/>
          <p:cNvCxnSpPr/>
          <p:nvPr/>
        </p:nvCxnSpPr>
        <p:spPr>
          <a:xfrm>
            <a:off x="2321053" y="2422164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530229" y="2222109"/>
                <a:ext cx="2937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229" y="2222109"/>
                <a:ext cx="293752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69309" y="1096601"/>
            <a:ext cx="236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 smtClean="0"/>
              <a:t>Dual </a:t>
            </a:r>
            <a:r>
              <a:rPr lang="en-US" altLang="zh-TW" u="sng" dirty="0" err="1" smtClean="0"/>
              <a:t>Pretrain</a:t>
            </a:r>
            <a:r>
              <a:rPr lang="en-US" altLang="zh-TW" u="sng" dirty="0" smtClean="0"/>
              <a:t> </a:t>
            </a:r>
            <a:r>
              <a:rPr lang="en-US" altLang="zh-TW" u="sng" dirty="0"/>
              <a:t>Scores</a:t>
            </a:r>
            <a:endParaRPr lang="zh-TW" altLang="en-US" u="sng" dirty="0"/>
          </a:p>
        </p:txBody>
      </p:sp>
      <p:cxnSp>
        <p:nvCxnSpPr>
          <p:cNvPr id="172" name="直線單箭頭接點 171"/>
          <p:cNvCxnSpPr/>
          <p:nvPr/>
        </p:nvCxnSpPr>
        <p:spPr>
          <a:xfrm>
            <a:off x="5649703" y="3594794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圖片 1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65" y="3287035"/>
            <a:ext cx="1449002" cy="615517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cxnSp>
        <p:nvCxnSpPr>
          <p:cNvPr id="174" name="直線單箭頭接點 173"/>
          <p:cNvCxnSpPr/>
          <p:nvPr/>
        </p:nvCxnSpPr>
        <p:spPr>
          <a:xfrm>
            <a:off x="4075389" y="3594794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/>
              <p:cNvSpPr txBox="1"/>
              <p:nvPr/>
            </p:nvSpPr>
            <p:spPr>
              <a:xfrm>
                <a:off x="1716838" y="3333184"/>
                <a:ext cx="667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8" y="3333184"/>
                <a:ext cx="66723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6" name="圖片 1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32" y="3344138"/>
            <a:ext cx="1449002" cy="615517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cxnSp>
        <p:nvCxnSpPr>
          <p:cNvPr id="177" name="直線單箭頭接點 176"/>
          <p:cNvCxnSpPr/>
          <p:nvPr/>
        </p:nvCxnSpPr>
        <p:spPr>
          <a:xfrm>
            <a:off x="2321053" y="3594794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字方塊 177"/>
              <p:cNvSpPr txBox="1"/>
              <p:nvPr/>
            </p:nvSpPr>
            <p:spPr>
              <a:xfrm>
                <a:off x="6530229" y="3394739"/>
                <a:ext cx="2937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8" name="文字方塊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229" y="3394739"/>
                <a:ext cx="293752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線單箭頭接點 179"/>
          <p:cNvCxnSpPr/>
          <p:nvPr/>
        </p:nvCxnSpPr>
        <p:spPr>
          <a:xfrm>
            <a:off x="8641556" y="2422164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/>
          <p:nvPr/>
        </p:nvCxnSpPr>
        <p:spPr>
          <a:xfrm>
            <a:off x="8641556" y="3588036"/>
            <a:ext cx="1353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/>
              <p:cNvSpPr txBox="1"/>
              <p:nvPr/>
            </p:nvSpPr>
            <p:spPr>
              <a:xfrm>
                <a:off x="10148130" y="2190727"/>
                <a:ext cx="717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2" name="文字方塊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130" y="2190727"/>
                <a:ext cx="7174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/>
              <p:cNvSpPr txBox="1"/>
              <p:nvPr/>
            </p:nvSpPr>
            <p:spPr>
              <a:xfrm>
                <a:off x="10148130" y="3333184"/>
                <a:ext cx="717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130" y="3333184"/>
                <a:ext cx="7174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文字方塊 183"/>
          <p:cNvSpPr txBox="1"/>
          <p:nvPr/>
        </p:nvSpPr>
        <p:spPr>
          <a:xfrm>
            <a:off x="769309" y="4167206"/>
            <a:ext cx="26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 smtClean="0"/>
              <a:t>Calibration Mechanism</a:t>
            </a:r>
            <a:endParaRPr lang="zh-TW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1716838" y="4709761"/>
                <a:ext cx="33533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𝑠𝑎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8" y="4709761"/>
                <a:ext cx="335335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/>
              <p:cNvSpPr/>
              <p:nvPr/>
            </p:nvSpPr>
            <p:spPr>
              <a:xfrm>
                <a:off x="1716838" y="5767850"/>
                <a:ext cx="6129307" cy="938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𝑠𝑎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𝑠𝑎𝑐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)/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𝑠𝑎𝑐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矩形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8" y="5767850"/>
                <a:ext cx="6129307" cy="9388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文字方塊 186"/>
          <p:cNvSpPr txBox="1"/>
          <p:nvPr/>
        </p:nvSpPr>
        <p:spPr>
          <a:xfrm>
            <a:off x="769309" y="5367142"/>
            <a:ext cx="318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 smtClean="0"/>
              <a:t>Normalization by sum of row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855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圓角矩形 79"/>
          <p:cNvSpPr/>
          <p:nvPr/>
        </p:nvSpPr>
        <p:spPr>
          <a:xfrm>
            <a:off x="8059194" y="802605"/>
            <a:ext cx="3045083" cy="35088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5" name="圖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93" y="1437021"/>
            <a:ext cx="1449002" cy="1013510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75" y="3112989"/>
            <a:ext cx="1449002" cy="615517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Full Model - </a:t>
            </a:r>
            <a:r>
              <a:rPr lang="en-US" altLang="zh-TW" dirty="0" err="1" smtClean="0"/>
              <a:t>pretrain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2513" y="2966331"/>
            <a:ext cx="108503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Loader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7672" y="2297763"/>
            <a:ext cx="10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7672" y="1703562"/>
            <a:ext cx="10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57672" y="2891964"/>
            <a:ext cx="141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Clinical Score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1254" y="5428718"/>
            <a:ext cx="15878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Training set </a:t>
            </a:r>
            <a:r>
              <a:rPr lang="en-US" altLang="zh-TW" dirty="0" err="1" smtClean="0"/>
              <a:t>idx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Testing set </a:t>
            </a:r>
            <a:r>
              <a:rPr lang="en-US" altLang="zh-TW" dirty="0" err="1" smtClean="0"/>
              <a:t>idx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2223" y="4570702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69740" y="4711989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08503" y="4837083"/>
            <a:ext cx="494389" cy="1225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2223" y="4693206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469741" y="4853277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108504" y="4570701"/>
            <a:ext cx="494389" cy="2501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002711" y="2196310"/>
            <a:ext cx="961665" cy="4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203110" y="1986259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44286" y="1703562"/>
                <a:ext cx="49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86" y="1703562"/>
                <a:ext cx="490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39349" y="2297763"/>
                <a:ext cx="495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9" y="2297763"/>
                <a:ext cx="4950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3076355" y="2205430"/>
            <a:ext cx="747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SVM-RFE</a:t>
            </a:r>
            <a:endParaRPr lang="zh-TW" altLang="en-US" sz="1200" dirty="0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4534356" y="2191935"/>
            <a:ext cx="961665" cy="4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688816" y="213661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sim()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2948" y="422986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fold1</a:t>
            </a:r>
            <a:endParaRPr lang="zh-TW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474755" y="4570819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723204" y="5542548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217593" y="5542548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711982" y="5542548"/>
            <a:ext cx="494389" cy="1225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719125" y="6011469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212579" y="6222878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217593" y="5940420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728526" y="6011469"/>
            <a:ext cx="494389" cy="2501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469740" y="423266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fold2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99228" y="4224284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fold3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4742975" y="1830846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3304419" y="3080963"/>
            <a:ext cx="2191602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298136" y="3072353"/>
                <a:ext cx="472437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136" y="3072353"/>
                <a:ext cx="472437" cy="291811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4287161" y="2631646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287161" y="2754150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5561780" y="2663915"/>
            <a:ext cx="556312" cy="3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079617" y="2238095"/>
                <a:ext cx="585160" cy="3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617" y="2238095"/>
                <a:ext cx="585160" cy="318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>
            <a:off x="3286576" y="5835148"/>
            <a:ext cx="556312" cy="3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801385" y="56504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55" name="直線單箭頭接點 54"/>
          <p:cNvCxnSpPr>
            <a:stCxn id="54" idx="3"/>
          </p:cNvCxnSpPr>
          <p:nvPr/>
        </p:nvCxnSpPr>
        <p:spPr>
          <a:xfrm>
            <a:off x="4119101" y="5835148"/>
            <a:ext cx="1663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5782797" y="2683496"/>
            <a:ext cx="0" cy="3193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496021" y="2205430"/>
            <a:ext cx="0" cy="86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790725" y="5357840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790725" y="5480344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079617" y="2664609"/>
                <a:ext cx="585160" cy="3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617" y="2664609"/>
                <a:ext cx="585160" cy="318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/>
          <p:nvPr/>
        </p:nvCxnSpPr>
        <p:spPr>
          <a:xfrm flipV="1">
            <a:off x="6548785" y="2650164"/>
            <a:ext cx="865397" cy="11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7337720" y="2192304"/>
                <a:ext cx="676404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20" y="2192304"/>
                <a:ext cx="676404" cy="383759"/>
              </a:xfrm>
              <a:prstGeom prst="rect">
                <a:avLst/>
              </a:prstGeom>
              <a:blipFill>
                <a:blip r:embed="rId9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7337720" y="2633653"/>
                <a:ext cx="676404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20" y="2633653"/>
                <a:ext cx="676404" cy="383759"/>
              </a:xfrm>
              <a:prstGeom prst="rect">
                <a:avLst/>
              </a:prstGeom>
              <a:blipFill>
                <a:blip r:embed="rId10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6619694" y="26834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Laplacian</a:t>
            </a:r>
            <a:endParaRPr lang="zh-TW" altLang="en-US" sz="1200" dirty="0"/>
          </a:p>
        </p:txBody>
      </p:sp>
      <p:cxnSp>
        <p:nvCxnSpPr>
          <p:cNvPr id="81" name="直線接點 80"/>
          <p:cNvCxnSpPr/>
          <p:nvPr/>
        </p:nvCxnSpPr>
        <p:spPr>
          <a:xfrm flipH="1">
            <a:off x="4286852" y="1402305"/>
            <a:ext cx="2469" cy="3567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4282665" y="1393802"/>
            <a:ext cx="4008837" cy="8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7772418" y="2631646"/>
            <a:ext cx="480995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8963025" y="478115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ChebNet</a:t>
            </a:r>
            <a:endParaRPr lang="zh-TW" altLang="en-US" dirty="0"/>
          </a:p>
        </p:txBody>
      </p:sp>
      <p:pic>
        <p:nvPicPr>
          <p:cNvPr id="91" name="圖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54" y="1407183"/>
            <a:ext cx="1449002" cy="1013510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36" y="3083151"/>
            <a:ext cx="1449002" cy="615517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cxnSp>
        <p:nvCxnSpPr>
          <p:cNvPr id="93" name="直線單箭頭接點 92"/>
          <p:cNvCxnSpPr/>
          <p:nvPr/>
        </p:nvCxnSpPr>
        <p:spPr>
          <a:xfrm flipV="1">
            <a:off x="9253243" y="3518090"/>
            <a:ext cx="480995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9226223" y="2136613"/>
            <a:ext cx="480995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10446576" y="2136613"/>
            <a:ext cx="783399" cy="13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V="1">
            <a:off x="10446576" y="3503767"/>
            <a:ext cx="783399" cy="13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11149347" y="1928431"/>
                <a:ext cx="911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347" y="1928431"/>
                <a:ext cx="9117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11220902" y="3319101"/>
                <a:ext cx="911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902" y="3319101"/>
                <a:ext cx="9117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/>
          <p:cNvSpPr/>
          <p:nvPr/>
        </p:nvSpPr>
        <p:spPr>
          <a:xfrm>
            <a:off x="4742975" y="1699099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8031501" y="1551343"/>
                <a:ext cx="49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01" y="1551343"/>
                <a:ext cx="4900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8037016" y="3236081"/>
                <a:ext cx="495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16" y="3236081"/>
                <a:ext cx="4950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8009906" y="1845590"/>
                <a:ext cx="676404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906" y="1845590"/>
                <a:ext cx="676404" cy="383759"/>
              </a:xfrm>
              <a:prstGeom prst="rect">
                <a:avLst/>
              </a:prstGeom>
              <a:blipFill>
                <a:blip r:embed="rId15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8015711" y="3501360"/>
                <a:ext cx="676404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11" y="3501360"/>
                <a:ext cx="676404" cy="383759"/>
              </a:xfrm>
              <a:prstGeom prst="rect">
                <a:avLst/>
              </a:prstGeom>
              <a:blipFill>
                <a:blip r:embed="rId16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7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圓角矩形 79"/>
          <p:cNvSpPr/>
          <p:nvPr/>
        </p:nvSpPr>
        <p:spPr>
          <a:xfrm>
            <a:off x="8059194" y="802605"/>
            <a:ext cx="3045083" cy="35088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Full Model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2513" y="2966331"/>
            <a:ext cx="108503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Loader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7672" y="2297763"/>
            <a:ext cx="10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7672" y="1703562"/>
            <a:ext cx="10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57672" y="2891964"/>
            <a:ext cx="141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Clinical Score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1254" y="5428718"/>
            <a:ext cx="15878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Training set </a:t>
            </a:r>
            <a:r>
              <a:rPr lang="en-US" altLang="zh-TW" dirty="0" err="1" smtClean="0"/>
              <a:t>idx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Testing set </a:t>
            </a:r>
            <a:r>
              <a:rPr lang="en-US" altLang="zh-TW" dirty="0" err="1" smtClean="0"/>
              <a:t>idx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2223" y="4570702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69740" y="4711989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08503" y="4837083"/>
            <a:ext cx="494389" cy="1225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2223" y="4693206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469741" y="4853277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108504" y="4570701"/>
            <a:ext cx="494389" cy="2501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002711" y="2196310"/>
            <a:ext cx="961665" cy="4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203110" y="1986259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44286" y="1703562"/>
                <a:ext cx="49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86" y="1703562"/>
                <a:ext cx="4900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39349" y="2297763"/>
                <a:ext cx="495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9" y="2297763"/>
                <a:ext cx="4950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3076355" y="2205430"/>
            <a:ext cx="747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SVM-RFE</a:t>
            </a:r>
            <a:endParaRPr lang="zh-TW" altLang="en-US" sz="1200" dirty="0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4534356" y="2191935"/>
            <a:ext cx="961665" cy="4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688816" y="213661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sim()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2948" y="422986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fold1</a:t>
            </a:r>
            <a:endParaRPr lang="zh-TW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474755" y="4570819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723204" y="5542548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217593" y="5542548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711982" y="5542548"/>
            <a:ext cx="494389" cy="1225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719125" y="6011469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212579" y="6222878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217593" y="5940420"/>
            <a:ext cx="494389" cy="12250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728526" y="6011469"/>
            <a:ext cx="494389" cy="2501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469740" y="423266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fold2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99228" y="4224284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fold3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4742975" y="1830846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3304419" y="3080963"/>
            <a:ext cx="2191602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298136" y="3072353"/>
                <a:ext cx="472437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136" y="3072353"/>
                <a:ext cx="472437" cy="291811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4287161" y="2631646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287161" y="2754150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5561780" y="2663915"/>
            <a:ext cx="556312" cy="3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079617" y="2238095"/>
                <a:ext cx="585160" cy="3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617" y="2238095"/>
                <a:ext cx="585160" cy="318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>
            <a:off x="3286576" y="5835148"/>
            <a:ext cx="556312" cy="3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801385" y="56504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55" name="直線單箭頭接點 54"/>
          <p:cNvCxnSpPr>
            <a:stCxn id="54" idx="3"/>
          </p:cNvCxnSpPr>
          <p:nvPr/>
        </p:nvCxnSpPr>
        <p:spPr>
          <a:xfrm>
            <a:off x="4119101" y="5835148"/>
            <a:ext cx="1663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5782797" y="2683496"/>
            <a:ext cx="0" cy="3193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496021" y="2205430"/>
            <a:ext cx="0" cy="86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790725" y="5357840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790725" y="5480344"/>
            <a:ext cx="494389" cy="2825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079617" y="2664609"/>
                <a:ext cx="585160" cy="3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617" y="2664609"/>
                <a:ext cx="585160" cy="318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/>
          <p:nvPr/>
        </p:nvCxnSpPr>
        <p:spPr>
          <a:xfrm flipV="1">
            <a:off x="6548785" y="2650164"/>
            <a:ext cx="865397" cy="11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7337720" y="2192304"/>
                <a:ext cx="676404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20" y="2192304"/>
                <a:ext cx="676404" cy="383759"/>
              </a:xfrm>
              <a:prstGeom prst="rect">
                <a:avLst/>
              </a:prstGeom>
              <a:blipFill>
                <a:blip r:embed="rId7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7337720" y="2633653"/>
                <a:ext cx="676404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20" y="2633653"/>
                <a:ext cx="676404" cy="383759"/>
              </a:xfrm>
              <a:prstGeom prst="rect">
                <a:avLst/>
              </a:prstGeom>
              <a:blipFill>
                <a:blip r:embed="rId8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6619694" y="26834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Laplacian</a:t>
            </a:r>
            <a:endParaRPr lang="zh-TW" altLang="en-US" sz="1200" dirty="0"/>
          </a:p>
        </p:txBody>
      </p:sp>
      <p:cxnSp>
        <p:nvCxnSpPr>
          <p:cNvPr id="81" name="直線接點 80"/>
          <p:cNvCxnSpPr/>
          <p:nvPr/>
        </p:nvCxnSpPr>
        <p:spPr>
          <a:xfrm flipH="1">
            <a:off x="4286852" y="1402305"/>
            <a:ext cx="2469" cy="3567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4282665" y="1393802"/>
            <a:ext cx="4008837" cy="8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7772418" y="2631646"/>
            <a:ext cx="480995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8963025" y="478115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ChebNet</a:t>
            </a:r>
            <a:endParaRPr lang="zh-TW" altLang="en-US" dirty="0"/>
          </a:p>
        </p:txBody>
      </p:sp>
      <p:pic>
        <p:nvPicPr>
          <p:cNvPr id="92" name="圖片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45" y="2835092"/>
            <a:ext cx="1184125" cy="1058143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cxnSp>
        <p:nvCxnSpPr>
          <p:cNvPr id="93" name="直線單箭頭接點 92"/>
          <p:cNvCxnSpPr/>
          <p:nvPr/>
        </p:nvCxnSpPr>
        <p:spPr>
          <a:xfrm flipV="1">
            <a:off x="9253243" y="3518090"/>
            <a:ext cx="480995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9226223" y="2136613"/>
            <a:ext cx="480995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10446576" y="2136613"/>
            <a:ext cx="783399" cy="13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V="1">
            <a:off x="10446576" y="3503767"/>
            <a:ext cx="783399" cy="13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11149347" y="1928431"/>
                <a:ext cx="911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347" y="1928431"/>
                <a:ext cx="9117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11220902" y="3319101"/>
                <a:ext cx="911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902" y="3319101"/>
                <a:ext cx="9117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接點 65"/>
          <p:cNvCxnSpPr/>
          <p:nvPr/>
        </p:nvCxnSpPr>
        <p:spPr>
          <a:xfrm flipH="1">
            <a:off x="11602773" y="414338"/>
            <a:ext cx="2468" cy="1499600"/>
          </a:xfrm>
          <a:prstGeom prst="line">
            <a:avLst/>
          </a:prstGeom>
          <a:ln w="38100">
            <a:solidFill>
              <a:srgbClr val="C0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5052097" y="424350"/>
            <a:ext cx="6550676" cy="8126"/>
          </a:xfrm>
          <a:prstGeom prst="line">
            <a:avLst/>
          </a:prstGeom>
          <a:ln w="38100">
            <a:solidFill>
              <a:srgbClr val="C0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>
            <a:off x="5052097" y="432476"/>
            <a:ext cx="1480" cy="1158227"/>
          </a:xfrm>
          <a:prstGeom prst="line">
            <a:avLst/>
          </a:prstGeom>
          <a:ln w="38100">
            <a:solidFill>
              <a:srgbClr val="C0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742975" y="1699099"/>
            <a:ext cx="494389" cy="12250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6118092" y="2150061"/>
            <a:ext cx="501602" cy="11112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227702" y="1890391"/>
                <a:ext cx="7238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𝑠𝑎𝑐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02" y="1890391"/>
                <a:ext cx="72385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接點 83"/>
          <p:cNvCxnSpPr/>
          <p:nvPr/>
        </p:nvCxnSpPr>
        <p:spPr>
          <a:xfrm>
            <a:off x="7348473" y="2124378"/>
            <a:ext cx="501602" cy="11112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7458083" y="1864708"/>
                <a:ext cx="698204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𝑠𝑎𝑐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83" y="1864708"/>
                <a:ext cx="698204" cy="405688"/>
              </a:xfrm>
              <a:prstGeom prst="rect">
                <a:avLst/>
              </a:prstGeom>
              <a:blipFill>
                <a:blip r:embed="rId13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8031501" y="1551343"/>
                <a:ext cx="49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01" y="1551343"/>
                <a:ext cx="4900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037016" y="3236081"/>
                <a:ext cx="495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16" y="3236081"/>
                <a:ext cx="49500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圖片 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79" y="1443061"/>
            <a:ext cx="1184125" cy="1058143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pic>
        <p:nvPicPr>
          <p:cNvPr id="99" name="圖片 9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875" y="1472456"/>
            <a:ext cx="1184125" cy="1058143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pic>
        <p:nvPicPr>
          <p:cNvPr id="103" name="圖片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287" y="2855089"/>
            <a:ext cx="1184125" cy="1058143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11161741" y="1885830"/>
                <a:ext cx="911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741" y="1885830"/>
                <a:ext cx="9117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11205766" y="3266787"/>
                <a:ext cx="911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766" y="3266787"/>
                <a:ext cx="91178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/>
          <p:cNvSpPr/>
          <p:nvPr/>
        </p:nvSpPr>
        <p:spPr>
          <a:xfrm>
            <a:off x="11420475" y="2576063"/>
            <a:ext cx="361950" cy="3844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+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08" name="直線單箭頭接點 107"/>
          <p:cNvCxnSpPr>
            <a:endCxn id="57" idx="0"/>
          </p:cNvCxnSpPr>
          <p:nvPr/>
        </p:nvCxnSpPr>
        <p:spPr>
          <a:xfrm>
            <a:off x="11541927" y="2262408"/>
            <a:ext cx="59523" cy="313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07" idx="0"/>
            <a:endCxn id="57" idx="4"/>
          </p:cNvCxnSpPr>
          <p:nvPr/>
        </p:nvCxnSpPr>
        <p:spPr>
          <a:xfrm flipH="1" flipV="1">
            <a:off x="11601450" y="2960495"/>
            <a:ext cx="60210" cy="306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flipH="1">
            <a:off x="11782426" y="2808293"/>
            <a:ext cx="2787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10897925" y="2868162"/>
            <a:ext cx="76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weighted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cxnSp>
        <p:nvCxnSpPr>
          <p:cNvPr id="111" name="直線接點 110"/>
          <p:cNvCxnSpPr/>
          <p:nvPr/>
        </p:nvCxnSpPr>
        <p:spPr>
          <a:xfrm flipH="1" flipV="1">
            <a:off x="12036904" y="2808293"/>
            <a:ext cx="5468" cy="23590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>
            <a:off x="10712031" y="5148496"/>
            <a:ext cx="1324873" cy="18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9601465" y="498850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p(disease)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13" name="圖片 1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93" y="1437021"/>
            <a:ext cx="1449002" cy="1013510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pic>
        <p:nvPicPr>
          <p:cNvPr id="114" name="圖片 1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75" y="3112989"/>
            <a:ext cx="1449002" cy="615517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pic>
        <p:nvPicPr>
          <p:cNvPr id="115" name="圖片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54" y="1407183"/>
            <a:ext cx="1449002" cy="1013510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  <p:pic>
        <p:nvPicPr>
          <p:cNvPr id="116" name="圖片 1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36" y="3083151"/>
            <a:ext cx="1449002" cy="615517"/>
          </a:xfrm>
          <a:prstGeom prst="rect">
            <a:avLst/>
          </a:prstGeom>
          <a:scene3d>
            <a:camera prst="isometricLeftDown">
              <a:rot lat="2100000" lon="3600000" rev="0"/>
            </a:camera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655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47" grpId="0"/>
      <p:bldP spid="85" grpId="0"/>
      <p:bldP spid="106" grpId="0"/>
      <p:bldP spid="107" grpId="0"/>
      <p:bldP spid="57" grpId="0" animBg="1"/>
      <p:bldP spid="65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Experiment by Tuning </a:t>
            </a:r>
            <a:r>
              <a:rPr lang="en-US" altLang="zh-TW" dirty="0" err="1" smtClean="0"/>
              <a:t>Hyperparameters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2651" y="1280160"/>
            <a:ext cx="7744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SVM-RFE</a:t>
            </a:r>
          </a:p>
          <a:p>
            <a:pPr lvl="1"/>
            <a:r>
              <a:rPr lang="en-US" altLang="zh-TW" dirty="0" smtClean="0"/>
              <a:t>50 100 200 300 400 500 600 700 800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epoch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Dimension of hidden layer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Weights between feature1 and featuere2</a:t>
            </a:r>
          </a:p>
          <a:p>
            <a:pPr lvl="1"/>
            <a:r>
              <a:rPr lang="en-US" altLang="zh-TW" dirty="0" smtClean="0"/>
              <a:t>0.1, 0.2, 0.3</a:t>
            </a:r>
            <a:r>
              <a:rPr lang="en-US" altLang="zh-TW" dirty="0"/>
              <a:t> , </a:t>
            </a:r>
            <a:r>
              <a:rPr lang="en-US" altLang="zh-TW" dirty="0" smtClean="0"/>
              <a:t>0.4 </a:t>
            </a:r>
            <a:r>
              <a:rPr lang="en-US" altLang="zh-TW" dirty="0"/>
              <a:t>, </a:t>
            </a:r>
            <a:r>
              <a:rPr lang="en-US" altLang="zh-TW" dirty="0" smtClean="0"/>
              <a:t>0.5 </a:t>
            </a:r>
            <a:r>
              <a:rPr lang="en-US" altLang="zh-TW" dirty="0"/>
              <a:t>, </a:t>
            </a:r>
            <a:r>
              <a:rPr lang="en-US" altLang="zh-TW" dirty="0" smtClean="0"/>
              <a:t>0.6 </a:t>
            </a:r>
            <a:r>
              <a:rPr lang="en-US" altLang="zh-TW" dirty="0"/>
              <a:t>, </a:t>
            </a:r>
            <a:r>
              <a:rPr lang="en-US" altLang="zh-TW" dirty="0" smtClean="0"/>
              <a:t>0.7 </a:t>
            </a:r>
            <a:r>
              <a:rPr lang="en-US" altLang="zh-TW" dirty="0"/>
              <a:t>, </a:t>
            </a:r>
            <a:r>
              <a:rPr lang="en-US" altLang="zh-TW" dirty="0" smtClean="0"/>
              <a:t>0.8 </a:t>
            </a:r>
            <a:r>
              <a:rPr lang="en-US" altLang="zh-TW" dirty="0"/>
              <a:t>, </a:t>
            </a:r>
            <a:r>
              <a:rPr lang="en-US" altLang="zh-TW" dirty="0" smtClean="0"/>
              <a:t>0.9 </a:t>
            </a:r>
            <a:r>
              <a:rPr lang="en-US" altLang="zh-TW" dirty="0"/>
              <a:t>, </a:t>
            </a:r>
            <a:r>
              <a:rPr lang="en-US" altLang="zh-TW" dirty="0" smtClean="0"/>
              <a:t>1.0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GCN model structure</a:t>
            </a:r>
          </a:p>
          <a:p>
            <a:pPr lvl="1"/>
            <a:r>
              <a:rPr lang="en-US" altLang="zh-TW" dirty="0" smtClean="0"/>
              <a:t>GCN, S-GCN, SA-GCN, SAC-GCN</a:t>
            </a:r>
          </a:p>
        </p:txBody>
      </p:sp>
    </p:spTree>
    <p:extLst>
      <p:ext uri="{BB962C8B-B14F-4D97-AF65-F5344CB8AC3E}">
        <p14:creationId xmlns:p14="http://schemas.microsoft.com/office/powerpoint/2010/main" val="200648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6477" y="10143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Network Structure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4" y="1286652"/>
            <a:ext cx="11781199" cy="4807931"/>
          </a:xfrm>
        </p:spPr>
      </p:pic>
    </p:spTree>
    <p:extLst>
      <p:ext uri="{BB962C8B-B14F-4D97-AF65-F5344CB8AC3E}">
        <p14:creationId xmlns:p14="http://schemas.microsoft.com/office/powerpoint/2010/main" val="6659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365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Brain Network Data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57" y="1751631"/>
            <a:ext cx="1427398" cy="1427398"/>
          </a:xfrm>
        </p:spPr>
      </p:pic>
      <p:sp>
        <p:nvSpPr>
          <p:cNvPr id="6" name="橢圓 5"/>
          <p:cNvSpPr/>
          <p:nvPr/>
        </p:nvSpPr>
        <p:spPr>
          <a:xfrm>
            <a:off x="1609081" y="2087985"/>
            <a:ext cx="104930" cy="1029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712345" y="2362349"/>
            <a:ext cx="104930" cy="10298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808813" y="2044430"/>
            <a:ext cx="104930" cy="1029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橢圓 8"/>
          <p:cNvSpPr/>
          <p:nvPr/>
        </p:nvSpPr>
        <p:spPr>
          <a:xfrm>
            <a:off x="2045753" y="2483962"/>
            <a:ext cx="104930" cy="10298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1343" y="2166462"/>
            <a:ext cx="104930" cy="102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54" y="2790246"/>
            <a:ext cx="919163" cy="17644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09" y="1751631"/>
            <a:ext cx="929696" cy="172014"/>
          </a:xfrm>
          <a:prstGeom prst="rect">
            <a:avLst/>
          </a:prstGeom>
        </p:spPr>
      </p:pic>
      <p:cxnSp>
        <p:nvCxnSpPr>
          <p:cNvPr id="13" name="直線接點 12"/>
          <p:cNvCxnSpPr>
            <a:stCxn id="8" idx="7"/>
          </p:cNvCxnSpPr>
          <p:nvPr/>
        </p:nvCxnSpPr>
        <p:spPr>
          <a:xfrm flipV="1">
            <a:off x="1898376" y="1891876"/>
            <a:ext cx="347897" cy="16763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1" idx="1"/>
          </p:cNvCxnSpPr>
          <p:nvPr/>
        </p:nvCxnSpPr>
        <p:spPr>
          <a:xfrm>
            <a:off x="2141343" y="2569013"/>
            <a:ext cx="202111" cy="30945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9472" y="2166462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DATA1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82922" y="1147358"/>
            <a:ext cx="104930" cy="1029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2790" y="1012812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ROI: Region of Interest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228635" y="2658148"/>
            <a:ext cx="73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90 ROIs</a:t>
            </a:r>
            <a:endParaRPr lang="zh-TW" altLang="en-US" sz="14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3113213" y="2362349"/>
            <a:ext cx="1252412" cy="1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009765" y="1848620"/>
            <a:ext cx="15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Pearson’s Corr.</a:t>
            </a:r>
            <a:endParaRPr lang="zh-TW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33109"/>
              </p:ext>
            </p:extLst>
          </p:nvPr>
        </p:nvGraphicFramePr>
        <p:xfrm>
          <a:off x="4950795" y="1197478"/>
          <a:ext cx="25884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410">
                  <a:extLst>
                    <a:ext uri="{9D8B030D-6E8A-4147-A177-3AD203B41FA5}">
                      <a16:colId xmlns:a16="http://schemas.microsoft.com/office/drawing/2014/main" val="3887336671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288787815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3022848161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773062312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384886500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51353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9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5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63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920184" y="931526"/>
                <a:ext cx="539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84" y="931526"/>
                <a:ext cx="5391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36679" y="931525"/>
                <a:ext cx="5427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79" y="931525"/>
                <a:ext cx="5427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034510" y="931525"/>
                <a:ext cx="6052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510" y="931525"/>
                <a:ext cx="60523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077351" y="89179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1200" dirty="0" smtClean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51" y="891790"/>
                <a:ext cx="3353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505968" y="89179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1200" dirty="0" smtClean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68" y="891790"/>
                <a:ext cx="3353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491029" y="1243644"/>
                <a:ext cx="539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9" y="1243644"/>
                <a:ext cx="53912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491029" y="1617232"/>
                <a:ext cx="539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9" y="1617232"/>
                <a:ext cx="53912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18297" y="3105606"/>
                <a:ext cx="6052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3105606"/>
                <a:ext cx="60523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 rot="16200000">
                <a:off x="4563125" y="2571445"/>
                <a:ext cx="315575" cy="28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1200" dirty="0" smtClean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63125" y="2571445"/>
                <a:ext cx="315575" cy="2872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 rot="16200000">
                <a:off x="4553238" y="218452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1200" dirty="0" smtClean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3238" y="2184526"/>
                <a:ext cx="33534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接點 40"/>
          <p:cNvCxnSpPr/>
          <p:nvPr/>
        </p:nvCxnSpPr>
        <p:spPr>
          <a:xfrm flipH="1">
            <a:off x="5357813" y="1184524"/>
            <a:ext cx="2680" cy="404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5347245" y="1589484"/>
            <a:ext cx="429668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5784801" y="1577857"/>
            <a:ext cx="2680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5774233" y="1963340"/>
            <a:ext cx="452736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6217665" y="1963340"/>
            <a:ext cx="2680" cy="367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6207097" y="2331243"/>
            <a:ext cx="452736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6650529" y="2331243"/>
            <a:ext cx="2680" cy="367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6639961" y="2699146"/>
            <a:ext cx="452736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>
            <a:off x="7079114" y="2699146"/>
            <a:ext cx="2680" cy="367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7068546" y="3069787"/>
            <a:ext cx="490732" cy="8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7548563" y="1184524"/>
            <a:ext cx="1260" cy="18852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5357813" y="1184523"/>
            <a:ext cx="2189330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7625509" y="2323025"/>
            <a:ext cx="958897" cy="8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4180"/>
              </p:ext>
            </p:extLst>
          </p:nvPr>
        </p:nvGraphicFramePr>
        <p:xfrm>
          <a:off x="8770961" y="1184523"/>
          <a:ext cx="4111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140">
                  <a:extLst>
                    <a:ext uri="{9D8B030D-6E8A-4147-A177-3AD203B41FA5}">
                      <a16:colId xmlns:a16="http://schemas.microsoft.com/office/drawing/2014/main" val="63931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5838"/>
                  </a:ext>
                </a:extLst>
              </a:tr>
            </a:tbl>
          </a:graphicData>
        </a:graphic>
      </p:graphicFrame>
      <p:pic>
        <p:nvPicPr>
          <p:cNvPr id="77" name="圖片 7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9" y="4587131"/>
            <a:ext cx="1702813" cy="1419011"/>
          </a:xfrm>
          <a:prstGeom prst="rect">
            <a:avLst/>
          </a:prstGeom>
        </p:spPr>
      </p:pic>
      <p:sp>
        <p:nvSpPr>
          <p:cNvPr id="79" name="橢圓 78"/>
          <p:cNvSpPr/>
          <p:nvPr/>
        </p:nvSpPr>
        <p:spPr>
          <a:xfrm>
            <a:off x="1883009" y="4747977"/>
            <a:ext cx="104930" cy="1029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1353348" y="5105593"/>
            <a:ext cx="104930" cy="10298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1852741" y="5374710"/>
            <a:ext cx="104930" cy="102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2414216" y="5465912"/>
            <a:ext cx="104930" cy="1029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089491" y="5698363"/>
            <a:ext cx="73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90 ROIs</a:t>
            </a:r>
            <a:endParaRPr lang="zh-TW" altLang="en-US" sz="1400" dirty="0"/>
          </a:p>
        </p:txBody>
      </p:sp>
      <p:cxnSp>
        <p:nvCxnSpPr>
          <p:cNvPr id="85" name="直線單箭頭接點 84"/>
          <p:cNvCxnSpPr/>
          <p:nvPr/>
        </p:nvCxnSpPr>
        <p:spPr>
          <a:xfrm flipV="1">
            <a:off x="3118793" y="5456122"/>
            <a:ext cx="1252412" cy="1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776714" y="4992959"/>
            <a:ext cx="19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Connection Weight</a:t>
            </a:r>
            <a:endParaRPr lang="zh-TW" altLang="en-US" dirty="0"/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66012"/>
              </p:ext>
            </p:extLst>
          </p:nvPr>
        </p:nvGraphicFramePr>
        <p:xfrm>
          <a:off x="5028818" y="4469328"/>
          <a:ext cx="25884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410">
                  <a:extLst>
                    <a:ext uri="{9D8B030D-6E8A-4147-A177-3AD203B41FA5}">
                      <a16:colId xmlns:a16="http://schemas.microsoft.com/office/drawing/2014/main" val="3887336671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288787815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3022848161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773062312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384886500"/>
                    </a:ext>
                  </a:extLst>
                </a:gridCol>
                <a:gridCol w="431410">
                  <a:extLst>
                    <a:ext uri="{9D8B030D-6E8A-4147-A177-3AD203B41FA5}">
                      <a16:colId xmlns:a16="http://schemas.microsoft.com/office/drawing/2014/main" val="151353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9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5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63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4998207" y="4203376"/>
                <a:ext cx="539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7" y="4203376"/>
                <a:ext cx="53912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5414702" y="4203375"/>
                <a:ext cx="5427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02" y="4203375"/>
                <a:ext cx="5427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7112533" y="4203375"/>
                <a:ext cx="6052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533" y="4203375"/>
                <a:ext cx="60523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4569052" y="4515494"/>
                <a:ext cx="539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52" y="4515494"/>
                <a:ext cx="53912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4569052" y="4889082"/>
                <a:ext cx="539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52" y="4889082"/>
                <a:ext cx="53912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496320" y="6377456"/>
                <a:ext cx="6052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𝑅𝑂𝐼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20" y="6377456"/>
                <a:ext cx="60523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 rot="16200000">
                <a:off x="4641148" y="5843295"/>
                <a:ext cx="315575" cy="28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1200" dirty="0" smtClean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1148" y="5843295"/>
                <a:ext cx="315575" cy="2872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 rot="16200000">
                <a:off x="4631261" y="545637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1200" dirty="0" smtClean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31261" y="5456376"/>
                <a:ext cx="33534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接點 95"/>
          <p:cNvCxnSpPr/>
          <p:nvPr/>
        </p:nvCxnSpPr>
        <p:spPr>
          <a:xfrm flipH="1">
            <a:off x="5435836" y="4456374"/>
            <a:ext cx="2680" cy="404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 flipV="1">
            <a:off x="5425268" y="4861334"/>
            <a:ext cx="429668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H="1">
            <a:off x="5862824" y="4849707"/>
            <a:ext cx="2680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5852256" y="5235190"/>
            <a:ext cx="452736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6295688" y="5235190"/>
            <a:ext cx="2680" cy="367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6285120" y="5603093"/>
            <a:ext cx="452736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H="1">
            <a:off x="6728552" y="5603093"/>
            <a:ext cx="2680" cy="367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6717984" y="5970996"/>
            <a:ext cx="452736" cy="2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H="1">
            <a:off x="7157137" y="5970996"/>
            <a:ext cx="2680" cy="367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146569" y="6341637"/>
            <a:ext cx="490732" cy="8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H="1" flipV="1">
            <a:off x="7626586" y="4456374"/>
            <a:ext cx="1260" cy="18852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5435836" y="4456373"/>
            <a:ext cx="2189330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7703532" y="5594875"/>
            <a:ext cx="958897" cy="8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41024"/>
              </p:ext>
            </p:extLst>
          </p:nvPr>
        </p:nvGraphicFramePr>
        <p:xfrm>
          <a:off x="8848984" y="4456373"/>
          <a:ext cx="4111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140">
                  <a:extLst>
                    <a:ext uri="{9D8B030D-6E8A-4147-A177-3AD203B41FA5}">
                      <a16:colId xmlns:a16="http://schemas.microsoft.com/office/drawing/2014/main" val="63931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5838"/>
                  </a:ext>
                </a:extLst>
              </a:tr>
            </a:tbl>
          </a:graphicData>
        </a:graphic>
      </p:graphicFrame>
      <p:sp>
        <p:nvSpPr>
          <p:cNvPr id="110" name="文字方塊 109"/>
          <p:cNvSpPr txBox="1"/>
          <p:nvPr/>
        </p:nvSpPr>
        <p:spPr>
          <a:xfrm>
            <a:off x="9297723" y="2127156"/>
            <a:ext cx="1296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Feature1</a:t>
            </a:r>
            <a:endParaRPr lang="zh-TW" altLang="en-US" sz="2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9317012" y="5351015"/>
            <a:ext cx="1296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09795" y="5066453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DATA2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7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-1365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88886"/>
              </p:ext>
            </p:extLst>
          </p:nvPr>
        </p:nvGraphicFramePr>
        <p:xfrm>
          <a:off x="674711" y="1103561"/>
          <a:ext cx="4111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140">
                  <a:extLst>
                    <a:ext uri="{9D8B030D-6E8A-4147-A177-3AD203B41FA5}">
                      <a16:colId xmlns:a16="http://schemas.microsoft.com/office/drawing/2014/main" val="63931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583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30659"/>
              </p:ext>
            </p:extLst>
          </p:nvPr>
        </p:nvGraphicFramePr>
        <p:xfrm>
          <a:off x="674711" y="4132523"/>
          <a:ext cx="4111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140">
                  <a:extLst>
                    <a:ext uri="{9D8B030D-6E8A-4147-A177-3AD203B41FA5}">
                      <a16:colId xmlns:a16="http://schemas.microsoft.com/office/drawing/2014/main" val="63931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583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20398" y="3326920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0398" y="6357563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28701" y="30850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4005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28700" y="612354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4005</a:t>
            </a:r>
            <a:endParaRPr lang="zh-TW" altLang="en-US" sz="1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891584" y="3661975"/>
            <a:ext cx="5101760" cy="34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834551" y="3142236"/>
            <a:ext cx="4593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Recursive Feature Elimination (RFE)</a:t>
            </a:r>
            <a:endParaRPr lang="zh-TW" altLang="en-US" sz="2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28198"/>
              </p:ext>
            </p:extLst>
          </p:nvPr>
        </p:nvGraphicFramePr>
        <p:xfrm>
          <a:off x="9040941" y="1473784"/>
          <a:ext cx="37869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691">
                  <a:extLst>
                    <a:ext uri="{9D8B030D-6E8A-4147-A177-3AD203B41FA5}">
                      <a16:colId xmlns:a16="http://schemas.microsoft.com/office/drawing/2014/main" val="11051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4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135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13890"/>
              </p:ext>
            </p:extLst>
          </p:nvPr>
        </p:nvGraphicFramePr>
        <p:xfrm>
          <a:off x="9040941" y="4496263"/>
          <a:ext cx="37869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691">
                  <a:extLst>
                    <a:ext uri="{9D8B030D-6E8A-4147-A177-3AD203B41FA5}">
                      <a16:colId xmlns:a16="http://schemas.microsoft.com/office/drawing/2014/main" val="11051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4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1355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8416505" y="741358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Low-Dimension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380256" y="23330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80256" y="53817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939784" y="2586304"/>
                <a:ext cx="58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784" y="2586304"/>
                <a:ext cx="5891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8922572" y="5590630"/>
                <a:ext cx="5958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72" y="5590630"/>
                <a:ext cx="59580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單箭頭接點 2"/>
          <p:cNvCxnSpPr/>
          <p:nvPr/>
        </p:nvCxnSpPr>
        <p:spPr>
          <a:xfrm flipH="1" flipV="1">
            <a:off x="9671375" y="2586304"/>
            <a:ext cx="697496" cy="98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9671375" y="4132523"/>
            <a:ext cx="697496" cy="128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671375" y="3641127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Hyperparameter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Graph Construction - Edge Connection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94371" y="4577641"/>
            <a:ext cx="179380" cy="1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705227" y="4724936"/>
            <a:ext cx="179380" cy="1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447823" y="4080336"/>
            <a:ext cx="179380" cy="1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31477" y="4328989"/>
            <a:ext cx="179380" cy="1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33789" y="4324614"/>
            <a:ext cx="179380" cy="1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223234" y="4823376"/>
            <a:ext cx="179380" cy="1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19342" y="4626496"/>
            <a:ext cx="179380" cy="196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037895" y="4576911"/>
            <a:ext cx="179380" cy="196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430198" y="4773791"/>
            <a:ext cx="179380" cy="196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172794" y="4129191"/>
            <a:ext cx="179380" cy="196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456448" y="4377844"/>
            <a:ext cx="179380" cy="196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727340" y="4528056"/>
            <a:ext cx="179380" cy="196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05449" y="2705040"/>
            <a:ext cx="179380" cy="1968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758901" y="2207735"/>
            <a:ext cx="179380" cy="1968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534312" y="2950775"/>
            <a:ext cx="179380" cy="1968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313447" y="2606600"/>
            <a:ext cx="179380" cy="1968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>
            <a:stCxn id="10" idx="6"/>
            <a:endCxn id="8" idx="2"/>
          </p:cNvCxnSpPr>
          <p:nvPr/>
        </p:nvCxnSpPr>
        <p:spPr>
          <a:xfrm flipV="1">
            <a:off x="713169" y="4178776"/>
            <a:ext cx="734654" cy="2442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0" idx="5"/>
            <a:endCxn id="4" idx="1"/>
          </p:cNvCxnSpPr>
          <p:nvPr/>
        </p:nvCxnSpPr>
        <p:spPr>
          <a:xfrm>
            <a:off x="686899" y="4492662"/>
            <a:ext cx="233742" cy="1138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0" idx="6"/>
            <a:endCxn id="9" idx="2"/>
          </p:cNvCxnSpPr>
          <p:nvPr/>
        </p:nvCxnSpPr>
        <p:spPr>
          <a:xfrm>
            <a:off x="713169" y="4423054"/>
            <a:ext cx="1018308" cy="4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0" idx="6"/>
            <a:endCxn id="7" idx="2"/>
          </p:cNvCxnSpPr>
          <p:nvPr/>
        </p:nvCxnSpPr>
        <p:spPr>
          <a:xfrm>
            <a:off x="713169" y="4423054"/>
            <a:ext cx="992058" cy="400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0" idx="5"/>
            <a:endCxn id="11" idx="2"/>
          </p:cNvCxnSpPr>
          <p:nvPr/>
        </p:nvCxnSpPr>
        <p:spPr>
          <a:xfrm>
            <a:off x="686899" y="4492662"/>
            <a:ext cx="536335" cy="4291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" idx="5"/>
            <a:endCxn id="11" idx="1"/>
          </p:cNvCxnSpPr>
          <p:nvPr/>
        </p:nvCxnSpPr>
        <p:spPr>
          <a:xfrm>
            <a:off x="1047481" y="4745689"/>
            <a:ext cx="202023" cy="1065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11" idx="6"/>
            <a:endCxn id="7" idx="2"/>
          </p:cNvCxnSpPr>
          <p:nvPr/>
        </p:nvCxnSpPr>
        <p:spPr>
          <a:xfrm flipV="1">
            <a:off x="1402614" y="4823376"/>
            <a:ext cx="302613" cy="98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11" idx="6"/>
            <a:endCxn id="9" idx="3"/>
          </p:cNvCxnSpPr>
          <p:nvPr/>
        </p:nvCxnSpPr>
        <p:spPr>
          <a:xfrm flipV="1">
            <a:off x="1402614" y="4497037"/>
            <a:ext cx="355133" cy="424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7" idx="0"/>
            <a:endCxn id="9" idx="4"/>
          </p:cNvCxnSpPr>
          <p:nvPr/>
        </p:nvCxnSpPr>
        <p:spPr>
          <a:xfrm flipV="1">
            <a:off x="1794917" y="4525869"/>
            <a:ext cx="26250" cy="1990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9" idx="1"/>
            <a:endCxn id="8" idx="5"/>
          </p:cNvCxnSpPr>
          <p:nvPr/>
        </p:nvCxnSpPr>
        <p:spPr>
          <a:xfrm flipH="1" flipV="1">
            <a:off x="1600933" y="4248384"/>
            <a:ext cx="156814" cy="1094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9" idx="2"/>
            <a:endCxn id="4" idx="7"/>
          </p:cNvCxnSpPr>
          <p:nvPr/>
        </p:nvCxnSpPr>
        <p:spPr>
          <a:xfrm flipH="1">
            <a:off x="1047481" y="4427429"/>
            <a:ext cx="683996" cy="179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" idx="4"/>
            <a:endCxn id="11" idx="0"/>
          </p:cNvCxnSpPr>
          <p:nvPr/>
        </p:nvCxnSpPr>
        <p:spPr>
          <a:xfrm flipH="1">
            <a:off x="1312924" y="4277216"/>
            <a:ext cx="224589" cy="546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" idx="1"/>
            <a:endCxn id="4" idx="6"/>
          </p:cNvCxnSpPr>
          <p:nvPr/>
        </p:nvCxnSpPr>
        <p:spPr>
          <a:xfrm flipH="1" flipV="1">
            <a:off x="1073751" y="4676081"/>
            <a:ext cx="657746" cy="77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7" idx="1"/>
            <a:endCxn id="8" idx="4"/>
          </p:cNvCxnSpPr>
          <p:nvPr/>
        </p:nvCxnSpPr>
        <p:spPr>
          <a:xfrm flipH="1" flipV="1">
            <a:off x="1537513" y="4277216"/>
            <a:ext cx="193984" cy="4765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4" idx="7"/>
            <a:endCxn id="8" idx="3"/>
          </p:cNvCxnSpPr>
          <p:nvPr/>
        </p:nvCxnSpPr>
        <p:spPr>
          <a:xfrm flipV="1">
            <a:off x="1047481" y="4248384"/>
            <a:ext cx="426612" cy="3580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21" idx="7"/>
            <a:endCxn id="25" idx="3"/>
          </p:cNvCxnSpPr>
          <p:nvPr/>
        </p:nvCxnSpPr>
        <p:spPr>
          <a:xfrm flipV="1">
            <a:off x="3772452" y="4297239"/>
            <a:ext cx="426612" cy="35808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23" idx="0"/>
            <a:endCxn id="25" idx="4"/>
          </p:cNvCxnSpPr>
          <p:nvPr/>
        </p:nvCxnSpPr>
        <p:spPr>
          <a:xfrm flipV="1">
            <a:off x="4127585" y="4326071"/>
            <a:ext cx="134899" cy="25084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26" idx="1"/>
            <a:endCxn id="25" idx="5"/>
          </p:cNvCxnSpPr>
          <p:nvPr/>
        </p:nvCxnSpPr>
        <p:spPr>
          <a:xfrm flipH="1" flipV="1">
            <a:off x="4325904" y="4297239"/>
            <a:ext cx="156814" cy="10943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24" idx="0"/>
            <a:endCxn id="25" idx="5"/>
          </p:cNvCxnSpPr>
          <p:nvPr/>
        </p:nvCxnSpPr>
        <p:spPr>
          <a:xfrm flipH="1" flipV="1">
            <a:off x="4325904" y="4297239"/>
            <a:ext cx="193984" cy="47655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24" idx="7"/>
            <a:endCxn id="29" idx="2"/>
          </p:cNvCxnSpPr>
          <p:nvPr/>
        </p:nvCxnSpPr>
        <p:spPr>
          <a:xfrm flipV="1">
            <a:off x="4583308" y="4626496"/>
            <a:ext cx="144032" cy="1761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29" idx="1"/>
            <a:endCxn id="26" idx="5"/>
          </p:cNvCxnSpPr>
          <p:nvPr/>
        </p:nvCxnSpPr>
        <p:spPr>
          <a:xfrm flipH="1" flipV="1">
            <a:off x="4609558" y="4545892"/>
            <a:ext cx="144052" cy="1099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24" idx="0"/>
            <a:endCxn id="26" idx="4"/>
          </p:cNvCxnSpPr>
          <p:nvPr/>
        </p:nvCxnSpPr>
        <p:spPr>
          <a:xfrm flipV="1">
            <a:off x="4519888" y="4574724"/>
            <a:ext cx="26250" cy="19906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24" idx="2"/>
            <a:endCxn id="23" idx="6"/>
          </p:cNvCxnSpPr>
          <p:nvPr/>
        </p:nvCxnSpPr>
        <p:spPr>
          <a:xfrm flipH="1" flipV="1">
            <a:off x="4217275" y="4675351"/>
            <a:ext cx="212923" cy="19688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23" idx="2"/>
            <a:endCxn id="21" idx="6"/>
          </p:cNvCxnSpPr>
          <p:nvPr/>
        </p:nvCxnSpPr>
        <p:spPr>
          <a:xfrm flipH="1">
            <a:off x="3798722" y="4675351"/>
            <a:ext cx="239173" cy="4958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24" idx="2"/>
            <a:endCxn id="21" idx="6"/>
          </p:cNvCxnSpPr>
          <p:nvPr/>
        </p:nvCxnSpPr>
        <p:spPr>
          <a:xfrm flipH="1" flipV="1">
            <a:off x="3798722" y="4724936"/>
            <a:ext cx="631476" cy="14729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29" idx="2"/>
            <a:endCxn id="21" idx="6"/>
          </p:cNvCxnSpPr>
          <p:nvPr/>
        </p:nvCxnSpPr>
        <p:spPr>
          <a:xfrm flipH="1">
            <a:off x="3798722" y="4626496"/>
            <a:ext cx="928618" cy="9844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26" idx="2"/>
            <a:endCxn id="21" idx="7"/>
          </p:cNvCxnSpPr>
          <p:nvPr/>
        </p:nvCxnSpPr>
        <p:spPr>
          <a:xfrm flipH="1">
            <a:off x="3772452" y="4476284"/>
            <a:ext cx="683996" cy="17904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29" idx="1"/>
            <a:endCxn id="25" idx="5"/>
          </p:cNvCxnSpPr>
          <p:nvPr/>
        </p:nvCxnSpPr>
        <p:spPr>
          <a:xfrm flipH="1" flipV="1">
            <a:off x="4325904" y="4297239"/>
            <a:ext cx="427706" cy="25964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23" idx="6"/>
            <a:endCxn id="29" idx="2"/>
          </p:cNvCxnSpPr>
          <p:nvPr/>
        </p:nvCxnSpPr>
        <p:spPr>
          <a:xfrm flipV="1">
            <a:off x="4217275" y="4626496"/>
            <a:ext cx="510065" cy="4885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26" idx="3"/>
            <a:endCxn id="23" idx="7"/>
          </p:cNvCxnSpPr>
          <p:nvPr/>
        </p:nvCxnSpPr>
        <p:spPr>
          <a:xfrm flipH="1">
            <a:off x="4191005" y="4545892"/>
            <a:ext cx="291713" cy="5985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34" idx="3"/>
            <a:endCxn id="30" idx="7"/>
          </p:cNvCxnSpPr>
          <p:nvPr/>
        </p:nvCxnSpPr>
        <p:spPr>
          <a:xfrm flipH="1">
            <a:off x="2358559" y="2375783"/>
            <a:ext cx="426612" cy="358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直線接點 134"/>
          <p:cNvCxnSpPr>
            <a:stCxn id="34" idx="4"/>
            <a:endCxn id="37" idx="0"/>
          </p:cNvCxnSpPr>
          <p:nvPr/>
        </p:nvCxnSpPr>
        <p:spPr>
          <a:xfrm flipH="1">
            <a:off x="2624002" y="2404615"/>
            <a:ext cx="224589" cy="5461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stCxn id="38" idx="2"/>
            <a:endCxn id="37" idx="7"/>
          </p:cNvCxnSpPr>
          <p:nvPr/>
        </p:nvCxnSpPr>
        <p:spPr>
          <a:xfrm flipH="1">
            <a:off x="2687422" y="2705040"/>
            <a:ext cx="626025" cy="2745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38" idx="1"/>
            <a:endCxn id="34" idx="5"/>
          </p:cNvCxnSpPr>
          <p:nvPr/>
        </p:nvCxnSpPr>
        <p:spPr>
          <a:xfrm flipH="1" flipV="1">
            <a:off x="2912011" y="2375783"/>
            <a:ext cx="427706" cy="2596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stCxn id="38" idx="2"/>
            <a:endCxn id="30" idx="6"/>
          </p:cNvCxnSpPr>
          <p:nvPr/>
        </p:nvCxnSpPr>
        <p:spPr>
          <a:xfrm flipH="1">
            <a:off x="2384829" y="2705040"/>
            <a:ext cx="928618" cy="98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線接點 146"/>
          <p:cNvCxnSpPr>
            <a:stCxn id="37" idx="1"/>
            <a:endCxn id="30" idx="5"/>
          </p:cNvCxnSpPr>
          <p:nvPr/>
        </p:nvCxnSpPr>
        <p:spPr>
          <a:xfrm flipH="1" flipV="1">
            <a:off x="2358559" y="2873088"/>
            <a:ext cx="202023" cy="1065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線接點 151"/>
          <p:cNvCxnSpPr>
            <a:stCxn id="8" idx="0"/>
            <a:endCxn id="30" idx="4"/>
          </p:cNvCxnSpPr>
          <p:nvPr/>
        </p:nvCxnSpPr>
        <p:spPr>
          <a:xfrm flipV="1">
            <a:off x="1537513" y="2901920"/>
            <a:ext cx="757626" cy="1178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線接點 154"/>
          <p:cNvCxnSpPr>
            <a:stCxn id="9" idx="7"/>
            <a:endCxn id="37" idx="4"/>
          </p:cNvCxnSpPr>
          <p:nvPr/>
        </p:nvCxnSpPr>
        <p:spPr>
          <a:xfrm flipV="1">
            <a:off x="1884587" y="3147655"/>
            <a:ext cx="739415" cy="1210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直線接點 157"/>
          <p:cNvCxnSpPr>
            <a:stCxn id="8" idx="7"/>
            <a:endCxn id="37" idx="3"/>
          </p:cNvCxnSpPr>
          <p:nvPr/>
        </p:nvCxnSpPr>
        <p:spPr>
          <a:xfrm flipV="1">
            <a:off x="1600933" y="3118823"/>
            <a:ext cx="959649" cy="9903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直線接點 160"/>
          <p:cNvCxnSpPr>
            <a:stCxn id="7" idx="7"/>
            <a:endCxn id="37" idx="4"/>
          </p:cNvCxnSpPr>
          <p:nvPr/>
        </p:nvCxnSpPr>
        <p:spPr>
          <a:xfrm flipV="1">
            <a:off x="1858337" y="3147655"/>
            <a:ext cx="765665" cy="16061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直線接點 163"/>
          <p:cNvCxnSpPr>
            <a:stCxn id="11" idx="7"/>
            <a:endCxn id="37" idx="3"/>
          </p:cNvCxnSpPr>
          <p:nvPr/>
        </p:nvCxnSpPr>
        <p:spPr>
          <a:xfrm flipV="1">
            <a:off x="1376344" y="3118823"/>
            <a:ext cx="1184238" cy="1733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4" idx="7"/>
            <a:endCxn id="37" idx="3"/>
          </p:cNvCxnSpPr>
          <p:nvPr/>
        </p:nvCxnSpPr>
        <p:spPr>
          <a:xfrm flipV="1">
            <a:off x="1047481" y="3118823"/>
            <a:ext cx="1513101" cy="1487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10" idx="7"/>
            <a:endCxn id="37" idx="3"/>
          </p:cNvCxnSpPr>
          <p:nvPr/>
        </p:nvCxnSpPr>
        <p:spPr>
          <a:xfrm flipV="1">
            <a:off x="686899" y="3118823"/>
            <a:ext cx="1873683" cy="12346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線接點 172"/>
          <p:cNvCxnSpPr>
            <a:stCxn id="9" idx="0"/>
            <a:endCxn id="30" idx="4"/>
          </p:cNvCxnSpPr>
          <p:nvPr/>
        </p:nvCxnSpPr>
        <p:spPr>
          <a:xfrm flipV="1">
            <a:off x="1821167" y="2901920"/>
            <a:ext cx="473972" cy="14270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10" idx="7"/>
            <a:endCxn id="30" idx="4"/>
          </p:cNvCxnSpPr>
          <p:nvPr/>
        </p:nvCxnSpPr>
        <p:spPr>
          <a:xfrm flipV="1">
            <a:off x="686899" y="2901920"/>
            <a:ext cx="1608240" cy="1451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直線接點 178"/>
          <p:cNvCxnSpPr>
            <a:stCxn id="21" idx="1"/>
            <a:endCxn id="37" idx="5"/>
          </p:cNvCxnSpPr>
          <p:nvPr/>
        </p:nvCxnSpPr>
        <p:spPr>
          <a:xfrm flipH="1" flipV="1">
            <a:off x="2687422" y="3118823"/>
            <a:ext cx="958190" cy="15365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直線接點 181"/>
          <p:cNvCxnSpPr>
            <a:stCxn id="25" idx="1"/>
            <a:endCxn id="37" idx="6"/>
          </p:cNvCxnSpPr>
          <p:nvPr/>
        </p:nvCxnSpPr>
        <p:spPr>
          <a:xfrm flipH="1" flipV="1">
            <a:off x="2713692" y="3049215"/>
            <a:ext cx="1485372" cy="11088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線接點 184"/>
          <p:cNvCxnSpPr>
            <a:stCxn id="25" idx="0"/>
            <a:endCxn id="38" idx="4"/>
          </p:cNvCxnSpPr>
          <p:nvPr/>
        </p:nvCxnSpPr>
        <p:spPr>
          <a:xfrm flipH="1" flipV="1">
            <a:off x="3403137" y="2803480"/>
            <a:ext cx="859347" cy="13257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直線接點 187"/>
          <p:cNvCxnSpPr>
            <a:stCxn id="26" idx="0"/>
            <a:endCxn id="38" idx="5"/>
          </p:cNvCxnSpPr>
          <p:nvPr/>
        </p:nvCxnSpPr>
        <p:spPr>
          <a:xfrm flipH="1" flipV="1">
            <a:off x="3466557" y="2774648"/>
            <a:ext cx="1079581" cy="1603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29" idx="1"/>
            <a:endCxn id="38" idx="5"/>
          </p:cNvCxnSpPr>
          <p:nvPr/>
        </p:nvCxnSpPr>
        <p:spPr>
          <a:xfrm flipH="1" flipV="1">
            <a:off x="3466557" y="2774648"/>
            <a:ext cx="1287053" cy="1782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24" idx="1"/>
            <a:endCxn id="38" idx="4"/>
          </p:cNvCxnSpPr>
          <p:nvPr/>
        </p:nvCxnSpPr>
        <p:spPr>
          <a:xfrm flipH="1" flipV="1">
            <a:off x="3403137" y="2803480"/>
            <a:ext cx="1053331" cy="19991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直線接點 196"/>
          <p:cNvCxnSpPr>
            <a:stCxn id="23" idx="0"/>
            <a:endCxn id="38" idx="5"/>
          </p:cNvCxnSpPr>
          <p:nvPr/>
        </p:nvCxnSpPr>
        <p:spPr>
          <a:xfrm flipH="1" flipV="1">
            <a:off x="3466557" y="2774648"/>
            <a:ext cx="661028" cy="18022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直線接點 199"/>
          <p:cNvCxnSpPr>
            <a:stCxn id="21" idx="0"/>
            <a:endCxn id="38" idx="4"/>
          </p:cNvCxnSpPr>
          <p:nvPr/>
        </p:nvCxnSpPr>
        <p:spPr>
          <a:xfrm flipH="1" flipV="1">
            <a:off x="3403137" y="2803480"/>
            <a:ext cx="305895" cy="18230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直線接點 202"/>
          <p:cNvCxnSpPr>
            <a:stCxn id="23" idx="1"/>
            <a:endCxn id="37" idx="5"/>
          </p:cNvCxnSpPr>
          <p:nvPr/>
        </p:nvCxnSpPr>
        <p:spPr>
          <a:xfrm flipH="1" flipV="1">
            <a:off x="2687422" y="3118823"/>
            <a:ext cx="1376743" cy="14869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直線接點 205"/>
          <p:cNvCxnSpPr>
            <a:stCxn id="24" idx="0"/>
            <a:endCxn id="37" idx="6"/>
          </p:cNvCxnSpPr>
          <p:nvPr/>
        </p:nvCxnSpPr>
        <p:spPr>
          <a:xfrm flipH="1" flipV="1">
            <a:off x="2713692" y="3049215"/>
            <a:ext cx="1806196" cy="17245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直線接點 208"/>
          <p:cNvCxnSpPr>
            <a:stCxn id="26" idx="1"/>
            <a:endCxn id="37" idx="5"/>
          </p:cNvCxnSpPr>
          <p:nvPr/>
        </p:nvCxnSpPr>
        <p:spPr>
          <a:xfrm flipH="1" flipV="1">
            <a:off x="2687422" y="3118823"/>
            <a:ext cx="1795296" cy="12878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直線接點 211"/>
          <p:cNvCxnSpPr>
            <a:stCxn id="29" idx="1"/>
            <a:endCxn id="37" idx="5"/>
          </p:cNvCxnSpPr>
          <p:nvPr/>
        </p:nvCxnSpPr>
        <p:spPr>
          <a:xfrm flipH="1" flipV="1">
            <a:off x="2687422" y="3118823"/>
            <a:ext cx="2066188" cy="14380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" name="文字方塊 214"/>
          <p:cNvSpPr txBox="1"/>
          <p:nvPr/>
        </p:nvSpPr>
        <p:spPr>
          <a:xfrm>
            <a:off x="126531" y="5014003"/>
            <a:ext cx="237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Labelled nodes </a:t>
            </a:r>
          </a:p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(</a:t>
            </a:r>
            <a:r>
              <a:rPr lang="en-US" altLang="zh-TW" dirty="0">
                <a:solidFill>
                  <a:schemeClr val="accent1"/>
                </a:solidFill>
              </a:rPr>
              <a:t>training </a:t>
            </a:r>
            <a:r>
              <a:rPr lang="en-US" altLang="zh-TW" dirty="0" smtClean="0">
                <a:solidFill>
                  <a:schemeClr val="accent1"/>
                </a:solidFill>
              </a:rPr>
              <a:t>set; NC)</a:t>
            </a:r>
          </a:p>
        </p:txBody>
      </p:sp>
      <p:sp>
        <p:nvSpPr>
          <p:cNvPr id="216" name="文字方塊 215"/>
          <p:cNvSpPr txBox="1"/>
          <p:nvPr/>
        </p:nvSpPr>
        <p:spPr>
          <a:xfrm>
            <a:off x="3035652" y="5013273"/>
            <a:ext cx="237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Labelled nodes </a:t>
            </a:r>
          </a:p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(</a:t>
            </a:r>
            <a:r>
              <a:rPr lang="en-US" altLang="zh-TW" dirty="0">
                <a:solidFill>
                  <a:schemeClr val="accent6"/>
                </a:solidFill>
              </a:rPr>
              <a:t>training set; Patient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17" name="文字方塊 216"/>
          <p:cNvSpPr txBox="1"/>
          <p:nvPr/>
        </p:nvSpPr>
        <p:spPr>
          <a:xfrm>
            <a:off x="1623740" y="1552097"/>
            <a:ext cx="237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Unlabelled</a:t>
            </a:r>
            <a:r>
              <a:rPr lang="en-US" altLang="zh-TW" dirty="0" smtClean="0">
                <a:solidFill>
                  <a:srgbClr val="FF0000"/>
                </a:solidFill>
              </a:rPr>
              <a:t> nodes 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testing set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2459"/>
              </p:ext>
            </p:extLst>
          </p:nvPr>
        </p:nvGraphicFramePr>
        <p:xfrm>
          <a:off x="6223265" y="1967580"/>
          <a:ext cx="38646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408">
                  <a:extLst>
                    <a:ext uri="{9D8B030D-6E8A-4147-A177-3AD203B41FA5}">
                      <a16:colId xmlns:a16="http://schemas.microsoft.com/office/drawing/2014/main" val="77881758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935525303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583762367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334374884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569318093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08482839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343014986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502796405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35658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2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5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2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03166"/>
                  </a:ext>
                </a:extLst>
              </a:tr>
            </a:tbl>
          </a:graphicData>
        </a:graphic>
      </p:graphicFrame>
      <p:sp>
        <p:nvSpPr>
          <p:cNvPr id="220" name="矩形 219"/>
          <p:cNvSpPr/>
          <p:nvPr/>
        </p:nvSpPr>
        <p:spPr>
          <a:xfrm>
            <a:off x="6159075" y="1948040"/>
            <a:ext cx="3976984" cy="112912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/>
        </p:nvSpPr>
        <p:spPr>
          <a:xfrm>
            <a:off x="6159075" y="3077165"/>
            <a:ext cx="3976984" cy="112912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/>
          <p:cNvSpPr/>
          <p:nvPr/>
        </p:nvSpPr>
        <p:spPr>
          <a:xfrm>
            <a:off x="6159075" y="4204984"/>
            <a:ext cx="3976984" cy="1129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矩形 222"/>
          <p:cNvSpPr/>
          <p:nvPr/>
        </p:nvSpPr>
        <p:spPr>
          <a:xfrm>
            <a:off x="10152127" y="2421934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training set; NC</a:t>
            </a:r>
            <a:endParaRPr lang="zh-TW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0125641" y="3441924"/>
            <a:ext cx="201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training set; Patient</a:t>
            </a:r>
            <a:endParaRPr lang="zh-TW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10152127" y="4528056"/>
            <a:ext cx="1156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testing 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225"/>
              <p:cNvSpPr txBox="1"/>
              <p:nvPr/>
            </p:nvSpPr>
            <p:spPr>
              <a:xfrm>
                <a:off x="6862762" y="5407384"/>
                <a:ext cx="2804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Adjacency Matrix 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6" name="文字方塊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2" y="5407384"/>
                <a:ext cx="2804101" cy="461665"/>
              </a:xfrm>
              <a:prstGeom prst="rect">
                <a:avLst/>
              </a:prstGeom>
              <a:blipFill>
                <a:blip r:embed="rId2"/>
                <a:stretch>
                  <a:fillRect l="-3478" t="-10526" r="-21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3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Edge Weights 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905895" y="1722475"/>
                <a:ext cx="7705571" cy="11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altLang="zh-TW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𝐶𝑙𝑖𝑛𝑖𝑐𝑎𝑙</m:t>
                          </m:r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𝑆𝑐𝑜𝑟𝑒𝑠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95" y="1722475"/>
                <a:ext cx="7705571" cy="1186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H="1">
            <a:off x="2734694" y="2611356"/>
            <a:ext cx="918653" cy="166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7722781" y="2611355"/>
            <a:ext cx="983158" cy="114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496473" y="3755420"/>
                <a:ext cx="2670346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73" y="3755420"/>
                <a:ext cx="2670346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6553" y="4316161"/>
                <a:ext cx="4045723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53" y="4316161"/>
                <a:ext cx="4045723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 flipV="1">
            <a:off x="4003157" y="3929793"/>
            <a:ext cx="602867" cy="44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536447" y="3522841"/>
                <a:ext cx="2928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47" y="3522841"/>
                <a:ext cx="292862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>
            <a:off x="4066244" y="5013996"/>
            <a:ext cx="271840" cy="35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06692" y="5374758"/>
                <a:ext cx="157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692" y="5374758"/>
                <a:ext cx="15772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7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Initialized Adjacency Matrix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75069"/>
              </p:ext>
            </p:extLst>
          </p:nvPr>
        </p:nvGraphicFramePr>
        <p:xfrm>
          <a:off x="2480605" y="1997351"/>
          <a:ext cx="38646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408">
                  <a:extLst>
                    <a:ext uri="{9D8B030D-6E8A-4147-A177-3AD203B41FA5}">
                      <a16:colId xmlns:a16="http://schemas.microsoft.com/office/drawing/2014/main" val="77881758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935525303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583762367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334374884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569318093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08482839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343014986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502796405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35658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2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5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2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0316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416415" y="1977811"/>
            <a:ext cx="3976984" cy="112912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6415" y="3106936"/>
            <a:ext cx="3976984" cy="112912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16415" y="4234755"/>
            <a:ext cx="3976984" cy="1129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20102" y="5437155"/>
                <a:ext cx="2804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Adjacency Matrix 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02" y="5437155"/>
                <a:ext cx="2804101" cy="461665"/>
              </a:xfrm>
              <a:prstGeom prst="rect">
                <a:avLst/>
              </a:prstGeom>
              <a:blipFill>
                <a:blip r:embed="rId2"/>
                <a:stretch>
                  <a:fillRect l="-3478" t="-10526" r="-21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37840"/>
              </p:ext>
            </p:extLst>
          </p:nvPr>
        </p:nvGraphicFramePr>
        <p:xfrm>
          <a:off x="6954077" y="1997351"/>
          <a:ext cx="38646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408">
                  <a:extLst>
                    <a:ext uri="{9D8B030D-6E8A-4147-A177-3AD203B41FA5}">
                      <a16:colId xmlns:a16="http://schemas.microsoft.com/office/drawing/2014/main" val="77881758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935525303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583762367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334374884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569318093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08482839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343014986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2502796405"/>
                    </a:ext>
                  </a:extLst>
                </a:gridCol>
                <a:gridCol w="429408">
                  <a:extLst>
                    <a:ext uri="{9D8B030D-6E8A-4147-A177-3AD203B41FA5}">
                      <a16:colId xmlns:a16="http://schemas.microsoft.com/office/drawing/2014/main" val="335658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2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5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2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sim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03166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889887" y="1977811"/>
            <a:ext cx="3976984" cy="112912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889887" y="3106936"/>
            <a:ext cx="3976984" cy="112912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889887" y="4234755"/>
            <a:ext cx="3976984" cy="1129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93574" y="5437155"/>
                <a:ext cx="2816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Similarity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74" y="5437155"/>
                <a:ext cx="2816861" cy="461665"/>
              </a:xfrm>
              <a:prstGeom prst="rect">
                <a:avLst/>
              </a:prstGeom>
              <a:blipFill>
                <a:blip r:embed="rId3"/>
                <a:stretch>
                  <a:fillRect l="-3463" t="-10526" r="-216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6582100" y="3606588"/>
            <a:ext cx="119085" cy="1190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560915" y="5606913"/>
            <a:ext cx="119085" cy="1190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31519" y="3404520"/>
                <a:ext cx="13515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3404520"/>
                <a:ext cx="13515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>
            <a:endCxn id="19" idx="4"/>
          </p:cNvCxnSpPr>
          <p:nvPr/>
        </p:nvCxnSpPr>
        <p:spPr>
          <a:xfrm flipH="1" flipV="1">
            <a:off x="6620458" y="5725998"/>
            <a:ext cx="59542" cy="4026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447583" y="6093803"/>
            <a:ext cx="270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element-wise (</a:t>
            </a:r>
            <a:r>
              <a:rPr lang="en-US" altLang="zh-TW" sz="1400" dirty="0" err="1" smtClean="0">
                <a:solidFill>
                  <a:schemeClr val="bg1">
                    <a:lumMod val="75000"/>
                  </a:schemeClr>
                </a:solidFill>
              </a:rPr>
              <a:t>Hadamard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product)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0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dirty="0" smtClean="0"/>
                  <a:t>Laplacian Matrix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22367" y="2432728"/>
                <a:ext cx="5006627" cy="644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p>
                      </m:sSub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367" y="2432728"/>
                <a:ext cx="5006627" cy="64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72086" y="1575532"/>
            <a:ext cx="45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u="sng" dirty="0" smtClean="0"/>
              <a:t>Symmetric Normalized Laplacian</a:t>
            </a:r>
            <a:endParaRPr lang="zh-TW" altLang="en-US" sz="2400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2086" y="3418677"/>
            <a:ext cx="57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u="sng" dirty="0" smtClean="0"/>
              <a:t>Rescaled Symmetric Normalized Laplacian</a:t>
            </a:r>
            <a:endParaRPr lang="zh-TW" alt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2367" y="4221819"/>
                <a:ext cx="3674211" cy="1188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p>
                      </m:sSub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𝑠𝑦𝑚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367" y="4221819"/>
                <a:ext cx="3674211" cy="1188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22367" y="5585348"/>
                <a:ext cx="8386961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represents a rescaling of the graph Laplacian that maps </a:t>
                </a:r>
                <a:r>
                  <a:rPr lang="en-US" altLang="zh-TW" dirty="0" smtClean="0"/>
                  <a:t>the eigenvalues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altLang="zh-TW" dirty="0"/>
                  <a:t> since </a:t>
                </a:r>
                <a:r>
                  <a:rPr lang="en-US" altLang="zh-TW" dirty="0" err="1"/>
                  <a:t>Chebyshev</a:t>
                </a:r>
                <a:r>
                  <a:rPr lang="en-US" altLang="zh-TW" dirty="0"/>
                  <a:t> polynomial forms an orthogonal </a:t>
                </a:r>
                <a:r>
                  <a:rPr lang="en-US" altLang="zh-TW" dirty="0" smtClean="0"/>
                  <a:t>basis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367" y="5585348"/>
                <a:ext cx="8386961" cy="651269"/>
              </a:xfrm>
              <a:prstGeom prst="rect">
                <a:avLst/>
              </a:prstGeom>
              <a:blipFill>
                <a:blip r:embed="rId5"/>
                <a:stretch>
                  <a:fillRect t="-3738" b="-14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Graph Convolution Layer - </a:t>
            </a:r>
            <a:r>
              <a:rPr lang="en-US" altLang="zh-TW" dirty="0" err="1" smtClean="0"/>
              <a:t>ChebNet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22376" y="3023044"/>
                <a:ext cx="3181320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en-US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376" y="3023044"/>
                <a:ext cx="3181320" cy="1131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10" idx="2"/>
            <a:endCxn id="5" idx="0"/>
          </p:cNvCxnSpPr>
          <p:nvPr/>
        </p:nvCxnSpPr>
        <p:spPr>
          <a:xfrm flipH="1">
            <a:off x="3613036" y="2708726"/>
            <a:ext cx="32343" cy="31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789984" y="2339394"/>
            <a:ext cx="171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hyperparameter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4054195" y="3827722"/>
            <a:ext cx="254118" cy="51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1105" y="4282072"/>
            <a:ext cx="1171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4601773" y="2896992"/>
            <a:ext cx="775996" cy="49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79507" y="2537269"/>
            <a:ext cx="228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Chebyshev</a:t>
            </a:r>
            <a:r>
              <a:rPr lang="en-US" altLang="zh-TW" dirty="0"/>
              <a:t> Polynomial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5116903" y="3696374"/>
            <a:ext cx="522606" cy="2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554448" y="3815210"/>
                <a:ext cx="1810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TW" dirty="0" smtClean="0"/>
                  <a:t>(feature matrix)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48" y="3815210"/>
                <a:ext cx="1810945" cy="369332"/>
              </a:xfrm>
              <a:prstGeom prst="rect">
                <a:avLst/>
              </a:prstGeom>
              <a:blipFill>
                <a:blip r:embed="rId3"/>
                <a:stretch>
                  <a:fillRect t="-10000" r="-26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485949" y="1856497"/>
                <a:ext cx="2323839" cy="10870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TW" sz="12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altLang="zh-TW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12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̃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949" y="1856497"/>
                <a:ext cx="2323839" cy="1087029"/>
              </a:xfrm>
              <a:prstGeom prst="rect">
                <a:avLst/>
              </a:prstGeom>
              <a:blipFill>
                <a:blip r:embed="rId4"/>
                <a:stretch>
                  <a:fillRect t="-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8" idx="1"/>
          </p:cNvCxnSpPr>
          <p:nvPr/>
        </p:nvCxnSpPr>
        <p:spPr>
          <a:xfrm flipH="1">
            <a:off x="6794357" y="2400012"/>
            <a:ext cx="691592" cy="17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551</Words>
  <Application>Microsoft Office PowerPoint</Application>
  <PresentationFormat>寬螢幕</PresentationFormat>
  <Paragraphs>420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Office 佈景主題</vt:lpstr>
      <vt:lpstr>GCN with similarity awareness and adaptive calibration for disease-induced deterioration prediction</vt:lpstr>
      <vt:lpstr>Network Structure</vt:lpstr>
      <vt:lpstr>Brain Network Data</vt:lpstr>
      <vt:lpstr>Feature Selection</vt:lpstr>
      <vt:lpstr>Graph Construction - Edge Connection</vt:lpstr>
      <vt:lpstr>Edge Weights Initialization</vt:lpstr>
      <vt:lpstr>PowerPoint 簡報</vt:lpstr>
      <vt:lpstr>PowerPoint 簡報</vt:lpstr>
      <vt:lpstr>PowerPoint 簡報</vt:lpstr>
      <vt:lpstr>Pretrain Scores &amp; Adaptive Adjacency Matrix</vt:lpstr>
      <vt:lpstr>Dual Pretrain Scores &amp; Calibration Mechanism</vt:lpstr>
      <vt:lpstr>Full Model - pretrain</vt:lpstr>
      <vt:lpstr>Full Model </vt:lpstr>
      <vt:lpstr>Experiment by Tuning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GCN with similarity awareness and adaptive calibration for disease-induced deterioration prediction</dc:title>
  <dc:creator>chienhua</dc:creator>
  <cp:lastModifiedBy>chienhua</cp:lastModifiedBy>
  <cp:revision>36</cp:revision>
  <dcterms:created xsi:type="dcterms:W3CDTF">2021-08-23T01:47:08Z</dcterms:created>
  <dcterms:modified xsi:type="dcterms:W3CDTF">2021-09-08T02:51:22Z</dcterms:modified>
</cp:coreProperties>
</file>