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3D3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29" autoAdjust="0"/>
  </p:normalViewPr>
  <p:slideViewPr>
    <p:cSldViewPr snapToGrid="0">
      <p:cViewPr varScale="1">
        <p:scale>
          <a:sx n="113" d="100"/>
          <a:sy n="113" d="100"/>
        </p:scale>
        <p:origin x="48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E2642-9582-424C-BB4A-A3831E55C59C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E4367-89CF-4B5C-B4B9-D420B919B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85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-1:</a:t>
            </a:r>
            <a:r>
              <a:rPr lang="en-US" altLang="zh-TW" baseline="0" dirty="0" smtClean="0"/>
              <a:t>  one-peak perfect transition curve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E4367-89CF-4B5C-B4B9-D420B919B53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0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32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88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2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60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4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7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26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52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7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10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87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E1A39-D2E5-4DB3-9738-ABE7899A2BA8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3032371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TargetedMSQC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Project MRM-QC</a:t>
            </a:r>
          </a:p>
          <a:p>
            <a:r>
              <a:rPr lang="en-US" altLang="zh-TW" dirty="0" smtClean="0"/>
              <a:t>Paper: </a:t>
            </a:r>
            <a:r>
              <a:rPr lang="en-US" altLang="zh-TW" b="1" dirty="0"/>
              <a:t>Quality assessment and interference detection in targeted mass spectrometry data using machine </a:t>
            </a:r>
            <a:r>
              <a:rPr lang="en-US" altLang="zh-TW" b="1" dirty="0" smtClean="0"/>
              <a:t>learning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pubmed.ncbi.nlm.nih.gov/30323719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25790" y="643786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Chien</a:t>
            </a:r>
            <a:r>
              <a:rPr lang="en-US" altLang="zh-TW" dirty="0" smtClean="0"/>
              <a:t>-Hua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4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1054" y="-1077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Shift (4)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76" y="1856642"/>
            <a:ext cx="3798137" cy="3706688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1603370" y="1952625"/>
            <a:ext cx="0" cy="34480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508495" y="1985961"/>
            <a:ext cx="0" cy="34480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 flipV="1">
            <a:off x="3525833" y="2561909"/>
            <a:ext cx="269875" cy="1586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813170" y="2422525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boundary</a:t>
            </a:r>
            <a:endParaRPr lang="zh-TW" altLang="en-US" sz="1050" dirty="0"/>
          </a:p>
        </p:txBody>
      </p:sp>
      <p:sp>
        <p:nvSpPr>
          <p:cNvPr id="14" name="等腰三角形 13"/>
          <p:cNvSpPr/>
          <p:nvPr/>
        </p:nvSpPr>
        <p:spPr>
          <a:xfrm rot="8952656">
            <a:off x="2568174" y="2127646"/>
            <a:ext cx="85725" cy="85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 rot="12694382">
            <a:off x="2941982" y="2002058"/>
            <a:ext cx="85725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2627753" y="2229271"/>
            <a:ext cx="14304" cy="31714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952745" y="2094356"/>
            <a:ext cx="32099" cy="330631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10800000">
            <a:off x="3703633" y="2739973"/>
            <a:ext cx="85725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3543023" y="2739972"/>
            <a:ext cx="85725" cy="85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806820" y="2641010"/>
            <a:ext cx="9749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max(intensity)</a:t>
            </a:r>
            <a:endParaRPr lang="zh-TW" altLang="en-US" sz="105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125795" y="5986773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Retention Time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 rot="16200000">
            <a:off x="364637" y="3310842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Intensity</a:t>
            </a:r>
            <a:endParaRPr lang="zh-TW" altLang="en-US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2627753" y="5421312"/>
            <a:ext cx="0" cy="12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984844" y="5421311"/>
            <a:ext cx="0" cy="12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627753" y="5485970"/>
            <a:ext cx="357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666078" y="53467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cxnSp>
        <p:nvCxnSpPr>
          <p:cNvPr id="44" name="直線接點 43"/>
          <p:cNvCxnSpPr/>
          <p:nvPr/>
        </p:nvCxnSpPr>
        <p:spPr>
          <a:xfrm>
            <a:off x="1603370" y="5408612"/>
            <a:ext cx="0" cy="57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1603370" y="5689755"/>
            <a:ext cx="2905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878996" y="5609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49" name="直線接點 48"/>
          <p:cNvCxnSpPr/>
          <p:nvPr/>
        </p:nvCxnSpPr>
        <p:spPr>
          <a:xfrm>
            <a:off x="4508495" y="5400675"/>
            <a:ext cx="0" cy="57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17145" y="1388867"/>
            <a:ext cx="169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PairShift</a:t>
            </a:r>
            <a:endParaRPr lang="zh-TW" altLang="en-US" sz="2400" u="sng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813170" y="2007019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y4.1.light</a:t>
            </a:r>
            <a:endParaRPr lang="zh-TW" altLang="en-US" sz="105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813170" y="219719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y4.1.heavy</a:t>
            </a:r>
            <a:endParaRPr lang="zh-TW" altLang="en-US" sz="1050" dirty="0"/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33" y="1856642"/>
            <a:ext cx="3785123" cy="3693987"/>
          </a:xfrm>
          <a:prstGeom prst="rect">
            <a:avLst/>
          </a:prstGeom>
        </p:spPr>
      </p:pic>
      <p:cxnSp>
        <p:nvCxnSpPr>
          <p:cNvPr id="57" name="直線接點 56"/>
          <p:cNvCxnSpPr/>
          <p:nvPr/>
        </p:nvCxnSpPr>
        <p:spPr>
          <a:xfrm>
            <a:off x="7311612" y="1977628"/>
            <a:ext cx="3851" cy="339804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7564094" y="1975326"/>
            <a:ext cx="3851" cy="339804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7831816" y="1971516"/>
            <a:ext cx="9427" cy="341201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等腰三角形 60"/>
          <p:cNvSpPr/>
          <p:nvPr/>
        </p:nvSpPr>
        <p:spPr>
          <a:xfrm rot="8952656">
            <a:off x="7230626" y="2793302"/>
            <a:ext cx="85725" cy="85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 rot="8952656">
            <a:off x="7493768" y="2005059"/>
            <a:ext cx="85725" cy="8572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/>
          <p:cNvSpPr/>
          <p:nvPr/>
        </p:nvSpPr>
        <p:spPr>
          <a:xfrm rot="8952656">
            <a:off x="7488804" y="2694079"/>
            <a:ext cx="85725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 rot="8952656">
            <a:off x="7756925" y="3645889"/>
            <a:ext cx="85725" cy="85725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7564094" y="1606193"/>
            <a:ext cx="557317" cy="330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8121411" y="1388867"/>
            <a:ext cx="301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median time of max(intensity)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8463319" y="193707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y4.1.light</a:t>
            </a:r>
            <a:endParaRPr lang="zh-TW" altLang="en-US" sz="105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8463319" y="214446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y4.1.heavy</a:t>
            </a:r>
            <a:endParaRPr lang="zh-TW" altLang="en-US" sz="105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464871" y="2510036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y6.1.heavy</a:t>
            </a:r>
            <a:endParaRPr lang="zh-TW" altLang="en-US" sz="105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8471012" y="2319829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y6.1.light</a:t>
            </a:r>
            <a:endParaRPr lang="zh-TW" altLang="en-US" sz="1050" dirty="0"/>
          </a:p>
        </p:txBody>
      </p:sp>
      <p:cxnSp>
        <p:nvCxnSpPr>
          <p:cNvPr id="79" name="直線接點 78"/>
          <p:cNvCxnSpPr/>
          <p:nvPr/>
        </p:nvCxnSpPr>
        <p:spPr>
          <a:xfrm>
            <a:off x="6259298" y="1938180"/>
            <a:ext cx="0" cy="34480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9164423" y="1948656"/>
            <a:ext cx="0" cy="34480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6259298" y="5406080"/>
            <a:ext cx="0" cy="57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6259298" y="5687223"/>
            <a:ext cx="2905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7534924" y="560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9164423" y="5398143"/>
            <a:ext cx="0" cy="57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7311612" y="5421310"/>
            <a:ext cx="0" cy="12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7565102" y="5421311"/>
            <a:ext cx="0" cy="12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7311612" y="5485970"/>
            <a:ext cx="253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7294672" y="53467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106048" y="732530"/>
            <a:ext cx="2477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TransitionShift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IsotopeShift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PeakGroupShift</a:t>
            </a:r>
            <a:endParaRPr lang="zh-TW" altLang="en-US" sz="2400" u="sng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6861620" y="5982059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Retention Time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 rot="16200000">
            <a:off x="5100462" y="3306128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Intensity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9635436" y="3279629"/>
                <a:ext cx="1995611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𝑠h𝑖𝑓𝑡</m:t>
                      </m:r>
                      <m:r>
                        <a:rPr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436" y="3279629"/>
                <a:ext cx="1995611" cy="935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9772911" y="4215398"/>
                <a:ext cx="34504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~1</m:t>
                    </m:r>
                  </m:oMath>
                </a14:m>
                <a:r>
                  <a:rPr lang="en-US" altLang="zh-TW" sz="2800" dirty="0" smtClean="0"/>
                  <a:t>, </a:t>
                </a:r>
              </a:p>
              <a:p>
                <a:r>
                  <a:rPr lang="en-US" altLang="zh-TW" sz="2800" dirty="0" smtClean="0"/>
                  <a:t>better if </a:t>
                </a:r>
                <a:r>
                  <a:rPr lang="en-US" altLang="zh-TW" sz="2800" dirty="0" smtClean="0">
                    <a:sym typeface="Wingdings" panose="05000000000000000000" pitchFamily="2" charset="2"/>
                  </a:rPr>
                  <a:t> 0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911" y="4215398"/>
                <a:ext cx="3450402" cy="954107"/>
              </a:xfrm>
              <a:prstGeom prst="rect">
                <a:avLst/>
              </a:prstGeom>
              <a:blipFill>
                <a:blip r:embed="rId5"/>
                <a:stretch>
                  <a:fillRect l="-3534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86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81054" y="-10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Modality (3)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60" y="867271"/>
            <a:ext cx="5286894" cy="527961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78686" y="1451048"/>
            <a:ext cx="3023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TransitionModality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IsotopeModality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PeakGroupModality</a:t>
            </a:r>
            <a:endParaRPr lang="zh-TW" altLang="en-US" sz="2400" u="sng" dirty="0"/>
          </a:p>
        </p:txBody>
      </p:sp>
      <p:sp>
        <p:nvSpPr>
          <p:cNvPr id="7" name="橢圓 6"/>
          <p:cNvSpPr/>
          <p:nvPr/>
        </p:nvSpPr>
        <p:spPr>
          <a:xfrm>
            <a:off x="7516879" y="4788694"/>
            <a:ext cx="806256" cy="368612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 rot="8937662">
            <a:off x="7534184" y="4833619"/>
            <a:ext cx="66983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430605">
            <a:off x="7763738" y="5079271"/>
            <a:ext cx="66430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 rot="12448200">
            <a:off x="8268371" y="4867835"/>
            <a:ext cx="67965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7326582" y="4918472"/>
            <a:ext cx="344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7525416" y="5062538"/>
            <a:ext cx="833437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0"/>
          </p:cNvCxnSpPr>
          <p:nvPr/>
        </p:nvCxnSpPr>
        <p:spPr>
          <a:xfrm flipH="1">
            <a:off x="7589710" y="4913207"/>
            <a:ext cx="66" cy="15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8201691" y="4961335"/>
            <a:ext cx="150586" cy="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277050" y="4961335"/>
            <a:ext cx="841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507207" y="485699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dip1</a:t>
            </a:r>
            <a:endParaRPr lang="zh-TW" altLang="en-US" sz="1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983265" y="4908627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dip2</a:t>
            </a:r>
            <a:endParaRPr lang="zh-TW" altLang="en-US" sz="800" dirty="0"/>
          </a:p>
        </p:txBody>
      </p:sp>
      <p:cxnSp>
        <p:nvCxnSpPr>
          <p:cNvPr id="35" name="直線接點 34"/>
          <p:cNvCxnSpPr/>
          <p:nvPr/>
        </p:nvCxnSpPr>
        <p:spPr>
          <a:xfrm flipV="1">
            <a:off x="6238351" y="5444729"/>
            <a:ext cx="1434702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7463503" y="4918472"/>
            <a:ext cx="3509" cy="52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401181" y="516417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Max(intensity)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43524" y="3231220"/>
                <a:ext cx="4631653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𝑀𝑜𝑑𝑎𝑙𝑖𝑡𝑦</m:t>
                      </m:r>
                      <m:r>
                        <a:rPr lang="en-US" altLang="zh-TW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𝑑𝑖𝑝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𝑖𝑛𝑡𝑒𝑛𝑠𝑖𝑡𝑦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24" y="3231220"/>
                <a:ext cx="4631653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24186" y="4258758"/>
                <a:ext cx="34504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~1</m:t>
                    </m:r>
                  </m:oMath>
                </a14:m>
                <a:r>
                  <a:rPr lang="en-US" altLang="zh-TW" sz="2800" dirty="0" smtClean="0"/>
                  <a:t>, </a:t>
                </a:r>
              </a:p>
              <a:p>
                <a:r>
                  <a:rPr lang="en-US" altLang="zh-TW" sz="2800" dirty="0" smtClean="0"/>
                  <a:t>better if </a:t>
                </a:r>
                <a:r>
                  <a:rPr lang="en-US" altLang="zh-TW" sz="2800" dirty="0" smtClean="0">
                    <a:sym typeface="Wingdings" panose="05000000000000000000" pitchFamily="2" charset="2"/>
                  </a:rPr>
                  <a:t> 0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86" y="4258758"/>
                <a:ext cx="3450402" cy="954107"/>
              </a:xfrm>
              <a:prstGeom prst="rect">
                <a:avLst/>
              </a:prstGeom>
              <a:blipFill>
                <a:blip r:embed="rId4"/>
                <a:stretch>
                  <a:fillRect l="-3710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0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81054" y="-10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Similarity (3)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8686" y="1451048"/>
            <a:ext cx="3071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PairSimilarity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IsotopeSimilarity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PeakGroupSimilarity</a:t>
            </a:r>
            <a:endParaRPr lang="zh-TW" altLang="en-US" sz="2400" u="sng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08" y="768902"/>
            <a:ext cx="5562842" cy="555517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124549" y="1083916"/>
            <a:ext cx="95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y4.1.light</a:t>
            </a:r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68174" y="3854199"/>
            <a:ext cx="1080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y4.1.heavy</a:t>
            </a:r>
            <a:endParaRPr lang="zh-TW" altLang="en-US" sz="16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5772150" y="1143000"/>
            <a:ext cx="1" cy="17068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0096500" y="1193962"/>
            <a:ext cx="1" cy="17068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096500" y="3910492"/>
            <a:ext cx="1" cy="17068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772150" y="3910492"/>
            <a:ext cx="1" cy="17068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13410" y="3315658"/>
                <a:ext cx="44151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𝑚𝑜𝑑𝑎𝑙𝑖𝑡𝑦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𝑙𝑖𝑔h𝑡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h𝑒𝑎𝑣𝑦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" y="3315658"/>
                <a:ext cx="4415118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00087" y="3910492"/>
                <a:ext cx="34504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−1~1</m:t>
                    </m:r>
                  </m:oMath>
                </a14:m>
                <a:r>
                  <a:rPr lang="en-US" altLang="zh-TW" sz="2800" dirty="0" smtClean="0"/>
                  <a:t>, </a:t>
                </a:r>
              </a:p>
              <a:p>
                <a:r>
                  <a:rPr lang="en-US" altLang="zh-TW" sz="2800" dirty="0" smtClean="0"/>
                  <a:t>better if </a:t>
                </a:r>
                <a:r>
                  <a:rPr lang="en-US" altLang="zh-TW" sz="2800" dirty="0" smtClean="0">
                    <a:sym typeface="Wingdings" panose="05000000000000000000" pitchFamily="2" charset="2"/>
                  </a:rPr>
                  <a:t> 1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" y="3910492"/>
                <a:ext cx="3450402" cy="954107"/>
              </a:xfrm>
              <a:prstGeom prst="rect">
                <a:avLst/>
              </a:prstGeom>
              <a:blipFill>
                <a:blip r:embed="rId4"/>
                <a:stretch>
                  <a:fillRect l="-3710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82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0" t="5448" b="55629"/>
          <a:stretch/>
        </p:blipFill>
        <p:spPr>
          <a:xfrm>
            <a:off x="5805487" y="904875"/>
            <a:ext cx="4972049" cy="21621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81736" y="917228"/>
            <a:ext cx="95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y4.1.light</a:t>
            </a:r>
            <a:endParaRPr lang="zh-TW" altLang="en-US" sz="16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6129337" y="976312"/>
            <a:ext cx="1" cy="17068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453687" y="1027274"/>
            <a:ext cx="1" cy="17068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285559" y="847725"/>
            <a:ext cx="10716" cy="2166938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向下箭號 22"/>
          <p:cNvSpPr/>
          <p:nvPr/>
        </p:nvSpPr>
        <p:spPr>
          <a:xfrm rot="3266660">
            <a:off x="8408286" y="453446"/>
            <a:ext cx="168054" cy="500062"/>
          </a:xfrm>
          <a:prstGeom prst="downArrow">
            <a:avLst>
              <a:gd name="adj1" fmla="val 50000"/>
              <a:gd name="adj2" fmla="val 75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668500" y="281244"/>
            <a:ext cx="102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Center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6129337" y="974379"/>
            <a:ext cx="2156222" cy="1759775"/>
          </a:xfrm>
          <a:prstGeom prst="rect">
            <a:avLst/>
          </a:prstGeom>
          <a:solidFill>
            <a:srgbClr val="5B9BD5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296275" y="949864"/>
            <a:ext cx="2156222" cy="1759775"/>
          </a:xfrm>
          <a:prstGeom prst="rect">
            <a:avLst/>
          </a:prstGeom>
          <a:solidFill>
            <a:srgbClr val="F33D3D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94" y="3425865"/>
            <a:ext cx="1589119" cy="1274724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225" y="3482200"/>
            <a:ext cx="1404948" cy="101442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210294" y="3425865"/>
            <a:ext cx="1589119" cy="1274724"/>
          </a:xfrm>
          <a:prstGeom prst="rect">
            <a:avLst/>
          </a:prstGeom>
          <a:solidFill>
            <a:srgbClr val="5B9BD5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774298" y="3425865"/>
            <a:ext cx="1414875" cy="1274724"/>
          </a:xfrm>
          <a:prstGeom prst="rect">
            <a:avLst/>
          </a:prstGeom>
          <a:solidFill>
            <a:srgbClr val="F33D3D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7077075" y="3092968"/>
            <a:ext cx="4763" cy="304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9459707" y="3069496"/>
            <a:ext cx="4763" cy="304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圓形箭號 33"/>
          <p:cNvSpPr/>
          <p:nvPr/>
        </p:nvSpPr>
        <p:spPr>
          <a:xfrm rot="5400000">
            <a:off x="9172574" y="3579020"/>
            <a:ext cx="2147884" cy="2676525"/>
          </a:xfrm>
          <a:prstGeom prst="circularArrow">
            <a:avLst>
              <a:gd name="adj1" fmla="val 5265"/>
              <a:gd name="adj2" fmla="val 1142319"/>
              <a:gd name="adj3" fmla="val 20457683"/>
              <a:gd name="adj4" fmla="val 1062586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779260" y="5115738"/>
            <a:ext cx="1395090" cy="101442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 flipH="1">
            <a:off x="8779262" y="5059403"/>
            <a:ext cx="1404948" cy="1274724"/>
          </a:xfrm>
          <a:prstGeom prst="rect">
            <a:avLst/>
          </a:prstGeom>
          <a:solidFill>
            <a:srgbClr val="F33D3D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0174350" y="4667253"/>
            <a:ext cx="1164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Reverse</a:t>
            </a:r>
            <a:endParaRPr lang="zh-TW" altLang="en-US" sz="2400" dirty="0"/>
          </a:p>
        </p:txBody>
      </p:sp>
      <p:cxnSp>
        <p:nvCxnSpPr>
          <p:cNvPr id="40" name="直線單箭頭接點 39"/>
          <p:cNvCxnSpPr>
            <a:stCxn id="27" idx="2"/>
          </p:cNvCxnSpPr>
          <p:nvPr/>
        </p:nvCxnSpPr>
        <p:spPr>
          <a:xfrm flipH="1">
            <a:off x="7004853" y="4700589"/>
            <a:ext cx="1" cy="557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7843838" y="5711053"/>
            <a:ext cx="9511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283684" y="5266618"/>
            <a:ext cx="1586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Pearson </a:t>
            </a:r>
          </a:p>
          <a:p>
            <a:pPr algn="ctr"/>
            <a:r>
              <a:rPr lang="en-US" altLang="zh-TW" sz="2400" dirty="0" smtClean="0"/>
              <a:t>Correlation</a:t>
            </a:r>
            <a:endParaRPr lang="zh-TW" altLang="en-US" sz="2400" dirty="0"/>
          </a:p>
        </p:txBody>
      </p:sp>
      <p:sp>
        <p:nvSpPr>
          <p:cNvPr id="47" name="標題 1"/>
          <p:cNvSpPr txBox="1">
            <a:spLocks/>
          </p:cNvSpPr>
          <p:nvPr/>
        </p:nvSpPr>
        <p:spPr>
          <a:xfrm>
            <a:off x="281054" y="-10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Symmetry (3)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078686" y="1451048"/>
            <a:ext cx="3176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TransitionSymmetry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IsotopeSymmetry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PeakGroupSymmetry</a:t>
            </a:r>
            <a:endParaRPr lang="zh-TW" alt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473558" y="3832394"/>
                <a:ext cx="5655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𝑠𝑦𝑚𝑚𝑒𝑡𝑟𝑦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𝑟𝑒𝑣𝑒𝑟𝑠𝑒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58" y="3832394"/>
                <a:ext cx="5655779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620639" y="4496620"/>
                <a:ext cx="34504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−1~1</m:t>
                    </m:r>
                  </m:oMath>
                </a14:m>
                <a:r>
                  <a:rPr lang="en-US" altLang="zh-TW" sz="2800" dirty="0" smtClean="0"/>
                  <a:t>, </a:t>
                </a:r>
              </a:p>
              <a:p>
                <a:r>
                  <a:rPr lang="en-US" altLang="zh-TW" sz="2800" dirty="0" smtClean="0"/>
                  <a:t>better if </a:t>
                </a:r>
                <a:r>
                  <a:rPr lang="en-US" altLang="zh-TW" sz="2800" dirty="0" smtClean="0">
                    <a:sym typeface="Wingdings" panose="05000000000000000000" pitchFamily="2" charset="2"/>
                  </a:rPr>
                  <a:t> 1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39" y="4496620"/>
                <a:ext cx="3450402" cy="954107"/>
              </a:xfrm>
              <a:prstGeom prst="rect">
                <a:avLst/>
              </a:prstGeom>
              <a:blipFill>
                <a:blip r:embed="rId6"/>
                <a:stretch>
                  <a:fillRect l="-3710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63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81054" y="-10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Jaggedness (3)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12" y="1257504"/>
            <a:ext cx="4934310" cy="4815506"/>
          </a:xfrm>
          <a:prstGeom prst="rect">
            <a:avLst/>
          </a:prstGeom>
        </p:spPr>
      </p:pic>
      <p:sp>
        <p:nvSpPr>
          <p:cNvPr id="7" name="等腰三角形 6"/>
          <p:cNvSpPr/>
          <p:nvPr/>
        </p:nvSpPr>
        <p:spPr>
          <a:xfrm rot="8952656">
            <a:off x="8316093" y="1642447"/>
            <a:ext cx="85725" cy="8572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 rot="7754582">
            <a:off x="8043837" y="2275165"/>
            <a:ext cx="85725" cy="8572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9296584">
            <a:off x="8625889" y="2348341"/>
            <a:ext cx="85725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 rot="9527243">
            <a:off x="8817578" y="1496288"/>
            <a:ext cx="85725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8115783" y="1744072"/>
            <a:ext cx="201130" cy="5298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8433841" y="1716616"/>
            <a:ext cx="192634" cy="52070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 rot="2626954">
            <a:off x="8542187" y="2347952"/>
            <a:ext cx="85725" cy="8572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等腰三角形 22"/>
          <p:cNvSpPr/>
          <p:nvPr/>
        </p:nvSpPr>
        <p:spPr>
          <a:xfrm rot="3730092">
            <a:off x="9025541" y="3015128"/>
            <a:ext cx="85725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8642598" y="1575329"/>
            <a:ext cx="187077" cy="6365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915908" y="1575329"/>
            <a:ext cx="245555" cy="14247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7633063">
            <a:off x="10506680" y="5489247"/>
            <a:ext cx="85725" cy="8572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/>
          <p:cNvSpPr/>
          <p:nvPr/>
        </p:nvSpPr>
        <p:spPr>
          <a:xfrm rot="10985577">
            <a:off x="10809099" y="5414239"/>
            <a:ext cx="85725" cy="8572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/>
          <p:cNvSpPr/>
          <p:nvPr/>
        </p:nvSpPr>
        <p:spPr>
          <a:xfrm rot="1611340">
            <a:off x="11024602" y="5647600"/>
            <a:ext cx="85725" cy="8572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10597919" y="5489310"/>
            <a:ext cx="208929" cy="32027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864686" y="5489841"/>
            <a:ext cx="237235" cy="132578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30200" y="1598852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Steep Ascent/Descent</a:t>
            </a:r>
            <a:r>
              <a:rPr lang="zh-TW" altLang="en-US" u="sng" dirty="0" smtClean="0"/>
              <a:t>：</a:t>
            </a:r>
            <a:endParaRPr lang="zh-TW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515248" y="2244534"/>
                <a:ext cx="61654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intensity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flatness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factor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intensity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48" y="2244534"/>
                <a:ext cx="616547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/>
          <p:cNvSpPr txBox="1"/>
          <p:nvPr/>
        </p:nvSpPr>
        <p:spPr>
          <a:xfrm>
            <a:off x="330200" y="3026203"/>
            <a:ext cx="15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Jag &amp; Notch</a:t>
            </a:r>
            <a:r>
              <a:rPr lang="zh-TW" altLang="en-US" u="sng" dirty="0" smtClean="0"/>
              <a:t>：</a:t>
            </a:r>
            <a:endParaRPr lang="zh-TW" altLang="en-US" u="sng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74749" y="3639696"/>
            <a:ext cx="4829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Jag: steep ascent </a:t>
            </a:r>
            <a:r>
              <a:rPr lang="en-US" altLang="zh-TW" sz="2400" dirty="0" smtClean="0">
                <a:sym typeface="Wingdings" panose="05000000000000000000" pitchFamily="2" charset="2"/>
              </a:rPr>
              <a:t> steep descent</a:t>
            </a:r>
          </a:p>
          <a:p>
            <a:r>
              <a:rPr lang="en-US" altLang="zh-TW" sz="2400" dirty="0" smtClean="0"/>
              <a:t>Notch: steep descent </a:t>
            </a:r>
            <a:r>
              <a:rPr lang="en-US" altLang="zh-TW" sz="2400" dirty="0" smtClean="0">
                <a:sym typeface="Wingdings" panose="05000000000000000000" pitchFamily="2" charset="2"/>
              </a:rPr>
              <a:t> steep ascent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834278" y="91548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Jag</a:t>
            </a:r>
            <a:endParaRPr lang="zh-TW" altLang="en-US" dirty="0"/>
          </a:p>
        </p:txBody>
      </p:sp>
      <p:cxnSp>
        <p:nvCxnSpPr>
          <p:cNvPr id="46" name="直線單箭頭接點 45"/>
          <p:cNvCxnSpPr>
            <a:stCxn id="44" idx="2"/>
          </p:cNvCxnSpPr>
          <p:nvPr/>
        </p:nvCxnSpPr>
        <p:spPr>
          <a:xfrm>
            <a:off x="8073286" y="1284815"/>
            <a:ext cx="291998" cy="30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8505017" y="2472460"/>
            <a:ext cx="121458" cy="3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8200479" y="2680786"/>
            <a:ext cx="74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Notch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8829626" y="7886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Jag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8921510" y="1121013"/>
            <a:ext cx="89846" cy="38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10851214" y="4961397"/>
            <a:ext cx="13472" cy="33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10611183" y="4636453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flat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91844" y="4764079"/>
                <a:ext cx="5236177" cy="98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𝐽𝑎𝑔𝑔𝑒𝑑𝑛𝑒𝑠𝑠</m:t>
                      </m:r>
                      <m:r>
                        <a:rPr lang="en-US" altLang="zh-TW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𝐽𝑎𝑔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𝑁𝑜𝑡𝑐h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𝑖𝑛𝑡𝑒𝑛𝑠𝑖𝑡𝑦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44" y="4764079"/>
                <a:ext cx="5236177" cy="983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763194" y="5690462"/>
                <a:ext cx="34504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~1</m:t>
                    </m:r>
                  </m:oMath>
                </a14:m>
                <a:r>
                  <a:rPr lang="en-US" altLang="zh-TW" sz="2800" dirty="0" smtClean="0"/>
                  <a:t>, </a:t>
                </a:r>
              </a:p>
              <a:p>
                <a:r>
                  <a:rPr lang="en-US" altLang="zh-TW" sz="2800" dirty="0" smtClean="0"/>
                  <a:t>better if </a:t>
                </a:r>
                <a:r>
                  <a:rPr lang="en-US" altLang="zh-TW" sz="2800" dirty="0" smtClean="0">
                    <a:sym typeface="Wingdings" panose="05000000000000000000" pitchFamily="2" charset="2"/>
                  </a:rPr>
                  <a:t> 0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94" y="5690462"/>
                <a:ext cx="3450402" cy="954107"/>
              </a:xfrm>
              <a:prstGeom prst="rect">
                <a:avLst/>
              </a:prstGeom>
              <a:blipFill>
                <a:blip r:embed="rId6"/>
                <a:stretch>
                  <a:fillRect l="-3534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>
            <a:off x="3839570" y="110708"/>
            <a:ext cx="3312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TransitionJaggedness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IsotopeJaggedness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PeakGroupJaggedness</a:t>
            </a:r>
            <a:endParaRPr lang="zh-TW" altLang="en-US" sz="2400" u="sng" dirty="0"/>
          </a:p>
        </p:txBody>
      </p:sp>
      <p:cxnSp>
        <p:nvCxnSpPr>
          <p:cNvPr id="60" name="直線接點 59"/>
          <p:cNvCxnSpPr/>
          <p:nvPr/>
        </p:nvCxnSpPr>
        <p:spPr>
          <a:xfrm flipH="1">
            <a:off x="7152143" y="1391882"/>
            <a:ext cx="30022" cy="4441651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1319933" y="1391882"/>
            <a:ext cx="4234" cy="448398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7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81054" y="-10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Intensity (3)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31" y="1335064"/>
            <a:ext cx="4667670" cy="4555286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H="1">
            <a:off x="7112001" y="1468978"/>
            <a:ext cx="25399" cy="422062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8953500" y="1468978"/>
            <a:ext cx="4233" cy="422062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 rot="8952656">
            <a:off x="7501845" y="1677408"/>
            <a:ext cx="161957" cy="17840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 rot="8952656">
            <a:off x="9487280" y="1454804"/>
            <a:ext cx="161957" cy="1784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803901" y="1025815"/>
            <a:ext cx="2740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max(boundary intensity)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37134" y="924815"/>
            <a:ext cx="1679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max(intensity)</a:t>
            </a:r>
            <a:endParaRPr lang="zh-TW" altLang="en-US" sz="2000" dirty="0"/>
          </a:p>
        </p:txBody>
      </p:sp>
      <p:cxnSp>
        <p:nvCxnSpPr>
          <p:cNvPr id="25" name="直線單箭頭接點 24"/>
          <p:cNvCxnSpPr>
            <a:endCxn id="13" idx="3"/>
          </p:cNvCxnSpPr>
          <p:nvPr/>
        </p:nvCxnSpPr>
        <p:spPr>
          <a:xfrm>
            <a:off x="7467597" y="1335064"/>
            <a:ext cx="69566" cy="35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9625618" y="1238327"/>
            <a:ext cx="307523" cy="27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81054" y="1727841"/>
            <a:ext cx="60242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TransitionMaxIntenstiy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TransitionMaxBoundaryIntenstiy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TransitionMaxBoundaryIntenstiyNormalized</a:t>
            </a:r>
            <a:endParaRPr lang="en-US" altLang="zh-TW" sz="2400" u="sng" dirty="0"/>
          </a:p>
        </p:txBody>
      </p:sp>
      <p:sp>
        <p:nvSpPr>
          <p:cNvPr id="30" name="等腰三角形 29"/>
          <p:cNvSpPr/>
          <p:nvPr/>
        </p:nvSpPr>
        <p:spPr>
          <a:xfrm rot="8952656">
            <a:off x="4942378" y="3053243"/>
            <a:ext cx="161957" cy="17840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/>
          <p:cNvSpPr/>
          <p:nvPr/>
        </p:nvSpPr>
        <p:spPr>
          <a:xfrm rot="8952656">
            <a:off x="3729947" y="1913570"/>
            <a:ext cx="161957" cy="1784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54871" y="4818553"/>
                <a:ext cx="6281655" cy="660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𝑛𝑜𝑟𝑚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𝑏𝑜𝑢𝑛𝑑𝑎𝑟𝑦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𝑖𝑛𝑡𝑒𝑛𝑠𝑖𝑡𝑦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TW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max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boundary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intensity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>
                              <a:solidFill>
                                <a:schemeClr val="accent6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max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intensity</m:t>
                          </m:r>
                          <m:r>
                            <m:rPr>
                              <m:nor/>
                            </m:rPr>
                            <a:rPr lang="en-US" altLang="zh-TW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71" y="4818553"/>
                <a:ext cx="6281655" cy="660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97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81054" y="-10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FWHM (8)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5667" y="76200"/>
            <a:ext cx="374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*Full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width at half </a:t>
            </a:r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maximum (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半高寬</a:t>
            </a:r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34" y="390498"/>
            <a:ext cx="4357908" cy="4252982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 flipH="1">
            <a:off x="6159542" y="499721"/>
            <a:ext cx="8467" cy="396238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9889109" y="523096"/>
            <a:ext cx="8467" cy="396238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6159542" y="4275843"/>
            <a:ext cx="3729567" cy="4233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372588" y="397104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 width</a:t>
            </a:r>
            <a:endParaRPr lang="zh-TW" altLang="en-US" dirty="0"/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6866508" y="2658710"/>
            <a:ext cx="1536700" cy="1"/>
          </a:xfrm>
          <a:prstGeom prst="line">
            <a:avLst/>
          </a:prstGeom>
          <a:ln w="127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91469" y="233232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FWHM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43593" y="1312988"/>
            <a:ext cx="454303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TransitionFWHM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IsotopeFWHM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PeakGroupFWHM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smtClean="0"/>
              <a:t>TransitionFWHM2base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smtClean="0"/>
              <a:t>IsotopeFWHM2base</a:t>
            </a:r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smtClean="0"/>
              <a:t>PeakGroupFWHM2base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PairFWHMConsistency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MeanIsotopeFWHMConsistency</a:t>
            </a:r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802134" y="4685001"/>
                <a:ext cx="3311548" cy="668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𝐹𝑊𝐻𝑀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𝐹𝑊𝐻𝑀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𝑤𝑖𝑑𝑡h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34" y="4685001"/>
                <a:ext cx="3311548" cy="668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691504" y="920055"/>
            <a:ext cx="1055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u="sng" dirty="0"/>
              <a:t>FWHM</a:t>
            </a:r>
          </a:p>
        </p:txBody>
      </p:sp>
      <p:sp>
        <p:nvSpPr>
          <p:cNvPr id="23" name="矩形 22"/>
          <p:cNvSpPr/>
          <p:nvPr/>
        </p:nvSpPr>
        <p:spPr>
          <a:xfrm>
            <a:off x="743593" y="2705486"/>
            <a:ext cx="1794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u="sng" dirty="0" smtClean="0"/>
              <a:t>FWHM2base</a:t>
            </a:r>
            <a:endParaRPr lang="en-US" altLang="zh-TW" sz="2400" u="sng" dirty="0"/>
          </a:p>
        </p:txBody>
      </p:sp>
      <p:sp>
        <p:nvSpPr>
          <p:cNvPr id="24" name="矩形 23"/>
          <p:cNvSpPr/>
          <p:nvPr/>
        </p:nvSpPr>
        <p:spPr>
          <a:xfrm>
            <a:off x="691504" y="4567535"/>
            <a:ext cx="1663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u="sng" dirty="0" smtClean="0"/>
              <a:t>Consistency</a:t>
            </a:r>
            <a:endParaRPr lang="en-US" altLang="zh-TW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802134" y="5691991"/>
                <a:ext cx="5871351" cy="821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𝐹𝑊𝐻𝑀𝐶𝑜𝑛𝑠𝑖𝑠𝑡𝑒𝑛𝑐𝑦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𝐹𝑊𝐻𝑀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𝑙𝑖𝑔h𝑡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𝐹𝑊𝐻𝑀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h𝑒𝑎𝑣𝑦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𝐹𝑊𝐻𝑀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h𝑒𝑎𝑣𝑦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34" y="5691991"/>
                <a:ext cx="5871351" cy="821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81054" y="-10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Area Ratio (4)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01" y="537704"/>
            <a:ext cx="4607907" cy="46015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028" y="1223047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smtClean="0"/>
              <a:t>Area2SumRatioCV</a:t>
            </a:r>
          </a:p>
          <a:p>
            <a:endParaRPr lang="en-US" altLang="zh-TW" sz="2400" u="sng" dirty="0"/>
          </a:p>
          <a:p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PeakGroupRatioCorr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PairRatioConsistency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endParaRPr lang="en-US" altLang="zh-TW" sz="2400" u="sng" dirty="0" smtClean="0"/>
          </a:p>
          <a:p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sz="2400" u="sng" dirty="0" err="1" smtClean="0"/>
              <a:t>MeanIsotopeRatioConsistency</a:t>
            </a:r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3984" y="1862753"/>
                <a:ext cx="5210336" cy="70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𝑆𝑢𝑚𝑅𝑎𝑡𝑖𝑜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𝐴𝑈𝐶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𝑖𝑠𝑜𝑡𝑜𝑝𝑒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𝑡𝑟𝑎𝑛𝑠𝑖𝑡𝑖𝑜𝑛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𝐴𝑈𝐶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84" y="1862753"/>
                <a:ext cx="5210336" cy="70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85918" y="3289253"/>
                <a:ext cx="566520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𝑆𝑢𝑚𝑅𝑎𝑡𝑖𝑜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𝑆𝑢𝑚𝑅𝑎𝑡𝑖𝑜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h𝑒𝑎𝑣𝑦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18" y="3289253"/>
                <a:ext cx="5665204" cy="391902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38318" y="5859422"/>
                <a:ext cx="6854504" cy="748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𝐴𝑟𝑒𝑎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𝑆𝑢𝑚𝑅𝑎𝑡𝑖𝑜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𝑙𝑖𝑔h𝑡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𝐴𝑟𝑒𝑎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𝑆𝑢𝑚𝑅𝑎𝑡𝑖𝑜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h𝑒𝑎𝑣𝑦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𝐴𝑟𝑒𝑎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𝑆𝑢𝑚𝑅𝑎𝑡𝑖𝑜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h𝑒𝑎𝑣𝑦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18" y="5859422"/>
                <a:ext cx="6854504" cy="748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38318" y="4555556"/>
                <a:ext cx="5323701" cy="748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𝐴𝑟𝑒𝑎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𝑆𝑢𝑚𝑅𝑎𝑡𝑖𝑜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𝑙𝑖𝑔h𝑡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𝐴𝑟𝑒𝑎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𝑆𝑢𝑚𝑅𝑎𝑡𝑖𝑜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h𝑒𝑎𝑣𝑦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𝐴𝑟𝑒𝑎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𝑆𝑢𝑚𝑅𝑎𝑡𝑖𝑜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h𝑒𝑎𝑣𝑦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18" y="4555556"/>
                <a:ext cx="5323701" cy="7483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1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272</Words>
  <Application>Microsoft Office PowerPoint</Application>
  <PresentationFormat>寬螢幕</PresentationFormat>
  <Paragraphs>128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TargetedMSQC</vt:lpstr>
      <vt:lpstr>Shift (4)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chienhua</dc:creator>
  <cp:lastModifiedBy>chienhua</cp:lastModifiedBy>
  <cp:revision>29</cp:revision>
  <dcterms:created xsi:type="dcterms:W3CDTF">2021-08-19T05:42:13Z</dcterms:created>
  <dcterms:modified xsi:type="dcterms:W3CDTF">2021-11-24T02:09:42Z</dcterms:modified>
</cp:coreProperties>
</file>