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70" r:id="rId3"/>
    <p:sldId id="271" r:id="rId4"/>
    <p:sldId id="276" r:id="rId5"/>
    <p:sldId id="272" r:id="rId6"/>
    <p:sldId id="278" r:id="rId7"/>
    <p:sldId id="294" r:id="rId8"/>
    <p:sldId id="288" r:id="rId9"/>
    <p:sldId id="273" r:id="rId10"/>
    <p:sldId id="284" r:id="rId11"/>
    <p:sldId id="281" r:id="rId12"/>
    <p:sldId id="277" r:id="rId13"/>
    <p:sldId id="295" r:id="rId14"/>
    <p:sldId id="279" r:id="rId15"/>
    <p:sldId id="296" r:id="rId16"/>
    <p:sldId id="292" r:id="rId17"/>
    <p:sldId id="275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6327" autoAdjust="0"/>
  </p:normalViewPr>
  <p:slideViewPr>
    <p:cSldViewPr snapToGrid="0">
      <p:cViewPr varScale="1">
        <p:scale>
          <a:sx n="75" d="100"/>
          <a:sy n="75" d="100"/>
        </p:scale>
        <p:origin x="3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4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78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22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74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52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32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80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71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0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7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1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5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7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9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84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A646B-F117-4928-A8A2-1716300C34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nstantia" panose="02030602050306030303" pitchFamily="18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81FEE-C1F4-469A-9E36-8F4601D2EC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nstantia" panose="0203060205030603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6F80-4702-44BD-867F-324A473EA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0CDC5-CE5D-4691-97FD-895FAEEA2B4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EEDC4F-CF6F-4F5A-B7D5-5DDA55C2955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8988E-73BA-47A0-9593-2824B50A451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B327-6DC4-489C-A130-8CF667D3C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EB504-E0E5-46C5-B6D0-95B1660E27D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F327-DE46-4FD7-851C-CAD5A20AC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onstantia" panose="02030602050306030303" pitchFamily="18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08B61-6FAC-4108-97CC-3ACD182B93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95710" y="35697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DA7060-857A-4930-832C-C09BFD4FCF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F8F7-2B15-4A01-A575-53845FA96B4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01E7A-8C68-4E20-A803-855BD0F40B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4CDC-4DFE-4DB1-972E-CE28FCB9A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9ECFB-135A-4BF2-82FE-C099094248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onstantia" panose="0203060205030603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14377-BA6A-4199-BDEB-7EFD3B82FC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16539-559F-474B-992A-1331A0355B6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onstantia" panose="0203060205030603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14912-C4A7-47EF-A8EC-B0F50FA6545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2024/1/9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66452-93AB-427B-9625-F906CB897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2024/1/9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40FE9-4853-4B02-9ACB-5CAF18847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361D0-290C-442A-8B44-B0642C42D6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F0013-B4AF-4C3C-AB98-C192E7C3911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EBB0-8B3B-410D-A075-42A14BE621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4E751-9289-4C4E-9418-EE2ED45DDF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alphaModFix amt="6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4FEF5-80E6-49C9-85D6-2BC4782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F9174-E843-4ABD-B37E-7C4FA3D2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endParaRPr lang="tr-TR" altLang="zh-CN" dirty="0"/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/>
              <a:t>Presentation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B30D1-E683-4A0D-B10E-812E5E4C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56DC2-E1F5-4995-85FF-140FC7BF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04F22-1EEB-4F3C-8EF1-26E3E5B2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tantia" panose="0203060205030603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2791041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91041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4363512" y="905893"/>
            <a:ext cx="8426723" cy="23775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spc="300" dirty="0">
                <a:solidFill>
                  <a:srgbClr val="292929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  <a:sym typeface="+mn-lt"/>
              </a:rPr>
              <a:t>TOP-DOWN    APPROACH</a:t>
            </a:r>
            <a:endParaRPr sz="7500" spc="300" dirty="0">
              <a:solidFill>
                <a:srgbClr val="292929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D0AFB9-F1B4-4D05-90D6-2624EA97AAB8}"/>
              </a:ext>
            </a:extLst>
          </p:cNvPr>
          <p:cNvSpPr/>
          <p:nvPr/>
        </p:nvSpPr>
        <p:spPr>
          <a:xfrm flipH="1">
            <a:off x="11311281" y="810323"/>
            <a:ext cx="415498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pc="225" dirty="0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WORK PLAN</a:t>
            </a:r>
            <a:endParaRPr spc="225" dirty="0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7FF11B-ECA5-40B5-BE3B-8C91AA621702}"/>
              </a:ext>
            </a:extLst>
          </p:cNvPr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WORK PLAN</a:t>
            </a:r>
            <a:endParaRPr sz="1400" spc="225" dirty="0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72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2841" y="280332"/>
            <a:ext cx="32476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illustrated with </a:t>
            </a:r>
            <a:r>
              <a:rPr lang="en-US" altLang="zh-CN" sz="3200" b="1" dirty="0" err="1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c#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defRPr/>
            </a:pPr>
            <a:endParaRPr lang="tr-TR" sz="3200" b="1" spc="225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BCD12-81CB-5CE7-CCA9-43C7BEBCAD13}"/>
              </a:ext>
            </a:extLst>
          </p:cNvPr>
          <p:cNvSpPr txBox="1"/>
          <p:nvPr/>
        </p:nvSpPr>
        <p:spPr>
          <a:xfrm>
            <a:off x="1515234" y="1172884"/>
            <a:ext cx="95845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Below is a simplified version of the C# code that focuses only on displaying and adding products: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0F35BBF-975D-A396-F00C-104259B2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41" y="2656285"/>
            <a:ext cx="5543830" cy="35476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83852DD-9BEA-C3E0-5DAD-BCA8C7DE3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56285"/>
            <a:ext cx="5945094" cy="33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8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7" name="Freeform 45">
            <a:extLst>
              <a:ext uri="{FF2B5EF4-FFF2-40B4-BE49-F238E27FC236}">
                <a16:creationId xmlns:a16="http://schemas.microsoft.com/office/drawing/2014/main" id="{84834B17-DBA2-430F-8AFE-FBDCAD05A787}"/>
              </a:ext>
            </a:extLst>
          </p:cNvPr>
          <p:cNvSpPr>
            <a:spLocks noEditPoints="1"/>
          </p:cNvSpPr>
          <p:nvPr/>
        </p:nvSpPr>
        <p:spPr bwMode="auto">
          <a:xfrm>
            <a:off x="954791" y="233724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8AEAC4-9866-45F4-BE63-B5C90B0A4EE9}"/>
              </a:ext>
            </a:extLst>
          </p:cNvPr>
          <p:cNvSpPr txBox="1"/>
          <p:nvPr/>
        </p:nvSpPr>
        <p:spPr>
          <a:xfrm>
            <a:off x="1593331" y="2201849"/>
            <a:ext cx="4222222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program is a simple application that manages products in the store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Main Method: Still serves as the starting point, managing the main objects and functions of the program.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6BD363-9936-1283-6405-9F2F9414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97" y="1741828"/>
            <a:ext cx="5543830" cy="3547637"/>
          </a:xfrm>
          <a:prstGeom prst="rect">
            <a:avLst/>
          </a:prstGeom>
        </p:spPr>
      </p:pic>
      <p:sp>
        <p:nvSpPr>
          <p:cNvPr id="3" name="文本框 4">
            <a:extLst>
              <a:ext uri="{FF2B5EF4-FFF2-40B4-BE49-F238E27FC236}">
                <a16:creationId xmlns:a16="http://schemas.microsoft.com/office/drawing/2014/main" id="{636298F7-E965-C418-2548-45811DCE61BC}"/>
              </a:ext>
            </a:extLst>
          </p:cNvPr>
          <p:cNvSpPr txBox="1"/>
          <p:nvPr/>
        </p:nvSpPr>
        <p:spPr>
          <a:xfrm>
            <a:off x="992841" y="280332"/>
            <a:ext cx="32864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illustrated with C#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defRPr/>
            </a:pPr>
            <a:endParaRPr lang="tr-TR" sz="3200" b="1" spc="225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09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34079A02-82BC-498F-9F65-4EF05AFF1060}"/>
              </a:ext>
            </a:extLst>
          </p:cNvPr>
          <p:cNvSpPr>
            <a:spLocks noEditPoints="1"/>
          </p:cNvSpPr>
          <p:nvPr/>
        </p:nvSpPr>
        <p:spPr bwMode="auto">
          <a:xfrm>
            <a:off x="6425425" y="24857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F59D6A-7F24-4CF7-A3C3-1C670EF08362}"/>
              </a:ext>
            </a:extLst>
          </p:cNvPr>
          <p:cNvSpPr txBox="1"/>
          <p:nvPr/>
        </p:nvSpPr>
        <p:spPr>
          <a:xfrm>
            <a:off x="7063965" y="2350348"/>
            <a:ext cx="4222222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ProductManagement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Class: This class is still responsible for managing product listings and related functions such as displaying and adding products.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DisplayProducts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Method and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AddProduct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Method: Still smaller components, responsible for specific functions.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BFEED9-47EB-EA7C-0FB4-AA4486B84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31" y="2148285"/>
            <a:ext cx="5721178" cy="3528615"/>
          </a:xfrm>
          <a:prstGeom prst="rect">
            <a:avLst/>
          </a:prstGeom>
        </p:spPr>
      </p:pic>
      <p:sp>
        <p:nvSpPr>
          <p:cNvPr id="3" name="文本框 4">
            <a:extLst>
              <a:ext uri="{FF2B5EF4-FFF2-40B4-BE49-F238E27FC236}">
                <a16:creationId xmlns:a16="http://schemas.microsoft.com/office/drawing/2014/main" id="{B62EDFBD-7BEA-9371-14DE-951B9FB2933E}"/>
              </a:ext>
            </a:extLst>
          </p:cNvPr>
          <p:cNvSpPr txBox="1"/>
          <p:nvPr/>
        </p:nvSpPr>
        <p:spPr>
          <a:xfrm>
            <a:off x="992841" y="280332"/>
            <a:ext cx="32864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illustrated with C#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defRPr/>
            </a:pPr>
            <a:endParaRPr lang="tr-TR" sz="3200" b="1" spc="225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699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369440" y="3009201"/>
            <a:ext cx="6953798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b="1" spc="225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Real-world</a:t>
            </a:r>
            <a:endParaRPr sz="7500" b="1" spc="225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990618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27121" y="4297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55405" y="288766"/>
            <a:ext cx="9104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i="0" dirty="0">
                <a:solidFill>
                  <a:srgbClr val="272C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Tech Companies Use the Top-Down Approach?</a:t>
            </a:r>
          </a:p>
          <a:p>
            <a:pPr>
              <a:defRPr/>
            </a:pPr>
            <a:endParaRPr lang="tr-TR" sz="3200" b="1" spc="225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BAC22-C89B-57AA-5700-198936BB6EC0}"/>
              </a:ext>
            </a:extLst>
          </p:cNvPr>
          <p:cNvSpPr txBox="1"/>
          <p:nvPr/>
        </p:nvSpPr>
        <p:spPr>
          <a:xfrm>
            <a:off x="1304200" y="1202035"/>
            <a:ext cx="9630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are some examples of tech companies that are known for incorporating the top-down approach in their software development processes: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F16BA-1B8A-86BB-B762-6839B8422F69}"/>
              </a:ext>
            </a:extLst>
          </p:cNvPr>
          <p:cNvSpPr txBox="1"/>
          <p:nvPr/>
        </p:nvSpPr>
        <p:spPr>
          <a:xfrm>
            <a:off x="1082405" y="2152253"/>
            <a:ext cx="6096000" cy="389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Microsoft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Apple</a:t>
            </a:r>
          </a:p>
        </p:txBody>
      </p:sp>
      <p:pic>
        <p:nvPicPr>
          <p:cNvPr id="20" name="图片 6">
            <a:extLst>
              <a:ext uri="{FF2B5EF4-FFF2-40B4-BE49-F238E27FC236}">
                <a16:creationId xmlns:a16="http://schemas.microsoft.com/office/drawing/2014/main" id="{39E4479C-314E-023B-E5AE-2DE1DC55D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8837" y="2460878"/>
            <a:ext cx="3230758" cy="39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6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369440" y="3009201"/>
            <a:ext cx="6953798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b="1" spc="225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Conclusion</a:t>
            </a:r>
            <a:endParaRPr sz="7500" b="1" spc="225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881598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670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spc="225" dirty="0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Conclusion</a:t>
            </a:r>
            <a:endParaRPr lang="tr-TR" altLang="zh-CN" sz="3200" b="1" spc="225" dirty="0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A2952E5-F410-4007-A9C3-5523E85AC911}"/>
              </a:ext>
            </a:extLst>
          </p:cNvPr>
          <p:cNvSpPr/>
          <p:nvPr/>
        </p:nvSpPr>
        <p:spPr>
          <a:xfrm>
            <a:off x="1189486" y="1837527"/>
            <a:ext cx="3858844" cy="3858844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EB89131-6189-4C14-A951-802475E9A5CC}"/>
              </a:ext>
            </a:extLst>
          </p:cNvPr>
          <p:cNvGrpSpPr/>
          <p:nvPr/>
        </p:nvGrpSpPr>
        <p:grpSpPr>
          <a:xfrm flipH="1">
            <a:off x="762133" y="3878318"/>
            <a:ext cx="2356775" cy="2356775"/>
            <a:chOff x="1269667" y="1823914"/>
            <a:chExt cx="4093043" cy="409304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03B9C5A-736D-481D-A329-44CA8A9A0ED5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38041CB-0166-4AFF-9B41-955EE7801E1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2AB9FB-6B67-893B-BDDD-7371FED08FF5}"/>
              </a:ext>
            </a:extLst>
          </p:cNvPr>
          <p:cNvSpPr txBox="1"/>
          <p:nvPr/>
        </p:nvSpPr>
        <p:spPr>
          <a:xfrm>
            <a:off x="5956167" y="2108715"/>
            <a:ext cx="5473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Overall, the top-down approach promotes a logical and organized development process, leading to software solutions that are not only scalable and maintainable but also aligned with the overall goals of the project. </a:t>
            </a:r>
          </a:p>
          <a:p>
            <a:pPr algn="just"/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Its adaptability makes it a valuable methodology in various tech companies for creating robust and efficient software systems.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54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3006189" y="2792067"/>
            <a:ext cx="930703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tr-TR" altLang="zh-CN" sz="6000" b="1" spc="225" dirty="0" err="1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Thanks</a:t>
            </a:r>
            <a:r>
              <a:rPr lang="tr-TR" altLang="zh-CN" sz="6000" b="1" spc="225" dirty="0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 </a:t>
            </a:r>
            <a:r>
              <a:rPr lang="tr-TR" altLang="zh-CN" sz="6000" b="1" spc="225" dirty="0" err="1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for</a:t>
            </a:r>
            <a:r>
              <a:rPr lang="tr-TR" altLang="zh-CN" sz="6000" b="1" spc="225" dirty="0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 </a:t>
            </a:r>
            <a:r>
              <a:rPr lang="tr-TR" altLang="zh-CN" sz="6000" b="1" spc="225" dirty="0" err="1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watching</a:t>
            </a:r>
            <a:endParaRPr sz="6000" b="1" spc="225" dirty="0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D0AFB9-F1B4-4D05-90D6-2624EA97AAB8}"/>
              </a:ext>
            </a:extLst>
          </p:cNvPr>
          <p:cNvSpPr/>
          <p:nvPr/>
        </p:nvSpPr>
        <p:spPr>
          <a:xfrm flipH="1">
            <a:off x="11311281" y="810323"/>
            <a:ext cx="415498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pc="225" dirty="0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WORK PLAN</a:t>
            </a:r>
            <a:endParaRPr spc="225" dirty="0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7FF11B-ECA5-40B5-BE3B-8C91AA621702}"/>
              </a:ext>
            </a:extLst>
          </p:cNvPr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WORK PLAN</a:t>
            </a:r>
            <a:endParaRPr sz="1400" spc="225" dirty="0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73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6AD62B-194E-4E29-8C2E-D96C0768732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95C6D15-67FC-459B-A9E1-0E5AE34FBABB}"/>
              </a:ext>
            </a:extLst>
          </p:cNvPr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56296-6DD8-4B7C-B908-15E5D6D45644}"/>
              </a:ext>
            </a:extLst>
          </p:cNvPr>
          <p:cNvSpPr txBox="1"/>
          <p:nvPr/>
        </p:nvSpPr>
        <p:spPr>
          <a:xfrm>
            <a:off x="1301199" y="295761"/>
            <a:ext cx="367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rPr>
              <a:t>content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836951" y="1959455"/>
            <a:ext cx="5259049" cy="925896"/>
            <a:chOff x="7220041" y="2044156"/>
            <a:chExt cx="5259049" cy="92589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8013156" y="2044156"/>
              <a:ext cx="4465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Introduction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526AC7C-3A8D-4750-8BE0-98E56524852D}"/>
                </a:ext>
              </a:extLst>
            </p:cNvPr>
            <p:cNvSpPr/>
            <p:nvPr/>
          </p:nvSpPr>
          <p:spPr>
            <a:xfrm>
              <a:off x="7601072" y="2600720"/>
              <a:ext cx="38431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Explain, briefly introduce the concept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41F7C4E-3B14-4D3F-8CF7-93122ACA04F0}"/>
              </a:ext>
            </a:extLst>
          </p:cNvPr>
          <p:cNvGrpSpPr/>
          <p:nvPr/>
        </p:nvGrpSpPr>
        <p:grpSpPr>
          <a:xfrm>
            <a:off x="826056" y="4348736"/>
            <a:ext cx="4933378" cy="924610"/>
            <a:chOff x="7220041" y="4632416"/>
            <a:chExt cx="4933378" cy="92461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D3F1F5E-2F19-42A2-814C-C735B6B0D98C}"/>
                </a:ext>
              </a:extLst>
            </p:cNvPr>
            <p:cNvSpPr txBox="1"/>
            <p:nvPr/>
          </p:nvSpPr>
          <p:spPr>
            <a:xfrm>
              <a:off x="8013156" y="4632416"/>
              <a:ext cx="41402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Steps in Top-Down 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E8E322A-C252-4090-8403-43E92E62CA98}"/>
                </a:ext>
              </a:extLst>
            </p:cNvPr>
            <p:cNvSpPr txBox="1"/>
            <p:nvPr/>
          </p:nvSpPr>
          <p:spPr>
            <a:xfrm>
              <a:off x="7220041" y="4752729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465EF99-5203-4AC9-98E5-9F34D59816E1}"/>
                </a:ext>
              </a:extLst>
            </p:cNvPr>
            <p:cNvSpPr/>
            <p:nvPr/>
          </p:nvSpPr>
          <p:spPr>
            <a:xfrm>
              <a:off x="7824521" y="5218472"/>
              <a:ext cx="28013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altLang="zh-C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How to apply in programming</a:t>
              </a:r>
              <a:endParaRPr lang="zh-CN" alt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1E93E25-7BEA-4443-B348-AD825BD80B8E}"/>
              </a:ext>
            </a:extLst>
          </p:cNvPr>
          <p:cNvGrpSpPr/>
          <p:nvPr/>
        </p:nvGrpSpPr>
        <p:grpSpPr>
          <a:xfrm>
            <a:off x="826056" y="3084457"/>
            <a:ext cx="6155519" cy="965865"/>
            <a:chOff x="7220041" y="3745956"/>
            <a:chExt cx="6155519" cy="96586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51D9B3-4EFB-495B-9CF5-1FDCB19B13F1}"/>
                </a:ext>
              </a:extLst>
            </p:cNvPr>
            <p:cNvSpPr txBox="1"/>
            <p:nvPr/>
          </p:nvSpPr>
          <p:spPr>
            <a:xfrm>
              <a:off x="8013156" y="3745956"/>
              <a:ext cx="5362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Benefits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A7DCCD-F854-461F-8909-8B578702A1D9}"/>
                </a:ext>
              </a:extLst>
            </p:cNvPr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C3F18F9-EC80-4C20-9549-9ABD5AF3BC75}"/>
                </a:ext>
              </a:extLst>
            </p:cNvPr>
            <p:cNvSpPr/>
            <p:nvPr/>
          </p:nvSpPr>
          <p:spPr>
            <a:xfrm>
              <a:off x="7839357" y="4342489"/>
              <a:ext cx="2535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b="0" i="1" dirty="0">
                  <a:effectLst/>
                  <a:latin typeface="Söhne"/>
                </a:rPr>
                <a:t>Highlight the advantages</a:t>
              </a:r>
              <a:endParaRPr lang="zh-CN" altLang="en-US" i="1" dirty="0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B0AC75C6-C365-4063-9484-DC573736F4EF}"/>
              </a:ext>
            </a:extLst>
          </p:cNvPr>
          <p:cNvSpPr/>
          <p:nvPr/>
        </p:nvSpPr>
        <p:spPr>
          <a:xfrm flipH="1">
            <a:off x="11340853" y="515229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grpSp>
        <p:nvGrpSpPr>
          <p:cNvPr id="25" name="组合 6">
            <a:extLst>
              <a:ext uri="{FF2B5EF4-FFF2-40B4-BE49-F238E27FC236}">
                <a16:creationId xmlns:a16="http://schemas.microsoft.com/office/drawing/2014/main" id="{D3B7B360-B6B4-2ADB-DBAD-59B753DD0DCF}"/>
              </a:ext>
            </a:extLst>
          </p:cNvPr>
          <p:cNvGrpSpPr/>
          <p:nvPr/>
        </p:nvGrpSpPr>
        <p:grpSpPr>
          <a:xfrm>
            <a:off x="5910716" y="1909988"/>
            <a:ext cx="5259049" cy="940657"/>
            <a:chOff x="7220041" y="2044156"/>
            <a:chExt cx="5259049" cy="940657"/>
          </a:xfrm>
        </p:grpSpPr>
        <p:sp>
          <p:nvSpPr>
            <p:cNvPr id="26" name="文本框 7">
              <a:extLst>
                <a:ext uri="{FF2B5EF4-FFF2-40B4-BE49-F238E27FC236}">
                  <a16:creationId xmlns:a16="http://schemas.microsoft.com/office/drawing/2014/main" id="{A32AF51E-5293-4896-E904-96A4887AA75F}"/>
                </a:ext>
              </a:extLst>
            </p:cNvPr>
            <p:cNvSpPr txBox="1"/>
            <p:nvPr/>
          </p:nvSpPr>
          <p:spPr>
            <a:xfrm>
              <a:off x="8013156" y="2044156"/>
              <a:ext cx="4465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Example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7" name="文本框 8">
              <a:extLst>
                <a:ext uri="{FF2B5EF4-FFF2-40B4-BE49-F238E27FC236}">
                  <a16:creationId xmlns:a16="http://schemas.microsoft.com/office/drawing/2014/main" id="{2F0D93FD-52B1-6DE5-205F-12796F17C963}"/>
                </a:ext>
              </a:extLst>
            </p:cNvPr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00C12DE0-08BD-EA11-8FE6-B2369C3313D3}"/>
                </a:ext>
              </a:extLst>
            </p:cNvPr>
            <p:cNvSpPr/>
            <p:nvPr/>
          </p:nvSpPr>
          <p:spPr>
            <a:xfrm>
              <a:off x="7813540" y="2615481"/>
              <a:ext cx="20572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altLang="zh-CN" i="1" dirty="0">
                  <a:latin typeface="+mj-lt"/>
                  <a:cs typeface="+mn-ea"/>
                  <a:sym typeface="+mn-lt"/>
                </a:rPr>
                <a:t>Illustrated with C# </a:t>
              </a:r>
              <a:endParaRPr lang="zh-CN" altLang="en-US" i="1" dirty="0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34" name="组合 6">
            <a:extLst>
              <a:ext uri="{FF2B5EF4-FFF2-40B4-BE49-F238E27FC236}">
                <a16:creationId xmlns:a16="http://schemas.microsoft.com/office/drawing/2014/main" id="{0EDC0B61-0B4D-21CA-612E-43C6940128B7}"/>
              </a:ext>
            </a:extLst>
          </p:cNvPr>
          <p:cNvGrpSpPr/>
          <p:nvPr/>
        </p:nvGrpSpPr>
        <p:grpSpPr>
          <a:xfrm>
            <a:off x="5910716" y="4297762"/>
            <a:ext cx="6919201" cy="1017339"/>
            <a:chOff x="7029876" y="1996509"/>
            <a:chExt cx="5835705" cy="1017339"/>
          </a:xfrm>
        </p:grpSpPr>
        <p:sp>
          <p:nvSpPr>
            <p:cNvPr id="35" name="文本框 7">
              <a:extLst>
                <a:ext uri="{FF2B5EF4-FFF2-40B4-BE49-F238E27FC236}">
                  <a16:creationId xmlns:a16="http://schemas.microsoft.com/office/drawing/2014/main" id="{3242B452-A37B-806F-1D87-8FA2D01CE721}"/>
                </a:ext>
              </a:extLst>
            </p:cNvPr>
            <p:cNvSpPr txBox="1"/>
            <p:nvPr/>
          </p:nvSpPr>
          <p:spPr>
            <a:xfrm>
              <a:off x="7549503" y="1996509"/>
              <a:ext cx="53160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Conclusion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6" name="文本框 8">
              <a:extLst>
                <a:ext uri="{FF2B5EF4-FFF2-40B4-BE49-F238E27FC236}">
                  <a16:creationId xmlns:a16="http://schemas.microsoft.com/office/drawing/2014/main" id="{C24F9BBE-2FA2-1AEE-C90C-847A23820DDB}"/>
                </a:ext>
              </a:extLst>
            </p:cNvPr>
            <p:cNvSpPr txBox="1"/>
            <p:nvPr/>
          </p:nvSpPr>
          <p:spPr>
            <a:xfrm>
              <a:off x="7029876" y="1998185"/>
              <a:ext cx="6267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6</a:t>
              </a: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49FB6CC6-2D12-F041-8E1A-B454EFD0B076}"/>
                </a:ext>
              </a:extLst>
            </p:cNvPr>
            <p:cNvSpPr/>
            <p:nvPr/>
          </p:nvSpPr>
          <p:spPr>
            <a:xfrm>
              <a:off x="7489229" y="2644516"/>
              <a:ext cx="24033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altLang="zh-CN" i="1" dirty="0">
                  <a:latin typeface="+mj-lt"/>
                  <a:cs typeface="+mn-ea"/>
                  <a:sym typeface="+mn-lt"/>
                </a:rPr>
                <a:t>Overall top-down approach</a:t>
              </a:r>
              <a:endParaRPr lang="zh-CN" altLang="en-US" i="1" dirty="0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11" name="文本框 7">
            <a:extLst>
              <a:ext uri="{FF2B5EF4-FFF2-40B4-BE49-F238E27FC236}">
                <a16:creationId xmlns:a16="http://schemas.microsoft.com/office/drawing/2014/main" id="{B19E0C90-748F-C405-0C55-8174D24CCCA9}"/>
              </a:ext>
            </a:extLst>
          </p:cNvPr>
          <p:cNvSpPr txBox="1"/>
          <p:nvPr/>
        </p:nvSpPr>
        <p:spPr>
          <a:xfrm>
            <a:off x="6703831" y="3015124"/>
            <a:ext cx="4465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rPr>
              <a:t>Real-World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814ACA3A-68A3-1FFD-E9D6-4D5F1A596659}"/>
              </a:ext>
            </a:extLst>
          </p:cNvPr>
          <p:cNvSpPr/>
          <p:nvPr/>
        </p:nvSpPr>
        <p:spPr>
          <a:xfrm>
            <a:off x="6504215" y="3632832"/>
            <a:ext cx="3391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en-US" altLang="zh-CN" i="1" dirty="0">
                <a:latin typeface="+mj-lt"/>
                <a:cs typeface="+mn-ea"/>
                <a:sym typeface="+mn-lt"/>
              </a:rPr>
              <a:t>Top-down approach in real world</a:t>
            </a:r>
            <a:endParaRPr lang="zh-CN" altLang="en-US" i="1" dirty="0">
              <a:latin typeface="+mj-lt"/>
              <a:cs typeface="+mn-ea"/>
              <a:sym typeface="+mn-lt"/>
            </a:endParaRPr>
          </a:p>
        </p:txBody>
      </p:sp>
      <p:sp>
        <p:nvSpPr>
          <p:cNvPr id="29" name="文本框 16">
            <a:extLst>
              <a:ext uri="{FF2B5EF4-FFF2-40B4-BE49-F238E27FC236}">
                <a16:creationId xmlns:a16="http://schemas.microsoft.com/office/drawing/2014/main" id="{F4F9AFFA-8BAB-7245-55FB-9CFD5FFA028A}"/>
              </a:ext>
            </a:extLst>
          </p:cNvPr>
          <p:cNvSpPr txBox="1"/>
          <p:nvPr/>
        </p:nvSpPr>
        <p:spPr>
          <a:xfrm>
            <a:off x="5927591" y="2997112"/>
            <a:ext cx="41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5000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0" y="2959188"/>
            <a:ext cx="7261452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b="1" spc="225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Introduction</a:t>
            </a:r>
            <a:endParaRPr sz="7500" b="1" spc="225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64446" y="2909174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89120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655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spc="225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Introduction</a:t>
            </a:r>
            <a:endParaRPr lang="tr-TR" sz="3200" b="1" spc="225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3A6E5A-BBD2-4CB3-BE95-586115139FE2}"/>
              </a:ext>
            </a:extLst>
          </p:cNvPr>
          <p:cNvSpPr txBox="1"/>
          <p:nvPr/>
        </p:nvSpPr>
        <p:spPr>
          <a:xfrm>
            <a:off x="538135" y="1717634"/>
            <a:ext cx="3404668" cy="17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In programming, the top-down approach tackles complex problems by dividing them into more manageable subproblems.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31D7A5-0E55-4255-AFC6-F9D4EACD4790}"/>
              </a:ext>
            </a:extLst>
          </p:cNvPr>
          <p:cNvSpPr txBox="1"/>
          <p:nvPr/>
        </p:nvSpPr>
        <p:spPr>
          <a:xfrm>
            <a:off x="8034421" y="3262558"/>
            <a:ext cx="3247661" cy="227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Each subproblem is then solved individually, and these solutions are seamlessly integrated to achieve the overall solution. This technique, often called "Subproblem Reduction" among programmers</a:t>
            </a:r>
            <a:endParaRPr lang="en-US" altLang="zh-CN" sz="16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3737091" y="19042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33AF2-D6E9-D01F-A9AA-E01998F4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188" y="1508542"/>
            <a:ext cx="2841694" cy="47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/>
      <p:bldP spid="13" grpId="0" bldLvl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tantia" panose="02030602050306030303" pitchFamily="18" charset="0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tantia" panose="02030602050306030303" pitchFamily="18" charset="0"/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tantia" panose="02030602050306030303" pitchFamily="18" charset="0"/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222376" y="2959188"/>
            <a:ext cx="7355541" cy="130035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Benefits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+mn-ea"/>
                <a:sym typeface="+mn-lt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16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1175989" y="276066"/>
            <a:ext cx="2031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spc="225" dirty="0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Benefits</a:t>
            </a:r>
            <a:endParaRPr lang="tr-TR" sz="3200" b="1" spc="225" dirty="0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30E6EE37-57FF-4AA0-8801-7D8B3AB1A503}"/>
              </a:ext>
            </a:extLst>
          </p:cNvPr>
          <p:cNvSpPr txBox="1"/>
          <p:nvPr/>
        </p:nvSpPr>
        <p:spPr>
          <a:xfrm>
            <a:off x="915889" y="1704367"/>
            <a:ext cx="2892026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50000"/>
              </a:lnSpc>
            </a:pPr>
            <a:r>
              <a:rPr lang="en-US" sz="1600" kern="12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Helping programmers from similar backgrounds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. T</a:t>
            </a:r>
            <a:r>
              <a:rPr lang="en-US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eam leader incorporate familiar top-down methods to help them adjust quickly.</a:t>
            </a:r>
            <a:endParaRPr lang="en-US" sz="1600" kern="12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6E771E03-FB73-4F58-AB84-F736748F6B11}"/>
              </a:ext>
            </a:extLst>
          </p:cNvPr>
          <p:cNvSpPr/>
          <p:nvPr/>
        </p:nvSpPr>
        <p:spPr>
          <a:xfrm>
            <a:off x="950072" y="1347769"/>
            <a:ext cx="2929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Well-known </a:t>
            </a:r>
            <a:r>
              <a:rPr lang="en-US" sz="2200" b="0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endParaRPr lang="en-US" sz="2200" b="1" kern="12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4F0D5FD2-46CA-4F55-85CE-861212F8678F}"/>
              </a:ext>
            </a:extLst>
          </p:cNvPr>
          <p:cNvSpPr/>
          <p:nvPr/>
        </p:nvSpPr>
        <p:spPr>
          <a:xfrm>
            <a:off x="838683" y="1411223"/>
            <a:ext cx="45719" cy="20989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C84D0DB-0FE7-40E9-8F0D-E0310348DC44}"/>
              </a:ext>
            </a:extLst>
          </p:cNvPr>
          <p:cNvSpPr/>
          <p:nvPr/>
        </p:nvSpPr>
        <p:spPr>
          <a:xfrm>
            <a:off x="8497716" y="-61119"/>
            <a:ext cx="6713979" cy="5992546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3045694-65AC-400C-AB0B-CFD9465654CF}"/>
              </a:ext>
            </a:extLst>
          </p:cNvPr>
          <p:cNvSpPr/>
          <p:nvPr/>
        </p:nvSpPr>
        <p:spPr>
          <a:xfrm>
            <a:off x="7607095" y="1119352"/>
            <a:ext cx="804001" cy="8040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2335BBE1-0889-8904-EC21-45074EE5B744}"/>
              </a:ext>
            </a:extLst>
          </p:cNvPr>
          <p:cNvSpPr txBox="1"/>
          <p:nvPr/>
        </p:nvSpPr>
        <p:spPr>
          <a:xfrm>
            <a:off x="5574534" y="4214750"/>
            <a:ext cx="3062698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50000"/>
              </a:lnSpc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Quicker execution as decisions are made at a single  level, enabling faster finalization, distribution, and implementation.</a:t>
            </a:r>
            <a:endParaRPr lang="en-US" sz="1600" kern="12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49BAA939-A844-1119-6DFA-B20B4FE8D78D}"/>
              </a:ext>
            </a:extLst>
          </p:cNvPr>
          <p:cNvSpPr/>
          <p:nvPr/>
        </p:nvSpPr>
        <p:spPr>
          <a:xfrm>
            <a:off x="5563554" y="3752329"/>
            <a:ext cx="3062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Faster execution</a:t>
            </a:r>
            <a:endParaRPr lang="en-US" sz="2200" b="1" kern="12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0E3639AA-B016-9099-48A4-8E1C02400AE9}"/>
              </a:ext>
            </a:extLst>
          </p:cNvPr>
          <p:cNvSpPr/>
          <p:nvPr/>
        </p:nvSpPr>
        <p:spPr>
          <a:xfrm>
            <a:off x="5358041" y="3832494"/>
            <a:ext cx="45719" cy="20989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6D75E6E5-B3B8-B39F-A692-90F2FA122673}"/>
              </a:ext>
            </a:extLst>
          </p:cNvPr>
          <p:cNvSpPr txBox="1"/>
          <p:nvPr/>
        </p:nvSpPr>
        <p:spPr>
          <a:xfrm>
            <a:off x="1055405" y="4282274"/>
            <a:ext cx="2892026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tracing issues to their origin when they occur. Make it easier to find, diagnose, and resolve problems</a:t>
            </a:r>
            <a:endParaRPr lang="en-US" sz="1600" kern="12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C97A1EFC-5693-E50A-115B-91D8FAAD3616}"/>
              </a:ext>
            </a:extLst>
          </p:cNvPr>
          <p:cNvSpPr/>
          <p:nvPr/>
        </p:nvSpPr>
        <p:spPr>
          <a:xfrm>
            <a:off x="1055405" y="3961742"/>
            <a:ext cx="33760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2200" b="0" i="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Efficient problem-solving</a:t>
            </a:r>
            <a:endParaRPr lang="en-US" sz="2200" b="1" kern="12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94876A5A-C982-E653-6925-7373BF11B85C}"/>
              </a:ext>
            </a:extLst>
          </p:cNvPr>
          <p:cNvSpPr/>
          <p:nvPr/>
        </p:nvSpPr>
        <p:spPr>
          <a:xfrm>
            <a:off x="5358041" y="860841"/>
            <a:ext cx="45719" cy="20989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3F97AC87-4AEC-8D44-164E-E70A0FB88E95}"/>
              </a:ext>
            </a:extLst>
          </p:cNvPr>
          <p:cNvSpPr txBox="1"/>
          <p:nvPr/>
        </p:nvSpPr>
        <p:spPr>
          <a:xfrm>
            <a:off x="5518956" y="1147483"/>
            <a:ext cx="2892026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50000"/>
              </a:lnSpc>
            </a:pPr>
            <a:r>
              <a:rPr lang="en-US" sz="1600" dirty="0">
                <a:latin typeface="Söhne"/>
              </a:rPr>
              <a:t>T</a:t>
            </a:r>
            <a:r>
              <a:rPr lang="en-US" sz="1600" b="0" i="0" dirty="0">
                <a:effectLst/>
                <a:latin typeface="Söhne"/>
              </a:rPr>
              <a:t>op-down approach yields clear and organized code, minimizing confusion with centralized decisions and streamlined communication.</a:t>
            </a:r>
            <a:endParaRPr lang="en-US" sz="1600" kern="12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63AA3B91-37D6-EB12-E549-1937980E7052}"/>
              </a:ext>
            </a:extLst>
          </p:cNvPr>
          <p:cNvSpPr/>
          <p:nvPr/>
        </p:nvSpPr>
        <p:spPr>
          <a:xfrm>
            <a:off x="5552851" y="779081"/>
            <a:ext cx="26489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2200" b="0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Clearer overview</a:t>
            </a:r>
            <a:endParaRPr lang="en-US" sz="2200" b="1" kern="12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D1A21B-C55D-E7CF-C9AD-0CE7350F2B14}"/>
              </a:ext>
            </a:extLst>
          </p:cNvPr>
          <p:cNvSpPr/>
          <p:nvPr/>
        </p:nvSpPr>
        <p:spPr>
          <a:xfrm>
            <a:off x="838683" y="4054275"/>
            <a:ext cx="45719" cy="20989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146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tantia" panose="02030602050306030303" pitchFamily="18" charset="0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tantia" panose="02030602050306030303" pitchFamily="18" charset="0"/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tantia" panose="02030602050306030303" pitchFamily="18" charset="0"/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222376" y="2959188"/>
            <a:ext cx="7584142" cy="130035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Step-in Top-down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81053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8189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spc="225" dirty="0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Top-down approach in programming</a:t>
            </a:r>
            <a:endParaRPr lang="tr-TR" sz="3200" b="1" spc="225" dirty="0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0DD17C2-120E-44C7-B311-0D0CC0094898}"/>
              </a:ext>
            </a:extLst>
          </p:cNvPr>
          <p:cNvSpPr/>
          <p:nvPr/>
        </p:nvSpPr>
        <p:spPr>
          <a:xfrm>
            <a:off x="767847" y="2510026"/>
            <a:ext cx="792000" cy="792000"/>
          </a:xfrm>
          <a:prstGeom prst="ellipse">
            <a:avLst/>
          </a:prstGeom>
          <a:solidFill>
            <a:srgbClr val="FFD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AF73AB-7661-445C-BAB4-C3739D74F710}"/>
              </a:ext>
            </a:extLst>
          </p:cNvPr>
          <p:cNvSpPr/>
          <p:nvPr/>
        </p:nvSpPr>
        <p:spPr>
          <a:xfrm>
            <a:off x="767847" y="3654868"/>
            <a:ext cx="792000" cy="792000"/>
          </a:xfrm>
          <a:prstGeom prst="ellipse">
            <a:avLst/>
          </a:prstGeom>
          <a:solidFill>
            <a:srgbClr val="FFD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EA8AA56-564A-4AC2-B441-CAB69EC5F92E}"/>
              </a:ext>
            </a:extLst>
          </p:cNvPr>
          <p:cNvSpPr/>
          <p:nvPr/>
        </p:nvSpPr>
        <p:spPr>
          <a:xfrm>
            <a:off x="750708" y="1462094"/>
            <a:ext cx="792000" cy="792000"/>
          </a:xfrm>
          <a:prstGeom prst="ellipse">
            <a:avLst/>
          </a:prstGeom>
          <a:solidFill>
            <a:srgbClr val="FFD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36E915-47A9-4C3E-A55A-3961A035593B}"/>
              </a:ext>
            </a:extLst>
          </p:cNvPr>
          <p:cNvSpPr txBox="1"/>
          <p:nvPr/>
        </p:nvSpPr>
        <p:spPr>
          <a:xfrm>
            <a:off x="1567521" y="1668256"/>
            <a:ext cx="30582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Specify the PROBLEM:</a:t>
            </a:r>
            <a:endParaRPr kumimoji="0" lang="zh-CN" altLang="en-US" sz="1800" b="0" i="0" u="none" strike="noStrike" kern="1200" cap="all" spc="6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E293CADF-FE7D-4C7E-8918-4B6ABE3E3CB0}"/>
              </a:ext>
            </a:extLst>
          </p:cNvPr>
          <p:cNvSpPr txBox="1"/>
          <p:nvPr/>
        </p:nvSpPr>
        <p:spPr>
          <a:xfrm>
            <a:off x="3867609" y="1662662"/>
            <a:ext cx="766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are the inputs and outputs of the program?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are the intended functions?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0633B7F-A9C5-4762-A4CB-F009D6D2673F}"/>
              </a:ext>
            </a:extLst>
          </p:cNvPr>
          <p:cNvSpPr/>
          <p:nvPr/>
        </p:nvSpPr>
        <p:spPr>
          <a:xfrm>
            <a:off x="764635" y="5911747"/>
            <a:ext cx="792000" cy="792000"/>
          </a:xfrm>
          <a:prstGeom prst="ellipse">
            <a:avLst/>
          </a:prstGeom>
          <a:solidFill>
            <a:srgbClr val="FFD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cs typeface="+mn-ea"/>
              <a:sym typeface="+mn-lt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F68CC3D-FB92-4678-8073-254A16EFF0A0}"/>
              </a:ext>
            </a:extLst>
          </p:cNvPr>
          <p:cNvSpPr/>
          <p:nvPr/>
        </p:nvSpPr>
        <p:spPr>
          <a:xfrm>
            <a:off x="767847" y="4829449"/>
            <a:ext cx="792000" cy="792000"/>
          </a:xfrm>
          <a:prstGeom prst="ellipse">
            <a:avLst/>
          </a:prstGeom>
          <a:solidFill>
            <a:srgbClr val="FFD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49E60EE-A715-432B-9BDD-BDD540A7197E}"/>
              </a:ext>
            </a:extLst>
          </p:cNvPr>
          <p:cNvSpPr txBox="1"/>
          <p:nvPr/>
        </p:nvSpPr>
        <p:spPr>
          <a:xfrm>
            <a:off x="1586538" y="2721360"/>
            <a:ext cx="66967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 into smaller problems:</a:t>
            </a:r>
            <a:endParaRPr lang="zh-CN" altLang="en-US" sz="1800" b="0" spc="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6" name="TextBox 34">
            <a:extLst>
              <a:ext uri="{FF2B5EF4-FFF2-40B4-BE49-F238E27FC236}">
                <a16:creationId xmlns:a16="http://schemas.microsoft.com/office/drawing/2014/main" id="{F1945853-130C-4898-836A-C3B06A8C9249}"/>
              </a:ext>
            </a:extLst>
          </p:cNvPr>
          <p:cNvSpPr txBox="1"/>
          <p:nvPr/>
        </p:nvSpPr>
        <p:spPr>
          <a:xfrm>
            <a:off x="4919183" y="2607404"/>
            <a:ext cx="6504970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are the primary tasks the program must execute? 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we further break down these tasks into smaller sub-tasks?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33BED1F9-5E50-5D9D-FE80-4B771847B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344" y="1604697"/>
            <a:ext cx="485541" cy="485541"/>
          </a:xfrm>
          <a:prstGeom prst="rect">
            <a:avLst/>
          </a:prstGeom>
        </p:spPr>
      </p:pic>
      <p:pic>
        <p:nvPicPr>
          <p:cNvPr id="1026" name="Picture 2" descr="Activity, breakdown, chart, flow, process, subdivision icon - Download on  Iconfinder">
            <a:extLst>
              <a:ext uri="{FF2B5EF4-FFF2-40B4-BE49-F238E27FC236}">
                <a16:creationId xmlns:a16="http://schemas.microsoft.com/office/drawing/2014/main" id="{B81F101D-FD9E-D11E-01E7-E3F821B2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10" y="2682461"/>
            <a:ext cx="389965" cy="38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lementation - Free business and finance icons">
            <a:extLst>
              <a:ext uri="{FF2B5EF4-FFF2-40B4-BE49-F238E27FC236}">
                <a16:creationId xmlns:a16="http://schemas.microsoft.com/office/drawing/2014/main" id="{ED3ED40A-1638-33A9-4EE0-0868879AB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29" y="3787804"/>
            <a:ext cx="425348" cy="42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nction Icons &amp; Symbols">
            <a:extLst>
              <a:ext uri="{FF2B5EF4-FFF2-40B4-BE49-F238E27FC236}">
                <a16:creationId xmlns:a16="http://schemas.microsoft.com/office/drawing/2014/main" id="{6518178A-0847-5C20-B26C-3A9BD8E0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66" y="4960874"/>
            <a:ext cx="470907" cy="47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bug Icons - Free SVG &amp; PNG Debug Images - Noun Project">
            <a:extLst>
              <a:ext uri="{FF2B5EF4-FFF2-40B4-BE49-F238E27FC236}">
                <a16:creationId xmlns:a16="http://schemas.microsoft.com/office/drawing/2014/main" id="{22389BB5-8E4D-E218-BE97-00B52406A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31" y="6037036"/>
            <a:ext cx="484255" cy="48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86C55C-E71B-896C-E677-1B1507917332}"/>
              </a:ext>
            </a:extLst>
          </p:cNvPr>
          <p:cNvSpPr txBox="1"/>
          <p:nvPr/>
        </p:nvSpPr>
        <p:spPr>
          <a:xfrm>
            <a:off x="1345186" y="946018"/>
            <a:ext cx="10409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Establishing the required steps before implementing a method provides clear insights and you can follow this:</a:t>
            </a:r>
            <a:endParaRPr lang="en-US" dirty="0"/>
          </a:p>
        </p:txBody>
      </p:sp>
      <p:sp>
        <p:nvSpPr>
          <p:cNvPr id="27" name="文本框 18">
            <a:extLst>
              <a:ext uri="{FF2B5EF4-FFF2-40B4-BE49-F238E27FC236}">
                <a16:creationId xmlns:a16="http://schemas.microsoft.com/office/drawing/2014/main" id="{062AD5D2-D1F8-0E84-E1B8-73768E341FDA}"/>
              </a:ext>
            </a:extLst>
          </p:cNvPr>
          <p:cNvSpPr txBox="1"/>
          <p:nvPr/>
        </p:nvSpPr>
        <p:spPr>
          <a:xfrm>
            <a:off x="1623610" y="3914396"/>
            <a:ext cx="68490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individual functions for each sub-problem:</a:t>
            </a:r>
            <a:endParaRPr kumimoji="0" lang="zh-CN" altLang="en-US" sz="1800" b="0" i="0" u="none" strike="noStrike" kern="1200" cap="all" spc="6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34">
            <a:extLst>
              <a:ext uri="{FF2B5EF4-FFF2-40B4-BE49-F238E27FC236}">
                <a16:creationId xmlns:a16="http://schemas.microsoft.com/office/drawing/2014/main" id="{D7621937-B3C0-C7F8-C5C2-5B5379B89165}"/>
              </a:ext>
            </a:extLst>
          </p:cNvPr>
          <p:cNvSpPr txBox="1"/>
          <p:nvPr/>
        </p:nvSpPr>
        <p:spPr>
          <a:xfrm>
            <a:off x="4452140" y="3904842"/>
            <a:ext cx="7662279" cy="11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                                                  This makes the program easier to change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                                                  and use in different situations.</a:t>
            </a:r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rPr>
              <a:t>   </a:t>
            </a:r>
          </a:p>
        </p:txBody>
      </p:sp>
      <p:sp>
        <p:nvSpPr>
          <p:cNvPr id="35" name="文本框 18">
            <a:extLst>
              <a:ext uri="{FF2B5EF4-FFF2-40B4-BE49-F238E27FC236}">
                <a16:creationId xmlns:a16="http://schemas.microsoft.com/office/drawing/2014/main" id="{605D29E5-8006-A750-EDB7-BD532C9ED193}"/>
              </a:ext>
            </a:extLst>
          </p:cNvPr>
          <p:cNvSpPr txBox="1"/>
          <p:nvPr/>
        </p:nvSpPr>
        <p:spPr>
          <a:xfrm>
            <a:off x="1623608" y="5040783"/>
            <a:ext cx="68490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the sub-functions from the main function:</a:t>
            </a:r>
            <a:endParaRPr kumimoji="0" lang="zh-CN" altLang="en-US" sz="1800" b="0" i="0" u="none" strike="noStrike" kern="1200" cap="all" spc="6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TextBox 34">
            <a:extLst>
              <a:ext uri="{FF2B5EF4-FFF2-40B4-BE49-F238E27FC236}">
                <a16:creationId xmlns:a16="http://schemas.microsoft.com/office/drawing/2014/main" id="{E30F3E7F-DA81-4589-D7D8-C90C381DDB4A}"/>
              </a:ext>
            </a:extLst>
          </p:cNvPr>
          <p:cNvSpPr txBox="1"/>
          <p:nvPr/>
        </p:nvSpPr>
        <p:spPr>
          <a:xfrm>
            <a:off x="6996367" y="5027027"/>
            <a:ext cx="766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The main function should just coordinate </a:t>
            </a:r>
          </a:p>
          <a:p>
            <a:pPr>
              <a:defRPr/>
            </a:pPr>
            <a:r>
              <a:rPr lang="en-US" dirty="0"/>
              <a:t>the running of the sub-functions.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52" name="文本框 18">
            <a:extLst>
              <a:ext uri="{FF2B5EF4-FFF2-40B4-BE49-F238E27FC236}">
                <a16:creationId xmlns:a16="http://schemas.microsoft.com/office/drawing/2014/main" id="{908D1E41-B325-3AB7-F5F5-312C5316C889}"/>
              </a:ext>
            </a:extLst>
          </p:cNvPr>
          <p:cNvSpPr txBox="1"/>
          <p:nvPr/>
        </p:nvSpPr>
        <p:spPr>
          <a:xfrm>
            <a:off x="1639653" y="6059193"/>
            <a:ext cx="68490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and debug the program:</a:t>
            </a:r>
            <a:endParaRPr kumimoji="0" lang="zh-CN" altLang="en-US" sz="1800" b="0" i="0" u="none" strike="noStrike" kern="1200" cap="all" spc="6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3" name="TextBox 34">
            <a:extLst>
              <a:ext uri="{FF2B5EF4-FFF2-40B4-BE49-F238E27FC236}">
                <a16:creationId xmlns:a16="http://schemas.microsoft.com/office/drawing/2014/main" id="{E52935F5-2B4A-2501-6FAC-723C5E3AD3E4}"/>
              </a:ext>
            </a:extLst>
          </p:cNvPr>
          <p:cNvSpPr txBox="1"/>
          <p:nvPr/>
        </p:nvSpPr>
        <p:spPr>
          <a:xfrm>
            <a:off x="5048124" y="6057416"/>
            <a:ext cx="766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Ensure each part is solved correctly and check</a:t>
            </a:r>
          </a:p>
          <a:p>
            <a:pPr>
              <a:defRPr/>
            </a:pPr>
            <a:r>
              <a:rPr lang="en-US" dirty="0"/>
              <a:t> if the entire program works as intended.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885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45" grpId="0"/>
      <p:bldP spid="46" grpId="0"/>
      <p:bldP spid="27" grpId="0"/>
      <p:bldP spid="28" grpId="0"/>
      <p:bldP spid="35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369440" y="3009201"/>
            <a:ext cx="6953798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b="1" spc="225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Example</a:t>
            </a:r>
            <a:endParaRPr sz="7500" b="1" spc="225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361457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Start Up Corporation Template - 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543</Words>
  <Application>Microsoft Office PowerPoint</Application>
  <PresentationFormat>Widescreen</PresentationFormat>
  <Paragraphs>108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Constantia</vt:lpstr>
      <vt:lpstr>Franklin Gothic Book</vt:lpstr>
      <vt:lpstr>Söhne</vt:lpstr>
      <vt:lpstr>Start Up Corporation Template - 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Freepptbackgrounds.net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Up Corporation Template</dc:title>
  <dc:subject>Powerpoint Templates</dc:subject>
  <dc:creator>Freepptbackgrounds.net</dc:creator>
  <cp:keywords>Start Up Corporation Template</cp:keywords>
  <dc:description>Start Up Corporation Template
www.freepptbackgrounds.net/</dc:description>
  <cp:lastModifiedBy>chien nguyen</cp:lastModifiedBy>
  <cp:revision>92</cp:revision>
  <dcterms:created xsi:type="dcterms:W3CDTF">2019-06-11T09:29:47Z</dcterms:created>
  <dcterms:modified xsi:type="dcterms:W3CDTF">2024-01-09T12:17:58Z</dcterms:modified>
  <cp:category/>
</cp:coreProperties>
</file>