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32"/>
  </p:notesMasterIdLst>
  <p:handoutMasterIdLst>
    <p:handoutMasterId r:id="rId33"/>
  </p:handoutMasterIdLst>
  <p:sldIdLst>
    <p:sldId id="256" r:id="rId3"/>
    <p:sldId id="258" r:id="rId4"/>
    <p:sldId id="259" r:id="rId5"/>
    <p:sldId id="281" r:id="rId6"/>
    <p:sldId id="315" r:id="rId7"/>
    <p:sldId id="274" r:id="rId8"/>
    <p:sldId id="306" r:id="rId9"/>
    <p:sldId id="307" r:id="rId10"/>
    <p:sldId id="308" r:id="rId11"/>
    <p:sldId id="266" r:id="rId12"/>
    <p:sldId id="260" r:id="rId13"/>
    <p:sldId id="262" r:id="rId14"/>
    <p:sldId id="309" r:id="rId15"/>
    <p:sldId id="311" r:id="rId16"/>
    <p:sldId id="312" r:id="rId17"/>
    <p:sldId id="317" r:id="rId18"/>
    <p:sldId id="316" r:id="rId19"/>
    <p:sldId id="318" r:id="rId20"/>
    <p:sldId id="319" r:id="rId21"/>
    <p:sldId id="320" r:id="rId22"/>
    <p:sldId id="310" r:id="rId23"/>
    <p:sldId id="313" r:id="rId24"/>
    <p:sldId id="314" r:id="rId25"/>
    <p:sldId id="322" r:id="rId26"/>
    <p:sldId id="323" r:id="rId27"/>
    <p:sldId id="324" r:id="rId28"/>
    <p:sldId id="325" r:id="rId29"/>
    <p:sldId id="321" r:id="rId30"/>
    <p:sldId id="304" r:id="rId31"/>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tamaran" panose="020B0604020202020204" charset="0"/>
      <p:regular r:id="rId38"/>
      <p:bold r:id="rId39"/>
    </p:embeddedFont>
    <p:embeddedFont>
      <p:font typeface="Fugaz One" panose="020B0604020202020204" charset="0"/>
      <p:regular r:id="rId40"/>
    </p:embeddedFont>
    <p:embeddedFont>
      <p:font typeface="Proxima Nova" panose="020B0604020202020204" charset="0"/>
      <p:regular r:id="rId41"/>
      <p:bold r:id="rId42"/>
      <p:italic r:id="rId43"/>
      <p:boldItalic r:id="rId44"/>
    </p:embeddedFont>
    <p:embeddedFont>
      <p:font typeface="Proxima Nova Semibold" panose="020B0604020202020204" charset="0"/>
      <p:regular r:id="rId45"/>
      <p:bold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5E7B5D6-ED60-40FF-84CD-5961E51D4CB7}">
          <p14:sldIdLst>
            <p14:sldId id="256"/>
            <p14:sldId id="258"/>
            <p14:sldId id="259"/>
            <p14:sldId id="281"/>
            <p14:sldId id="315"/>
            <p14:sldId id="274"/>
            <p14:sldId id="306"/>
            <p14:sldId id="307"/>
            <p14:sldId id="308"/>
            <p14:sldId id="266"/>
            <p14:sldId id="260"/>
            <p14:sldId id="262"/>
            <p14:sldId id="309"/>
            <p14:sldId id="311"/>
            <p14:sldId id="312"/>
            <p14:sldId id="317"/>
            <p14:sldId id="316"/>
            <p14:sldId id="318"/>
            <p14:sldId id="319"/>
            <p14:sldId id="320"/>
            <p14:sldId id="310"/>
            <p14:sldId id="313"/>
            <p14:sldId id="314"/>
            <p14:sldId id="322"/>
            <p14:sldId id="323"/>
            <p14:sldId id="324"/>
            <p14:sldId id="325"/>
            <p14:sldId id="321"/>
            <p14:sldId id="304"/>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D1D"/>
    <a:srgbClr val="FF1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DE6AE-3994-4C18-9AE5-3B4C00E3933B}" v="47" dt="2023-02-13T04:43:42.492"/>
  </p1510:revLst>
</p1510:revInfo>
</file>

<file path=ppt/tableStyles.xml><?xml version="1.0" encoding="utf-8"?>
<a:tblStyleLst xmlns:a="http://schemas.openxmlformats.org/drawingml/2006/main" def="{04AA0AA4-3BAB-4B2A-973D-E1AB4C60DE34}">
  <a:tblStyle styleId="{04AA0AA4-3BAB-4B2A-973D-E1AB4C60DE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9" autoAdjust="0"/>
    <p:restoredTop sz="84356" autoAdjust="0"/>
  </p:normalViewPr>
  <p:slideViewPr>
    <p:cSldViewPr snapToGrid="0">
      <p:cViewPr varScale="1">
        <p:scale>
          <a:sx n="135" d="100"/>
          <a:sy n="135" d="100"/>
        </p:scale>
        <p:origin x="533"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547364-2AB8-47EC-9FC7-D638C4623141}" type="datetimeFigureOut">
              <a:rPr lang="en-US" smtClean="0"/>
              <a:t>2/17/2023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3F4984-AB78-492E-BA77-46ECE0CD11F7}" type="slidenum">
              <a:rPr lang="en-US" smtClean="0"/>
              <a:t>‹#›</a:t>
            </a:fld>
            <a:endParaRPr lang="en-US"/>
          </a:p>
        </p:txBody>
      </p:sp>
    </p:spTree>
    <p:extLst>
      <p:ext uri="{BB962C8B-B14F-4D97-AF65-F5344CB8AC3E}">
        <p14:creationId xmlns:p14="http://schemas.microsoft.com/office/powerpoint/2010/main" val="31346084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etnix.vn/thue-may-chu/"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vietnix.vn/datacenter-la-gi/" TargetMode="External"/><Relationship Id="rId4" Type="http://schemas.openxmlformats.org/officeDocument/2006/relationships/hyperlink" Target="https://vietnix.vn/vps-server/"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etnix.vn/thue-may-chu/"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vietnix.vn/datacenter-la-gi/" TargetMode="External"/><Relationship Id="rId4" Type="http://schemas.openxmlformats.org/officeDocument/2006/relationships/hyperlink" Target="https://vietnix.vn/vps-serv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chemeClr val="bg1"/>
                </a:solidFill>
                <a:effectLst/>
                <a:latin typeface="arial" panose="020B0604020202020204" pitchFamily="34" charset="0"/>
              </a:rPr>
              <a:t> Public cloud là mô hình triển khai được sử dụng phổ biến nhất hiện nay của cloud computing.</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43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38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681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254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413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020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90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625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503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2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567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415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418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08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523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525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0"/>
        <p:cNvGrpSpPr/>
        <p:nvPr/>
      </p:nvGrpSpPr>
      <p:grpSpPr>
        <a:xfrm>
          <a:off x="0" y="0"/>
          <a:ext cx="0" cy="0"/>
          <a:chOff x="0" y="0"/>
          <a:chExt cx="0" cy="0"/>
        </a:xfrm>
      </p:grpSpPr>
      <p:sp>
        <p:nvSpPr>
          <p:cNvPr id="8511" name="Google Shape;8511;gd1e4e728eb_0_9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2" name="Google Shape;8512;gd1e4e728eb_0_9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u="none" dirty="0">
                <a:solidFill>
                  <a:srgbClr val="333333"/>
                </a:solidFill>
                <a:effectLst/>
                <a:latin typeface="Roboto" panose="02000000000000000000" pitchFamily="2" charset="0"/>
              </a:rPr>
              <a:t>Về cơ bản, </a:t>
            </a:r>
            <a:r>
              <a:rPr lang="vi-VN" b="1" i="0" u="none" dirty="0">
                <a:solidFill>
                  <a:srgbClr val="333333"/>
                </a:solidFill>
                <a:effectLst/>
                <a:latin typeface="Roboto" panose="02000000000000000000" pitchFamily="2" charset="0"/>
              </a:rPr>
              <a:t>Cloud Computing</a:t>
            </a:r>
            <a:r>
              <a:rPr lang="vi-VN" b="0" i="0" u="none" dirty="0">
                <a:solidFill>
                  <a:srgbClr val="333333"/>
                </a:solidFill>
                <a:effectLst/>
                <a:latin typeface="Roboto" panose="02000000000000000000" pitchFamily="2" charset="0"/>
              </a:rPr>
              <a:t> chuyển một cơ sở hạ tầng thành một công cụ, cho phép người dùng kết nối đến cơ sở hạ tầng này thông qua mạng internet, sau đó sử dụng tài nguyên tính toán mà không cần cài đặt hay duy trì các thiết bị tại chỗ (on-premise).</a:t>
            </a:r>
            <a:endParaRPr lang="en-US" b="0" i="0" u="none" dirty="0">
              <a:solidFill>
                <a:srgbClr val="333333"/>
              </a:solidFill>
              <a:effectLst/>
              <a:latin typeface="Roboto" panose="02000000000000000000" pitchFamily="2" charset="0"/>
            </a:endParaRPr>
          </a:p>
          <a:p>
            <a:pPr marL="0" lvl="0" indent="0" algn="l" rtl="0">
              <a:spcBef>
                <a:spcPts val="0"/>
              </a:spcBef>
              <a:spcAft>
                <a:spcPts val="0"/>
              </a:spcAft>
              <a:buNone/>
            </a:pPr>
            <a:r>
              <a:rPr lang="vi-VN" b="0" i="0" u="none" dirty="0">
                <a:solidFill>
                  <a:srgbClr val="333333"/>
                </a:solidFill>
                <a:effectLst/>
                <a:latin typeface="Roboto" panose="02000000000000000000" pitchFamily="2" charset="0"/>
              </a:rPr>
              <a:t>Cụ thể hơn, </a:t>
            </a:r>
            <a:r>
              <a:rPr lang="vi-VN" b="1" i="0" u="none" dirty="0">
                <a:solidFill>
                  <a:srgbClr val="333333"/>
                </a:solidFill>
                <a:effectLst/>
                <a:latin typeface="Roboto" panose="02000000000000000000" pitchFamily="2" charset="0"/>
              </a:rPr>
              <a:t>Cloud Computing</a:t>
            </a:r>
            <a:r>
              <a:rPr lang="vi-VN" b="0" i="0" u="none" dirty="0">
                <a:solidFill>
                  <a:srgbClr val="333333"/>
                </a:solidFill>
                <a:effectLst/>
                <a:latin typeface="Roboto" panose="02000000000000000000" pitchFamily="2" charset="0"/>
              </a:rPr>
              <a:t> cho phép sử dụng Internet để truy cập vào các tài nguyên tính toán, trong khi các ứng dụng, server (cả </a:t>
            </a:r>
            <a:r>
              <a:rPr lang="vi-VN" b="0" i="0" u="none" strike="noStrike" dirty="0">
                <a:solidFill>
                  <a:srgbClr val="348EFE"/>
                </a:solidFill>
                <a:effectLst/>
                <a:latin typeface="Roboto" panose="02000000000000000000" pitchFamily="2" charset="0"/>
                <a:hlinkClick r:id="rId3"/>
              </a:rPr>
              <a:t>máy chủ vật lý</a:t>
            </a:r>
            <a:r>
              <a:rPr lang="vi-VN" b="0" i="0" u="none" dirty="0">
                <a:solidFill>
                  <a:srgbClr val="333333"/>
                </a:solidFill>
                <a:effectLst/>
                <a:latin typeface="Roboto" panose="02000000000000000000" pitchFamily="2" charset="0"/>
              </a:rPr>
              <a:t> và </a:t>
            </a:r>
            <a:r>
              <a:rPr lang="vi-VN" b="0" i="0" u="none" strike="noStrike" dirty="0">
                <a:solidFill>
                  <a:srgbClr val="348EFE"/>
                </a:solidFill>
                <a:effectLst/>
                <a:latin typeface="Roboto" panose="02000000000000000000" pitchFamily="2" charset="0"/>
                <a:hlinkClick r:id="rId4"/>
              </a:rPr>
              <a:t>máy chủ ảo</a:t>
            </a:r>
            <a:r>
              <a:rPr lang="vi-VN" b="0" i="0" u="none" dirty="0">
                <a:solidFill>
                  <a:srgbClr val="333333"/>
                </a:solidFill>
                <a:effectLst/>
                <a:latin typeface="Roboto" panose="02000000000000000000" pitchFamily="2" charset="0"/>
              </a:rPr>
              <a:t>), dữ liệu lưu trữ,… </a:t>
            </a:r>
            <a:r>
              <a:rPr lang="en-US" b="0" i="0" u="none" dirty="0">
                <a:solidFill>
                  <a:srgbClr val="333333"/>
                </a:solidFill>
                <a:effectLst/>
                <a:latin typeface="Roboto" panose="02000000000000000000" pitchFamily="2" charset="0"/>
              </a:rPr>
              <a:t>đ</a:t>
            </a:r>
            <a:r>
              <a:rPr lang="vi-VN" b="0" i="0" u="none" dirty="0">
                <a:solidFill>
                  <a:srgbClr val="333333"/>
                </a:solidFill>
                <a:effectLst/>
                <a:latin typeface="Roboto" panose="02000000000000000000" pitchFamily="2" charset="0"/>
              </a:rPr>
              <a:t>ều được host tại một </a:t>
            </a:r>
            <a:r>
              <a:rPr lang="vi-VN" b="0" i="0" u="none" strike="noStrike" dirty="0">
                <a:solidFill>
                  <a:srgbClr val="348EFE"/>
                </a:solidFill>
                <a:effectLst/>
                <a:latin typeface="Roboto" panose="02000000000000000000" pitchFamily="2" charset="0"/>
                <a:hlinkClick r:id="rId5"/>
              </a:rPr>
              <a:t>datacenter</a:t>
            </a:r>
            <a:r>
              <a:rPr lang="vi-VN" b="0" i="0" u="none" dirty="0">
                <a:solidFill>
                  <a:srgbClr val="333333"/>
                </a:solidFill>
                <a:effectLst/>
                <a:latin typeface="Roboto" panose="02000000000000000000" pitchFamily="2" charset="0"/>
              </a:rPr>
              <a:t> từ xa.</a:t>
            </a:r>
            <a:endParaRPr lang="en-US" b="0" i="0" u="none" dirty="0">
              <a:solidFill>
                <a:srgbClr val="333333"/>
              </a:solidFill>
              <a:effectLst/>
              <a:latin typeface="Roboto" panose="02000000000000000000" pitchFamily="2" charset="0"/>
            </a:endParaRPr>
          </a:p>
          <a:p>
            <a:pPr marL="0" lvl="0" indent="0" algn="l" rtl="0">
              <a:spcBef>
                <a:spcPts val="0"/>
              </a:spcBef>
              <a:spcAft>
                <a:spcPts val="0"/>
              </a:spcAft>
              <a:buNone/>
            </a:pPr>
            <a:r>
              <a:rPr lang="vi-VN" b="0" i="0" u="none" dirty="0">
                <a:solidFill>
                  <a:srgbClr val="333333"/>
                </a:solidFill>
                <a:effectLst/>
                <a:latin typeface="Roboto" panose="02000000000000000000" pitchFamily="2" charset="0"/>
              </a:rPr>
              <a:t>Data center này được quản lý bởi một </a:t>
            </a:r>
            <a:r>
              <a:rPr lang="vi-VN" b="1" i="0" u="none" dirty="0">
                <a:solidFill>
                  <a:srgbClr val="333333"/>
                </a:solidFill>
                <a:effectLst/>
                <a:latin typeface="Roboto" panose="02000000000000000000" pitchFamily="2" charset="0"/>
              </a:rPr>
              <a:t>nhà cung cấp dịch vụ cloud (CSP)</a:t>
            </a:r>
            <a:r>
              <a:rPr lang="vi-VN" b="0" i="0" u="none" dirty="0">
                <a:solidFill>
                  <a:srgbClr val="333333"/>
                </a:solidFill>
                <a:effectLst/>
                <a:latin typeface="Roboto" panose="02000000000000000000" pitchFamily="2" charset="0"/>
              </a:rPr>
              <a:t>.</a:t>
            </a:r>
            <a:endParaRPr u="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u="none" dirty="0">
                <a:solidFill>
                  <a:srgbClr val="333333"/>
                </a:solidFill>
                <a:effectLst/>
                <a:latin typeface="Roboto" panose="02000000000000000000" pitchFamily="2" charset="0"/>
              </a:rPr>
              <a:t>Về cơ bản, </a:t>
            </a:r>
            <a:r>
              <a:rPr lang="vi-VN" b="1" i="0" u="none" dirty="0">
                <a:solidFill>
                  <a:srgbClr val="333333"/>
                </a:solidFill>
                <a:effectLst/>
                <a:latin typeface="Roboto" panose="02000000000000000000" pitchFamily="2" charset="0"/>
              </a:rPr>
              <a:t>Cloud Computing</a:t>
            </a:r>
            <a:r>
              <a:rPr lang="vi-VN" b="0" i="0" u="none" dirty="0">
                <a:solidFill>
                  <a:srgbClr val="333333"/>
                </a:solidFill>
                <a:effectLst/>
                <a:latin typeface="Roboto" panose="02000000000000000000" pitchFamily="2" charset="0"/>
              </a:rPr>
              <a:t> chuyển một cơ sở hạ tầng thành một công cụ, cho phép người dùng kết nối đến cơ sở hạ tầng này thông qua mạng internet, sau đó sử dụng tài nguyên tính toán mà không cần cài đặt hay duy trì các thiết bị tại chỗ (on-premise).</a:t>
            </a:r>
            <a:endParaRPr lang="en-US" b="0" i="0" u="none" dirty="0">
              <a:solidFill>
                <a:srgbClr val="333333"/>
              </a:solidFill>
              <a:effectLst/>
              <a:latin typeface="Roboto" panose="02000000000000000000" pitchFamily="2" charset="0"/>
            </a:endParaRPr>
          </a:p>
          <a:p>
            <a:pPr marL="0" lvl="0" indent="0" algn="l" rtl="0">
              <a:spcBef>
                <a:spcPts val="0"/>
              </a:spcBef>
              <a:spcAft>
                <a:spcPts val="0"/>
              </a:spcAft>
              <a:buNone/>
            </a:pPr>
            <a:r>
              <a:rPr lang="vi-VN" b="0" i="0" u="none" dirty="0">
                <a:solidFill>
                  <a:srgbClr val="333333"/>
                </a:solidFill>
                <a:effectLst/>
                <a:latin typeface="Roboto" panose="02000000000000000000" pitchFamily="2" charset="0"/>
              </a:rPr>
              <a:t>Cụ thể hơn, </a:t>
            </a:r>
            <a:r>
              <a:rPr lang="vi-VN" b="1" i="0" u="none" dirty="0">
                <a:solidFill>
                  <a:srgbClr val="333333"/>
                </a:solidFill>
                <a:effectLst/>
                <a:latin typeface="Roboto" panose="02000000000000000000" pitchFamily="2" charset="0"/>
              </a:rPr>
              <a:t>Cloud Computing</a:t>
            </a:r>
            <a:r>
              <a:rPr lang="vi-VN" b="0" i="0" u="none" dirty="0">
                <a:solidFill>
                  <a:srgbClr val="333333"/>
                </a:solidFill>
                <a:effectLst/>
                <a:latin typeface="Roboto" panose="02000000000000000000" pitchFamily="2" charset="0"/>
              </a:rPr>
              <a:t> cho phép sử dụng Internet để truy cập vào các tài nguyên tính toán, trong khi các ứng dụng, server (cả </a:t>
            </a:r>
            <a:r>
              <a:rPr lang="vi-VN" b="0" i="0" u="none" strike="noStrike" dirty="0">
                <a:solidFill>
                  <a:srgbClr val="348EFE"/>
                </a:solidFill>
                <a:effectLst/>
                <a:latin typeface="Roboto" panose="02000000000000000000" pitchFamily="2" charset="0"/>
                <a:hlinkClick r:id="rId3"/>
              </a:rPr>
              <a:t>máy chủ vật lý</a:t>
            </a:r>
            <a:r>
              <a:rPr lang="vi-VN" b="0" i="0" u="none" dirty="0">
                <a:solidFill>
                  <a:srgbClr val="333333"/>
                </a:solidFill>
                <a:effectLst/>
                <a:latin typeface="Roboto" panose="02000000000000000000" pitchFamily="2" charset="0"/>
              </a:rPr>
              <a:t> và </a:t>
            </a:r>
            <a:r>
              <a:rPr lang="vi-VN" b="0" i="0" u="none" strike="noStrike" dirty="0">
                <a:solidFill>
                  <a:srgbClr val="348EFE"/>
                </a:solidFill>
                <a:effectLst/>
                <a:latin typeface="Roboto" panose="02000000000000000000" pitchFamily="2" charset="0"/>
                <a:hlinkClick r:id="rId4"/>
              </a:rPr>
              <a:t>máy chủ ảo</a:t>
            </a:r>
            <a:r>
              <a:rPr lang="vi-VN" b="0" i="0" u="none" dirty="0">
                <a:solidFill>
                  <a:srgbClr val="333333"/>
                </a:solidFill>
                <a:effectLst/>
                <a:latin typeface="Roboto" panose="02000000000000000000" pitchFamily="2" charset="0"/>
              </a:rPr>
              <a:t>), dữ liệu lưu trữ,… </a:t>
            </a:r>
            <a:r>
              <a:rPr lang="en-US" b="0" i="0" u="none" dirty="0">
                <a:solidFill>
                  <a:srgbClr val="333333"/>
                </a:solidFill>
                <a:effectLst/>
                <a:latin typeface="Roboto" panose="02000000000000000000" pitchFamily="2" charset="0"/>
              </a:rPr>
              <a:t>đ</a:t>
            </a:r>
            <a:r>
              <a:rPr lang="vi-VN" b="0" i="0" u="none" dirty="0">
                <a:solidFill>
                  <a:srgbClr val="333333"/>
                </a:solidFill>
                <a:effectLst/>
                <a:latin typeface="Roboto" panose="02000000000000000000" pitchFamily="2" charset="0"/>
              </a:rPr>
              <a:t>ều được host tại một </a:t>
            </a:r>
            <a:r>
              <a:rPr lang="vi-VN" b="0" i="0" u="none" strike="noStrike" dirty="0">
                <a:solidFill>
                  <a:srgbClr val="348EFE"/>
                </a:solidFill>
                <a:effectLst/>
                <a:latin typeface="Roboto" panose="02000000000000000000" pitchFamily="2" charset="0"/>
                <a:hlinkClick r:id="rId5"/>
              </a:rPr>
              <a:t>datacenter</a:t>
            </a:r>
            <a:r>
              <a:rPr lang="vi-VN" b="0" i="0" u="none" dirty="0">
                <a:solidFill>
                  <a:srgbClr val="333333"/>
                </a:solidFill>
                <a:effectLst/>
                <a:latin typeface="Roboto" panose="02000000000000000000" pitchFamily="2" charset="0"/>
              </a:rPr>
              <a:t> từ xa.</a:t>
            </a:r>
            <a:endParaRPr lang="en-US" b="0" i="0" u="none" dirty="0">
              <a:solidFill>
                <a:srgbClr val="333333"/>
              </a:solidFill>
              <a:effectLst/>
              <a:latin typeface="Roboto" panose="02000000000000000000" pitchFamily="2" charset="0"/>
            </a:endParaRPr>
          </a:p>
          <a:p>
            <a:pPr marL="0" lvl="0" indent="0" algn="l" rtl="0">
              <a:spcBef>
                <a:spcPts val="0"/>
              </a:spcBef>
              <a:spcAft>
                <a:spcPts val="0"/>
              </a:spcAft>
              <a:buNone/>
            </a:pPr>
            <a:r>
              <a:rPr lang="vi-VN" b="0" i="0" u="none" dirty="0">
                <a:solidFill>
                  <a:srgbClr val="333333"/>
                </a:solidFill>
                <a:effectLst/>
                <a:latin typeface="Roboto" panose="02000000000000000000" pitchFamily="2" charset="0"/>
              </a:rPr>
              <a:t>Data center này được quản lý bởi một </a:t>
            </a:r>
            <a:r>
              <a:rPr lang="vi-VN" b="1" i="0" u="none" dirty="0">
                <a:solidFill>
                  <a:srgbClr val="333333"/>
                </a:solidFill>
                <a:effectLst/>
                <a:latin typeface="Roboto" panose="02000000000000000000" pitchFamily="2" charset="0"/>
              </a:rPr>
              <a:t>nhà cung cấp dịch vụ cloud (CSP)</a:t>
            </a:r>
            <a:r>
              <a:rPr lang="vi-VN" b="0" i="0" u="none" dirty="0">
                <a:solidFill>
                  <a:srgbClr val="333333"/>
                </a:solidFill>
                <a:effectLst/>
                <a:latin typeface="Roboto" panose="02000000000000000000" pitchFamily="2" charset="0"/>
              </a:rPr>
              <a:t>.</a:t>
            </a:r>
            <a:endParaRPr u="none" dirty="0"/>
          </a:p>
        </p:txBody>
      </p:sp>
    </p:spTree>
    <p:extLst>
      <p:ext uri="{BB962C8B-B14F-4D97-AF65-F5344CB8AC3E}">
        <p14:creationId xmlns:p14="http://schemas.microsoft.com/office/powerpoint/2010/main" val="1645872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1ce9dc6fa_1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1ce9dc6fa_1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41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73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38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905525" y="1540775"/>
            <a:ext cx="3243000" cy="27573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905550" y="959188"/>
            <a:ext cx="3243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13"/>
          <p:cNvSpPr txBox="1">
            <a:spLocks noGrp="1"/>
          </p:cNvSpPr>
          <p:nvPr>
            <p:ph type="title" idx="2"/>
          </p:nvPr>
        </p:nvSpPr>
        <p:spPr>
          <a:xfrm>
            <a:off x="18262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13"/>
          <p:cNvSpPr txBox="1">
            <a:spLocks noGrp="1"/>
          </p:cNvSpPr>
          <p:nvPr>
            <p:ph type="subTitle" idx="1"/>
          </p:nvPr>
        </p:nvSpPr>
        <p:spPr>
          <a:xfrm>
            <a:off x="18262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 name="Google Shape;44;p13"/>
          <p:cNvSpPr txBox="1">
            <a:spLocks noGrp="1"/>
          </p:cNvSpPr>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4"/>
          </p:nvPr>
        </p:nvSpPr>
        <p:spPr>
          <a:xfrm>
            <a:off x="59401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5"/>
          </p:nvPr>
        </p:nvSpPr>
        <p:spPr>
          <a:xfrm>
            <a:off x="1826275" y="3336104"/>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6"/>
          </p:nvPr>
        </p:nvSpPr>
        <p:spPr>
          <a:xfrm>
            <a:off x="18262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13"/>
          <p:cNvSpPr txBox="1">
            <a:spLocks noGrp="1"/>
          </p:cNvSpPr>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13"/>
          <p:cNvSpPr txBox="1">
            <a:spLocks noGrp="1"/>
          </p:cNvSpPr>
          <p:nvPr>
            <p:ph type="subTitle" idx="8"/>
          </p:nvPr>
        </p:nvSpPr>
        <p:spPr>
          <a:xfrm>
            <a:off x="59401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81937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a:spLocks noGrp="1"/>
          </p:cNvSpPr>
          <p:nvPr>
            <p:ph type="title" idx="13" hasCustomPrompt="1"/>
          </p:nvPr>
        </p:nvSpPr>
        <p:spPr>
          <a:xfrm>
            <a:off x="819375" y="3568802"/>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a:spLocks noGrp="1"/>
          </p:cNvSpPr>
          <p:nvPr>
            <p:ph type="title" idx="14" hasCustomPrompt="1"/>
          </p:nvPr>
        </p:nvSpPr>
        <p:spPr>
          <a:xfrm>
            <a:off x="497022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a:spLocks noGrp="1"/>
          </p:cNvSpPr>
          <p:nvPr>
            <p:ph type="title" idx="15" hasCustomPrompt="1"/>
          </p:nvPr>
        </p:nvSpPr>
        <p:spPr>
          <a:xfrm>
            <a:off x="4970225" y="3569825"/>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1" name="Shape 57"/>
        <p:cNvGrpSpPr/>
        <p:nvPr/>
      </p:nvGrpSpPr>
      <p:grpSpPr>
        <a:xfrm>
          <a:off x="0" y="0"/>
          <a:ext cx="0" cy="0"/>
          <a:chOff x="0" y="0"/>
          <a:chExt cx="0" cy="0"/>
        </a:xfrm>
      </p:grpSpPr>
      <p:sp>
        <p:nvSpPr>
          <p:cNvPr id="58" name="Google Shape;58;p15"/>
          <p:cNvSpPr txBox="1">
            <a:spLocks noGrp="1"/>
          </p:cNvSpPr>
          <p:nvPr>
            <p:ph type="body" idx="1"/>
          </p:nvPr>
        </p:nvSpPr>
        <p:spPr>
          <a:xfrm>
            <a:off x="1481400" y="2779500"/>
            <a:ext cx="3243000" cy="180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chemeClr val="dk2"/>
              </a:buClr>
              <a:buSzPts val="1000"/>
              <a:buChar char="●"/>
              <a:defRPr/>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59" name="Google Shape;59;p15"/>
          <p:cNvSpPr txBox="1">
            <a:spLocks noGrp="1"/>
          </p:cNvSpPr>
          <p:nvPr>
            <p:ph type="title"/>
          </p:nvPr>
        </p:nvSpPr>
        <p:spPr>
          <a:xfrm>
            <a:off x="1481425" y="758175"/>
            <a:ext cx="3243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60" name="Google Shape;60;p15"/>
          <p:cNvSpPr txBox="1">
            <a:spLocks noGrp="1"/>
          </p:cNvSpPr>
          <p:nvPr>
            <p:ph type="title" idx="2"/>
          </p:nvPr>
        </p:nvSpPr>
        <p:spPr>
          <a:xfrm>
            <a:off x="1481425" y="1539400"/>
            <a:ext cx="3243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5121925" y="1874550"/>
            <a:ext cx="2964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63" name="Google Shape;63;p16"/>
          <p:cNvSpPr txBox="1">
            <a:spLocks noGrp="1"/>
          </p:cNvSpPr>
          <p:nvPr>
            <p:ph type="subTitle" idx="1"/>
          </p:nvPr>
        </p:nvSpPr>
        <p:spPr>
          <a:xfrm>
            <a:off x="4986188" y="2447250"/>
            <a:ext cx="32358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8"/>
          <p:cNvSpPr txBox="1">
            <a:spLocks noGrp="1"/>
          </p:cNvSpPr>
          <p:nvPr>
            <p:ph type="title" idx="2"/>
          </p:nvPr>
        </p:nvSpPr>
        <p:spPr>
          <a:xfrm>
            <a:off x="10808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0" name="Google Shape;70;p18"/>
          <p:cNvSpPr txBox="1">
            <a:spLocks noGrp="1"/>
          </p:cNvSpPr>
          <p:nvPr>
            <p:ph type="subTitle" idx="1"/>
          </p:nvPr>
        </p:nvSpPr>
        <p:spPr>
          <a:xfrm>
            <a:off x="937700"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8"/>
          <p:cNvSpPr txBox="1">
            <a:spLocks noGrp="1"/>
          </p:cNvSpPr>
          <p:nvPr>
            <p:ph type="title" idx="3"/>
          </p:nvPr>
        </p:nvSpPr>
        <p:spPr>
          <a:xfrm>
            <a:off x="3627562"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8"/>
          <p:cNvSpPr txBox="1">
            <a:spLocks noGrp="1"/>
          </p:cNvSpPr>
          <p:nvPr>
            <p:ph type="subTitle" idx="4"/>
          </p:nvPr>
        </p:nvSpPr>
        <p:spPr>
          <a:xfrm>
            <a:off x="3484421"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8"/>
          <p:cNvSpPr txBox="1">
            <a:spLocks noGrp="1"/>
          </p:cNvSpPr>
          <p:nvPr>
            <p:ph type="title" idx="5"/>
          </p:nvPr>
        </p:nvSpPr>
        <p:spPr>
          <a:xfrm>
            <a:off x="6174375" y="2752825"/>
            <a:ext cx="1889100" cy="7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 name="Google Shape;74;p18"/>
          <p:cNvSpPr txBox="1">
            <a:spLocks noGrp="1"/>
          </p:cNvSpPr>
          <p:nvPr>
            <p:ph type="subTitle" idx="6"/>
          </p:nvPr>
        </p:nvSpPr>
        <p:spPr>
          <a:xfrm>
            <a:off x="6031149" y="34951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1" r:id="rId7"/>
    <p:sldLayoutId id="2147483662" r:id="rId8"/>
    <p:sldLayoutId id="2147483664" r:id="rId9"/>
    <p:sldLayoutId id="2147483670" r:id="rId10"/>
    <p:sldLayoutId id="2147483671" r:id="rId11"/>
    <p:sldLayoutId id="2147483672" r:id="rId12"/>
    <p:sldLayoutId id="2147483673" r:id="rId13"/>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3"/>
        <p:cNvGrpSpPr/>
        <p:nvPr/>
      </p:nvGrpSpPr>
      <p:grpSpPr>
        <a:xfrm>
          <a:off x="0" y="0"/>
          <a:ext cx="0" cy="0"/>
          <a:chOff x="0" y="0"/>
          <a:chExt cx="0" cy="0"/>
        </a:xfrm>
      </p:grpSpPr>
      <p:sp>
        <p:nvSpPr>
          <p:cNvPr id="134" name="Google Shape;134;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5" name="Google Shape;135;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142"/>
        <p:cNvGrpSpPr/>
        <p:nvPr/>
      </p:nvGrpSpPr>
      <p:grpSpPr>
        <a:xfrm>
          <a:off x="0" y="0"/>
          <a:ext cx="0" cy="0"/>
          <a:chOff x="0" y="0"/>
          <a:chExt cx="0" cy="0"/>
        </a:xfrm>
      </p:grpSpPr>
      <p:sp>
        <p:nvSpPr>
          <p:cNvPr id="144" name="Google Shape;144;p31"/>
          <p:cNvSpPr/>
          <p:nvPr/>
        </p:nvSpPr>
        <p:spPr>
          <a:xfrm>
            <a:off x="-171607" y="320983"/>
            <a:ext cx="3777988" cy="3434834"/>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45" name="Google Shape;145;p31"/>
          <p:cNvSpPr/>
          <p:nvPr/>
        </p:nvSpPr>
        <p:spPr>
          <a:xfrm>
            <a:off x="5861489" y="2978012"/>
            <a:ext cx="1241174" cy="420326"/>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46" name="Google Shape;146;p31"/>
          <p:cNvSpPr txBox="1">
            <a:spLocks noGrp="1"/>
          </p:cNvSpPr>
          <p:nvPr>
            <p:ph type="subTitle" idx="1"/>
          </p:nvPr>
        </p:nvSpPr>
        <p:spPr>
          <a:xfrm>
            <a:off x="5784513" y="2969266"/>
            <a:ext cx="1395125" cy="459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rPr>
              <a:t>SV_CHIENND</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47" name="Google Shape;147;p31"/>
          <p:cNvGrpSpPr/>
          <p:nvPr/>
        </p:nvGrpSpPr>
        <p:grpSpPr>
          <a:xfrm>
            <a:off x="5100994" y="1589500"/>
            <a:ext cx="2800800" cy="584700"/>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pic>
        <p:nvPicPr>
          <p:cNvPr id="150" name="Google Shape;150;p31"/>
          <p:cNvPicPr preferRelativeResize="0"/>
          <p:nvPr/>
        </p:nvPicPr>
        <p:blipFill>
          <a:blip r:embed="rId3">
            <a:alphaModFix/>
          </a:blip>
          <a:stretch>
            <a:fillRect/>
          </a:stretch>
        </p:blipFill>
        <p:spPr>
          <a:xfrm>
            <a:off x="539636" y="735850"/>
            <a:ext cx="3003401" cy="3613999"/>
          </a:xfrm>
          <a:prstGeom prst="rect">
            <a:avLst/>
          </a:prstGeom>
          <a:noFill/>
          <a:ln>
            <a:noFill/>
          </a:ln>
        </p:spPr>
      </p:pic>
      <p:grpSp>
        <p:nvGrpSpPr>
          <p:cNvPr id="151" name="Google Shape;151;p31"/>
          <p:cNvGrpSpPr/>
          <p:nvPr/>
        </p:nvGrpSpPr>
        <p:grpSpPr>
          <a:xfrm>
            <a:off x="5559938" y="2594775"/>
            <a:ext cx="1882925" cy="628350"/>
            <a:chOff x="5559938" y="2594775"/>
            <a:chExt cx="1882925" cy="628350"/>
          </a:xfrm>
        </p:grpSpPr>
        <p:grpSp>
          <p:nvGrpSpPr>
            <p:cNvPr id="152" name="Google Shape;152;p31"/>
            <p:cNvGrpSpPr/>
            <p:nvPr/>
          </p:nvGrpSpPr>
          <p:grpSpPr>
            <a:xfrm>
              <a:off x="5559938" y="2594775"/>
              <a:ext cx="340200" cy="628350"/>
              <a:chOff x="5546500" y="2594775"/>
              <a:chExt cx="340200" cy="628350"/>
            </a:xfrm>
          </p:grpSpPr>
          <p:sp>
            <p:nvSpPr>
              <p:cNvPr id="153" name="Google Shape;153;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154" name="Google Shape;154;p31"/>
              <p:cNvCxnSpPr>
                <a:stCxn id="153"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3" y="2594775"/>
              <a:ext cx="340200" cy="628350"/>
              <a:chOff x="5546500" y="2594775"/>
              <a:chExt cx="340200" cy="628350"/>
            </a:xfrm>
          </p:grpSpPr>
          <p:sp>
            <p:nvSpPr>
              <p:cNvPr id="156" name="Google Shape;156;p31"/>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157" name="Google Shape;157;p31"/>
              <p:cNvCxnSpPr>
                <a:stCxn id="156" idx="2"/>
              </p:cNvCxnSpPr>
              <p:nvPr/>
            </p:nvCxnSpPr>
            <p:spPr>
              <a:xfrm rot="10800000">
                <a:off x="5546500" y="2594775"/>
                <a:ext cx="270300" cy="593400"/>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4346073" y="1092363"/>
            <a:ext cx="4310649" cy="17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Fugaz One" panose="020B0604020202020204" charset="0"/>
              </a:rPr>
              <a:t>CLOUD </a:t>
            </a:r>
            <a:r>
              <a:rPr lang="en" dirty="0">
                <a:latin typeface="Fugaz One" panose="020B0604020202020204" charset="0"/>
              </a:rPr>
              <a:t>COMPUTING</a:t>
            </a:r>
            <a:r>
              <a:rPr lang="en" dirty="0">
                <a:solidFill>
                  <a:schemeClr val="lt1"/>
                </a:solidFill>
                <a:latin typeface="Fugaz One" panose="020B0604020202020204" charset="0"/>
              </a:rPr>
              <a:t> </a:t>
            </a:r>
            <a:endParaRPr dirty="0">
              <a:solidFill>
                <a:schemeClr val="dk1"/>
              </a:solidFill>
              <a:latin typeface="Fugaz One"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403"/>
        <p:cNvGrpSpPr/>
        <p:nvPr/>
      </p:nvGrpSpPr>
      <p:grpSpPr>
        <a:xfrm>
          <a:off x="0" y="0"/>
          <a:ext cx="0" cy="0"/>
          <a:chOff x="0" y="0"/>
          <a:chExt cx="0" cy="0"/>
        </a:xfrm>
      </p:grpSpPr>
      <p:sp>
        <p:nvSpPr>
          <p:cNvPr id="410" name="Google Shape;410;p41"/>
          <p:cNvSpPr/>
          <p:nvPr/>
        </p:nvSpPr>
        <p:spPr>
          <a:xfrm>
            <a:off x="576350" y="194526"/>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992593" y="760703"/>
            <a:ext cx="1364963" cy="756774"/>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txBox="1">
            <a:spLocks noGrp="1"/>
          </p:cNvSpPr>
          <p:nvPr>
            <p:ph type="title"/>
          </p:nvPr>
        </p:nvSpPr>
        <p:spPr>
          <a:xfrm>
            <a:off x="720075" y="1160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Cloud computing models</a:t>
            </a:r>
          </a:p>
        </p:txBody>
      </p:sp>
      <p:sp>
        <p:nvSpPr>
          <p:cNvPr id="18" name="Google Shape;411;p41">
            <a:extLst>
              <a:ext uri="{FF2B5EF4-FFF2-40B4-BE49-F238E27FC236}">
                <a16:creationId xmlns:a16="http://schemas.microsoft.com/office/drawing/2014/main" id="{9D10A72D-57AD-EC88-24A3-90BE7BA27DEE}"/>
              </a:ext>
            </a:extLst>
          </p:cNvPr>
          <p:cNvSpPr txBox="1">
            <a:spLocks/>
          </p:cNvSpPr>
          <p:nvPr/>
        </p:nvSpPr>
        <p:spPr>
          <a:xfrm>
            <a:off x="3239822" y="1624887"/>
            <a:ext cx="2576762" cy="3264249"/>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9pPr>
          </a:lstStyle>
          <a:p>
            <a:pPr marL="0" indent="0"/>
            <a:r>
              <a:rPr lang="en-US" sz="2000" b="1" dirty="0">
                <a:solidFill>
                  <a:schemeClr val="bg1"/>
                </a:solidFill>
                <a:latin typeface="Fugaz One" panose="020B0604020202020204" charset="0"/>
              </a:rPr>
              <a:t>Hybrid</a:t>
            </a:r>
            <a:endParaRPr lang="en-US" dirty="0">
              <a:solidFill>
                <a:schemeClr val="bg1"/>
              </a:solidFill>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Là sự kết hợp của private cloud và public cloud.</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Cho phép khai thác điểm mạnh của từng mô hình cũng như đưa ra phương thức sử dụng tối ưu cho người sử dụng.</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en-US" dirty="0">
                <a:solidFill>
                  <a:schemeClr val="bg1"/>
                </a:solidFill>
                <a:latin typeface="arial" panose="020B0604020202020204" pitchFamily="34" charset="0"/>
              </a:rPr>
              <a:t>T</a:t>
            </a:r>
            <a:r>
              <a:rPr lang="vi-VN" b="0" i="0" dirty="0">
                <a:solidFill>
                  <a:schemeClr val="bg1"/>
                </a:solidFill>
                <a:effectLst/>
                <a:latin typeface="arial" panose="020B0604020202020204" pitchFamily="34" charset="0"/>
              </a:rPr>
              <a:t>hường do doanh nghiệp tạo ra và việc quản lý sẽ được phân chia giữa doanh nghiệp và nhà cung cấp điện toán đám mây công cộng.</a:t>
            </a:r>
            <a:endParaRPr lang="en-US" dirty="0">
              <a:solidFill>
                <a:schemeClr val="bg1"/>
              </a:solidFill>
            </a:endParaRPr>
          </a:p>
        </p:txBody>
      </p:sp>
      <p:sp>
        <p:nvSpPr>
          <p:cNvPr id="19" name="Google Shape;414;p41">
            <a:extLst>
              <a:ext uri="{FF2B5EF4-FFF2-40B4-BE49-F238E27FC236}">
                <a16:creationId xmlns:a16="http://schemas.microsoft.com/office/drawing/2014/main" id="{B8BDBD1A-71E0-6163-361E-AF2AC7FC715E}"/>
              </a:ext>
            </a:extLst>
          </p:cNvPr>
          <p:cNvSpPr/>
          <p:nvPr/>
        </p:nvSpPr>
        <p:spPr>
          <a:xfrm>
            <a:off x="3795320" y="767226"/>
            <a:ext cx="1292836" cy="757344"/>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1;p41">
            <a:extLst>
              <a:ext uri="{FF2B5EF4-FFF2-40B4-BE49-F238E27FC236}">
                <a16:creationId xmlns:a16="http://schemas.microsoft.com/office/drawing/2014/main" id="{FE422082-64AD-DC16-CC0F-66AB1CF2FC00}"/>
              </a:ext>
            </a:extLst>
          </p:cNvPr>
          <p:cNvSpPr txBox="1">
            <a:spLocks/>
          </p:cNvSpPr>
          <p:nvPr/>
        </p:nvSpPr>
        <p:spPr>
          <a:xfrm>
            <a:off x="6106433" y="1624885"/>
            <a:ext cx="2576762" cy="3264248"/>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9pPr>
          </a:lstStyle>
          <a:p>
            <a:pPr marL="0" indent="0"/>
            <a:r>
              <a:rPr lang="en-US" sz="2000" dirty="0">
                <a:solidFill>
                  <a:schemeClr val="bg1"/>
                </a:solidFill>
                <a:latin typeface="Fugaz One" panose="020B0604020202020204" charset="0"/>
              </a:rPr>
              <a:t>Private</a:t>
            </a:r>
            <a:endParaRPr lang="en-US" sz="1800" dirty="0">
              <a:solidFill>
                <a:schemeClr val="bg1"/>
              </a:solidFill>
              <a:latin typeface="Fugaz One" panose="020B0604020202020204" charset="0"/>
            </a:endParaRPr>
          </a:p>
          <a:p>
            <a:pPr marL="285750" indent="-285750" algn="l">
              <a:buClr>
                <a:schemeClr val="bg2"/>
              </a:buClr>
              <a:buFont typeface="Arial" panose="020B0604020202020204" pitchFamily="34" charset="0"/>
              <a:buChar char="•"/>
            </a:pPr>
            <a:r>
              <a:rPr lang="en-US" dirty="0">
                <a:solidFill>
                  <a:schemeClr val="bg1"/>
                </a:solidFill>
                <a:latin typeface="arial" panose="020B0604020202020204" pitchFamily="34" charset="0"/>
              </a:rPr>
              <a:t>L</a:t>
            </a:r>
            <a:r>
              <a:rPr lang="vi-VN" b="0" i="0" dirty="0">
                <a:solidFill>
                  <a:schemeClr val="bg1"/>
                </a:solidFill>
                <a:effectLst/>
                <a:latin typeface="arial" panose="020B0604020202020204" pitchFamily="34" charset="0"/>
              </a:rPr>
              <a:t>à các dịch vụ điện toán đám mây được cung cấp trong các doanh nghiệp. </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Những </a:t>
            </a:r>
            <a:r>
              <a:rPr lang="en-US" dirty="0">
                <a:solidFill>
                  <a:schemeClr val="bg1"/>
                </a:solidFill>
                <a:latin typeface="arial" panose="020B0604020202020204" pitchFamily="34" charset="0"/>
              </a:rPr>
              <a:t>c</a:t>
            </a:r>
            <a:r>
              <a:rPr lang="en-US" b="0" i="0" dirty="0">
                <a:solidFill>
                  <a:schemeClr val="bg1"/>
                </a:solidFill>
                <a:effectLst/>
                <a:latin typeface="arial" panose="020B0604020202020204" pitchFamily="34" charset="0"/>
              </a:rPr>
              <a:t>loud</a:t>
            </a:r>
            <a:r>
              <a:rPr lang="vi-VN" b="0" i="0" dirty="0">
                <a:solidFill>
                  <a:schemeClr val="bg1"/>
                </a:solidFill>
                <a:effectLst/>
                <a:latin typeface="arial" panose="020B0604020202020204" pitchFamily="34" charset="0"/>
              </a:rPr>
              <a:t> này tồn tại bên trong tường lửa của công ty và được các doanh nghiệp trực tiếp quản lý. </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Đây là xu hướng tất yếu cho các doanh nghiệp nhằm tối ưu hóa hạ tầng công nghệ thông tin.</a:t>
            </a:r>
            <a:r>
              <a:rPr lang="en-US" dirty="0">
                <a:solidFill>
                  <a:schemeClr val="bg1"/>
                </a:solidFill>
              </a:rPr>
              <a:t>  </a:t>
            </a:r>
          </a:p>
          <a:p>
            <a:pPr marL="285750" indent="-285750" algn="l">
              <a:buClr>
                <a:schemeClr val="bg2"/>
              </a:buClr>
              <a:buFont typeface="Arial" panose="020B0604020202020204" pitchFamily="34" charset="0"/>
              <a:buChar char="•"/>
            </a:pPr>
            <a:endParaRPr lang="en-US" dirty="0">
              <a:solidFill>
                <a:schemeClr val="bg1"/>
              </a:solidFill>
            </a:endParaRPr>
          </a:p>
        </p:txBody>
      </p:sp>
      <p:sp>
        <p:nvSpPr>
          <p:cNvPr id="40" name="Google Shape;414;p41">
            <a:extLst>
              <a:ext uri="{FF2B5EF4-FFF2-40B4-BE49-F238E27FC236}">
                <a16:creationId xmlns:a16="http://schemas.microsoft.com/office/drawing/2014/main" id="{86111356-8AE0-7379-E606-558A77FDDDEB}"/>
              </a:ext>
            </a:extLst>
          </p:cNvPr>
          <p:cNvSpPr/>
          <p:nvPr/>
        </p:nvSpPr>
        <p:spPr>
          <a:xfrm>
            <a:off x="6709648" y="768129"/>
            <a:ext cx="1292837" cy="756441"/>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2" name="Picture 4">
            <a:extLst>
              <a:ext uri="{FF2B5EF4-FFF2-40B4-BE49-F238E27FC236}">
                <a16:creationId xmlns:a16="http://schemas.microsoft.com/office/drawing/2014/main" id="{752216A2-0726-A75E-7EC0-0213D103A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146" y="823493"/>
            <a:ext cx="1287345" cy="6343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3B14F65-346D-2139-AECD-37621BDF7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435" y="879933"/>
            <a:ext cx="1161907" cy="57253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0">
            <a:extLst>
              <a:ext uri="{FF2B5EF4-FFF2-40B4-BE49-F238E27FC236}">
                <a16:creationId xmlns:a16="http://schemas.microsoft.com/office/drawing/2014/main" id="{34DCEEB0-9032-C35E-9EBC-FA22C577B2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452" y="834800"/>
            <a:ext cx="1292837" cy="637050"/>
          </a:xfrm>
          <a:prstGeom prst="rect">
            <a:avLst/>
          </a:prstGeom>
          <a:noFill/>
          <a:extLst>
            <a:ext uri="{909E8E84-426E-40DD-AFC4-6F175D3DCCD1}">
              <a14:hiddenFill xmlns:a14="http://schemas.microsoft.com/office/drawing/2010/main">
                <a:solidFill>
                  <a:srgbClr val="FFFFFF"/>
                </a:solidFill>
              </a14:hiddenFill>
            </a:ext>
          </a:extLst>
        </p:spPr>
      </p:pic>
      <p:sp>
        <p:nvSpPr>
          <p:cNvPr id="2062" name="Google Shape;411;p41">
            <a:extLst>
              <a:ext uri="{FF2B5EF4-FFF2-40B4-BE49-F238E27FC236}">
                <a16:creationId xmlns:a16="http://schemas.microsoft.com/office/drawing/2014/main" id="{D36516EA-EF91-DC70-2CF1-0B26D808F4E7}"/>
              </a:ext>
            </a:extLst>
          </p:cNvPr>
          <p:cNvSpPr txBox="1">
            <a:spLocks/>
          </p:cNvSpPr>
          <p:nvPr/>
        </p:nvSpPr>
        <p:spPr>
          <a:xfrm>
            <a:off x="391417" y="1624886"/>
            <a:ext cx="2576762" cy="3264249"/>
          </a:xfrm>
          <a:prstGeom prst="rect">
            <a:avLst/>
          </a:prstGeom>
          <a:noFill/>
          <a:ln>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2pPr>
            <a:lvl3pPr marL="1371600" marR="0" lvl="2"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3pPr>
            <a:lvl4pPr marL="1828800" marR="0" lvl="3"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4pPr>
            <a:lvl5pPr marL="2286000" marR="0" lvl="4"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5pPr>
            <a:lvl6pPr marL="2743200" marR="0" lvl="5"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6pPr>
            <a:lvl7pPr marL="3200400" marR="0" lvl="6"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7pPr>
            <a:lvl8pPr marL="3657600" marR="0" lvl="7" indent="-317500" algn="ctr" rtl="0">
              <a:lnSpc>
                <a:spcPct val="100000"/>
              </a:lnSpc>
              <a:spcBef>
                <a:spcPts val="1600"/>
              </a:spcBef>
              <a:spcAft>
                <a:spcPts val="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8pPr>
            <a:lvl9pPr marL="4114800" marR="0" lvl="8" indent="-317500" algn="ctr" rtl="0">
              <a:lnSpc>
                <a:spcPct val="100000"/>
              </a:lnSpc>
              <a:spcBef>
                <a:spcPts val="1600"/>
              </a:spcBef>
              <a:spcAft>
                <a:spcPts val="1600"/>
              </a:spcAft>
              <a:buClr>
                <a:schemeClr val="lt1"/>
              </a:buClr>
              <a:buSzPts val="1400"/>
              <a:buFont typeface="Catamaran"/>
              <a:buNone/>
              <a:defRPr sz="1400" b="0" i="0" u="none" strike="noStrike" cap="none">
                <a:solidFill>
                  <a:schemeClr val="lt1"/>
                </a:solidFill>
                <a:latin typeface="Catamaran"/>
                <a:ea typeface="Catamaran"/>
                <a:cs typeface="Catamaran"/>
                <a:sym typeface="Catamaran"/>
              </a:defRPr>
            </a:lvl9pPr>
          </a:lstStyle>
          <a:p>
            <a:pPr marL="0" indent="0"/>
            <a:r>
              <a:rPr lang="en-US" sz="2000" b="1" dirty="0">
                <a:solidFill>
                  <a:schemeClr val="bg1"/>
                </a:solidFill>
                <a:latin typeface="Fugaz One" panose="020B0604020202020204" charset="0"/>
              </a:rPr>
              <a:t>Public</a:t>
            </a:r>
            <a:endParaRPr lang="en-US" dirty="0">
              <a:solidFill>
                <a:schemeClr val="bg1"/>
              </a:solidFill>
            </a:endParaRPr>
          </a:p>
          <a:p>
            <a:pPr marL="285750" indent="-285750" algn="l">
              <a:buClr>
                <a:schemeClr val="bg2"/>
              </a:buClr>
              <a:buFont typeface="Arial" panose="020B0604020202020204" pitchFamily="34" charset="0"/>
              <a:buChar char="•"/>
            </a:pPr>
            <a:r>
              <a:rPr lang="vi-VN" b="0" i="0" dirty="0">
                <a:solidFill>
                  <a:schemeClr val="bg1"/>
                </a:solidFill>
                <a:effectLst/>
                <a:latin typeface="arial" panose="020B0604020202020204" pitchFamily="34" charset="0"/>
              </a:rPr>
              <a:t>Là các dịch vụ được bên thứ 3</a:t>
            </a:r>
            <a:r>
              <a:rPr lang="en-US" b="0" i="0" dirty="0">
                <a:solidFill>
                  <a:schemeClr val="bg1"/>
                </a:solidFill>
                <a:effectLst/>
                <a:latin typeface="arial" panose="020B0604020202020204" pitchFamily="34" charset="0"/>
              </a:rPr>
              <a:t> </a:t>
            </a:r>
            <a:r>
              <a:rPr lang="vi-VN" b="0" i="0" dirty="0">
                <a:solidFill>
                  <a:schemeClr val="bg1"/>
                </a:solidFill>
                <a:effectLst/>
                <a:latin typeface="arial" panose="020B0604020202020204" pitchFamily="34" charset="0"/>
              </a:rPr>
              <a:t>cung cấp.</a:t>
            </a:r>
            <a:endParaRPr lang="en-US" dirty="0">
              <a:solidFill>
                <a:schemeClr val="bg1"/>
              </a:solidFill>
              <a:latin typeface="arial" panose="020B0604020202020204" pitchFamily="34" charset="0"/>
            </a:endParaRPr>
          </a:p>
          <a:p>
            <a:pPr marL="285750" indent="-285750" algn="l">
              <a:buClr>
                <a:schemeClr val="bg2"/>
              </a:buClr>
              <a:buFont typeface="Arial" panose="020B0604020202020204" pitchFamily="34" charset="0"/>
              <a:buChar char="•"/>
            </a:pPr>
            <a:r>
              <a:rPr lang="en-US" dirty="0" err="1">
                <a:solidFill>
                  <a:schemeClr val="bg1"/>
                </a:solidFill>
                <a:latin typeface="arial" panose="020B0604020202020204" pitchFamily="34" charset="0"/>
              </a:rPr>
              <a:t>Vận</a:t>
            </a:r>
            <a:r>
              <a:rPr lang="en-US" dirty="0">
                <a:solidFill>
                  <a:schemeClr val="bg1"/>
                </a:solidFill>
                <a:latin typeface="arial" panose="020B0604020202020204" pitchFamily="34" charset="0"/>
              </a:rPr>
              <a:t> </a:t>
            </a:r>
            <a:r>
              <a:rPr lang="en-US" dirty="0" err="1">
                <a:solidFill>
                  <a:schemeClr val="bg1"/>
                </a:solidFill>
                <a:latin typeface="arial" panose="020B0604020202020204" pitchFamily="34" charset="0"/>
              </a:rPr>
              <a:t>hành</a:t>
            </a:r>
            <a:r>
              <a:rPr lang="en-US" dirty="0">
                <a:solidFill>
                  <a:schemeClr val="bg1"/>
                </a:solidFill>
                <a:latin typeface="arial" panose="020B0604020202020204" pitchFamily="34" charset="0"/>
              </a:rPr>
              <a:t> </a:t>
            </a:r>
            <a:r>
              <a:rPr lang="en-US" dirty="0" err="1">
                <a:solidFill>
                  <a:schemeClr val="bg1"/>
                </a:solidFill>
                <a:latin typeface="arial" panose="020B0604020202020204" pitchFamily="34" charset="0"/>
              </a:rPr>
              <a:t>bên</a:t>
            </a:r>
            <a:r>
              <a:rPr lang="vi-VN" b="0" i="0" dirty="0">
                <a:solidFill>
                  <a:schemeClr val="bg1"/>
                </a:solidFill>
                <a:effectLst/>
                <a:latin typeface="arial" panose="020B0604020202020204" pitchFamily="34" charset="0"/>
              </a:rPr>
              <a:t> ngoài tường lửa của công ty và được nhà cung cấp </a:t>
            </a:r>
            <a:r>
              <a:rPr lang="en-US" b="0" i="0" dirty="0">
                <a:solidFill>
                  <a:schemeClr val="bg1"/>
                </a:solidFill>
                <a:effectLst/>
                <a:latin typeface="arial" panose="020B0604020202020204" pitchFamily="34" charset="0"/>
              </a:rPr>
              <a:t>Cloud</a:t>
            </a:r>
            <a:r>
              <a:rPr lang="vi-VN" b="0" i="0" dirty="0">
                <a:solidFill>
                  <a:schemeClr val="bg1"/>
                </a:solidFill>
                <a:effectLst/>
                <a:latin typeface="arial" panose="020B0604020202020204" pitchFamily="34" charset="0"/>
              </a:rPr>
              <a:t> quản lý. </a:t>
            </a:r>
            <a:endParaRPr lang="en-US" b="0" i="0" dirty="0">
              <a:solidFill>
                <a:schemeClr val="bg1"/>
              </a:solidFill>
              <a:effectLst/>
              <a:latin typeface="arial" panose="020B0604020202020204" pitchFamily="34" charset="0"/>
            </a:endParaRPr>
          </a:p>
          <a:p>
            <a:pPr marL="285750" indent="-285750" algn="l">
              <a:buClr>
                <a:schemeClr val="bg2"/>
              </a:buClr>
              <a:buFont typeface="Arial" panose="020B0604020202020204" pitchFamily="34" charset="0"/>
              <a:buChar char="•"/>
            </a:pPr>
            <a:r>
              <a:rPr lang="en-US" b="0" i="0" dirty="0">
                <a:solidFill>
                  <a:schemeClr val="bg1"/>
                </a:solidFill>
                <a:effectLst/>
                <a:latin typeface="arial" panose="020B0604020202020204" pitchFamily="34" charset="0"/>
              </a:rPr>
              <a:t>Đ</a:t>
            </a:r>
            <a:r>
              <a:rPr lang="vi-VN" b="0" i="0" dirty="0">
                <a:solidFill>
                  <a:schemeClr val="bg1"/>
                </a:solidFill>
                <a:effectLst/>
                <a:latin typeface="arial" panose="020B0604020202020204" pitchFamily="34" charset="0"/>
              </a:rPr>
              <a:t>ược xây dựng nhằm phục vụ cho mục đích sử dụng công cộng, người dùng sẽ đăng ký với nhà cung cấp và trả phí sử dụng dựa theo chính sách giá của nhà cung cấp.</a:t>
            </a:r>
            <a:endParaRPr lang="en-US" dirty="0">
              <a:solidFill>
                <a:schemeClr val="bg1"/>
              </a:solidFill>
            </a:endParaRPr>
          </a:p>
          <a:p>
            <a:pPr marL="0" indent="0" algn="l">
              <a:buClr>
                <a:schemeClr val="bg2"/>
              </a:buClr>
            </a:pP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231"/>
        <p:cNvGrpSpPr/>
        <p:nvPr/>
      </p:nvGrpSpPr>
      <p:grpSpPr>
        <a:xfrm>
          <a:off x="0" y="0"/>
          <a:ext cx="0" cy="0"/>
          <a:chOff x="0" y="0"/>
          <a:chExt cx="0" cy="0"/>
        </a:xfrm>
      </p:grpSpPr>
      <p:sp>
        <p:nvSpPr>
          <p:cNvPr id="232" name="Google Shape;232;p35"/>
          <p:cNvSpPr/>
          <p:nvPr/>
        </p:nvSpPr>
        <p:spPr>
          <a:xfrm>
            <a:off x="4594692" y="372575"/>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2235197" y="755289"/>
            <a:ext cx="1957646" cy="2400968"/>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4" y="2655575"/>
            <a:ext cx="468121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err="1"/>
              <a:t>Advantagement</a:t>
            </a:r>
            <a:endParaRPr lang="en-US" sz="4400" dirty="0"/>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2586191" y="1510639"/>
            <a:ext cx="1232350" cy="89027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689625" y="1955773"/>
            <a:ext cx="1896567" cy="1120701"/>
          </a:xfrm>
          <a:prstGeom prst="bentConnector3">
            <a:avLst>
              <a:gd name="adj1" fmla="val 112053"/>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818541" y="1955774"/>
            <a:ext cx="1552302" cy="1120701"/>
          </a:xfrm>
          <a:prstGeom prst="bentConnector3">
            <a:avLst>
              <a:gd name="adj1" fmla="val -14727"/>
            </a:avLst>
          </a:prstGeom>
          <a:noFill/>
          <a:ln w="9525" cap="flat" cmpd="sng">
            <a:solidFill>
              <a:schemeClr val="lt1"/>
            </a:solidFill>
            <a:prstDash val="solid"/>
            <a:round/>
            <a:headEnd type="none" w="med" len="med"/>
            <a:tailEnd type="none" w="med" len="med"/>
          </a:ln>
        </p:spPr>
      </p:cxnSp>
      <p:sp>
        <p:nvSpPr>
          <p:cNvPr id="243" name="Google Shape;243;p35"/>
          <p:cNvSpPr txBox="1">
            <a:spLocks noGrp="1"/>
          </p:cNvSpPr>
          <p:nvPr>
            <p:ph type="title" idx="2"/>
          </p:nvPr>
        </p:nvSpPr>
        <p:spPr>
          <a:xfrm>
            <a:off x="2577270" y="1600189"/>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dk1"/>
                </a:solidFill>
              </a:rPr>
              <a:t>03</a:t>
            </a:r>
            <a:endParaRPr sz="48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283"/>
        <p:cNvGrpSpPr/>
        <p:nvPr/>
      </p:nvGrpSpPr>
      <p:grpSpPr>
        <a:xfrm>
          <a:off x="0" y="0"/>
          <a:ext cx="0" cy="0"/>
          <a:chOff x="0" y="0"/>
          <a:chExt cx="0" cy="0"/>
        </a:xfrm>
      </p:grpSpPr>
      <p:sp>
        <p:nvSpPr>
          <p:cNvPr id="284" name="Google Shape;284;p37"/>
          <p:cNvSpPr/>
          <p:nvPr/>
        </p:nvSpPr>
        <p:spPr>
          <a:xfrm>
            <a:off x="6005689" y="1049866"/>
            <a:ext cx="2990774" cy="3047914"/>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285225" y="455342"/>
            <a:ext cx="3635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9" name="Google Shape;289;p37"/>
          <p:cNvPicPr preferRelativeResize="0"/>
          <p:nvPr/>
        </p:nvPicPr>
        <p:blipFill>
          <a:blip r:embed="rId3">
            <a:alphaModFix/>
          </a:blip>
          <a:stretch>
            <a:fillRect/>
          </a:stretch>
        </p:blipFill>
        <p:spPr>
          <a:xfrm>
            <a:off x="6787649" y="772250"/>
            <a:ext cx="1749851" cy="3446600"/>
          </a:xfrm>
          <a:prstGeom prst="rect">
            <a:avLst/>
          </a:prstGeom>
          <a:noFill/>
          <a:ln>
            <a:noFill/>
          </a:ln>
        </p:spPr>
      </p:pic>
      <p:grpSp>
        <p:nvGrpSpPr>
          <p:cNvPr id="292" name="Google Shape;292;p37"/>
          <p:cNvGrpSpPr/>
          <p:nvPr/>
        </p:nvGrpSpPr>
        <p:grpSpPr>
          <a:xfrm>
            <a:off x="981163" y="697641"/>
            <a:ext cx="304062" cy="4887100"/>
            <a:chOff x="5816800" y="2327299"/>
            <a:chExt cx="304062" cy="3639026"/>
          </a:xfrm>
        </p:grpSpPr>
        <p:sp>
          <p:nvSpPr>
            <p:cNvPr id="293" name="Google Shape;293;p37"/>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a:stCxn id="293" idx="2"/>
              <a:endCxn id="286" idx="1"/>
            </p:cNvCxnSpPr>
            <p:nvPr/>
          </p:nvCxnSpPr>
          <p:spPr>
            <a:xfrm rot="10800000" flipH="1">
              <a:off x="5816800" y="2327299"/>
              <a:ext cx="304062" cy="3604077"/>
            </a:xfrm>
            <a:prstGeom prst="bentConnector3">
              <a:avLst>
                <a:gd name="adj1" fmla="val -75182"/>
              </a:avLst>
            </a:prstGeom>
            <a:noFill/>
            <a:ln w="9525" cap="flat" cmpd="sng">
              <a:solidFill>
                <a:schemeClr val="lt1"/>
              </a:solidFill>
              <a:prstDash val="solid"/>
              <a:round/>
              <a:headEnd type="none" w="med" len="med"/>
              <a:tailEnd type="none" w="med" len="med"/>
            </a:ln>
          </p:spPr>
        </p:cxnSp>
      </p:grpSp>
      <p:sp>
        <p:nvSpPr>
          <p:cNvPr id="295" name="Google Shape;295;p37"/>
          <p:cNvSpPr txBox="1">
            <a:spLocks noGrp="1"/>
          </p:cNvSpPr>
          <p:nvPr>
            <p:ph type="title"/>
          </p:nvPr>
        </p:nvSpPr>
        <p:spPr>
          <a:xfrm>
            <a:off x="1481425" y="385642"/>
            <a:ext cx="324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dk1"/>
                </a:solidFill>
              </a:rPr>
              <a:t>Advantagement</a:t>
            </a:r>
            <a:endParaRPr dirty="0">
              <a:solidFill>
                <a:schemeClr val="dk1"/>
              </a:solidFill>
            </a:endParaRPr>
          </a:p>
        </p:txBody>
      </p:sp>
      <p:sp>
        <p:nvSpPr>
          <p:cNvPr id="287" name="Google Shape;287;p37"/>
          <p:cNvSpPr txBox="1">
            <a:spLocks noGrp="1"/>
          </p:cNvSpPr>
          <p:nvPr>
            <p:ph type="body" idx="1"/>
          </p:nvPr>
        </p:nvSpPr>
        <p:spPr>
          <a:xfrm>
            <a:off x="459869" y="1026696"/>
            <a:ext cx="5024683" cy="4135117"/>
          </a:xfrm>
          <a:prstGeom prst="rect">
            <a:avLst/>
          </a:prstGeom>
        </p:spPr>
        <p:txBody>
          <a:bodyPr spcFirstLastPara="1" wrap="square" lIns="91425" tIns="91425" rIns="91425" bIns="91425" anchor="t" anchorCtr="0">
            <a:noAutofit/>
          </a:bodyPr>
          <a:lstStyle/>
          <a:p>
            <a:pPr marL="457200" lvl="0" indent="-292100" algn="l" rtl="0">
              <a:spcBef>
                <a:spcPts val="600"/>
              </a:spcBef>
              <a:spcAft>
                <a:spcPts val="0"/>
              </a:spcAft>
              <a:buSzPct val="80000"/>
              <a:buChar char="●"/>
            </a:pPr>
            <a:r>
              <a:rPr lang="en-US" dirty="0">
                <a:solidFill>
                  <a:schemeClr val="lt1"/>
                </a:solidFill>
                <a:latin typeface="Roboto" panose="02000000000000000000" pitchFamily="2" charset="0"/>
                <a:ea typeface="Roboto" panose="02000000000000000000" pitchFamily="2" charset="0"/>
                <a:cs typeface="Roboto" panose="02000000000000000000" pitchFamily="2" charset="0"/>
              </a:rPr>
              <a:t>Saving cost</a:t>
            </a:r>
          </a:p>
          <a:p>
            <a:pPr marL="622300" lvl="1" indent="0">
              <a:lnSpc>
                <a:spcPct val="100000"/>
              </a:lnSpc>
              <a:spcBef>
                <a:spcPts val="600"/>
              </a:spcBef>
              <a:buSzPct val="80000"/>
              <a:buNone/>
            </a:pPr>
            <a:r>
              <a:rPr lang="en-US" dirty="0">
                <a:latin typeface="Roboto" panose="02000000000000000000" pitchFamily="2" charset="0"/>
                <a:ea typeface="Roboto" panose="02000000000000000000" pitchFamily="2" charset="0"/>
                <a:cs typeface="Roboto" panose="02000000000000000000" pitchFamily="2" charset="0"/>
              </a:rPr>
              <a:t>K</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hông cần phải mua, cấu hình và bảo trì các máy chủ và phần cứng tính toán để chạy các dịch vụ của mình.</a:t>
            </a:r>
          </a:p>
          <a:p>
            <a:pPr marL="457200" lvl="0" indent="-292100" algn="l" rtl="0">
              <a:spcBef>
                <a:spcPts val="600"/>
              </a:spcBef>
              <a:spcAft>
                <a:spcPts val="0"/>
              </a:spcAft>
              <a:buSzPct val="80000"/>
              <a:buChar char="●"/>
            </a:pPr>
            <a:r>
              <a:rPr lang="en-US" dirty="0">
                <a:latin typeface="Roboto" panose="02000000000000000000" pitchFamily="2" charset="0"/>
                <a:ea typeface="Roboto" panose="02000000000000000000" pitchFamily="2" charset="0"/>
                <a:cs typeface="Roboto" panose="02000000000000000000" pitchFamily="2" charset="0"/>
              </a:rPr>
              <a:t>Flexible configuration</a:t>
            </a:r>
            <a:endParaRPr lang="en-US" dirty="0">
              <a:solidFill>
                <a:schemeClr val="lt1"/>
              </a:solidFill>
              <a:latin typeface="Roboto" panose="02000000000000000000" pitchFamily="2" charset="0"/>
              <a:ea typeface="Roboto" panose="02000000000000000000" pitchFamily="2" charset="0"/>
              <a:cs typeface="Roboto" panose="02000000000000000000" pitchFamily="2" charset="0"/>
            </a:endParaRPr>
          </a:p>
          <a:p>
            <a:pPr marL="622300" lvl="1" indent="0">
              <a:lnSpc>
                <a:spcPct val="100000"/>
              </a:lnSpc>
              <a:spcBef>
                <a:spcPts val="600"/>
              </a:spcBef>
              <a:buSzPct val="80000"/>
              <a:buNone/>
            </a:pPr>
            <a:r>
              <a:rPr lang="en-US" dirty="0">
                <a:latin typeface="Roboto" panose="02000000000000000000" pitchFamily="2" charset="0"/>
                <a:ea typeface="Roboto" panose="02000000000000000000" pitchFamily="2" charset="0"/>
                <a:cs typeface="Roboto" panose="02000000000000000000" pitchFamily="2" charset="0"/>
              </a:rPr>
              <a:t>C</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ó thể tăng hoặc giảm các tài nguyên tính toán mà bạn cần theo nhu cầu của mình.</a:t>
            </a:r>
          </a:p>
          <a:p>
            <a:pPr marL="457200" lvl="0" indent="-292100" algn="l" rtl="0">
              <a:spcBef>
                <a:spcPts val="600"/>
              </a:spcBef>
              <a:spcAft>
                <a:spcPts val="0"/>
              </a:spcAft>
              <a:buSzPct val="80000"/>
              <a:buChar char="●"/>
            </a:pPr>
            <a:r>
              <a:rPr lang="en-US" dirty="0">
                <a:latin typeface="Roboto" panose="02000000000000000000" pitchFamily="2" charset="0"/>
                <a:ea typeface="Roboto" panose="02000000000000000000" pitchFamily="2" charset="0"/>
                <a:cs typeface="Roboto" panose="02000000000000000000" pitchFamily="2" charset="0"/>
              </a:rPr>
              <a:t>Easy to access</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 </a:t>
            </a:r>
            <a:endParaRPr lang="en-US" dirty="0">
              <a:solidFill>
                <a:schemeClr val="lt1"/>
              </a:solidFill>
              <a:latin typeface="Roboto" panose="02000000000000000000" pitchFamily="2" charset="0"/>
              <a:ea typeface="Roboto" panose="02000000000000000000" pitchFamily="2" charset="0"/>
              <a:cs typeface="Roboto" panose="02000000000000000000" pitchFamily="2" charset="0"/>
            </a:endParaRPr>
          </a:p>
          <a:p>
            <a:pPr marL="622300" lvl="1" indent="0">
              <a:lnSpc>
                <a:spcPct val="100000"/>
              </a:lnSpc>
              <a:spcBef>
                <a:spcPts val="600"/>
              </a:spcBef>
              <a:buSzPct val="80000"/>
              <a:buNone/>
            </a:pPr>
            <a:r>
              <a:rPr lang="en-US" dirty="0">
                <a:latin typeface="Roboto" panose="02000000000000000000" pitchFamily="2" charset="0"/>
                <a:ea typeface="Roboto" panose="02000000000000000000" pitchFamily="2" charset="0"/>
                <a:cs typeface="Roboto" panose="02000000000000000000" pitchFamily="2" charset="0"/>
              </a:rPr>
              <a:t>C</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ó thể truy cập và sử dụng các dịch vụ tính toán đám mây từ bất kỳ máy tính nào có kết nối internet.</a:t>
            </a:r>
          </a:p>
          <a:p>
            <a:pPr marL="457200" lvl="0" indent="-292100" algn="l" rtl="0">
              <a:spcBef>
                <a:spcPts val="600"/>
              </a:spcBef>
              <a:spcAft>
                <a:spcPts val="0"/>
              </a:spcAft>
              <a:buSzPct val="80000"/>
              <a:buChar char="●"/>
            </a:pPr>
            <a:r>
              <a:rPr lang="en-US" dirty="0">
                <a:latin typeface="Roboto" panose="02000000000000000000" pitchFamily="2" charset="0"/>
                <a:ea typeface="Roboto" panose="02000000000000000000" pitchFamily="2" charset="0"/>
                <a:cs typeface="Roboto" panose="02000000000000000000" pitchFamily="2" charset="0"/>
              </a:rPr>
              <a:t>Security</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 </a:t>
            </a:r>
            <a:endParaRPr lang="en-US" dirty="0">
              <a:solidFill>
                <a:schemeClr val="lt1"/>
              </a:solidFill>
              <a:latin typeface="Roboto" panose="02000000000000000000" pitchFamily="2" charset="0"/>
              <a:ea typeface="Roboto" panose="02000000000000000000" pitchFamily="2" charset="0"/>
              <a:cs typeface="Roboto" panose="02000000000000000000" pitchFamily="2" charset="0"/>
            </a:endParaRPr>
          </a:p>
          <a:p>
            <a:pPr marL="622300" lvl="1" indent="0">
              <a:spcBef>
                <a:spcPts val="600"/>
              </a:spcBef>
              <a:buSzPct val="80000"/>
              <a:buNone/>
            </a:pP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Nhiều nhà cung cấp dịch vụ Cloud Computing cung cấp các bảo mật cao </a:t>
            </a:r>
            <a:r>
              <a:rPr lang="en-US" dirty="0" err="1">
                <a:latin typeface="Roboto" panose="02000000000000000000" pitchFamily="2" charset="0"/>
                <a:ea typeface="Roboto" panose="02000000000000000000" pitchFamily="2" charset="0"/>
                <a:cs typeface="Roboto" panose="02000000000000000000" pitchFamily="2" charset="0"/>
              </a:rPr>
              <a:t>nhằm</a:t>
            </a:r>
            <a:r>
              <a:rPr lang="vi-VN" dirty="0">
                <a:solidFill>
                  <a:schemeClr val="lt1"/>
                </a:solidFill>
                <a:latin typeface="Roboto" panose="02000000000000000000" pitchFamily="2" charset="0"/>
                <a:ea typeface="Roboto" panose="02000000000000000000" pitchFamily="2" charset="0"/>
                <a:cs typeface="Roboto" panose="02000000000000000000" pitchFamily="2" charset="0"/>
              </a:rPr>
              <a:t> bảo vệ dữ liệu của khách hàng.</a:t>
            </a:r>
          </a:p>
          <a:p>
            <a:pPr marL="457200" lvl="0" indent="-292100" algn="l" rtl="0">
              <a:spcBef>
                <a:spcPts val="600"/>
              </a:spcBef>
              <a:spcAft>
                <a:spcPts val="0"/>
              </a:spcAft>
              <a:buSzPct val="80000"/>
              <a:buChar char="●"/>
            </a:pPr>
            <a:endParaRPr lang="vi-VN" dirty="0">
              <a:solidFill>
                <a:schemeClr val="lt1"/>
              </a:solidFill>
              <a:latin typeface="Roboto" panose="02000000000000000000" pitchFamily="2" charset="0"/>
              <a:ea typeface="Roboto" panose="02000000000000000000" pitchFamily="2" charset="0"/>
              <a:cs typeface="Roboto" panose="02000000000000000000" pitchFamily="2" charset="0"/>
            </a:endParaRPr>
          </a:p>
          <a:p>
            <a:pPr marL="457200" lvl="0" indent="-292100" algn="l" rtl="0">
              <a:spcBef>
                <a:spcPts val="600"/>
              </a:spcBef>
              <a:spcAft>
                <a:spcPts val="0"/>
              </a:spcAft>
              <a:buSzPct val="80000"/>
              <a:buChar char="●"/>
            </a:pPr>
            <a:endParaRPr lang="vi-VN" dirty="0" err="1">
              <a:solidFill>
                <a:schemeClr val="lt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sp>
        <p:nvSpPr>
          <p:cNvPr id="2" name="Google Shape;179;p33">
            <a:extLst>
              <a:ext uri="{FF2B5EF4-FFF2-40B4-BE49-F238E27FC236}">
                <a16:creationId xmlns:a16="http://schemas.microsoft.com/office/drawing/2014/main" id="{D5489B0A-F4AD-7CA4-57DB-ACCFF4BAE699}"/>
              </a:ext>
            </a:extLst>
          </p:cNvPr>
          <p:cNvSpPr/>
          <p:nvPr/>
        </p:nvSpPr>
        <p:spPr>
          <a:xfrm>
            <a:off x="2693208" y="205739"/>
            <a:ext cx="3278766" cy="4565766"/>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p33">
            <a:extLst>
              <a:ext uri="{FF2B5EF4-FFF2-40B4-BE49-F238E27FC236}">
                <a16:creationId xmlns:a16="http://schemas.microsoft.com/office/drawing/2014/main" id="{E9E15AAB-7890-1E1F-4C55-E48C13769A32}"/>
              </a:ext>
            </a:extLst>
          </p:cNvPr>
          <p:cNvSpPr/>
          <p:nvPr/>
        </p:nvSpPr>
        <p:spPr>
          <a:xfrm>
            <a:off x="387158" y="455253"/>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223;p34">
            <a:extLst>
              <a:ext uri="{FF2B5EF4-FFF2-40B4-BE49-F238E27FC236}">
                <a16:creationId xmlns:a16="http://schemas.microsoft.com/office/drawing/2014/main" id="{5AA97C0A-51A9-E744-3EE3-4A26C8B5F88B}"/>
              </a:ext>
            </a:extLst>
          </p:cNvPr>
          <p:cNvCxnSpPr>
            <a:cxnSpLocks/>
          </p:cNvCxnSpPr>
          <p:nvPr/>
        </p:nvCxnSpPr>
        <p:spPr>
          <a:xfrm>
            <a:off x="4407407" y="3773184"/>
            <a:ext cx="5144892" cy="320280"/>
          </a:xfrm>
          <a:prstGeom prst="bentConnector3">
            <a:avLst>
              <a:gd name="adj1" fmla="val 88"/>
            </a:avLst>
          </a:prstGeom>
          <a:noFill/>
          <a:ln w="9525" cap="flat" cmpd="sng">
            <a:solidFill>
              <a:schemeClr val="lt1"/>
            </a:solidFill>
            <a:prstDash val="solid"/>
            <a:round/>
            <a:headEnd type="none" w="med" len="med"/>
            <a:tailEnd type="none" w="med" len="med"/>
          </a:ln>
        </p:spPr>
      </p:cxnSp>
      <p:grpSp>
        <p:nvGrpSpPr>
          <p:cNvPr id="12" name="Google Shape;225;p34">
            <a:extLst>
              <a:ext uri="{FF2B5EF4-FFF2-40B4-BE49-F238E27FC236}">
                <a16:creationId xmlns:a16="http://schemas.microsoft.com/office/drawing/2014/main" id="{3FA5DF0A-A25E-857E-CF23-F3215B5AE864}"/>
              </a:ext>
            </a:extLst>
          </p:cNvPr>
          <p:cNvGrpSpPr/>
          <p:nvPr/>
        </p:nvGrpSpPr>
        <p:grpSpPr>
          <a:xfrm>
            <a:off x="1080639" y="1203603"/>
            <a:ext cx="3326769" cy="307585"/>
            <a:chOff x="4075731" y="1234875"/>
            <a:chExt cx="2179507" cy="307585"/>
          </a:xfrm>
        </p:grpSpPr>
        <p:sp>
          <p:nvSpPr>
            <p:cNvPr id="13" name="Google Shape;226;p34">
              <a:extLst>
                <a:ext uri="{FF2B5EF4-FFF2-40B4-BE49-F238E27FC236}">
                  <a16:creationId xmlns:a16="http://schemas.microsoft.com/office/drawing/2014/main" id="{2A939034-68D7-A347-58D3-2235C06642A3}"/>
                </a:ext>
              </a:extLst>
            </p:cNvPr>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227;p34">
              <a:extLst>
                <a:ext uri="{FF2B5EF4-FFF2-40B4-BE49-F238E27FC236}">
                  <a16:creationId xmlns:a16="http://schemas.microsoft.com/office/drawing/2014/main" id="{3514BC28-19C5-31EE-26CC-086D616899A1}"/>
                </a:ext>
              </a:extLst>
            </p:cNvPr>
            <p:cNvCxnSpPr>
              <a:cxnSpLocks/>
              <a:endCxn id="13" idx="6"/>
            </p:cNvCxnSpPr>
            <p:nvPr/>
          </p:nvCxnSpPr>
          <p:spPr>
            <a:xfrm rot="16200000" flipV="1">
              <a:off x="5064117" y="351340"/>
              <a:ext cx="272635" cy="2109606"/>
            </a:xfrm>
            <a:prstGeom prst="bentConnector2">
              <a:avLst/>
            </a:prstGeom>
            <a:noFill/>
            <a:ln w="9525" cap="flat" cmpd="sng">
              <a:solidFill>
                <a:schemeClr val="lt1"/>
              </a:solidFill>
              <a:prstDash val="solid"/>
              <a:round/>
              <a:headEnd type="none" w="med" len="med"/>
              <a:tailEnd type="none" w="med" len="med"/>
            </a:ln>
          </p:spPr>
        </p:cxnSp>
      </p:grpSp>
      <p:sp>
        <p:nvSpPr>
          <p:cNvPr id="16" name="Google Shape;183;p33">
            <a:extLst>
              <a:ext uri="{FF2B5EF4-FFF2-40B4-BE49-F238E27FC236}">
                <a16:creationId xmlns:a16="http://schemas.microsoft.com/office/drawing/2014/main" id="{10747F2B-B718-FDF5-741B-9A02FD4A0886}"/>
              </a:ext>
            </a:extLst>
          </p:cNvPr>
          <p:cNvSpPr/>
          <p:nvPr/>
        </p:nvSpPr>
        <p:spPr>
          <a:xfrm>
            <a:off x="716858" y="820953"/>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p33">
            <a:extLst>
              <a:ext uri="{FF2B5EF4-FFF2-40B4-BE49-F238E27FC236}">
                <a16:creationId xmlns:a16="http://schemas.microsoft.com/office/drawing/2014/main" id="{96A4C18E-B897-14F2-BE2B-330A7089747D}"/>
              </a:ext>
            </a:extLst>
          </p:cNvPr>
          <p:cNvSpPr txBox="1">
            <a:spLocks/>
          </p:cNvSpPr>
          <p:nvPr/>
        </p:nvSpPr>
        <p:spPr>
          <a:xfrm>
            <a:off x="795908" y="1004188"/>
            <a:ext cx="8055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dk1"/>
                </a:solidFill>
                <a:latin typeface="Fugaz One" panose="020B0604020202020204" charset="0"/>
              </a:rPr>
              <a:t>04</a:t>
            </a:r>
          </a:p>
        </p:txBody>
      </p:sp>
      <p:pic>
        <p:nvPicPr>
          <p:cNvPr id="3" name="Picture 2" descr="Logo&#10;&#10;Description automatically generated">
            <a:extLst>
              <a:ext uri="{FF2B5EF4-FFF2-40B4-BE49-F238E27FC236}">
                <a16:creationId xmlns:a16="http://schemas.microsoft.com/office/drawing/2014/main" id="{6112D1F5-531D-93F8-7186-46AB4733D560}"/>
              </a:ext>
            </a:extLst>
          </p:cNvPr>
          <p:cNvPicPr>
            <a:picLocks noChangeAspect="1"/>
          </p:cNvPicPr>
          <p:nvPr/>
        </p:nvPicPr>
        <p:blipFill rotWithShape="1">
          <a:blip r:embed="rId3"/>
          <a:srcRect t="1" b="767"/>
          <a:stretch/>
        </p:blipFill>
        <p:spPr>
          <a:xfrm>
            <a:off x="3334791" y="1764850"/>
            <a:ext cx="2161857" cy="18674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89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
        <p:nvSpPr>
          <p:cNvPr id="2" name="TextBox 1"/>
          <p:cNvSpPr txBox="1"/>
          <p:nvPr/>
        </p:nvSpPr>
        <p:spPr>
          <a:xfrm>
            <a:off x="307298" y="839449"/>
            <a:ext cx="8454453" cy="738664"/>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OpenStack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được</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triển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khai</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theo</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mô</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hình</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IaaS</a:t>
            </a:r>
          </a:p>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VCS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đang</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vận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hành</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là</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private cloud</a:t>
            </a:r>
          </a:p>
          <a:p>
            <a:pPr marL="285750" indent="-285750">
              <a:buClr>
                <a:schemeClr val="bg1"/>
              </a:buClr>
              <a:buFont typeface="Arial" panose="020B0604020202020204" pitchFamily="34" charset="0"/>
              <a:buChar char="•"/>
            </a:pP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Tìm</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hiểu</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về</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các</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Project:</a:t>
            </a:r>
          </a:p>
        </p:txBody>
      </p:sp>
      <p:sp>
        <p:nvSpPr>
          <p:cNvPr id="3" name="TextBox 2"/>
          <p:cNvSpPr txBox="1"/>
          <p:nvPr/>
        </p:nvSpPr>
        <p:spPr>
          <a:xfrm>
            <a:off x="664464" y="1578113"/>
            <a:ext cx="5758821" cy="1600438"/>
          </a:xfrm>
          <a:prstGeom prst="rect">
            <a:avLst/>
          </a:prstGeom>
          <a:noFill/>
        </p:spPr>
        <p:txBody>
          <a:bodyPr wrap="square" rtlCol="0">
            <a:spAutoFit/>
          </a:bodyPr>
          <a:lstStyle/>
          <a:p>
            <a:pPr marL="285750" lvl="7" indent="-285750">
              <a:buClr>
                <a:schemeClr val="bg1"/>
              </a:buClr>
              <a:buFont typeface="Courier New" panose="02070309020205020404" pitchFamily="49" charset="0"/>
              <a:buChar char="o"/>
            </a:pP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DashBoard</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quản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lý</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Openstack</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thông</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qua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giao</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diện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màn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hình</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a:t>
            </a:r>
          </a:p>
          <a:p>
            <a:pPr marL="285750" lvl="7" indent="-285750">
              <a:buClr>
                <a:schemeClr val="bg1"/>
              </a:buClr>
              <a:buFont typeface="Courier New" panose="02070309020205020404" pitchFamily="49" charset="0"/>
              <a:buChar char="o"/>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Keystone: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Định</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danh</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xác</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thực</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các</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dịch</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vụ</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thông</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qua plugin.</a:t>
            </a:r>
          </a:p>
          <a:p>
            <a:pPr marL="285750" lvl="7" indent="-285750">
              <a:buClr>
                <a:schemeClr val="bg1"/>
              </a:buClr>
              <a:buFont typeface="Courier New" panose="02070309020205020404" pitchFamily="49" charset="0"/>
              <a:buChar char="o"/>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Glance: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quản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lý</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image.</a:t>
            </a:r>
          </a:p>
          <a:p>
            <a:pPr marL="285750" lvl="7" indent="-285750">
              <a:buClr>
                <a:schemeClr val="bg1"/>
              </a:buClr>
              <a:buFont typeface="Courier New" panose="02070309020205020404" pitchFamily="49" charset="0"/>
              <a:buChar char="o"/>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Cinder: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quản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lý</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các</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block storage.</a:t>
            </a:r>
          </a:p>
          <a:p>
            <a:pPr marL="285750" lvl="7" indent="-285750">
              <a:buClr>
                <a:schemeClr val="bg1"/>
              </a:buClr>
              <a:buFont typeface="Courier New" panose="02070309020205020404" pitchFamily="49" charset="0"/>
              <a:buChar char="o"/>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Nova: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quản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lý</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các</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Compute node.</a:t>
            </a:r>
          </a:p>
          <a:p>
            <a:pPr marL="285750" lvl="8" indent="-285750">
              <a:buClr>
                <a:schemeClr val="bg1"/>
              </a:buClr>
              <a:buFont typeface="Courier New" panose="02070309020205020404" pitchFamily="49" charset="0"/>
              <a:buChar char="o"/>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Neutron: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quản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lý</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mạng</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trong</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cloud.</a:t>
            </a:r>
          </a:p>
          <a:p>
            <a:pPr marL="285750" indent="-285750">
              <a:buFont typeface="Courier New" panose="02070309020205020404" pitchFamily="49" charset="0"/>
              <a:buChar char="o"/>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1381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
        <p:nvSpPr>
          <p:cNvPr id="2" name="TextBox 1"/>
          <p:cNvSpPr txBox="1"/>
          <p:nvPr/>
        </p:nvSpPr>
        <p:spPr>
          <a:xfrm>
            <a:off x="231649" y="707237"/>
            <a:ext cx="4961744" cy="400110"/>
          </a:xfrm>
          <a:prstGeom prst="rect">
            <a:avLst/>
          </a:prstGeom>
          <a:noFill/>
        </p:spPr>
        <p:txBody>
          <a:bodyPr wrap="square" rtlCol="0">
            <a:spAutoFit/>
          </a:bodyPr>
          <a:lstStyle/>
          <a:p>
            <a:r>
              <a:rPr lang="en-US" sz="2000" dirty="0" err="1">
                <a:solidFill>
                  <a:schemeClr val="bg1"/>
                </a:solidFill>
                <a:latin typeface="Fugaz One" panose="020B0604020202020204" charset="0"/>
              </a:rPr>
              <a:t>KeyStone</a:t>
            </a:r>
            <a:r>
              <a:rPr lang="en-US" sz="2000" dirty="0">
                <a:solidFill>
                  <a:schemeClr val="bg1"/>
                </a:solidFill>
                <a:latin typeface="Fugaz One" panose="020B0604020202020204" charset="0"/>
              </a:rPr>
              <a:t>: identity service</a:t>
            </a:r>
          </a:p>
        </p:txBody>
      </p:sp>
      <p:sp>
        <p:nvSpPr>
          <p:cNvPr id="3" name="TextBox 2">
            <a:extLst>
              <a:ext uri="{FF2B5EF4-FFF2-40B4-BE49-F238E27FC236}">
                <a16:creationId xmlns:a16="http://schemas.microsoft.com/office/drawing/2014/main" id="{1A77B637-9D34-0835-6370-1A7AE6A11062}"/>
              </a:ext>
            </a:extLst>
          </p:cNvPr>
          <p:cNvSpPr txBox="1"/>
          <p:nvPr/>
        </p:nvSpPr>
        <p:spPr>
          <a:xfrm>
            <a:off x="231649" y="1174171"/>
            <a:ext cx="8483373" cy="1815882"/>
          </a:xfrm>
          <a:prstGeom prst="rect">
            <a:avLst/>
          </a:prstGeom>
          <a:noFill/>
        </p:spPr>
        <p:txBody>
          <a:bodyPr wrap="square" rtlCol="0">
            <a:spAutoFit/>
          </a:bodyPr>
          <a:lstStyle/>
          <a:p>
            <a:pPr marL="285750" indent="-285750" algn="l">
              <a:buClr>
                <a:schemeClr val="bg1"/>
              </a:buClr>
              <a:buFont typeface="Arial" panose="020B0604020202020204" pitchFamily="34" charset="0"/>
              <a:buChar char="•"/>
            </a:pPr>
            <a:r>
              <a:rPr lang="vi-VN" b="0" i="0" dirty="0">
                <a:solidFill>
                  <a:schemeClr val="bg1"/>
                </a:solidFill>
                <a:effectLst/>
                <a:latin typeface="-apple-system"/>
              </a:rPr>
              <a:t>Cung cấp dịch vụ xác thực và ủy quyền cho các dịch vụ khác của OpenStack, cung cấp danh mục của các endpoints cho tất các dịch vụ trong OpenStack. Cụ thể hơn:Xác thực user và vấn đề token để truy cập vào các dịch vụ</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Lưu trữ user và các </a:t>
            </a:r>
            <a:r>
              <a:rPr lang="en-US" dirty="0" err="1">
                <a:solidFill>
                  <a:schemeClr val="bg1"/>
                </a:solidFill>
                <a:latin typeface="-apple-system"/>
              </a:rPr>
              <a:t>tenant,project</a:t>
            </a:r>
            <a:r>
              <a:rPr lang="vi-VN" b="0" i="0" dirty="0">
                <a:solidFill>
                  <a:schemeClr val="bg1"/>
                </a:solidFill>
                <a:effectLst/>
                <a:latin typeface="-apple-system"/>
              </a:rPr>
              <a:t> cho vai trò kiểm soát truy cập</a:t>
            </a:r>
            <a:r>
              <a:rPr lang="en-US" b="0" i="0" dirty="0">
                <a:solidFill>
                  <a:schemeClr val="bg1"/>
                </a:solidFill>
                <a:effectLst/>
                <a:latin typeface="-apple-system"/>
              </a:rPr>
              <a:t> </a:t>
            </a:r>
            <a:r>
              <a:rPr lang="vi-VN" b="0" i="0" dirty="0">
                <a:solidFill>
                  <a:schemeClr val="bg1"/>
                </a:solidFill>
                <a:effectLst/>
                <a:latin typeface="-apple-system"/>
              </a:rPr>
              <a:t>(cơ chế role-based access control - RBAC)</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Cung cấp catalog của các dịch vụ (và các API enpoints của chúng) trên cloud</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Tạo các policy giữa user và dịch vụ</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Mỗi chức năng của Keystone có kiến trúc pluggable backend cho phép hỗ trợ kết hợp với LDAP, PAM, SQL</a:t>
            </a:r>
          </a:p>
          <a:p>
            <a:pPr>
              <a:buClr>
                <a:schemeClr val="bg1"/>
              </a:buClr>
            </a:pPr>
            <a:endParaRPr lang="en-US" dirty="0">
              <a:solidFill>
                <a:schemeClr val="bg1"/>
              </a:solidFill>
            </a:endParaRPr>
          </a:p>
        </p:txBody>
      </p:sp>
    </p:spTree>
    <p:extLst>
      <p:ext uri="{BB962C8B-B14F-4D97-AF65-F5344CB8AC3E}">
        <p14:creationId xmlns:p14="http://schemas.microsoft.com/office/powerpoint/2010/main" val="280316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
        <p:nvSpPr>
          <p:cNvPr id="2" name="TextBox 1"/>
          <p:cNvSpPr txBox="1"/>
          <p:nvPr/>
        </p:nvSpPr>
        <p:spPr>
          <a:xfrm>
            <a:off x="231649" y="707237"/>
            <a:ext cx="4961744" cy="400110"/>
          </a:xfrm>
          <a:prstGeom prst="rect">
            <a:avLst/>
          </a:prstGeom>
          <a:noFill/>
        </p:spPr>
        <p:txBody>
          <a:bodyPr wrap="square" rtlCol="0">
            <a:spAutoFit/>
          </a:bodyPr>
          <a:lstStyle/>
          <a:p>
            <a:r>
              <a:rPr lang="en-US" sz="2000" dirty="0">
                <a:solidFill>
                  <a:schemeClr val="bg1"/>
                </a:solidFill>
                <a:latin typeface="Fugaz One" panose="020B0604020202020204" charset="0"/>
              </a:rPr>
              <a:t>Glance: Image service </a:t>
            </a:r>
          </a:p>
        </p:txBody>
      </p:sp>
      <p:sp>
        <p:nvSpPr>
          <p:cNvPr id="3" name="TextBox 2">
            <a:extLst>
              <a:ext uri="{FF2B5EF4-FFF2-40B4-BE49-F238E27FC236}">
                <a16:creationId xmlns:a16="http://schemas.microsoft.com/office/drawing/2014/main" id="{89E59BB9-400B-3AF5-A47F-CD1BF9A1E367}"/>
              </a:ext>
            </a:extLst>
          </p:cNvPr>
          <p:cNvSpPr txBox="1"/>
          <p:nvPr/>
        </p:nvSpPr>
        <p:spPr>
          <a:xfrm>
            <a:off x="293511" y="1168400"/>
            <a:ext cx="8410222" cy="1169551"/>
          </a:xfrm>
          <a:prstGeom prst="rect">
            <a:avLst/>
          </a:prstGeom>
          <a:noFill/>
        </p:spPr>
        <p:txBody>
          <a:bodyPr wrap="square" rtlCol="0">
            <a:spAutoFit/>
          </a:bodyPr>
          <a:lstStyle/>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Lưu trữ và truy xuất các disk images của các máy ảo của người dùng và các cloud services khác. OpenStack compute sẽ sử dụng chúng trong suốt quá trình dự phòng instances. Các tính năng chính:Người quản trị tạo sẵn template để user có thể tạo máy ảo nhanh chóng</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Người dùng có thể tạo máy ảo từ ổ đĩa ảo có sẵn. Glance chuyển images tới Nova để vận hành instance</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Snapshot từ các instance đang chạy có thể được lưu trữ, vì vậy máy ảo đó có thể được back up.</a:t>
            </a:r>
          </a:p>
        </p:txBody>
      </p:sp>
    </p:spTree>
    <p:extLst>
      <p:ext uri="{BB962C8B-B14F-4D97-AF65-F5344CB8AC3E}">
        <p14:creationId xmlns:p14="http://schemas.microsoft.com/office/powerpoint/2010/main" val="797136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
        <p:nvSpPr>
          <p:cNvPr id="2" name="TextBox 1"/>
          <p:cNvSpPr txBox="1"/>
          <p:nvPr/>
        </p:nvSpPr>
        <p:spPr>
          <a:xfrm>
            <a:off x="231649" y="707237"/>
            <a:ext cx="4961744" cy="400110"/>
          </a:xfrm>
          <a:prstGeom prst="rect">
            <a:avLst/>
          </a:prstGeom>
          <a:noFill/>
        </p:spPr>
        <p:txBody>
          <a:bodyPr wrap="square" rtlCol="0">
            <a:spAutoFit/>
          </a:bodyPr>
          <a:lstStyle/>
          <a:p>
            <a:r>
              <a:rPr lang="en-US" sz="2000" dirty="0">
                <a:solidFill>
                  <a:schemeClr val="bg1"/>
                </a:solidFill>
                <a:latin typeface="Fugaz One" panose="020B0604020202020204" charset="0"/>
              </a:rPr>
              <a:t>Cinder: Block Storage service</a:t>
            </a:r>
          </a:p>
        </p:txBody>
      </p:sp>
      <p:sp>
        <p:nvSpPr>
          <p:cNvPr id="3" name="TextBox 2">
            <a:extLst>
              <a:ext uri="{FF2B5EF4-FFF2-40B4-BE49-F238E27FC236}">
                <a16:creationId xmlns:a16="http://schemas.microsoft.com/office/drawing/2014/main" id="{CF379221-BADA-4479-5E1E-1D189EA96EE2}"/>
              </a:ext>
            </a:extLst>
          </p:cNvPr>
          <p:cNvSpPr txBox="1"/>
          <p:nvPr/>
        </p:nvSpPr>
        <p:spPr>
          <a:xfrm>
            <a:off x="231649" y="1264356"/>
            <a:ext cx="8517240" cy="954107"/>
          </a:xfrm>
          <a:prstGeom prst="rect">
            <a:avLst/>
          </a:prstGeom>
          <a:noFill/>
        </p:spPr>
        <p:txBody>
          <a:bodyPr wrap="square" rtlCol="0">
            <a:spAutoFit/>
          </a:bodyPr>
          <a:lstStyle/>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Cung cấp các khối lưu trữ bền vững (volume) để chạy các máy ảo (instances).</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Kiến trúc pluggable driver cho phép kết nối với công nghệ Storage của các hãng khác.</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Có thể attach và detach một volume từ máy ảo này gắn sang máy ảo khác, khởi tạo instance mới</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Có thể sao lưu, mở rộng các volume</a:t>
            </a:r>
          </a:p>
        </p:txBody>
      </p:sp>
    </p:spTree>
    <p:extLst>
      <p:ext uri="{BB962C8B-B14F-4D97-AF65-F5344CB8AC3E}">
        <p14:creationId xmlns:p14="http://schemas.microsoft.com/office/powerpoint/2010/main" val="84878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
        <p:nvSpPr>
          <p:cNvPr id="2" name="TextBox 1"/>
          <p:cNvSpPr txBox="1"/>
          <p:nvPr/>
        </p:nvSpPr>
        <p:spPr>
          <a:xfrm>
            <a:off x="231649" y="707237"/>
            <a:ext cx="4961744" cy="400110"/>
          </a:xfrm>
          <a:prstGeom prst="rect">
            <a:avLst/>
          </a:prstGeom>
          <a:noFill/>
        </p:spPr>
        <p:txBody>
          <a:bodyPr wrap="square" rtlCol="0">
            <a:spAutoFit/>
          </a:bodyPr>
          <a:lstStyle/>
          <a:p>
            <a:r>
              <a:rPr lang="en-US" sz="2000" dirty="0">
                <a:solidFill>
                  <a:schemeClr val="bg1"/>
                </a:solidFill>
                <a:latin typeface="Fugaz One" panose="020B0604020202020204" charset="0"/>
              </a:rPr>
              <a:t>Nova: Compute service</a:t>
            </a:r>
          </a:p>
        </p:txBody>
      </p:sp>
      <p:sp>
        <p:nvSpPr>
          <p:cNvPr id="3" name="TextBox 2">
            <a:extLst>
              <a:ext uri="{FF2B5EF4-FFF2-40B4-BE49-F238E27FC236}">
                <a16:creationId xmlns:a16="http://schemas.microsoft.com/office/drawing/2014/main" id="{0541A01D-2AA4-2FA0-A520-DABA242CCDCC}"/>
              </a:ext>
            </a:extLst>
          </p:cNvPr>
          <p:cNvSpPr txBox="1"/>
          <p:nvPr/>
        </p:nvSpPr>
        <p:spPr>
          <a:xfrm>
            <a:off x="191911" y="1349022"/>
            <a:ext cx="8556978" cy="2031325"/>
          </a:xfrm>
          <a:prstGeom prst="rect">
            <a:avLst/>
          </a:prstGeom>
          <a:noFill/>
        </p:spPr>
        <p:txBody>
          <a:bodyPr wrap="square" rtlCol="0">
            <a:spAutoFit/>
          </a:bodyPr>
          <a:lstStyle/>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Quản lí các máy ảo trong môi trường OpenStack, chịu trách nhiệm khởi tạo, lập lịch, ngừng hoạt động của các máy ảo theo yêu cầu.</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Starting, resizing, stopping và querying máy ảo</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Gán và remove public IP</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Attach và detach block storage</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Show instance consoles (VNC)</a:t>
            </a:r>
            <a:r>
              <a:rPr lang="en-US" b="0" i="0" dirty="0">
                <a:solidFill>
                  <a:schemeClr val="bg1"/>
                </a:solidFill>
                <a:effectLst/>
                <a:latin typeface="-apple-system"/>
              </a:rPr>
              <a:t> </a:t>
            </a:r>
            <a:endParaRPr lang="vi-VN" b="0" i="0" dirty="0">
              <a:solidFill>
                <a:schemeClr val="bg1"/>
              </a:solidFill>
              <a:effectLst/>
              <a:latin typeface="-apple-system"/>
            </a:endParaRP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Snapshot running instances</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Nova hỗ trợ nhiều hypervisor: KVM, VMware, Xen, Docker, etc.</a:t>
            </a:r>
          </a:p>
          <a:p>
            <a:pPr>
              <a:buClr>
                <a:schemeClr val="bg1"/>
              </a:buClr>
            </a:pPr>
            <a:endParaRPr lang="en-US" dirty="0">
              <a:solidFill>
                <a:schemeClr val="bg1"/>
              </a:solidFill>
            </a:endParaRPr>
          </a:p>
        </p:txBody>
      </p:sp>
    </p:spTree>
    <p:extLst>
      <p:ext uri="{BB962C8B-B14F-4D97-AF65-F5344CB8AC3E}">
        <p14:creationId xmlns:p14="http://schemas.microsoft.com/office/powerpoint/2010/main" val="264949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
        <p:nvSpPr>
          <p:cNvPr id="2" name="TextBox 1"/>
          <p:cNvSpPr txBox="1"/>
          <p:nvPr/>
        </p:nvSpPr>
        <p:spPr>
          <a:xfrm>
            <a:off x="231649" y="707237"/>
            <a:ext cx="4961744" cy="400110"/>
          </a:xfrm>
          <a:prstGeom prst="rect">
            <a:avLst/>
          </a:prstGeom>
          <a:noFill/>
        </p:spPr>
        <p:txBody>
          <a:bodyPr wrap="square" rtlCol="0">
            <a:spAutoFit/>
          </a:bodyPr>
          <a:lstStyle/>
          <a:p>
            <a:r>
              <a:rPr lang="en-US" sz="2000" dirty="0">
                <a:solidFill>
                  <a:schemeClr val="bg1"/>
                </a:solidFill>
                <a:latin typeface="Fugaz One" panose="020B0604020202020204" charset="0"/>
              </a:rPr>
              <a:t>Neutron: networking service</a:t>
            </a:r>
          </a:p>
        </p:txBody>
      </p:sp>
      <p:sp>
        <p:nvSpPr>
          <p:cNvPr id="3" name="TextBox 2">
            <a:extLst>
              <a:ext uri="{FF2B5EF4-FFF2-40B4-BE49-F238E27FC236}">
                <a16:creationId xmlns:a16="http://schemas.microsoft.com/office/drawing/2014/main" id="{7122EA08-BACF-DFBC-AB04-6845C5724590}"/>
              </a:ext>
            </a:extLst>
          </p:cNvPr>
          <p:cNvSpPr txBox="1"/>
          <p:nvPr/>
        </p:nvSpPr>
        <p:spPr>
          <a:xfrm>
            <a:off x="231649" y="1174044"/>
            <a:ext cx="8545462" cy="1600438"/>
          </a:xfrm>
          <a:prstGeom prst="rect">
            <a:avLst/>
          </a:prstGeom>
          <a:noFill/>
        </p:spPr>
        <p:txBody>
          <a:bodyPr wrap="square" rtlCol="0">
            <a:spAutoFit/>
          </a:bodyPr>
          <a:lstStyle/>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Các phiên bản trước Grizzly tên là Quantum, sau đổi tên thành Neutron</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Cung cấp kết nối mạng như một dịch vụ (Network-Connectivity-as-a-Service) cho các dịch vụ khác của OpenStack, thay thế cho nova-network.</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Cung cấp API cho người dùng để họ tạo các network của riêng mình và attach vào server interfaces.</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Kiến trúc pluggable hỗ trợ các công nghệ khác nhau của các nhà cung cấp networking phổ biến.</a:t>
            </a:r>
          </a:p>
          <a:p>
            <a:pPr algn="l">
              <a:buClr>
                <a:schemeClr val="bg1"/>
              </a:buClr>
              <a:buFont typeface="Arial" panose="020B0604020202020204" pitchFamily="34" charset="0"/>
              <a:buChar char="•"/>
            </a:pPr>
            <a:r>
              <a:rPr lang="en-US" b="0" i="0" dirty="0">
                <a:solidFill>
                  <a:schemeClr val="bg1"/>
                </a:solidFill>
                <a:effectLst/>
                <a:latin typeface="-apple-system"/>
              </a:rPr>
              <a:t> </a:t>
            </a:r>
            <a:r>
              <a:rPr lang="vi-VN" b="0" i="0" dirty="0">
                <a:solidFill>
                  <a:schemeClr val="bg1"/>
                </a:solidFill>
                <a:effectLst/>
                <a:latin typeface="-apple-system"/>
              </a:rPr>
              <a:t>Ngoài ra nó cũng cung cấp thêm các dịch vụ mạng khác như: FWaaS (Firewall as a service), LBaaS (Load balancing as a servie), VPNaaS (VPN as a service),...</a:t>
            </a:r>
          </a:p>
        </p:txBody>
      </p:sp>
    </p:spTree>
    <p:extLst>
      <p:ext uri="{BB962C8B-B14F-4D97-AF65-F5344CB8AC3E}">
        <p14:creationId xmlns:p14="http://schemas.microsoft.com/office/powerpoint/2010/main" val="181369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Fugaz One" panose="020B0604020202020204" charset="0"/>
              </a:rPr>
              <a:t>c</a:t>
            </a:r>
            <a:endParaRPr dirty="0">
              <a:latin typeface="Fugaz One" panose="020B0604020202020204" charset="0"/>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1" name="Google Shape;181;p33">
            <a:hlinkClick r:id="rId3" action="ppaction://hlinksldjump"/>
          </p:cNvPr>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2" name="Google Shape;182;p33">
            <a:hlinkClick r:id="rId4" action="ppaction://hlinksldjump"/>
          </p:cNvPr>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3" name="Google Shape;183;p33">
            <a:hlinkClick r:id="rId5" action="ppaction://hlinksldjump"/>
          </p:cNvPr>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185" name="Google Shape;185;p33"/>
          <p:cNvSpPr txBox="1">
            <a:spLocks noGrp="1"/>
          </p:cNvSpPr>
          <p:nvPr>
            <p:ph type="title" idx="2"/>
          </p:nvPr>
        </p:nvSpPr>
        <p:spPr>
          <a:xfrm>
            <a:off x="1826274" y="1669200"/>
            <a:ext cx="290087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ugaz One" panose="020B0604020202020204" charset="0"/>
              </a:rPr>
              <a:t>Cloud Computing</a:t>
            </a:r>
            <a:endParaRPr dirty="0">
              <a:latin typeface="Fugaz One" panose="020B0604020202020204" charset="0"/>
            </a:endParaRPr>
          </a:p>
        </p:txBody>
      </p:sp>
      <p:sp>
        <p:nvSpPr>
          <p:cNvPr id="187" name="Google Shape;187;p33"/>
          <p:cNvSpPr txBox="1">
            <a:spLocks noGrp="1"/>
          </p:cNvSpPr>
          <p:nvPr>
            <p:ph type="title" idx="3"/>
          </p:nvPr>
        </p:nvSpPr>
        <p:spPr>
          <a:xfrm>
            <a:off x="5956931" y="1846690"/>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Fugaz One" panose="020B0604020202020204" charset="0"/>
              </a:rPr>
              <a:t>Type Of Cloud Computing</a:t>
            </a:r>
            <a:endParaRPr dirty="0">
              <a:latin typeface="Fugaz One" panose="020B0604020202020204" charset="0"/>
            </a:endParaRPr>
          </a:p>
        </p:txBody>
      </p:sp>
      <p:sp>
        <p:nvSpPr>
          <p:cNvPr id="189" name="Google Shape;189;p33"/>
          <p:cNvSpPr txBox="1">
            <a:spLocks noGrp="1"/>
          </p:cNvSpPr>
          <p:nvPr>
            <p:ph type="title" idx="5"/>
          </p:nvPr>
        </p:nvSpPr>
        <p:spPr>
          <a:xfrm>
            <a:off x="1826275" y="3336104"/>
            <a:ext cx="2816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Fugaz One" panose="020B0604020202020204" charset="0"/>
              </a:rPr>
              <a:t>Advantagement</a:t>
            </a:r>
            <a:endParaRPr dirty="0">
              <a:latin typeface="Fugaz One" panose="020B0604020202020204" charset="0"/>
            </a:endParaRPr>
          </a:p>
        </p:txBody>
      </p:sp>
      <p:sp>
        <p:nvSpPr>
          <p:cNvPr id="191" name="Google Shape;191;p33"/>
          <p:cNvSpPr txBox="1">
            <a:spLocks noGrp="1"/>
          </p:cNvSpPr>
          <p:nvPr>
            <p:ph type="title" idx="7"/>
          </p:nvPr>
        </p:nvSpPr>
        <p:spPr>
          <a:xfrm>
            <a:off x="5990863" y="3543444"/>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ugaz One" panose="020B0604020202020204" charset="0"/>
              </a:rPr>
              <a:t>My Lab</a:t>
            </a:r>
            <a:br>
              <a:rPr lang="en" dirty="0">
                <a:latin typeface="Fugaz One" panose="020B0604020202020204" charset="0"/>
              </a:rPr>
            </a:br>
            <a:r>
              <a:rPr lang="en" dirty="0">
                <a:latin typeface="Fugaz One" panose="020B0604020202020204" charset="0"/>
              </a:rPr>
              <a:t>OpenStack</a:t>
            </a:r>
            <a:endParaRPr dirty="0">
              <a:latin typeface="Fugaz One" panose="020B0604020202020204" charset="0"/>
            </a:endParaRPr>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Fugaz One" panose="020B0604020202020204" charset="0"/>
              </a:rPr>
              <a:t>01</a:t>
            </a:r>
            <a:endParaRPr dirty="0">
              <a:solidFill>
                <a:schemeClr val="dk1"/>
              </a:solidFill>
              <a:latin typeface="Fugaz One" panose="020B0604020202020204" charset="0"/>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Fugaz One" panose="020B0604020202020204" charset="0"/>
              </a:rPr>
              <a:t>03</a:t>
            </a:r>
            <a:endParaRPr dirty="0">
              <a:solidFill>
                <a:schemeClr val="dk1"/>
              </a:solidFill>
              <a:latin typeface="Fugaz One" panose="020B0604020202020204" charset="0"/>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Fugaz One" panose="020B0604020202020204" charset="0"/>
              </a:rPr>
              <a:t>02</a:t>
            </a:r>
            <a:endParaRPr dirty="0">
              <a:solidFill>
                <a:schemeClr val="dk1"/>
              </a:solidFill>
              <a:latin typeface="Fugaz One" panose="020B0604020202020204" charset="0"/>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Fugaz One" panose="020B0604020202020204" charset="0"/>
              </a:rPr>
              <a:t>04</a:t>
            </a:r>
            <a:endParaRPr>
              <a:solidFill>
                <a:schemeClr val="dk1"/>
              </a:solidFill>
              <a:latin typeface="Fugaz One" panose="020B0604020202020204" charset="0"/>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372863" y="1621125"/>
            <a:ext cx="1305900" cy="163050"/>
            <a:chOff x="4580800" y="3153225"/>
            <a:chExt cx="1305900" cy="163050"/>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08" name="Google Shape;208;p33"/>
            <p:cNvCxnSpPr>
              <a:stCxn id="207" idx="2"/>
              <a:endCxn id="181"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Fugaz One" panose="020B0604020202020204" charset="0"/>
              </a:rPr>
              <a:t>TABLE OF CONTENTS</a:t>
            </a:r>
            <a:endParaRPr>
              <a:solidFill>
                <a:schemeClr val="dk1"/>
              </a:solidFill>
              <a:latin typeface="Fugaz One"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
        <p:nvSpPr>
          <p:cNvPr id="2" name="TextBox 1"/>
          <p:cNvSpPr txBox="1"/>
          <p:nvPr/>
        </p:nvSpPr>
        <p:spPr>
          <a:xfrm>
            <a:off x="231649" y="707237"/>
            <a:ext cx="4961744" cy="400110"/>
          </a:xfrm>
          <a:prstGeom prst="rect">
            <a:avLst/>
          </a:prstGeom>
          <a:noFill/>
        </p:spPr>
        <p:txBody>
          <a:bodyPr wrap="square" rtlCol="0">
            <a:spAutoFit/>
          </a:bodyPr>
          <a:lstStyle/>
          <a:p>
            <a:r>
              <a:rPr lang="en-US" sz="2000" dirty="0">
                <a:solidFill>
                  <a:schemeClr val="bg1"/>
                </a:solidFill>
                <a:latin typeface="Fugaz One" panose="020B0604020202020204" charset="0"/>
              </a:rPr>
              <a:t>Horizon: Dashboard</a:t>
            </a:r>
          </a:p>
        </p:txBody>
      </p:sp>
      <p:sp>
        <p:nvSpPr>
          <p:cNvPr id="3" name="TextBox 2">
            <a:extLst>
              <a:ext uri="{FF2B5EF4-FFF2-40B4-BE49-F238E27FC236}">
                <a16:creationId xmlns:a16="http://schemas.microsoft.com/office/drawing/2014/main" id="{94F8D9D9-0231-5B53-82DB-5F0D0120AD0B}"/>
              </a:ext>
            </a:extLst>
          </p:cNvPr>
          <p:cNvSpPr txBox="1"/>
          <p:nvPr/>
        </p:nvSpPr>
        <p:spPr>
          <a:xfrm>
            <a:off x="158044" y="1107347"/>
            <a:ext cx="8698089" cy="2893100"/>
          </a:xfrm>
          <a:prstGeom prst="rect">
            <a:avLst/>
          </a:prstGeom>
          <a:noFill/>
        </p:spPr>
        <p:txBody>
          <a:bodyPr wrap="square" rtlCol="0">
            <a:spAutoFit/>
          </a:bodyPr>
          <a:lstStyle/>
          <a:p>
            <a:pPr marL="285750" indent="-285750" algn="l">
              <a:buClr>
                <a:schemeClr val="bg1"/>
              </a:buClr>
              <a:buFont typeface="Arial" panose="020B0604020202020204" pitchFamily="34" charset="0"/>
              <a:buChar char="•"/>
            </a:pPr>
            <a:r>
              <a:rPr lang="vi-VN" b="0" i="0" dirty="0">
                <a:solidFill>
                  <a:schemeClr val="bg1"/>
                </a:solidFill>
                <a:effectLst/>
                <a:latin typeface="-apple-system"/>
              </a:rPr>
              <a:t>Cung cấp giao diện nền web cho người dùng cuối và người quản trị cloud để tương tác với các dịch vụ khác của OpenStack, ví dụ như vận hành các instance, cấp phát địa chỉ IP và kiểm soát cấu hình truy cập các dịch vụ. HORIZON viết dựa trên python django framework. Một số thông tin mà giao diện người dùng cung cấp cho người sử dụng:Thông tin về quota và cách sử dụng</a:t>
            </a:r>
          </a:p>
          <a:p>
            <a:pPr marL="285750" indent="-285750" algn="l">
              <a:buClr>
                <a:schemeClr val="bg1"/>
              </a:buClr>
              <a:buFont typeface="Arial" panose="020B0604020202020204" pitchFamily="34" charset="0"/>
              <a:buChar char="•"/>
            </a:pPr>
            <a:r>
              <a:rPr lang="vi-VN" b="0" i="0" dirty="0">
                <a:solidFill>
                  <a:schemeClr val="bg1"/>
                </a:solidFill>
                <a:effectLst/>
                <a:latin typeface="-apple-system"/>
              </a:rPr>
              <a:t>Volume Management: điều khiển khởi tạo, hủy kết nối tới các block storage</a:t>
            </a:r>
          </a:p>
          <a:p>
            <a:pPr marL="285750" indent="-285750" algn="l">
              <a:buClr>
                <a:schemeClr val="bg1"/>
              </a:buClr>
              <a:buFont typeface="Arial" panose="020B0604020202020204" pitchFamily="34" charset="0"/>
              <a:buChar char="•"/>
            </a:pPr>
            <a:r>
              <a:rPr lang="vi-VN" b="0" i="0" dirty="0">
                <a:solidFill>
                  <a:schemeClr val="bg1"/>
                </a:solidFill>
                <a:effectLst/>
                <a:latin typeface="-apple-system"/>
              </a:rPr>
              <a:t>Images and Snapshots: up load và điều khiển các virtual images, các virtual images được sử dụng để back up hoặc boot một instance mới</a:t>
            </a:r>
          </a:p>
          <a:p>
            <a:pPr marL="285750" indent="-285750" algn="l">
              <a:buClr>
                <a:schemeClr val="bg1"/>
              </a:buClr>
              <a:buFont typeface="Arial" panose="020B0604020202020204" pitchFamily="34" charset="0"/>
              <a:buChar char="•"/>
            </a:pPr>
            <a:r>
              <a:rPr lang="vi-VN" b="0" i="0" dirty="0">
                <a:solidFill>
                  <a:schemeClr val="bg1"/>
                </a:solidFill>
                <a:effectLst/>
                <a:latin typeface="-apple-system"/>
              </a:rPr>
              <a:t>Addition:</a:t>
            </a:r>
          </a:p>
          <a:p>
            <a:pPr marL="742950" lvl="1" indent="-285750" algn="l">
              <a:buClr>
                <a:schemeClr val="bg1"/>
              </a:buClr>
              <a:buFont typeface="Courier New" panose="02070309020205020404" pitchFamily="49" charset="0"/>
              <a:buChar char="o"/>
            </a:pPr>
            <a:r>
              <a:rPr lang="vi-VN" b="0" i="0" dirty="0">
                <a:solidFill>
                  <a:schemeClr val="bg1"/>
                </a:solidFill>
                <a:effectLst/>
                <a:latin typeface="-apple-system"/>
              </a:rPr>
              <a:t>Flavors: định nghĩa các dịch vụ catalog yêu cầu về CPU, RAM và BOOT disk storage</a:t>
            </a:r>
          </a:p>
          <a:p>
            <a:pPr marL="742950" lvl="1" indent="-285750" algn="l">
              <a:buClr>
                <a:schemeClr val="bg1"/>
              </a:buClr>
              <a:buFont typeface="Courier New" panose="02070309020205020404" pitchFamily="49" charset="0"/>
              <a:buChar char="o"/>
            </a:pPr>
            <a:r>
              <a:rPr lang="vi-VN" b="0" i="0" dirty="0">
                <a:solidFill>
                  <a:schemeClr val="bg1"/>
                </a:solidFill>
                <a:effectLst/>
                <a:latin typeface="-apple-system"/>
              </a:rPr>
              <a:t>Project: cung cấp các group logic của các user</a:t>
            </a:r>
          </a:p>
          <a:p>
            <a:pPr marL="742950" lvl="1" indent="-285750" algn="l">
              <a:buClr>
                <a:schemeClr val="bg1"/>
              </a:buClr>
              <a:buFont typeface="Courier New" panose="02070309020205020404" pitchFamily="49" charset="0"/>
              <a:buChar char="o"/>
            </a:pPr>
            <a:r>
              <a:rPr lang="vi-VN" b="0" i="0" dirty="0">
                <a:solidFill>
                  <a:schemeClr val="bg1"/>
                </a:solidFill>
                <a:effectLst/>
                <a:latin typeface="-apple-system"/>
              </a:rPr>
              <a:t>User: quản trị các user</a:t>
            </a:r>
          </a:p>
          <a:p>
            <a:pPr marL="742950" lvl="1" indent="-285750" algn="l">
              <a:buClr>
                <a:schemeClr val="bg1"/>
              </a:buClr>
              <a:buFont typeface="Courier New" panose="02070309020205020404" pitchFamily="49" charset="0"/>
              <a:buChar char="o"/>
            </a:pPr>
            <a:r>
              <a:rPr lang="vi-VN" b="0" i="0" dirty="0">
                <a:solidFill>
                  <a:schemeClr val="bg1"/>
                </a:solidFill>
                <a:effectLst/>
                <a:latin typeface="-apple-system"/>
              </a:rPr>
              <a:t>System Info: Hiển thị các dịch vụ đang chạy trên cloud</a:t>
            </a:r>
          </a:p>
          <a:p>
            <a:pPr>
              <a:buClr>
                <a:schemeClr val="bg1"/>
              </a:buClr>
            </a:pPr>
            <a:endParaRPr lang="en-US" dirty="0">
              <a:solidFill>
                <a:schemeClr val="bg1"/>
              </a:solidFill>
            </a:endParaRPr>
          </a:p>
        </p:txBody>
      </p:sp>
    </p:spTree>
    <p:extLst>
      <p:ext uri="{BB962C8B-B14F-4D97-AF65-F5344CB8AC3E}">
        <p14:creationId xmlns:p14="http://schemas.microsoft.com/office/powerpoint/2010/main" val="3241909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
        <p:nvSpPr>
          <p:cNvPr id="2" name="Rounded Rectangle 1"/>
          <p:cNvSpPr/>
          <p:nvPr/>
        </p:nvSpPr>
        <p:spPr>
          <a:xfrm>
            <a:off x="1191719" y="1324131"/>
            <a:ext cx="1088585" cy="2615785"/>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Controller</a:t>
            </a:r>
          </a:p>
          <a:p>
            <a:pPr algn="ctr"/>
            <a:r>
              <a:rPr lang="en-US" sz="1100" dirty="0"/>
              <a:t>Node</a:t>
            </a:r>
          </a:p>
          <a:p>
            <a:pPr algn="ctr"/>
            <a:endParaRPr lang="en-US" sz="1100" dirty="0"/>
          </a:p>
          <a:p>
            <a:pPr algn="ctr"/>
            <a:endParaRPr lang="en-US" sz="1100" dirty="0"/>
          </a:p>
          <a:p>
            <a:pPr algn="ctr"/>
            <a:r>
              <a:rPr lang="en-US" sz="1100" dirty="0"/>
              <a:t>Keystone</a:t>
            </a:r>
            <a:br>
              <a:rPr lang="en-US" sz="1100" dirty="0"/>
            </a:br>
            <a:r>
              <a:rPr lang="en-US" sz="1100" dirty="0" err="1"/>
              <a:t>Nove</a:t>
            </a:r>
            <a:br>
              <a:rPr lang="en-US" sz="1100" dirty="0"/>
            </a:br>
            <a:r>
              <a:rPr lang="en-US" sz="1100" dirty="0"/>
              <a:t>Glance</a:t>
            </a:r>
            <a:br>
              <a:rPr lang="en-US" sz="1100" dirty="0"/>
            </a:br>
            <a:r>
              <a:rPr lang="en-US" sz="1100" dirty="0"/>
              <a:t>Cinder</a:t>
            </a:r>
          </a:p>
          <a:p>
            <a:pPr algn="ctr"/>
            <a:r>
              <a:rPr lang="en-US" sz="1100" dirty="0"/>
              <a:t>Neutron</a:t>
            </a:r>
          </a:p>
          <a:p>
            <a:pPr algn="ctr"/>
            <a:r>
              <a:rPr lang="en-US" sz="1100" dirty="0"/>
              <a:t>Horizon</a:t>
            </a:r>
          </a:p>
        </p:txBody>
      </p:sp>
      <p:sp>
        <p:nvSpPr>
          <p:cNvPr id="5" name="Rounded Rectangle 4"/>
          <p:cNvSpPr/>
          <p:nvPr/>
        </p:nvSpPr>
        <p:spPr>
          <a:xfrm>
            <a:off x="3008726" y="1324132"/>
            <a:ext cx="1173530" cy="2615785"/>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Compute1</a:t>
            </a:r>
          </a:p>
          <a:p>
            <a:pPr algn="ctr"/>
            <a:endParaRPr lang="en-US" sz="1100" dirty="0"/>
          </a:p>
          <a:p>
            <a:pPr algn="ctr"/>
            <a:endParaRPr lang="en-US" sz="1100" dirty="0"/>
          </a:p>
          <a:p>
            <a:pPr algn="ctr"/>
            <a:endParaRPr lang="en-US" sz="1100" dirty="0"/>
          </a:p>
          <a:p>
            <a:pPr algn="ctr"/>
            <a:r>
              <a:rPr lang="en-US" sz="1100" dirty="0"/>
              <a:t>Keystone</a:t>
            </a:r>
            <a:br>
              <a:rPr lang="en-US" sz="1100" dirty="0"/>
            </a:br>
            <a:r>
              <a:rPr lang="en-US" sz="1100" dirty="0"/>
              <a:t>Nova</a:t>
            </a:r>
          </a:p>
          <a:p>
            <a:pPr algn="ctr"/>
            <a:r>
              <a:rPr lang="en-US" sz="1100" dirty="0"/>
              <a:t>Neutron</a:t>
            </a:r>
          </a:p>
        </p:txBody>
      </p:sp>
      <p:sp>
        <p:nvSpPr>
          <p:cNvPr id="6" name="Rounded Rectangle 5"/>
          <p:cNvSpPr/>
          <p:nvPr/>
        </p:nvSpPr>
        <p:spPr>
          <a:xfrm>
            <a:off x="4967442" y="1324130"/>
            <a:ext cx="1088585" cy="2615785"/>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Block1</a:t>
            </a:r>
          </a:p>
          <a:p>
            <a:pPr algn="ctr"/>
            <a:endParaRPr lang="en-US" sz="1100" dirty="0"/>
          </a:p>
          <a:p>
            <a:pPr algn="ctr"/>
            <a:endParaRPr lang="en-US" sz="1100" dirty="0"/>
          </a:p>
          <a:p>
            <a:pPr algn="ctr"/>
            <a:endParaRPr lang="en-US" sz="1100" dirty="0"/>
          </a:p>
          <a:p>
            <a:pPr algn="ctr"/>
            <a:r>
              <a:rPr lang="en-US" sz="1100" dirty="0"/>
              <a:t>Keystone</a:t>
            </a:r>
            <a:br>
              <a:rPr lang="en-US" sz="1100" dirty="0"/>
            </a:br>
            <a:r>
              <a:rPr lang="en-US" sz="1100" dirty="0" err="1"/>
              <a:t>Nove</a:t>
            </a:r>
            <a:br>
              <a:rPr lang="en-US" sz="1100" dirty="0"/>
            </a:br>
            <a:r>
              <a:rPr lang="en-US" sz="1100" dirty="0"/>
              <a:t>Cinder</a:t>
            </a:r>
          </a:p>
          <a:p>
            <a:pPr algn="ctr"/>
            <a:endParaRPr lang="en-US" sz="1100" dirty="0"/>
          </a:p>
        </p:txBody>
      </p:sp>
      <p:sp>
        <p:nvSpPr>
          <p:cNvPr id="7" name="Rounded Rectangle 6"/>
          <p:cNvSpPr/>
          <p:nvPr/>
        </p:nvSpPr>
        <p:spPr>
          <a:xfrm>
            <a:off x="6820525" y="1324131"/>
            <a:ext cx="1371600" cy="764499"/>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Virtual disk</a:t>
            </a:r>
          </a:p>
          <a:p>
            <a:pPr algn="ctr"/>
            <a:endParaRPr lang="en-US" sz="1100" dirty="0"/>
          </a:p>
          <a:p>
            <a:pPr algn="ctr"/>
            <a:r>
              <a:rPr lang="en-US" sz="1100" dirty="0"/>
              <a:t>/dev/</a:t>
            </a:r>
            <a:r>
              <a:rPr lang="en-US" sz="1100" dirty="0" err="1"/>
              <a:t>sdb</a:t>
            </a:r>
            <a:endParaRPr lang="en-US" sz="1100" dirty="0"/>
          </a:p>
          <a:p>
            <a:pPr algn="ctr"/>
            <a:r>
              <a:rPr lang="en-US" sz="1100" dirty="0"/>
              <a:t>20gb</a:t>
            </a:r>
          </a:p>
        </p:txBody>
      </p:sp>
      <p:cxnSp>
        <p:nvCxnSpPr>
          <p:cNvPr id="4" name="Straight Connector 3"/>
          <p:cNvCxnSpPr/>
          <p:nvPr/>
        </p:nvCxnSpPr>
        <p:spPr>
          <a:xfrm>
            <a:off x="231649" y="1038840"/>
            <a:ext cx="83502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1649" y="4377605"/>
            <a:ext cx="835022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31649" y="4799351"/>
            <a:ext cx="835022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80796" y="759024"/>
            <a:ext cx="740615" cy="494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p>
        </p:txBody>
      </p:sp>
      <p:sp>
        <p:nvSpPr>
          <p:cNvPr id="17" name="TextBox 16"/>
          <p:cNvSpPr txBox="1"/>
          <p:nvPr/>
        </p:nvSpPr>
        <p:spPr>
          <a:xfrm>
            <a:off x="7018848" y="759024"/>
            <a:ext cx="1641422" cy="307777"/>
          </a:xfrm>
          <a:prstGeom prst="rect">
            <a:avLst/>
          </a:prstGeom>
          <a:noFill/>
        </p:spPr>
        <p:txBody>
          <a:bodyPr wrap="square" rtlCol="0">
            <a:spAutoFit/>
          </a:bodyPr>
          <a:lstStyle/>
          <a:p>
            <a:pPr algn="r"/>
            <a:r>
              <a:rPr lang="en-US" dirty="0">
                <a:solidFill>
                  <a:schemeClr val="bg1"/>
                </a:solidFill>
              </a:rPr>
              <a:t>192.168.131.0/24</a:t>
            </a:r>
          </a:p>
        </p:txBody>
      </p:sp>
      <p:sp>
        <p:nvSpPr>
          <p:cNvPr id="20" name="TextBox 19"/>
          <p:cNvSpPr txBox="1"/>
          <p:nvPr/>
        </p:nvSpPr>
        <p:spPr>
          <a:xfrm>
            <a:off x="7018848" y="4061856"/>
            <a:ext cx="1641422" cy="307777"/>
          </a:xfrm>
          <a:prstGeom prst="rect">
            <a:avLst/>
          </a:prstGeom>
          <a:noFill/>
        </p:spPr>
        <p:txBody>
          <a:bodyPr wrap="square" rtlCol="0">
            <a:spAutoFit/>
          </a:bodyPr>
          <a:lstStyle/>
          <a:p>
            <a:pPr algn="r"/>
            <a:r>
              <a:rPr lang="en-US" dirty="0">
                <a:solidFill>
                  <a:schemeClr val="bg1"/>
                </a:solidFill>
              </a:rPr>
              <a:t>10.10.20.0/24</a:t>
            </a:r>
          </a:p>
        </p:txBody>
      </p:sp>
      <p:sp>
        <p:nvSpPr>
          <p:cNvPr id="21" name="TextBox 20"/>
          <p:cNvSpPr txBox="1"/>
          <p:nvPr/>
        </p:nvSpPr>
        <p:spPr>
          <a:xfrm>
            <a:off x="7018848" y="4499547"/>
            <a:ext cx="1641422" cy="307777"/>
          </a:xfrm>
          <a:prstGeom prst="rect">
            <a:avLst/>
          </a:prstGeom>
          <a:noFill/>
        </p:spPr>
        <p:txBody>
          <a:bodyPr wrap="square" rtlCol="0">
            <a:spAutoFit/>
          </a:bodyPr>
          <a:lstStyle/>
          <a:p>
            <a:pPr algn="r"/>
            <a:r>
              <a:rPr lang="en-US" dirty="0">
                <a:solidFill>
                  <a:schemeClr val="bg1"/>
                </a:solidFill>
              </a:rPr>
              <a:t>10.10.10.0/24</a:t>
            </a:r>
          </a:p>
        </p:txBody>
      </p:sp>
      <p:sp>
        <p:nvSpPr>
          <p:cNvPr id="23" name="TextBox 22"/>
          <p:cNvSpPr txBox="1"/>
          <p:nvPr/>
        </p:nvSpPr>
        <p:spPr>
          <a:xfrm>
            <a:off x="3435945" y="442662"/>
            <a:ext cx="1641422"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000" dirty="0" err="1">
                <a:solidFill>
                  <a:schemeClr val="bg1"/>
                </a:solidFill>
              </a:rPr>
              <a:t>Mô</a:t>
            </a:r>
            <a:r>
              <a:rPr lang="en-US" sz="2000" dirty="0">
                <a:solidFill>
                  <a:schemeClr val="bg1"/>
                </a:solidFill>
              </a:rPr>
              <a:t> </a:t>
            </a:r>
            <a:r>
              <a:rPr lang="en-US" sz="2000" dirty="0" err="1">
                <a:solidFill>
                  <a:schemeClr val="bg1"/>
                </a:solidFill>
              </a:rPr>
              <a:t>hình</a:t>
            </a:r>
            <a:r>
              <a:rPr lang="en-US" sz="2000" dirty="0">
                <a:solidFill>
                  <a:schemeClr val="bg1"/>
                </a:solidFill>
              </a:rPr>
              <a:t> lab</a:t>
            </a:r>
          </a:p>
        </p:txBody>
      </p:sp>
      <p:cxnSp>
        <p:nvCxnSpPr>
          <p:cNvPr id="24" name="Straight Connector 23"/>
          <p:cNvCxnSpPr/>
          <p:nvPr/>
        </p:nvCxnSpPr>
        <p:spPr>
          <a:xfrm>
            <a:off x="1424066" y="3939915"/>
            <a:ext cx="0" cy="85943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59968" y="1030869"/>
            <a:ext cx="81" cy="2852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11734" y="1038840"/>
            <a:ext cx="81" cy="2852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1"/>
          </p:cNvCxnSpPr>
          <p:nvPr/>
        </p:nvCxnSpPr>
        <p:spPr>
          <a:xfrm flipH="1" flipV="1">
            <a:off x="6056027" y="1706380"/>
            <a:ext cx="764498" cy="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77850" y="3939915"/>
            <a:ext cx="0" cy="85943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26570" y="3939915"/>
            <a:ext cx="0" cy="85943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63712" y="3939915"/>
            <a:ext cx="0" cy="437688"/>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7496" y="3939915"/>
            <a:ext cx="0" cy="429718"/>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763718" y="3939915"/>
            <a:ext cx="2498" cy="429718"/>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258571" y="3716499"/>
            <a:ext cx="477440" cy="215444"/>
          </a:xfrm>
          <a:prstGeom prst="rect">
            <a:avLst/>
          </a:prstGeom>
          <a:noFill/>
        </p:spPr>
        <p:txBody>
          <a:bodyPr wrap="square" rtlCol="0">
            <a:spAutoFit/>
          </a:bodyPr>
          <a:lstStyle/>
          <a:p>
            <a:r>
              <a:rPr lang="en-US" sz="800" dirty="0">
                <a:solidFill>
                  <a:schemeClr val="bg1"/>
                </a:solidFill>
              </a:rPr>
              <a:t>.190</a:t>
            </a:r>
          </a:p>
        </p:txBody>
      </p:sp>
      <p:sp>
        <p:nvSpPr>
          <p:cNvPr id="57" name="TextBox 56"/>
          <p:cNvSpPr txBox="1"/>
          <p:nvPr/>
        </p:nvSpPr>
        <p:spPr>
          <a:xfrm>
            <a:off x="1780728" y="3719074"/>
            <a:ext cx="477440" cy="215444"/>
          </a:xfrm>
          <a:prstGeom prst="rect">
            <a:avLst/>
          </a:prstGeom>
          <a:noFill/>
        </p:spPr>
        <p:txBody>
          <a:bodyPr wrap="square" rtlCol="0">
            <a:spAutoFit/>
          </a:bodyPr>
          <a:lstStyle/>
          <a:p>
            <a:r>
              <a:rPr lang="en-US" sz="800" dirty="0">
                <a:solidFill>
                  <a:schemeClr val="bg1"/>
                </a:solidFill>
              </a:rPr>
              <a:t>.190</a:t>
            </a:r>
          </a:p>
        </p:txBody>
      </p:sp>
      <p:cxnSp>
        <p:nvCxnSpPr>
          <p:cNvPr id="61" name="Straight Connector 60"/>
          <p:cNvCxnSpPr/>
          <p:nvPr/>
        </p:nvCxnSpPr>
        <p:spPr>
          <a:xfrm>
            <a:off x="1736011" y="1062158"/>
            <a:ext cx="81" cy="28529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75454" y="3673859"/>
            <a:ext cx="477440" cy="215444"/>
          </a:xfrm>
          <a:prstGeom prst="rect">
            <a:avLst/>
          </a:prstGeom>
          <a:noFill/>
        </p:spPr>
        <p:txBody>
          <a:bodyPr wrap="square" rtlCol="0">
            <a:spAutoFit/>
          </a:bodyPr>
          <a:lstStyle/>
          <a:p>
            <a:r>
              <a:rPr lang="en-US" sz="800" dirty="0">
                <a:solidFill>
                  <a:schemeClr val="bg1"/>
                </a:solidFill>
              </a:rPr>
              <a:t>.191</a:t>
            </a:r>
          </a:p>
        </p:txBody>
      </p:sp>
      <p:sp>
        <p:nvSpPr>
          <p:cNvPr id="63" name="TextBox 62"/>
          <p:cNvSpPr txBox="1"/>
          <p:nvPr/>
        </p:nvSpPr>
        <p:spPr>
          <a:xfrm>
            <a:off x="3597611" y="3676434"/>
            <a:ext cx="477440" cy="215444"/>
          </a:xfrm>
          <a:prstGeom prst="rect">
            <a:avLst/>
          </a:prstGeom>
          <a:noFill/>
        </p:spPr>
        <p:txBody>
          <a:bodyPr wrap="square" rtlCol="0">
            <a:spAutoFit/>
          </a:bodyPr>
          <a:lstStyle/>
          <a:p>
            <a:r>
              <a:rPr lang="en-US" sz="800" dirty="0">
                <a:solidFill>
                  <a:schemeClr val="bg1"/>
                </a:solidFill>
              </a:rPr>
              <a:t>.191</a:t>
            </a:r>
          </a:p>
        </p:txBody>
      </p:sp>
      <p:sp>
        <p:nvSpPr>
          <p:cNvPr id="64" name="TextBox 63"/>
          <p:cNvSpPr txBox="1"/>
          <p:nvPr/>
        </p:nvSpPr>
        <p:spPr>
          <a:xfrm>
            <a:off x="5002841" y="3678429"/>
            <a:ext cx="477440" cy="215444"/>
          </a:xfrm>
          <a:prstGeom prst="rect">
            <a:avLst/>
          </a:prstGeom>
          <a:noFill/>
        </p:spPr>
        <p:txBody>
          <a:bodyPr wrap="square" rtlCol="0">
            <a:spAutoFit/>
          </a:bodyPr>
          <a:lstStyle/>
          <a:p>
            <a:r>
              <a:rPr lang="en-US" sz="800" dirty="0">
                <a:solidFill>
                  <a:schemeClr val="bg1"/>
                </a:solidFill>
              </a:rPr>
              <a:t>.192</a:t>
            </a:r>
          </a:p>
        </p:txBody>
      </p:sp>
      <p:sp>
        <p:nvSpPr>
          <p:cNvPr id="65" name="TextBox 64"/>
          <p:cNvSpPr txBox="1"/>
          <p:nvPr/>
        </p:nvSpPr>
        <p:spPr>
          <a:xfrm>
            <a:off x="5524998" y="3681004"/>
            <a:ext cx="477440" cy="215444"/>
          </a:xfrm>
          <a:prstGeom prst="rect">
            <a:avLst/>
          </a:prstGeom>
          <a:noFill/>
        </p:spPr>
        <p:txBody>
          <a:bodyPr wrap="square" rtlCol="0">
            <a:spAutoFit/>
          </a:bodyPr>
          <a:lstStyle/>
          <a:p>
            <a:r>
              <a:rPr lang="en-US" sz="800" dirty="0">
                <a:solidFill>
                  <a:schemeClr val="bg1"/>
                </a:solidFill>
              </a:rPr>
              <a:t>.192</a:t>
            </a:r>
          </a:p>
        </p:txBody>
      </p:sp>
      <p:sp>
        <p:nvSpPr>
          <p:cNvPr id="66" name="TextBox 65"/>
          <p:cNvSpPr txBox="1"/>
          <p:nvPr/>
        </p:nvSpPr>
        <p:spPr>
          <a:xfrm>
            <a:off x="1756113" y="1117467"/>
            <a:ext cx="477440" cy="215444"/>
          </a:xfrm>
          <a:prstGeom prst="rect">
            <a:avLst/>
          </a:prstGeom>
          <a:noFill/>
        </p:spPr>
        <p:txBody>
          <a:bodyPr wrap="square" rtlCol="0">
            <a:spAutoFit/>
          </a:bodyPr>
          <a:lstStyle/>
          <a:p>
            <a:r>
              <a:rPr lang="en-US" sz="800" dirty="0">
                <a:solidFill>
                  <a:schemeClr val="bg1"/>
                </a:solidFill>
              </a:rPr>
              <a:t>.128</a:t>
            </a:r>
          </a:p>
        </p:txBody>
      </p:sp>
      <p:sp>
        <p:nvSpPr>
          <p:cNvPr id="67" name="TextBox 66"/>
          <p:cNvSpPr txBox="1"/>
          <p:nvPr/>
        </p:nvSpPr>
        <p:spPr>
          <a:xfrm>
            <a:off x="3572996" y="1074827"/>
            <a:ext cx="477440" cy="215444"/>
          </a:xfrm>
          <a:prstGeom prst="rect">
            <a:avLst/>
          </a:prstGeom>
          <a:noFill/>
        </p:spPr>
        <p:txBody>
          <a:bodyPr wrap="square" rtlCol="0">
            <a:spAutoFit/>
          </a:bodyPr>
          <a:lstStyle/>
          <a:p>
            <a:r>
              <a:rPr lang="en-US" sz="800" dirty="0">
                <a:solidFill>
                  <a:schemeClr val="bg1"/>
                </a:solidFill>
              </a:rPr>
              <a:t>.129</a:t>
            </a:r>
          </a:p>
        </p:txBody>
      </p:sp>
      <p:sp>
        <p:nvSpPr>
          <p:cNvPr id="68" name="TextBox 67"/>
          <p:cNvSpPr txBox="1"/>
          <p:nvPr/>
        </p:nvSpPr>
        <p:spPr>
          <a:xfrm>
            <a:off x="5500383" y="1079397"/>
            <a:ext cx="477440" cy="215444"/>
          </a:xfrm>
          <a:prstGeom prst="rect">
            <a:avLst/>
          </a:prstGeom>
          <a:noFill/>
        </p:spPr>
        <p:txBody>
          <a:bodyPr wrap="square" rtlCol="0">
            <a:spAutoFit/>
          </a:bodyPr>
          <a:lstStyle/>
          <a:p>
            <a:r>
              <a:rPr lang="en-US" sz="800" dirty="0">
                <a:solidFill>
                  <a:schemeClr val="bg1"/>
                </a:solidFill>
              </a:rPr>
              <a:t>.130</a:t>
            </a:r>
          </a:p>
        </p:txBody>
      </p:sp>
    </p:spTree>
    <p:extLst>
      <p:ext uri="{BB962C8B-B14F-4D97-AF65-F5344CB8AC3E}">
        <p14:creationId xmlns:p14="http://schemas.microsoft.com/office/powerpoint/2010/main" val="2028696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pic>
        <p:nvPicPr>
          <p:cNvPr id="1026" name="Picture 2">
            <a:extLst>
              <a:ext uri="{FF2B5EF4-FFF2-40B4-BE49-F238E27FC236}">
                <a16:creationId xmlns:a16="http://schemas.microsoft.com/office/drawing/2014/main" id="{329BAABF-3CE7-F6C6-1DE0-68957653D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769" y="1800930"/>
            <a:ext cx="5106461" cy="21163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6967B65-C2BE-7E2E-A746-D3D7F0F828D5}"/>
              </a:ext>
            </a:extLst>
          </p:cNvPr>
          <p:cNvSpPr txBox="1"/>
          <p:nvPr/>
        </p:nvSpPr>
        <p:spPr>
          <a:xfrm>
            <a:off x="4064000" y="941057"/>
            <a:ext cx="1840089" cy="307777"/>
          </a:xfrm>
          <a:prstGeom prst="rect">
            <a:avLst/>
          </a:prstGeom>
          <a:noFill/>
        </p:spPr>
        <p:txBody>
          <a:bodyPr wrap="square" rtlCol="0">
            <a:spAutoFit/>
          </a:bodyPr>
          <a:lstStyle/>
          <a:p>
            <a:r>
              <a:rPr lang="en-US" dirty="0">
                <a:solidFill>
                  <a:schemeClr val="bg1"/>
                </a:solidFill>
              </a:rPr>
              <a:t>Overview</a:t>
            </a:r>
          </a:p>
        </p:txBody>
      </p:sp>
    </p:spTree>
    <p:extLst>
      <p:ext uri="{BB962C8B-B14F-4D97-AF65-F5344CB8AC3E}">
        <p14:creationId xmlns:p14="http://schemas.microsoft.com/office/powerpoint/2010/main" val="1229174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1607649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362842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99786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164104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17812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pic>
        <p:nvPicPr>
          <p:cNvPr id="8194" name="Picture 2" descr="Download The OpenStack Logo - OpenStack is open source software for  creating private and public clouds.">
            <a:extLst>
              <a:ext uri="{FF2B5EF4-FFF2-40B4-BE49-F238E27FC236}">
                <a16:creationId xmlns:a16="http://schemas.microsoft.com/office/drawing/2014/main" id="{EDA20115-18D0-6B30-ED36-001798720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541"/>
          <a:stretch/>
        </p:blipFill>
        <p:spPr bwMode="auto">
          <a:xfrm>
            <a:off x="231649" y="184017"/>
            <a:ext cx="438911" cy="4017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32A36FF2-98B6-0E48-57DB-81C752AE17A1}"/>
              </a:ext>
            </a:extLst>
          </p:cNvPr>
          <p:cNvSpPr txBox="1"/>
          <p:nvPr/>
        </p:nvSpPr>
        <p:spPr>
          <a:xfrm>
            <a:off x="664464" y="117193"/>
            <a:ext cx="2456688" cy="523220"/>
          </a:xfrm>
          <a:prstGeom prst="rect">
            <a:avLst/>
          </a:prstGeom>
          <a:noFill/>
        </p:spPr>
        <p:txBody>
          <a:bodyPr wrap="square" rtlCol="0">
            <a:spAutoFit/>
          </a:bodyPr>
          <a:lstStyle/>
          <a:p>
            <a:r>
              <a:rPr lang="en-US" sz="2800" dirty="0" err="1">
                <a:solidFill>
                  <a:schemeClr val="bg1"/>
                </a:solidFill>
              </a:rPr>
              <a:t>open</a:t>
            </a:r>
            <a:r>
              <a:rPr lang="en-US" sz="2800" dirty="0" err="1">
                <a:solidFill>
                  <a:srgbClr val="FF1D1D"/>
                </a:solidFill>
              </a:rPr>
              <a:t>stack</a:t>
            </a:r>
            <a:endParaRPr lang="en-US" sz="2800" dirty="0">
              <a:solidFill>
                <a:srgbClr val="FF1D1D"/>
              </a:solidFill>
            </a:endParaRPr>
          </a:p>
        </p:txBody>
      </p:sp>
    </p:spTree>
    <p:extLst>
      <p:ext uri="{BB962C8B-B14F-4D97-AF65-F5344CB8AC3E}">
        <p14:creationId xmlns:p14="http://schemas.microsoft.com/office/powerpoint/2010/main" val="2746417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8513"/>
        <p:cNvGrpSpPr/>
        <p:nvPr/>
      </p:nvGrpSpPr>
      <p:grpSpPr>
        <a:xfrm>
          <a:off x="0" y="0"/>
          <a:ext cx="0" cy="0"/>
          <a:chOff x="0" y="0"/>
          <a:chExt cx="0" cy="0"/>
        </a:xfrm>
      </p:grpSpPr>
      <p:sp>
        <p:nvSpPr>
          <p:cNvPr id="2" name="TextBox 1">
            <a:extLst>
              <a:ext uri="{FF2B5EF4-FFF2-40B4-BE49-F238E27FC236}">
                <a16:creationId xmlns:a16="http://schemas.microsoft.com/office/drawing/2014/main" id="{CC3464ED-ABCB-DCA1-F5CB-AB4B4AE2D08D}"/>
              </a:ext>
            </a:extLst>
          </p:cNvPr>
          <p:cNvSpPr txBox="1"/>
          <p:nvPr/>
        </p:nvSpPr>
        <p:spPr>
          <a:xfrm>
            <a:off x="1139952" y="2346960"/>
            <a:ext cx="6742176" cy="523220"/>
          </a:xfrm>
          <a:prstGeom prst="rect">
            <a:avLst/>
          </a:prstGeom>
          <a:noFill/>
        </p:spPr>
        <p:txBody>
          <a:bodyPr wrap="square" rtlCol="0">
            <a:spAutoFit/>
          </a:bodyPr>
          <a:lstStyle/>
          <a:p>
            <a:pPr algn="ct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Thanks for listening !</a:t>
            </a:r>
          </a:p>
          <a:p>
            <a:pPr algn="ct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I would love to hear your comments and feedbacks about the presentation.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219"/>
        <p:cNvGrpSpPr/>
        <p:nvPr/>
      </p:nvGrpSpPr>
      <p:grpSpPr>
        <a:xfrm>
          <a:off x="0" y="0"/>
          <a:ext cx="0" cy="0"/>
          <a:chOff x="0" y="0"/>
          <a:chExt cx="0" cy="0"/>
        </a:xfrm>
      </p:grpSpPr>
      <p:sp>
        <p:nvSpPr>
          <p:cNvPr id="9" name="Google Shape;179;p33">
            <a:extLst>
              <a:ext uri="{FF2B5EF4-FFF2-40B4-BE49-F238E27FC236}">
                <a16:creationId xmlns:a16="http://schemas.microsoft.com/office/drawing/2014/main" id="{A78C38F7-C50C-5EDF-24EC-B0E5E47DE172}"/>
              </a:ext>
            </a:extLst>
          </p:cNvPr>
          <p:cNvSpPr/>
          <p:nvPr/>
        </p:nvSpPr>
        <p:spPr>
          <a:xfrm>
            <a:off x="3382251" y="1052311"/>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220" name="Google Shape;220;p34"/>
          <p:cNvSpPr/>
          <p:nvPr/>
        </p:nvSpPr>
        <p:spPr>
          <a:xfrm>
            <a:off x="158551" y="840061"/>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pic>
        <p:nvPicPr>
          <p:cNvPr id="222" name="Google Shape;222;p34"/>
          <p:cNvPicPr preferRelativeResize="0"/>
          <p:nvPr/>
        </p:nvPicPr>
        <p:blipFill>
          <a:blip r:embed="rId3">
            <a:alphaModFix/>
          </a:blip>
          <a:stretch>
            <a:fillRect/>
          </a:stretch>
        </p:blipFill>
        <p:spPr>
          <a:xfrm>
            <a:off x="621050" y="766550"/>
            <a:ext cx="1938850" cy="3610400"/>
          </a:xfrm>
          <a:prstGeom prst="rect">
            <a:avLst/>
          </a:prstGeom>
          <a:noFill/>
          <a:ln>
            <a:noFill/>
          </a:ln>
        </p:spPr>
      </p:pic>
      <p:cxnSp>
        <p:nvCxnSpPr>
          <p:cNvPr id="223" name="Google Shape;223;p34"/>
          <p:cNvCxnSpPr>
            <a:cxnSpLocks/>
            <a:stCxn id="224" idx="3"/>
          </p:cNvCxnSpPr>
          <p:nvPr/>
        </p:nvCxnSpPr>
        <p:spPr>
          <a:xfrm flipH="1">
            <a:off x="8430901" y="2529146"/>
            <a:ext cx="309774" cy="928040"/>
          </a:xfrm>
          <a:prstGeom prst="bentConnector3">
            <a:avLst>
              <a:gd name="adj1" fmla="val -73796"/>
            </a:avLst>
          </a:prstGeom>
          <a:noFill/>
          <a:ln w="9525" cap="flat" cmpd="sng">
            <a:solidFill>
              <a:schemeClr val="lt1"/>
            </a:solidFill>
            <a:prstDash val="solid"/>
            <a:round/>
            <a:headEnd type="none" w="med" len="med"/>
            <a:tailEnd type="none" w="med" len="med"/>
          </a:ln>
        </p:spPr>
      </p:cxnSp>
      <p:grpSp>
        <p:nvGrpSpPr>
          <p:cNvPr id="225" name="Google Shape;225;p34"/>
          <p:cNvGrpSpPr/>
          <p:nvPr/>
        </p:nvGrpSpPr>
        <p:grpSpPr>
          <a:xfrm>
            <a:off x="4075732" y="1800661"/>
            <a:ext cx="2179507" cy="307585"/>
            <a:chOff x="4075731" y="1234875"/>
            <a:chExt cx="2179507" cy="307585"/>
          </a:xfrm>
        </p:grpSpPr>
        <p:sp>
          <p:nvSpPr>
            <p:cNvPr id="226" name="Google Shape;226;p34"/>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cxnSp>
          <p:nvCxnSpPr>
            <p:cNvPr id="227" name="Google Shape;227;p34"/>
            <p:cNvCxnSpPr>
              <a:cxnSpLocks/>
              <a:stCxn id="224" idx="0"/>
              <a:endCxn id="226" idx="6"/>
            </p:cNvCxnSpPr>
            <p:nvPr/>
          </p:nvCxnSpPr>
          <p:spPr>
            <a:xfrm rot="16200000" flipV="1">
              <a:off x="5064117" y="351340"/>
              <a:ext cx="272635" cy="2109606"/>
            </a:xfrm>
            <a:prstGeom prst="bentConnector2">
              <a:avLst/>
            </a:prstGeom>
            <a:noFill/>
            <a:ln w="9525" cap="flat" cmpd="sng">
              <a:solidFill>
                <a:schemeClr val="lt1"/>
              </a:solidFill>
              <a:prstDash val="solid"/>
              <a:round/>
              <a:headEnd type="none" w="med" len="med"/>
              <a:tailEnd type="none" w="med" len="med"/>
            </a:ln>
          </p:spPr>
        </p:cxnSp>
      </p:grpSp>
      <p:sp>
        <p:nvSpPr>
          <p:cNvPr id="224" name="Google Shape;224;p34"/>
          <p:cNvSpPr txBox="1">
            <a:spLocks noGrp="1"/>
          </p:cNvSpPr>
          <p:nvPr>
            <p:ph type="title"/>
          </p:nvPr>
        </p:nvSpPr>
        <p:spPr>
          <a:xfrm>
            <a:off x="3769800" y="2108246"/>
            <a:ext cx="497087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Fugaz One" panose="020B0604020202020204" charset="0"/>
              </a:rPr>
              <a:t>Cloud Computing</a:t>
            </a:r>
            <a:endParaRPr dirty="0">
              <a:latin typeface="Fugaz One" panose="020B0604020202020204" charset="0"/>
            </a:endParaRPr>
          </a:p>
        </p:txBody>
      </p:sp>
      <p:sp>
        <p:nvSpPr>
          <p:cNvPr id="4" name="Google Shape;183;p33">
            <a:extLst>
              <a:ext uri="{FF2B5EF4-FFF2-40B4-BE49-F238E27FC236}">
                <a16:creationId xmlns:a16="http://schemas.microsoft.com/office/drawing/2014/main" id="{436B8097-D1E1-0CC7-36DB-313FA12E33E6}"/>
              </a:ext>
            </a:extLst>
          </p:cNvPr>
          <p:cNvSpPr/>
          <p:nvPr/>
        </p:nvSpPr>
        <p:spPr>
          <a:xfrm>
            <a:off x="3711951" y="1418011"/>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5" name="Google Shape;193;p33">
            <a:extLst>
              <a:ext uri="{FF2B5EF4-FFF2-40B4-BE49-F238E27FC236}">
                <a16:creationId xmlns:a16="http://schemas.microsoft.com/office/drawing/2014/main" id="{09AAC84E-22FA-EF5B-2524-0B10B4B26470}"/>
              </a:ext>
            </a:extLst>
          </p:cNvPr>
          <p:cNvSpPr txBox="1">
            <a:spLocks/>
          </p:cNvSpPr>
          <p:nvPr/>
        </p:nvSpPr>
        <p:spPr>
          <a:xfrm>
            <a:off x="3791001" y="1601246"/>
            <a:ext cx="8055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dk1"/>
                </a:solidFill>
                <a:latin typeface="Fugaz One" panose="020B0604020202020204" charset="0"/>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973"/>
        <p:cNvGrpSpPr/>
        <p:nvPr/>
      </p:nvGrpSpPr>
      <p:grpSpPr>
        <a:xfrm>
          <a:off x="0" y="0"/>
          <a:ext cx="0" cy="0"/>
          <a:chOff x="0" y="0"/>
          <a:chExt cx="0" cy="0"/>
        </a:xfrm>
      </p:grpSpPr>
      <p:sp>
        <p:nvSpPr>
          <p:cNvPr id="27" name="Google Shape;975;p56">
            <a:extLst>
              <a:ext uri="{FF2B5EF4-FFF2-40B4-BE49-F238E27FC236}">
                <a16:creationId xmlns:a16="http://schemas.microsoft.com/office/drawing/2014/main" id="{9EA3EA3C-C387-4A7A-2942-B275E4AB2ADF}"/>
              </a:ext>
            </a:extLst>
          </p:cNvPr>
          <p:cNvSpPr/>
          <p:nvPr/>
        </p:nvSpPr>
        <p:spPr>
          <a:xfrm>
            <a:off x="27851" y="3090046"/>
            <a:ext cx="2405213" cy="183584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6266514" y="3090046"/>
            <a:ext cx="2405213" cy="183584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2471895" y="486854"/>
            <a:ext cx="4200210" cy="615725"/>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txBox="1">
            <a:spLocks noGrp="1"/>
          </p:cNvSpPr>
          <p:nvPr>
            <p:ph type="subTitle" idx="1"/>
          </p:nvPr>
        </p:nvSpPr>
        <p:spPr>
          <a:xfrm>
            <a:off x="1982192" y="951978"/>
            <a:ext cx="5051192" cy="263102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bg2"/>
              </a:buClr>
              <a:buFont typeface="Arial" panose="020B0604020202020204" pitchFamily="34" charset="0"/>
              <a:buChar char="•"/>
            </a:pPr>
            <a:endParaRPr lang="en-US" dirty="0">
              <a:solidFill>
                <a:schemeClr val="bg1">
                  <a:lumMod val="95000"/>
                </a:schemeClr>
              </a:solidFill>
              <a:latin typeface="Söhne"/>
            </a:endParaRPr>
          </a:p>
          <a:p>
            <a:pPr marL="285750" lvl="0" indent="-285750" algn="l" rtl="0">
              <a:spcBef>
                <a:spcPts val="0"/>
              </a:spcBef>
              <a:spcAft>
                <a:spcPts val="0"/>
              </a:spcAft>
              <a:buClr>
                <a:schemeClr val="bg2"/>
              </a:buClr>
              <a:buFont typeface="Arial" panose="020B0604020202020204" pitchFamily="34" charset="0"/>
              <a:buChar char="•"/>
            </a:pPr>
            <a:r>
              <a:rPr lang="en-US" dirty="0">
                <a:solidFill>
                  <a:schemeClr val="bg1">
                    <a:lumMod val="95000"/>
                  </a:schemeClr>
                </a:solidFill>
                <a:latin typeface="Söhne"/>
              </a:rPr>
              <a:t>L</a:t>
            </a:r>
            <a:r>
              <a:rPr lang="vi-VN" b="0" i="0" dirty="0">
                <a:solidFill>
                  <a:schemeClr val="bg1">
                    <a:lumMod val="95000"/>
                  </a:schemeClr>
                </a:solidFill>
                <a:effectLst/>
                <a:latin typeface="Söhne"/>
              </a:rPr>
              <a:t>à một mô hình cung cấp dịch vụ tính toán đám mây.</a:t>
            </a:r>
            <a:endParaRPr lang="en-US" dirty="0">
              <a:solidFill>
                <a:schemeClr val="bg1">
                  <a:lumMod val="95000"/>
                </a:schemeClr>
              </a:solidFill>
              <a:latin typeface="Söhne"/>
            </a:endParaRPr>
          </a:p>
          <a:p>
            <a:pPr marL="285750" lvl="0" indent="-285750" algn="l" rtl="0">
              <a:spcBef>
                <a:spcPts val="0"/>
              </a:spcBef>
              <a:spcAft>
                <a:spcPts val="0"/>
              </a:spcAft>
              <a:buClr>
                <a:schemeClr val="bg2"/>
              </a:buClr>
              <a:buFont typeface="Arial" panose="020B0604020202020204" pitchFamily="34" charset="0"/>
              <a:buChar char="•"/>
            </a:pPr>
            <a:r>
              <a:rPr lang="en-US" b="0" i="0" dirty="0">
                <a:solidFill>
                  <a:schemeClr val="bg1">
                    <a:lumMod val="95000"/>
                  </a:schemeClr>
                </a:solidFill>
                <a:effectLst/>
                <a:latin typeface="Söhne"/>
              </a:rPr>
              <a:t>Cho </a:t>
            </a:r>
            <a:r>
              <a:rPr lang="vi-VN" b="0" i="0" dirty="0">
                <a:solidFill>
                  <a:schemeClr val="bg1">
                    <a:lumMod val="95000"/>
                  </a:schemeClr>
                </a:solidFill>
                <a:effectLst/>
                <a:latin typeface="Söhne"/>
              </a:rPr>
              <a:t>phép người dùng truy cập và sử dụng các tài nguyên tính toán như phần cứng, phần mềm, dữ liệu và các dịch vụ mạng từ xa thông qua internet.</a:t>
            </a:r>
            <a:endParaRPr lang="en-US" b="0" i="0" dirty="0">
              <a:solidFill>
                <a:schemeClr val="bg1">
                  <a:lumMod val="95000"/>
                </a:schemeClr>
              </a:solidFill>
              <a:effectLst/>
              <a:latin typeface="Söhne"/>
            </a:endParaRPr>
          </a:p>
          <a:p>
            <a:pPr marL="285750" lvl="0" indent="-285750" algn="l">
              <a:buClr>
                <a:schemeClr val="bg2"/>
              </a:buClr>
              <a:buFont typeface="Arial" panose="020B0604020202020204" pitchFamily="34" charset="0"/>
              <a:buChar char="•"/>
            </a:pPr>
            <a:r>
              <a:rPr lang="en-US" dirty="0">
                <a:solidFill>
                  <a:schemeClr val="bg1">
                    <a:lumMod val="95000"/>
                  </a:schemeClr>
                </a:solidFill>
                <a:latin typeface="Roboto" panose="02000000000000000000" pitchFamily="2" charset="0"/>
              </a:rPr>
              <a:t>B</a:t>
            </a:r>
            <a:r>
              <a:rPr lang="vi-VN" b="0" i="0" dirty="0">
                <a:solidFill>
                  <a:schemeClr val="bg1">
                    <a:lumMod val="95000"/>
                  </a:schemeClr>
                </a:solidFill>
                <a:effectLst/>
                <a:latin typeface="Roboto" panose="02000000000000000000" pitchFamily="2" charset="0"/>
              </a:rPr>
              <a:t>ao gồm cả các cơ sở hạ tầng (</a:t>
            </a:r>
            <a:r>
              <a:rPr lang="en-US" b="0" i="0" dirty="0" err="1">
                <a:solidFill>
                  <a:schemeClr val="bg1">
                    <a:lumMod val="95000"/>
                  </a:schemeClr>
                </a:solidFill>
                <a:effectLst/>
                <a:latin typeface="Roboto" panose="02000000000000000000" pitchFamily="2" charset="0"/>
              </a:rPr>
              <a:t>như</a:t>
            </a:r>
            <a:r>
              <a:rPr lang="en-US" b="0" i="0" dirty="0">
                <a:solidFill>
                  <a:schemeClr val="bg1">
                    <a:lumMod val="95000"/>
                  </a:schemeClr>
                </a:solidFill>
                <a:effectLst/>
                <a:latin typeface="Roboto" panose="02000000000000000000" pitchFamily="2" charset="0"/>
              </a:rPr>
              <a:t> </a:t>
            </a:r>
            <a:r>
              <a:rPr lang="vi-VN" b="0" i="0" dirty="0">
                <a:solidFill>
                  <a:schemeClr val="bg1">
                    <a:lumMod val="95000"/>
                  </a:schemeClr>
                </a:solidFill>
                <a:effectLst/>
                <a:latin typeface="Roboto" panose="02000000000000000000" pitchFamily="2" charset="0"/>
              </a:rPr>
              <a:t>server, phần mềm hệ điều hành, </a:t>
            </a:r>
            <a:r>
              <a:rPr lang="vi-VN" dirty="0">
                <a:solidFill>
                  <a:schemeClr val="bg1">
                    <a:lumMod val="95000"/>
                  </a:schemeClr>
                </a:solidFill>
                <a:latin typeface="Roboto" panose="02000000000000000000" pitchFamily="2" charset="0"/>
              </a:rPr>
              <a:t>mạng,…) được ảo hóa </a:t>
            </a:r>
            <a:r>
              <a:rPr lang="vi-VN" b="0" i="0" dirty="0">
                <a:solidFill>
                  <a:schemeClr val="bg1">
                    <a:lumMod val="95000"/>
                  </a:schemeClr>
                </a:solidFill>
                <a:effectLst/>
                <a:latin typeface="Roboto" panose="02000000000000000000" pitchFamily="2" charset="0"/>
              </a:rPr>
              <a:t>và </a:t>
            </a:r>
            <a:r>
              <a:rPr lang="en-US" b="0" i="0" dirty="0" err="1">
                <a:solidFill>
                  <a:schemeClr val="bg1">
                    <a:lumMod val="95000"/>
                  </a:schemeClr>
                </a:solidFill>
                <a:effectLst/>
                <a:latin typeface="Roboto" panose="02000000000000000000" pitchFamily="2" charset="0"/>
              </a:rPr>
              <a:t>vận</a:t>
            </a:r>
            <a:r>
              <a:rPr lang="en-US" b="0" i="0" dirty="0">
                <a:solidFill>
                  <a:schemeClr val="bg1">
                    <a:lumMod val="95000"/>
                  </a:schemeClr>
                </a:solidFill>
                <a:effectLst/>
                <a:latin typeface="Roboto" panose="02000000000000000000" pitchFamily="2" charset="0"/>
              </a:rPr>
              <a:t> </a:t>
            </a:r>
            <a:r>
              <a:rPr lang="en-US" b="0" i="0" dirty="0" err="1">
                <a:solidFill>
                  <a:schemeClr val="bg1">
                    <a:lumMod val="95000"/>
                  </a:schemeClr>
                </a:solidFill>
                <a:effectLst/>
                <a:latin typeface="Roboto" panose="02000000000000000000" pitchFamily="2" charset="0"/>
              </a:rPr>
              <a:t>hành</a:t>
            </a:r>
            <a:r>
              <a:rPr lang="vi-VN" b="0" i="0" dirty="0">
                <a:solidFill>
                  <a:schemeClr val="bg1">
                    <a:lumMod val="95000"/>
                  </a:schemeClr>
                </a:solidFill>
                <a:effectLst/>
                <a:latin typeface="Roboto" panose="02000000000000000000" pitchFamily="2" charset="0"/>
              </a:rPr>
              <a:t> bằng </a:t>
            </a:r>
            <a:r>
              <a:rPr lang="en-US" b="0" i="0" dirty="0" err="1">
                <a:solidFill>
                  <a:schemeClr val="bg1">
                    <a:lumMod val="95000"/>
                  </a:schemeClr>
                </a:solidFill>
                <a:effectLst/>
                <a:latin typeface="Roboto" panose="02000000000000000000" pitchFamily="2" charset="0"/>
              </a:rPr>
              <a:t>các</a:t>
            </a:r>
            <a:r>
              <a:rPr lang="vi-VN" b="0" i="0" dirty="0">
                <a:solidFill>
                  <a:schemeClr val="bg1">
                    <a:lumMod val="95000"/>
                  </a:schemeClr>
                </a:solidFill>
                <a:effectLst/>
                <a:latin typeface="Roboto" panose="02000000000000000000" pitchFamily="2" charset="0"/>
              </a:rPr>
              <a:t> phần mềm</a:t>
            </a:r>
            <a:r>
              <a:rPr lang="en-US" b="0" i="0" dirty="0">
                <a:solidFill>
                  <a:schemeClr val="bg1">
                    <a:lumMod val="95000"/>
                  </a:schemeClr>
                </a:solidFill>
                <a:effectLst/>
                <a:latin typeface="Roboto" panose="02000000000000000000" pitchFamily="2" charset="0"/>
              </a:rPr>
              <a:t>, </a:t>
            </a:r>
            <a:r>
              <a:rPr lang="en-US" b="0" i="0" dirty="0" err="1">
                <a:solidFill>
                  <a:schemeClr val="bg1">
                    <a:lumMod val="95000"/>
                  </a:schemeClr>
                </a:solidFill>
                <a:effectLst/>
                <a:latin typeface="Roboto" panose="02000000000000000000" pitchFamily="2" charset="0"/>
              </a:rPr>
              <a:t>công</a:t>
            </a:r>
            <a:r>
              <a:rPr lang="en-US" b="0" i="0" dirty="0">
                <a:solidFill>
                  <a:schemeClr val="bg1">
                    <a:lumMod val="95000"/>
                  </a:schemeClr>
                </a:solidFill>
                <a:effectLst/>
                <a:latin typeface="Roboto" panose="02000000000000000000" pitchFamily="2" charset="0"/>
              </a:rPr>
              <a:t> </a:t>
            </a:r>
            <a:r>
              <a:rPr lang="en-US" b="0" i="0" dirty="0" err="1">
                <a:solidFill>
                  <a:schemeClr val="bg1">
                    <a:lumMod val="95000"/>
                  </a:schemeClr>
                </a:solidFill>
                <a:effectLst/>
                <a:latin typeface="Roboto" panose="02000000000000000000" pitchFamily="2" charset="0"/>
              </a:rPr>
              <a:t>cụ</a:t>
            </a:r>
            <a:r>
              <a:rPr lang="vi-VN" b="0" i="0" dirty="0">
                <a:solidFill>
                  <a:schemeClr val="bg1">
                    <a:lumMod val="95000"/>
                  </a:schemeClr>
                </a:solidFill>
                <a:effectLst/>
                <a:latin typeface="Roboto" panose="02000000000000000000" pitchFamily="2" charset="0"/>
              </a:rPr>
              <a:t> chuyên biệt. </a:t>
            </a:r>
            <a:endParaRPr lang="en-US" b="0" i="0" dirty="0">
              <a:solidFill>
                <a:schemeClr val="bg1">
                  <a:lumMod val="95000"/>
                </a:schemeClr>
              </a:solidFill>
              <a:effectLst/>
              <a:latin typeface="Roboto" panose="02000000000000000000" pitchFamily="2" charset="0"/>
            </a:endParaRPr>
          </a:p>
        </p:txBody>
      </p:sp>
      <p:grpSp>
        <p:nvGrpSpPr>
          <p:cNvPr id="978" name="Google Shape;978;p56"/>
          <p:cNvGrpSpPr/>
          <p:nvPr/>
        </p:nvGrpSpPr>
        <p:grpSpPr>
          <a:xfrm>
            <a:off x="562523" y="3536573"/>
            <a:ext cx="1335876" cy="1014976"/>
            <a:chOff x="990225" y="1260651"/>
            <a:chExt cx="3410334" cy="2774597"/>
          </a:xfrm>
        </p:grpSpPr>
        <p:sp>
          <p:nvSpPr>
            <p:cNvPr id="979" name="Google Shape;979;p56"/>
            <p:cNvSpPr/>
            <p:nvPr/>
          </p:nvSpPr>
          <p:spPr>
            <a:xfrm>
              <a:off x="2123801" y="3622106"/>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990237" y="1260651"/>
              <a:ext cx="3410321" cy="2065402"/>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6"/>
            <p:cNvSpPr/>
            <p:nvPr/>
          </p:nvSpPr>
          <p:spPr>
            <a:xfrm>
              <a:off x="990225" y="3250054"/>
              <a:ext cx="3410321" cy="383348"/>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3" name="Google Shape;983;p56"/>
          <p:cNvCxnSpPr>
            <a:cxnSpLocks/>
            <a:stCxn id="976" idx="1"/>
            <a:endCxn id="977" idx="1"/>
          </p:cNvCxnSpPr>
          <p:nvPr/>
        </p:nvCxnSpPr>
        <p:spPr>
          <a:xfrm rot="10800000" flipV="1">
            <a:off x="1982193" y="794716"/>
            <a:ext cx="489703" cy="1472771"/>
          </a:xfrm>
          <a:prstGeom prst="bentConnector3">
            <a:avLst>
              <a:gd name="adj1" fmla="val 146681"/>
            </a:avLst>
          </a:prstGeom>
          <a:noFill/>
          <a:ln w="9525" cap="flat" cmpd="sng">
            <a:solidFill>
              <a:schemeClr val="lt1"/>
            </a:solidFill>
            <a:prstDash val="solid"/>
            <a:round/>
            <a:headEnd type="none" w="med" len="med"/>
            <a:tailEnd type="none" w="med" len="med"/>
          </a:ln>
        </p:spPr>
      </p:cxnSp>
      <p:cxnSp>
        <p:nvCxnSpPr>
          <p:cNvPr id="984" name="Google Shape;984;p56"/>
          <p:cNvCxnSpPr>
            <a:cxnSpLocks/>
            <a:stCxn id="976" idx="3"/>
            <a:endCxn id="977" idx="3"/>
          </p:cNvCxnSpPr>
          <p:nvPr/>
        </p:nvCxnSpPr>
        <p:spPr>
          <a:xfrm>
            <a:off x="6672105" y="794717"/>
            <a:ext cx="361279" cy="1472771"/>
          </a:xfrm>
          <a:prstGeom prst="bentConnector3">
            <a:avLst>
              <a:gd name="adj1" fmla="val 163275"/>
            </a:avLst>
          </a:prstGeom>
          <a:noFill/>
          <a:ln w="9525" cap="flat" cmpd="sng">
            <a:solidFill>
              <a:schemeClr val="lt1"/>
            </a:solidFill>
            <a:prstDash val="solid"/>
            <a:round/>
            <a:headEnd type="none" w="med" len="med"/>
            <a:tailEnd type="none" w="med" len="med"/>
          </a:ln>
        </p:spPr>
      </p:cxnSp>
      <p:sp>
        <p:nvSpPr>
          <p:cNvPr id="988" name="Google Shape;988;p56"/>
          <p:cNvSpPr txBox="1">
            <a:spLocks noGrp="1"/>
          </p:cNvSpPr>
          <p:nvPr>
            <p:ph type="title"/>
          </p:nvPr>
        </p:nvSpPr>
        <p:spPr>
          <a:xfrm>
            <a:off x="2877485" y="529212"/>
            <a:ext cx="338902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Cloud Computing</a:t>
            </a:r>
            <a:endParaRPr dirty="0">
              <a:solidFill>
                <a:schemeClr val="dk1"/>
              </a:solidFill>
            </a:endParaRPr>
          </a:p>
        </p:txBody>
      </p:sp>
      <p:pic>
        <p:nvPicPr>
          <p:cNvPr id="2" name="Picture 2">
            <a:extLst>
              <a:ext uri="{FF2B5EF4-FFF2-40B4-BE49-F238E27FC236}">
                <a16:creationId xmlns:a16="http://schemas.microsoft.com/office/drawing/2014/main" id="{4FDE90FB-4201-B362-7D34-58289A0A7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93" y="3648368"/>
            <a:ext cx="1145730" cy="644074"/>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1398;p60">
            <a:extLst>
              <a:ext uri="{FF2B5EF4-FFF2-40B4-BE49-F238E27FC236}">
                <a16:creationId xmlns:a16="http://schemas.microsoft.com/office/drawing/2014/main" id="{D0481255-EB91-FA2E-C90B-FF8D3089279D}"/>
              </a:ext>
            </a:extLst>
          </p:cNvPr>
          <p:cNvPicPr preferRelativeResize="0"/>
          <p:nvPr/>
        </p:nvPicPr>
        <p:blipFill>
          <a:blip r:embed="rId4">
            <a:alphaModFix/>
          </a:blip>
          <a:stretch>
            <a:fillRect/>
          </a:stretch>
        </p:blipFill>
        <p:spPr>
          <a:xfrm>
            <a:off x="6266514" y="3090565"/>
            <a:ext cx="2445526" cy="1851182"/>
          </a:xfrm>
          <a:prstGeom prst="rect">
            <a:avLst/>
          </a:prstGeom>
          <a:noFill/>
          <a:ln>
            <a:noFill/>
          </a:ln>
        </p:spPr>
      </p:pic>
      <p:cxnSp>
        <p:nvCxnSpPr>
          <p:cNvPr id="42" name="Straight Connector 41">
            <a:extLst>
              <a:ext uri="{FF2B5EF4-FFF2-40B4-BE49-F238E27FC236}">
                <a16:creationId xmlns:a16="http://schemas.microsoft.com/office/drawing/2014/main" id="{152B3C7F-9BEB-FC95-45CC-A5A2BE744C11}"/>
              </a:ext>
            </a:extLst>
          </p:cNvPr>
          <p:cNvCxnSpPr>
            <a:stCxn id="27" idx="6"/>
            <a:endCxn id="14" idx="1"/>
          </p:cNvCxnSpPr>
          <p:nvPr/>
        </p:nvCxnSpPr>
        <p:spPr>
          <a:xfrm>
            <a:off x="2433064" y="4007966"/>
            <a:ext cx="3833450" cy="8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973"/>
        <p:cNvGrpSpPr/>
        <p:nvPr/>
      </p:nvGrpSpPr>
      <p:grpSpPr>
        <a:xfrm>
          <a:off x="0" y="0"/>
          <a:ext cx="0" cy="0"/>
          <a:chOff x="0" y="0"/>
          <a:chExt cx="0" cy="0"/>
        </a:xfrm>
      </p:grpSpPr>
      <p:sp>
        <p:nvSpPr>
          <p:cNvPr id="27" name="Google Shape;975;p56">
            <a:extLst>
              <a:ext uri="{FF2B5EF4-FFF2-40B4-BE49-F238E27FC236}">
                <a16:creationId xmlns:a16="http://schemas.microsoft.com/office/drawing/2014/main" id="{9EA3EA3C-C387-4A7A-2942-B275E4AB2ADF}"/>
              </a:ext>
            </a:extLst>
          </p:cNvPr>
          <p:cNvSpPr/>
          <p:nvPr/>
        </p:nvSpPr>
        <p:spPr>
          <a:xfrm>
            <a:off x="27851" y="3090046"/>
            <a:ext cx="2405213" cy="183584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6266514" y="3090046"/>
            <a:ext cx="2405213" cy="183584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2471895" y="486854"/>
            <a:ext cx="4200210" cy="615725"/>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txBox="1">
            <a:spLocks noGrp="1"/>
          </p:cNvSpPr>
          <p:nvPr>
            <p:ph type="subTitle" idx="1"/>
          </p:nvPr>
        </p:nvSpPr>
        <p:spPr>
          <a:xfrm>
            <a:off x="611409" y="1375186"/>
            <a:ext cx="7792758" cy="263102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bg2"/>
              </a:buClr>
            </a:pPr>
            <a:r>
              <a:rPr lang="en-US" sz="2000" b="0" i="0" dirty="0">
                <a:solidFill>
                  <a:schemeClr val="bg1">
                    <a:lumMod val="95000"/>
                  </a:schemeClr>
                </a:solidFill>
                <a:effectLst/>
                <a:latin typeface="Fugaz One" panose="020B0604020202020204" charset="0"/>
              </a:rPr>
              <a:t>There is</a:t>
            </a:r>
            <a:r>
              <a:rPr lang="en-US" sz="2000" dirty="0">
                <a:solidFill>
                  <a:schemeClr val="bg1">
                    <a:lumMod val="95000"/>
                  </a:schemeClr>
                </a:solidFill>
                <a:latin typeface="Fugaz One" panose="020B0604020202020204" charset="0"/>
              </a:rPr>
              <a:t> no cloud, it’s just someone else’s computer.</a:t>
            </a:r>
            <a:endParaRPr lang="en-US" sz="2000" b="0" i="0" dirty="0">
              <a:solidFill>
                <a:schemeClr val="bg1">
                  <a:lumMod val="95000"/>
                </a:schemeClr>
              </a:solidFill>
              <a:effectLst/>
              <a:latin typeface="Fugaz One" panose="020B0604020202020204" charset="0"/>
            </a:endParaRPr>
          </a:p>
        </p:txBody>
      </p:sp>
      <p:grpSp>
        <p:nvGrpSpPr>
          <p:cNvPr id="978" name="Google Shape;978;p56"/>
          <p:cNvGrpSpPr/>
          <p:nvPr/>
        </p:nvGrpSpPr>
        <p:grpSpPr>
          <a:xfrm>
            <a:off x="562523" y="3536573"/>
            <a:ext cx="1335876" cy="1014976"/>
            <a:chOff x="990225" y="1260651"/>
            <a:chExt cx="3410334" cy="2774597"/>
          </a:xfrm>
        </p:grpSpPr>
        <p:sp>
          <p:nvSpPr>
            <p:cNvPr id="979" name="Google Shape;979;p56"/>
            <p:cNvSpPr/>
            <p:nvPr/>
          </p:nvSpPr>
          <p:spPr>
            <a:xfrm>
              <a:off x="2123801" y="3622106"/>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990237" y="1260651"/>
              <a:ext cx="3410321" cy="2065402"/>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6"/>
            <p:cNvSpPr/>
            <p:nvPr/>
          </p:nvSpPr>
          <p:spPr>
            <a:xfrm>
              <a:off x="990225" y="3250054"/>
              <a:ext cx="3410321" cy="383348"/>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gradFill>
              <a:gsLst>
                <a:gs pos="0">
                  <a:srgbClr val="00BCC2"/>
                </a:gs>
                <a:gs pos="100000">
                  <a:srgbClr val="B2E4C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56"/>
          <p:cNvSpPr txBox="1">
            <a:spLocks noGrp="1"/>
          </p:cNvSpPr>
          <p:nvPr>
            <p:ph type="title"/>
          </p:nvPr>
        </p:nvSpPr>
        <p:spPr>
          <a:xfrm>
            <a:off x="2877485" y="529212"/>
            <a:ext cx="338902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Cloud Computing</a:t>
            </a:r>
            <a:endParaRPr dirty="0">
              <a:solidFill>
                <a:schemeClr val="dk1"/>
              </a:solidFill>
            </a:endParaRPr>
          </a:p>
        </p:txBody>
      </p:sp>
      <p:pic>
        <p:nvPicPr>
          <p:cNvPr id="2" name="Picture 2">
            <a:extLst>
              <a:ext uri="{FF2B5EF4-FFF2-40B4-BE49-F238E27FC236}">
                <a16:creationId xmlns:a16="http://schemas.microsoft.com/office/drawing/2014/main" id="{4FDE90FB-4201-B362-7D34-58289A0A7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93" y="3648368"/>
            <a:ext cx="1145730" cy="644074"/>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1398;p60">
            <a:extLst>
              <a:ext uri="{FF2B5EF4-FFF2-40B4-BE49-F238E27FC236}">
                <a16:creationId xmlns:a16="http://schemas.microsoft.com/office/drawing/2014/main" id="{D0481255-EB91-FA2E-C90B-FF8D3089279D}"/>
              </a:ext>
            </a:extLst>
          </p:cNvPr>
          <p:cNvPicPr preferRelativeResize="0"/>
          <p:nvPr/>
        </p:nvPicPr>
        <p:blipFill>
          <a:blip r:embed="rId4">
            <a:alphaModFix/>
          </a:blip>
          <a:stretch>
            <a:fillRect/>
          </a:stretch>
        </p:blipFill>
        <p:spPr>
          <a:xfrm>
            <a:off x="6266514" y="3090565"/>
            <a:ext cx="2445526" cy="1851182"/>
          </a:xfrm>
          <a:prstGeom prst="rect">
            <a:avLst/>
          </a:prstGeom>
          <a:noFill/>
          <a:ln>
            <a:noFill/>
          </a:ln>
        </p:spPr>
      </p:pic>
      <p:cxnSp>
        <p:nvCxnSpPr>
          <p:cNvPr id="42" name="Straight Connector 41">
            <a:extLst>
              <a:ext uri="{FF2B5EF4-FFF2-40B4-BE49-F238E27FC236}">
                <a16:creationId xmlns:a16="http://schemas.microsoft.com/office/drawing/2014/main" id="{152B3C7F-9BEB-FC95-45CC-A5A2BE744C11}"/>
              </a:ext>
            </a:extLst>
          </p:cNvPr>
          <p:cNvCxnSpPr>
            <a:stCxn id="27" idx="6"/>
            <a:endCxn id="14" idx="1"/>
          </p:cNvCxnSpPr>
          <p:nvPr/>
        </p:nvCxnSpPr>
        <p:spPr>
          <a:xfrm>
            <a:off x="2433064" y="4007966"/>
            <a:ext cx="3833450" cy="81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5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734"/>
        <p:cNvGrpSpPr/>
        <p:nvPr/>
      </p:nvGrpSpPr>
      <p:grpSpPr>
        <a:xfrm>
          <a:off x="0" y="0"/>
          <a:ext cx="0" cy="0"/>
          <a:chOff x="0" y="0"/>
          <a:chExt cx="0" cy="0"/>
        </a:xfrm>
      </p:grpSpPr>
      <p:sp>
        <p:nvSpPr>
          <p:cNvPr id="735" name="Google Shape;735;p49"/>
          <p:cNvSpPr/>
          <p:nvPr/>
        </p:nvSpPr>
        <p:spPr>
          <a:xfrm>
            <a:off x="4390746" y="940737"/>
            <a:ext cx="4519500" cy="38385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8" name="Google Shape;738;p49"/>
          <p:cNvPicPr preferRelativeResize="0"/>
          <p:nvPr/>
        </p:nvPicPr>
        <p:blipFill>
          <a:blip r:embed="rId3">
            <a:alphaModFix/>
          </a:blip>
          <a:stretch>
            <a:fillRect/>
          </a:stretch>
        </p:blipFill>
        <p:spPr>
          <a:xfrm flipH="1">
            <a:off x="4931700" y="1640700"/>
            <a:ext cx="3437593" cy="2438575"/>
          </a:xfrm>
          <a:prstGeom prst="rect">
            <a:avLst/>
          </a:prstGeom>
          <a:noFill/>
          <a:ln>
            <a:noFill/>
          </a:ln>
        </p:spPr>
      </p:pic>
      <p:sp>
        <p:nvSpPr>
          <p:cNvPr id="10" name="Google Shape;179;p33">
            <a:extLst>
              <a:ext uri="{FF2B5EF4-FFF2-40B4-BE49-F238E27FC236}">
                <a16:creationId xmlns:a16="http://schemas.microsoft.com/office/drawing/2014/main" id="{E9E15AAB-7890-1E1F-4C55-E48C13769A32}"/>
              </a:ext>
            </a:extLst>
          </p:cNvPr>
          <p:cNvSpPr/>
          <p:nvPr/>
        </p:nvSpPr>
        <p:spPr>
          <a:xfrm>
            <a:off x="387158" y="455253"/>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223;p34">
            <a:extLst>
              <a:ext uri="{FF2B5EF4-FFF2-40B4-BE49-F238E27FC236}">
                <a16:creationId xmlns:a16="http://schemas.microsoft.com/office/drawing/2014/main" id="{5AA97C0A-51A9-E744-3EE3-4A26C8B5F88B}"/>
              </a:ext>
            </a:extLst>
          </p:cNvPr>
          <p:cNvCxnSpPr>
            <a:cxnSpLocks/>
            <a:stCxn id="15" idx="2"/>
            <a:endCxn id="738" idx="3"/>
          </p:cNvCxnSpPr>
          <p:nvPr/>
        </p:nvCxnSpPr>
        <p:spPr>
          <a:xfrm rot="16200000" flipH="1">
            <a:off x="3842422" y="1770710"/>
            <a:ext cx="507000" cy="1671555"/>
          </a:xfrm>
          <a:prstGeom prst="bentConnector2">
            <a:avLst/>
          </a:prstGeom>
          <a:noFill/>
          <a:ln w="9525" cap="flat" cmpd="sng">
            <a:solidFill>
              <a:schemeClr val="lt1"/>
            </a:solidFill>
            <a:prstDash val="solid"/>
            <a:round/>
            <a:headEnd type="none" w="med" len="med"/>
            <a:tailEnd type="none" w="med" len="med"/>
          </a:ln>
        </p:spPr>
      </p:cxnSp>
      <p:grpSp>
        <p:nvGrpSpPr>
          <p:cNvPr id="12" name="Google Shape;225;p34">
            <a:extLst>
              <a:ext uri="{FF2B5EF4-FFF2-40B4-BE49-F238E27FC236}">
                <a16:creationId xmlns:a16="http://schemas.microsoft.com/office/drawing/2014/main" id="{3FA5DF0A-A25E-857E-CF23-F3215B5AE864}"/>
              </a:ext>
            </a:extLst>
          </p:cNvPr>
          <p:cNvGrpSpPr/>
          <p:nvPr/>
        </p:nvGrpSpPr>
        <p:grpSpPr>
          <a:xfrm>
            <a:off x="1080639" y="1203603"/>
            <a:ext cx="2179507" cy="307585"/>
            <a:chOff x="4075731" y="1234875"/>
            <a:chExt cx="2179507" cy="307585"/>
          </a:xfrm>
        </p:grpSpPr>
        <p:sp>
          <p:nvSpPr>
            <p:cNvPr id="13" name="Google Shape;226;p34">
              <a:extLst>
                <a:ext uri="{FF2B5EF4-FFF2-40B4-BE49-F238E27FC236}">
                  <a16:creationId xmlns:a16="http://schemas.microsoft.com/office/drawing/2014/main" id="{2A939034-68D7-A347-58D3-2235C06642A3}"/>
                </a:ext>
              </a:extLst>
            </p:cNvPr>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227;p34">
              <a:extLst>
                <a:ext uri="{FF2B5EF4-FFF2-40B4-BE49-F238E27FC236}">
                  <a16:creationId xmlns:a16="http://schemas.microsoft.com/office/drawing/2014/main" id="{3514BC28-19C5-31EE-26CC-086D616899A1}"/>
                </a:ext>
              </a:extLst>
            </p:cNvPr>
            <p:cNvCxnSpPr>
              <a:cxnSpLocks/>
              <a:stCxn id="15" idx="0"/>
              <a:endCxn id="13" idx="6"/>
            </p:cNvCxnSpPr>
            <p:nvPr/>
          </p:nvCxnSpPr>
          <p:spPr>
            <a:xfrm rot="16200000" flipV="1">
              <a:off x="5064117" y="351340"/>
              <a:ext cx="272635" cy="2109606"/>
            </a:xfrm>
            <a:prstGeom prst="bentConnector2">
              <a:avLst/>
            </a:prstGeom>
            <a:noFill/>
            <a:ln w="9525" cap="flat" cmpd="sng">
              <a:solidFill>
                <a:schemeClr val="lt1"/>
              </a:solidFill>
              <a:prstDash val="solid"/>
              <a:round/>
              <a:headEnd type="none" w="med" len="med"/>
              <a:tailEnd type="none" w="med" len="med"/>
            </a:ln>
          </p:spPr>
        </p:cxnSp>
      </p:grpSp>
      <p:sp>
        <p:nvSpPr>
          <p:cNvPr id="15" name="Google Shape;224;p34">
            <a:extLst>
              <a:ext uri="{FF2B5EF4-FFF2-40B4-BE49-F238E27FC236}">
                <a16:creationId xmlns:a16="http://schemas.microsoft.com/office/drawing/2014/main" id="{B159E133-6120-3B17-B78A-AD0E1B251F3C}"/>
              </a:ext>
            </a:extLst>
          </p:cNvPr>
          <p:cNvSpPr txBox="1">
            <a:spLocks/>
          </p:cNvSpPr>
          <p:nvPr/>
        </p:nvSpPr>
        <p:spPr>
          <a:xfrm>
            <a:off x="774707" y="1511188"/>
            <a:ext cx="4970875"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Fugaz One"/>
              <a:buNone/>
              <a:defRPr sz="3000" b="0" i="0" u="none" strike="noStrike" cap="none">
                <a:solidFill>
                  <a:schemeClr val="lt1"/>
                </a:solidFill>
                <a:latin typeface="Fugaz One"/>
                <a:ea typeface="Fugaz One"/>
                <a:cs typeface="Fugaz One"/>
                <a:sym typeface="Fugaz One"/>
              </a:defRPr>
            </a:lvl1pPr>
            <a:lvl2pPr marR="0" lvl="1"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2pPr>
            <a:lvl3pPr marR="0" lvl="2"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3pPr>
            <a:lvl4pPr marR="0" lvl="3"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4pPr>
            <a:lvl5pPr marR="0" lvl="4"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5pPr>
            <a:lvl6pPr marR="0" lvl="5"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6pPr>
            <a:lvl7pPr marR="0" lvl="6"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7pPr>
            <a:lvl8pPr marR="0" lvl="7"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8pPr>
            <a:lvl9pPr marR="0" lvl="8" algn="l" rtl="0">
              <a:lnSpc>
                <a:spcPct val="100000"/>
              </a:lnSpc>
              <a:spcBef>
                <a:spcPts val="0"/>
              </a:spcBef>
              <a:spcAft>
                <a:spcPts val="0"/>
              </a:spcAft>
              <a:buClr>
                <a:schemeClr val="dk2"/>
              </a:buClr>
              <a:buSzPts val="3000"/>
              <a:buFont typeface="Fugaz One"/>
              <a:buNone/>
              <a:defRPr sz="3000" b="0" i="0" u="none" strike="noStrike" cap="none">
                <a:solidFill>
                  <a:schemeClr val="dk2"/>
                </a:solidFill>
                <a:latin typeface="Fugaz One"/>
                <a:ea typeface="Fugaz One"/>
                <a:cs typeface="Fugaz One"/>
                <a:sym typeface="Fugaz One"/>
              </a:defRPr>
            </a:lvl9pPr>
          </a:lstStyle>
          <a:p>
            <a:pPr algn="r"/>
            <a:r>
              <a:rPr lang="en-US" dirty="0"/>
              <a:t>Type Of Cloud Computing</a:t>
            </a:r>
          </a:p>
        </p:txBody>
      </p:sp>
      <p:sp>
        <p:nvSpPr>
          <p:cNvPr id="16" name="Google Shape;183;p33">
            <a:extLst>
              <a:ext uri="{FF2B5EF4-FFF2-40B4-BE49-F238E27FC236}">
                <a16:creationId xmlns:a16="http://schemas.microsoft.com/office/drawing/2014/main" id="{10747F2B-B718-FDF5-741B-9A02FD4A0886}"/>
              </a:ext>
            </a:extLst>
          </p:cNvPr>
          <p:cNvSpPr/>
          <p:nvPr/>
        </p:nvSpPr>
        <p:spPr>
          <a:xfrm>
            <a:off x="716858" y="820953"/>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p33">
            <a:extLst>
              <a:ext uri="{FF2B5EF4-FFF2-40B4-BE49-F238E27FC236}">
                <a16:creationId xmlns:a16="http://schemas.microsoft.com/office/drawing/2014/main" id="{96A4C18E-B897-14F2-BE2B-330A7089747D}"/>
              </a:ext>
            </a:extLst>
          </p:cNvPr>
          <p:cNvSpPr txBox="1">
            <a:spLocks/>
          </p:cNvSpPr>
          <p:nvPr/>
        </p:nvSpPr>
        <p:spPr>
          <a:xfrm>
            <a:off x="795908" y="1004188"/>
            <a:ext cx="805500"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dk1"/>
                </a:solidFill>
                <a:latin typeface="Fugaz One" panose="020B0604020202020204" charset="0"/>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403"/>
        <p:cNvGrpSpPr/>
        <p:nvPr/>
      </p:nvGrpSpPr>
      <p:grpSpPr>
        <a:xfrm>
          <a:off x="0" y="0"/>
          <a:ext cx="0" cy="0"/>
          <a:chOff x="0" y="0"/>
          <a:chExt cx="0" cy="0"/>
        </a:xfrm>
      </p:grpSpPr>
      <p:sp>
        <p:nvSpPr>
          <p:cNvPr id="7" name="Isosceles Triangle 6">
            <a:extLst>
              <a:ext uri="{FF2B5EF4-FFF2-40B4-BE49-F238E27FC236}">
                <a16:creationId xmlns:a16="http://schemas.microsoft.com/office/drawing/2014/main" id="{69B1E384-E1DB-946E-E04B-274B0B1456C5}"/>
              </a:ext>
            </a:extLst>
          </p:cNvPr>
          <p:cNvSpPr/>
          <p:nvPr/>
        </p:nvSpPr>
        <p:spPr>
          <a:xfrm>
            <a:off x="321743" y="1075660"/>
            <a:ext cx="2959937" cy="3364259"/>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ugaz One" panose="020B0604020202020204" charset="0"/>
            </a:endParaRPr>
          </a:p>
        </p:txBody>
      </p:sp>
      <p:sp>
        <p:nvSpPr>
          <p:cNvPr id="410" name="Google Shape;410;p41"/>
          <p:cNvSpPr/>
          <p:nvPr/>
        </p:nvSpPr>
        <p:spPr>
          <a:xfrm>
            <a:off x="576350" y="26732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ugaz One" panose="020B0604020202020204" charset="0"/>
            </a:endParaRPr>
          </a:p>
        </p:txBody>
      </p:sp>
      <p:sp>
        <p:nvSpPr>
          <p:cNvPr id="441" name="Google Shape;441;p41"/>
          <p:cNvSpPr txBox="1">
            <a:spLocks noGrp="1"/>
          </p:cNvSpPr>
          <p:nvPr>
            <p:ph type="title"/>
          </p:nvPr>
        </p:nvSpPr>
        <p:spPr>
          <a:xfrm>
            <a:off x="720075" y="1888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Fugaz One" panose="020B0604020202020204" charset="0"/>
              </a:rPr>
              <a:t>Cloud computing service models</a:t>
            </a:r>
          </a:p>
        </p:txBody>
      </p:sp>
      <p:sp>
        <p:nvSpPr>
          <p:cNvPr id="6" name="TextBox 5">
            <a:extLst>
              <a:ext uri="{FF2B5EF4-FFF2-40B4-BE49-F238E27FC236}">
                <a16:creationId xmlns:a16="http://schemas.microsoft.com/office/drawing/2014/main" id="{FB8A69DB-FF70-E5DB-974E-816B047F1048}"/>
              </a:ext>
            </a:extLst>
          </p:cNvPr>
          <p:cNvSpPr txBox="1"/>
          <p:nvPr/>
        </p:nvSpPr>
        <p:spPr>
          <a:xfrm>
            <a:off x="1309140" y="1866276"/>
            <a:ext cx="987697" cy="369332"/>
          </a:xfrm>
          <a:prstGeom prst="rect">
            <a:avLst/>
          </a:prstGeom>
          <a:noFill/>
        </p:spPr>
        <p:txBody>
          <a:bodyPr wrap="square">
            <a:spAutoFit/>
          </a:bodyPr>
          <a:lstStyle/>
          <a:p>
            <a:pPr algn="ctr"/>
            <a:r>
              <a:rPr lang="en-US" sz="1800" dirty="0">
                <a:latin typeface="Fugaz One" panose="020B0604020202020204" charset="0"/>
              </a:rPr>
              <a:t>SaaS</a:t>
            </a:r>
          </a:p>
        </p:txBody>
      </p:sp>
      <p:sp>
        <p:nvSpPr>
          <p:cNvPr id="8" name="TextBox 7">
            <a:extLst>
              <a:ext uri="{FF2B5EF4-FFF2-40B4-BE49-F238E27FC236}">
                <a16:creationId xmlns:a16="http://schemas.microsoft.com/office/drawing/2014/main" id="{6B74020C-B1DB-B544-4F52-EA0CABC29F2C}"/>
              </a:ext>
            </a:extLst>
          </p:cNvPr>
          <p:cNvSpPr txBox="1"/>
          <p:nvPr/>
        </p:nvSpPr>
        <p:spPr>
          <a:xfrm>
            <a:off x="1224752" y="2717940"/>
            <a:ext cx="1125227" cy="369332"/>
          </a:xfrm>
          <a:prstGeom prst="rect">
            <a:avLst/>
          </a:prstGeom>
          <a:noFill/>
        </p:spPr>
        <p:txBody>
          <a:bodyPr wrap="square">
            <a:spAutoFit/>
          </a:bodyPr>
          <a:lstStyle/>
          <a:p>
            <a:pPr algn="ctr"/>
            <a:r>
              <a:rPr lang="en-US" sz="1800" dirty="0">
                <a:latin typeface="Fugaz One" panose="020B0604020202020204" charset="0"/>
              </a:rPr>
              <a:t>PaaS</a:t>
            </a:r>
          </a:p>
        </p:txBody>
      </p:sp>
      <p:sp>
        <p:nvSpPr>
          <p:cNvPr id="9" name="TextBox 8">
            <a:extLst>
              <a:ext uri="{FF2B5EF4-FFF2-40B4-BE49-F238E27FC236}">
                <a16:creationId xmlns:a16="http://schemas.microsoft.com/office/drawing/2014/main" id="{F885795A-A80C-19EA-20F0-426D5D094453}"/>
              </a:ext>
            </a:extLst>
          </p:cNvPr>
          <p:cNvSpPr txBox="1"/>
          <p:nvPr/>
        </p:nvSpPr>
        <p:spPr>
          <a:xfrm>
            <a:off x="1183437" y="3661313"/>
            <a:ext cx="1207858" cy="369332"/>
          </a:xfrm>
          <a:prstGeom prst="rect">
            <a:avLst/>
          </a:prstGeom>
          <a:noFill/>
        </p:spPr>
        <p:txBody>
          <a:bodyPr wrap="square">
            <a:spAutoFit/>
          </a:bodyPr>
          <a:lstStyle/>
          <a:p>
            <a:pPr algn="ctr"/>
            <a:r>
              <a:rPr lang="en-US" sz="1800" dirty="0">
                <a:latin typeface="Fugaz One" panose="020B0604020202020204" charset="0"/>
              </a:rPr>
              <a:t>IaaS</a:t>
            </a:r>
          </a:p>
        </p:txBody>
      </p:sp>
      <p:cxnSp>
        <p:nvCxnSpPr>
          <p:cNvPr id="11" name="Straight Connector 10">
            <a:extLst>
              <a:ext uri="{FF2B5EF4-FFF2-40B4-BE49-F238E27FC236}">
                <a16:creationId xmlns:a16="http://schemas.microsoft.com/office/drawing/2014/main" id="{D10B52F9-431E-653B-F38E-799658F050CB}"/>
              </a:ext>
            </a:extLst>
          </p:cNvPr>
          <p:cNvCxnSpPr/>
          <p:nvPr/>
        </p:nvCxnSpPr>
        <p:spPr>
          <a:xfrm>
            <a:off x="745631" y="3344333"/>
            <a:ext cx="209973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A6109CF-BE87-7CAF-79E6-7C752B4CAC62}"/>
              </a:ext>
            </a:extLst>
          </p:cNvPr>
          <p:cNvCxnSpPr>
            <a:cxnSpLocks/>
          </p:cNvCxnSpPr>
          <p:nvPr/>
        </p:nvCxnSpPr>
        <p:spPr>
          <a:xfrm>
            <a:off x="1225409" y="2322689"/>
            <a:ext cx="1174043"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2F384BEA-048A-D171-7351-38EABF7C15B0}"/>
              </a:ext>
            </a:extLst>
          </p:cNvPr>
          <p:cNvSpPr/>
          <p:nvPr/>
        </p:nvSpPr>
        <p:spPr>
          <a:xfrm>
            <a:off x="3581401" y="1000760"/>
            <a:ext cx="4986349" cy="3439159"/>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bg1"/>
                </a:solidFill>
                <a:latin typeface="Fugaz One" panose="020B0604020202020204" charset="0"/>
                <a:ea typeface="Roboto" panose="02000000000000000000" pitchFamily="2" charset="0"/>
                <a:cs typeface="Roboto" panose="02000000000000000000" pitchFamily="2" charset="0"/>
              </a:rPr>
              <a:t>Infrastucture</a:t>
            </a:r>
            <a:r>
              <a:rPr lang="en-US" dirty="0">
                <a:solidFill>
                  <a:schemeClr val="bg1"/>
                </a:solidFill>
                <a:latin typeface="Fugaz One" panose="020B0604020202020204" charset="0"/>
                <a:ea typeface="Roboto" panose="02000000000000000000" pitchFamily="2" charset="0"/>
                <a:cs typeface="Roboto" panose="02000000000000000000" pitchFamily="2" charset="0"/>
              </a:rPr>
              <a:t> as a Service</a:t>
            </a:r>
          </a:p>
          <a:p>
            <a:pPr marL="285750" indent="-285750">
              <a:buClr>
                <a:schemeClr val="bg2"/>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Là một dịch vụ cung cấp cơ sở hạ tầng tính toán như máy chủ, bộ nhớ, lưu trữ và mạng. Người dùng có thể truy cập và sử dụng các tài nguyên này từ xa thông qua internet.</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r>
              <a:rPr lang="en-US" dirty="0">
                <a:solidFill>
                  <a:schemeClr val="bg1"/>
                </a:solidFill>
                <a:latin typeface="OpenSans"/>
              </a:rPr>
              <a:t>B</a:t>
            </a:r>
            <a:r>
              <a:rPr lang="vi-VN" b="0" i="0" dirty="0">
                <a:solidFill>
                  <a:schemeClr val="bg1"/>
                </a:solidFill>
                <a:effectLst/>
                <a:latin typeface="OpenSans"/>
              </a:rPr>
              <a:t>ao gồm các khối dựng cơ bản dành cho nền tảng </a:t>
            </a:r>
            <a:r>
              <a:rPr lang="en-US" b="0" i="0" dirty="0">
                <a:solidFill>
                  <a:schemeClr val="bg1"/>
                </a:solidFill>
                <a:effectLst/>
                <a:latin typeface="OpenSans"/>
              </a:rPr>
              <a:t>cloud </a:t>
            </a:r>
            <a:r>
              <a:rPr lang="vi-VN" b="0" i="0" dirty="0">
                <a:solidFill>
                  <a:schemeClr val="bg1"/>
                </a:solidFill>
                <a:effectLst/>
                <a:latin typeface="OpenSans"/>
              </a:rPr>
              <a:t>và thường cung cấp quyền truy cập các tính năng mạng, máy tính (phần cứng ảo hoặc trên phần cứng chuyên dụng) và dung lượng lưu trữ dữ liệu.</a:t>
            </a:r>
            <a:endParaRPr lang="en-US" dirty="0">
              <a:solidFill>
                <a:schemeClr val="bg1"/>
              </a:solidFill>
              <a:latin typeface="OpenSans"/>
            </a:endParaRPr>
          </a:p>
          <a:p>
            <a:pPr marL="285750" indent="-285750">
              <a:buClr>
                <a:schemeClr val="bg2"/>
              </a:buClr>
              <a:buFont typeface="Arial" panose="020B0604020202020204" pitchFamily="34" charset="0"/>
              <a:buChar char="•"/>
            </a:pPr>
            <a:r>
              <a:rPr lang="en-US" b="0" i="0" dirty="0">
                <a:solidFill>
                  <a:schemeClr val="bg1"/>
                </a:solidFill>
                <a:effectLst/>
                <a:latin typeface="OpenSans"/>
              </a:rPr>
              <a:t>IaaS </a:t>
            </a:r>
            <a:r>
              <a:rPr lang="vi-VN" b="0" i="0" dirty="0">
                <a:solidFill>
                  <a:schemeClr val="bg1"/>
                </a:solidFill>
                <a:effectLst/>
                <a:latin typeface="OpenSans"/>
              </a:rPr>
              <a:t>sẽ đem </a:t>
            </a:r>
            <a:r>
              <a:rPr lang="en-US" dirty="0" err="1">
                <a:solidFill>
                  <a:schemeClr val="bg1"/>
                </a:solidFill>
                <a:latin typeface="OpenSans"/>
              </a:rPr>
              <a:t>lại</a:t>
            </a:r>
            <a:r>
              <a:rPr lang="vi-VN" b="0" i="0" dirty="0">
                <a:solidFill>
                  <a:schemeClr val="bg1"/>
                </a:solidFill>
                <a:effectLst/>
                <a:latin typeface="OpenSans"/>
              </a:rPr>
              <a:t> mức độ linh hoạt cũng như khả năng kiểm soát quản lý tài nguyên cao nhất và gần giống nhất với các tài nguyên hiện hữu quen thuộc với nhiều bộ phận </a:t>
            </a:r>
            <a:r>
              <a:rPr lang="en-US" dirty="0">
                <a:solidFill>
                  <a:schemeClr val="bg1"/>
                </a:solidFill>
                <a:latin typeface="OpenSans"/>
              </a:rPr>
              <a:t>IT</a:t>
            </a:r>
            <a:r>
              <a:rPr lang="vi-VN" b="0" i="0" dirty="0">
                <a:solidFill>
                  <a:schemeClr val="bg1"/>
                </a:solidFill>
                <a:effectLst/>
                <a:latin typeface="OpenSans"/>
              </a:rPr>
              <a:t> và nhà phát triển hiện nay.</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9139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403"/>
        <p:cNvGrpSpPr/>
        <p:nvPr/>
      </p:nvGrpSpPr>
      <p:grpSpPr>
        <a:xfrm>
          <a:off x="0" y="0"/>
          <a:ext cx="0" cy="0"/>
          <a:chOff x="0" y="0"/>
          <a:chExt cx="0" cy="0"/>
        </a:xfrm>
      </p:grpSpPr>
      <p:sp>
        <p:nvSpPr>
          <p:cNvPr id="7" name="Isosceles Triangle 6">
            <a:extLst>
              <a:ext uri="{FF2B5EF4-FFF2-40B4-BE49-F238E27FC236}">
                <a16:creationId xmlns:a16="http://schemas.microsoft.com/office/drawing/2014/main" id="{69B1E384-E1DB-946E-E04B-274B0B1456C5}"/>
              </a:ext>
            </a:extLst>
          </p:cNvPr>
          <p:cNvSpPr/>
          <p:nvPr/>
        </p:nvSpPr>
        <p:spPr>
          <a:xfrm>
            <a:off x="321743" y="1075660"/>
            <a:ext cx="2959937" cy="3364259"/>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Google Shape;410;p41"/>
          <p:cNvSpPr/>
          <p:nvPr/>
        </p:nvSpPr>
        <p:spPr>
          <a:xfrm>
            <a:off x="576350" y="26732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txBox="1">
            <a:spLocks noGrp="1"/>
          </p:cNvSpPr>
          <p:nvPr>
            <p:ph type="title"/>
          </p:nvPr>
        </p:nvSpPr>
        <p:spPr>
          <a:xfrm>
            <a:off x="720075" y="1888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Cloud computing </a:t>
            </a:r>
            <a:r>
              <a:rPr lang="en-US" dirty="0">
                <a:solidFill>
                  <a:schemeClr val="dk1"/>
                </a:solidFill>
                <a:latin typeface="Fugaz One" panose="020B0604020202020204" charset="0"/>
              </a:rPr>
              <a:t>service</a:t>
            </a:r>
            <a:r>
              <a:rPr lang="en-US" dirty="0">
                <a:solidFill>
                  <a:schemeClr val="dk1"/>
                </a:solidFill>
              </a:rPr>
              <a:t> models</a:t>
            </a:r>
          </a:p>
        </p:txBody>
      </p:sp>
      <p:sp>
        <p:nvSpPr>
          <p:cNvPr id="6" name="TextBox 5">
            <a:extLst>
              <a:ext uri="{FF2B5EF4-FFF2-40B4-BE49-F238E27FC236}">
                <a16:creationId xmlns:a16="http://schemas.microsoft.com/office/drawing/2014/main" id="{FB8A69DB-FF70-E5DB-974E-816B047F1048}"/>
              </a:ext>
            </a:extLst>
          </p:cNvPr>
          <p:cNvSpPr txBox="1"/>
          <p:nvPr/>
        </p:nvSpPr>
        <p:spPr>
          <a:xfrm>
            <a:off x="1309140" y="1866276"/>
            <a:ext cx="987697" cy="369332"/>
          </a:xfrm>
          <a:prstGeom prst="rect">
            <a:avLst/>
          </a:prstGeom>
          <a:noFill/>
        </p:spPr>
        <p:txBody>
          <a:bodyPr wrap="square">
            <a:spAutoFit/>
          </a:bodyPr>
          <a:lstStyle/>
          <a:p>
            <a:pPr algn="ctr"/>
            <a:r>
              <a:rPr lang="en-US" sz="1800" dirty="0">
                <a:latin typeface="Fugaz One" panose="020B0604020202020204" charset="0"/>
              </a:rPr>
              <a:t>SaaS</a:t>
            </a:r>
          </a:p>
        </p:txBody>
      </p:sp>
      <p:sp>
        <p:nvSpPr>
          <p:cNvPr id="8" name="TextBox 7">
            <a:extLst>
              <a:ext uri="{FF2B5EF4-FFF2-40B4-BE49-F238E27FC236}">
                <a16:creationId xmlns:a16="http://schemas.microsoft.com/office/drawing/2014/main" id="{6B74020C-B1DB-B544-4F52-EA0CABC29F2C}"/>
              </a:ext>
            </a:extLst>
          </p:cNvPr>
          <p:cNvSpPr txBox="1"/>
          <p:nvPr/>
        </p:nvSpPr>
        <p:spPr>
          <a:xfrm>
            <a:off x="1224752" y="2717940"/>
            <a:ext cx="1125227" cy="646331"/>
          </a:xfrm>
          <a:prstGeom prst="rect">
            <a:avLst/>
          </a:prstGeom>
          <a:noFill/>
        </p:spPr>
        <p:txBody>
          <a:bodyPr wrap="square">
            <a:spAutoFit/>
          </a:bodyPr>
          <a:lstStyle/>
          <a:p>
            <a:pPr algn="ctr"/>
            <a:r>
              <a:rPr lang="en-US" sz="1800" dirty="0">
                <a:latin typeface="Fugaz One" panose="020B0604020202020204" charset="0"/>
              </a:rPr>
              <a:t>PaaS</a:t>
            </a:r>
          </a:p>
        </p:txBody>
      </p:sp>
      <p:sp>
        <p:nvSpPr>
          <p:cNvPr id="9" name="TextBox 8">
            <a:extLst>
              <a:ext uri="{FF2B5EF4-FFF2-40B4-BE49-F238E27FC236}">
                <a16:creationId xmlns:a16="http://schemas.microsoft.com/office/drawing/2014/main" id="{F885795A-A80C-19EA-20F0-426D5D094453}"/>
              </a:ext>
            </a:extLst>
          </p:cNvPr>
          <p:cNvSpPr txBox="1"/>
          <p:nvPr/>
        </p:nvSpPr>
        <p:spPr>
          <a:xfrm>
            <a:off x="1183437" y="3661313"/>
            <a:ext cx="1207858" cy="369332"/>
          </a:xfrm>
          <a:prstGeom prst="rect">
            <a:avLst/>
          </a:prstGeom>
          <a:noFill/>
        </p:spPr>
        <p:txBody>
          <a:bodyPr wrap="square">
            <a:spAutoFit/>
          </a:bodyPr>
          <a:lstStyle/>
          <a:p>
            <a:pPr algn="ctr"/>
            <a:r>
              <a:rPr lang="en-US" sz="1800" dirty="0">
                <a:latin typeface="Fugaz One" panose="020B0604020202020204" charset="0"/>
              </a:rPr>
              <a:t>IaaS</a:t>
            </a:r>
          </a:p>
        </p:txBody>
      </p:sp>
      <p:cxnSp>
        <p:nvCxnSpPr>
          <p:cNvPr id="11" name="Straight Connector 10">
            <a:extLst>
              <a:ext uri="{FF2B5EF4-FFF2-40B4-BE49-F238E27FC236}">
                <a16:creationId xmlns:a16="http://schemas.microsoft.com/office/drawing/2014/main" id="{D10B52F9-431E-653B-F38E-799658F050CB}"/>
              </a:ext>
            </a:extLst>
          </p:cNvPr>
          <p:cNvCxnSpPr/>
          <p:nvPr/>
        </p:nvCxnSpPr>
        <p:spPr>
          <a:xfrm>
            <a:off x="745631" y="3344333"/>
            <a:ext cx="209973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A6109CF-BE87-7CAF-79E6-7C752B4CAC62}"/>
              </a:ext>
            </a:extLst>
          </p:cNvPr>
          <p:cNvCxnSpPr>
            <a:cxnSpLocks/>
          </p:cNvCxnSpPr>
          <p:nvPr/>
        </p:nvCxnSpPr>
        <p:spPr>
          <a:xfrm>
            <a:off x="1225409" y="2322689"/>
            <a:ext cx="1174043"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2F384BEA-048A-D171-7351-38EABF7C15B0}"/>
              </a:ext>
            </a:extLst>
          </p:cNvPr>
          <p:cNvSpPr/>
          <p:nvPr/>
        </p:nvSpPr>
        <p:spPr>
          <a:xfrm>
            <a:off x="3581400" y="1000759"/>
            <a:ext cx="4986349" cy="3439159"/>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Fugaz One" panose="020B0604020202020204" charset="0"/>
              </a:rPr>
              <a:t>Platform as a Service</a:t>
            </a:r>
          </a:p>
          <a:p>
            <a:pPr marL="285750" indent="-285750">
              <a:buClr>
                <a:schemeClr val="bg2"/>
              </a:buClr>
              <a:buFont typeface="Arial" panose="020B0604020202020204" pitchFamily="34" charset="0"/>
              <a:buChar char="•"/>
            </a:pPr>
            <a:r>
              <a:rPr lang="vi-VN" dirty="0">
                <a:solidFill>
                  <a:schemeClr val="bg1"/>
                </a:solidFill>
                <a:latin typeface="Roboto" panose="02000000000000000000" pitchFamily="2" charset="0"/>
                <a:ea typeface="Roboto" panose="02000000000000000000" pitchFamily="2" charset="0"/>
                <a:cs typeface="Roboto" panose="02000000000000000000" pitchFamily="2" charset="0"/>
              </a:rPr>
              <a:t>Là một dịch vụ cung cấp một nền tảng để xây dựng, chạy và quản lý các ứng dụng. Người dùng không cần phải quản lý cơ sở hạ tầng, mà chỉ cần tập trung vào việc phát triển và triển khai các ứng dụng của mình.</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Kh</a:t>
            </a:r>
            <a:r>
              <a:rPr lang="vi-VN" b="0" i="0" dirty="0">
                <a:solidFill>
                  <a:schemeClr val="bg1"/>
                </a:solidFill>
                <a:effectLst/>
                <a:latin typeface="Roboto" panose="02000000000000000000" pitchFamily="2" charset="0"/>
                <a:ea typeface="Roboto" panose="02000000000000000000" pitchFamily="2" charset="0"/>
                <a:cs typeface="Roboto" panose="02000000000000000000" pitchFamily="2" charset="0"/>
              </a:rPr>
              <a:t>ông cần quản lý cơ sở hạ tầng ngầm của tổ chức (thường là phần cứng và hệ điều hành) và cho phép bạn tập trung vào công tác triển khai cũng như quản lý các ứng dụng của mình.</a:t>
            </a:r>
            <a:endParaRPr lang="en-US" b="0"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G</a:t>
            </a:r>
            <a:r>
              <a:rPr lang="vi-VN" b="0" i="0" dirty="0">
                <a:solidFill>
                  <a:schemeClr val="bg1"/>
                </a:solidFill>
                <a:effectLst/>
                <a:latin typeface="Roboto" panose="02000000000000000000" pitchFamily="2" charset="0"/>
                <a:ea typeface="Roboto" panose="02000000000000000000" pitchFamily="2" charset="0"/>
                <a:cs typeface="Roboto" panose="02000000000000000000" pitchFamily="2" charset="0"/>
              </a:rPr>
              <a:t>iúp làm việc hiệu quả hơn do không cần phải lo lắng về việc thu mua tài nguyên, hoạch định dung lượng, bảo trì phần mềm, vá lỗi hay bất kỳ công việc nặng nhọc nào khác có liên quan đến việc vận hành ứng dụng.</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Clr>
                <a:schemeClr val="bg2"/>
              </a:buClr>
              <a:buFont typeface="Arial" panose="020B0604020202020204" pitchFamily="34" charset="0"/>
              <a:buChar char="•"/>
            </a:pPr>
            <a:endParaRPr lang="en-US" dirty="0">
              <a:latin typeface="Fugaz One" panose="020B0604020202020204" charset="0"/>
            </a:endParaRPr>
          </a:p>
        </p:txBody>
      </p:sp>
    </p:spTree>
    <p:extLst>
      <p:ext uri="{BB962C8B-B14F-4D97-AF65-F5344CB8AC3E}">
        <p14:creationId xmlns:p14="http://schemas.microsoft.com/office/powerpoint/2010/main" val="371541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Shape 403"/>
        <p:cNvGrpSpPr/>
        <p:nvPr/>
      </p:nvGrpSpPr>
      <p:grpSpPr>
        <a:xfrm>
          <a:off x="0" y="0"/>
          <a:ext cx="0" cy="0"/>
          <a:chOff x="0" y="0"/>
          <a:chExt cx="0" cy="0"/>
        </a:xfrm>
      </p:grpSpPr>
      <p:sp>
        <p:nvSpPr>
          <p:cNvPr id="7" name="Isosceles Triangle 6">
            <a:extLst>
              <a:ext uri="{FF2B5EF4-FFF2-40B4-BE49-F238E27FC236}">
                <a16:creationId xmlns:a16="http://schemas.microsoft.com/office/drawing/2014/main" id="{69B1E384-E1DB-946E-E04B-274B0B1456C5}"/>
              </a:ext>
            </a:extLst>
          </p:cNvPr>
          <p:cNvSpPr/>
          <p:nvPr/>
        </p:nvSpPr>
        <p:spPr>
          <a:xfrm>
            <a:off x="321743" y="1075660"/>
            <a:ext cx="2959937" cy="3364259"/>
          </a:xfrm>
          <a:prstGeom prst="triangl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Google Shape;410;p41"/>
          <p:cNvSpPr/>
          <p:nvPr/>
        </p:nvSpPr>
        <p:spPr>
          <a:xfrm>
            <a:off x="576350" y="26732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txBox="1">
            <a:spLocks noGrp="1"/>
          </p:cNvSpPr>
          <p:nvPr>
            <p:ph type="title"/>
          </p:nvPr>
        </p:nvSpPr>
        <p:spPr>
          <a:xfrm>
            <a:off x="720075" y="1888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Cloud computing </a:t>
            </a:r>
            <a:r>
              <a:rPr lang="en-US" dirty="0">
                <a:solidFill>
                  <a:schemeClr val="dk1"/>
                </a:solidFill>
                <a:latin typeface="Fugaz One" panose="020B0604020202020204" charset="0"/>
              </a:rPr>
              <a:t>service</a:t>
            </a:r>
            <a:r>
              <a:rPr lang="en-US" dirty="0">
                <a:solidFill>
                  <a:schemeClr val="dk1"/>
                </a:solidFill>
              </a:rPr>
              <a:t> models</a:t>
            </a:r>
          </a:p>
        </p:txBody>
      </p:sp>
      <p:sp>
        <p:nvSpPr>
          <p:cNvPr id="6" name="TextBox 5">
            <a:extLst>
              <a:ext uri="{FF2B5EF4-FFF2-40B4-BE49-F238E27FC236}">
                <a16:creationId xmlns:a16="http://schemas.microsoft.com/office/drawing/2014/main" id="{FB8A69DB-FF70-E5DB-974E-816B047F1048}"/>
              </a:ext>
            </a:extLst>
          </p:cNvPr>
          <p:cNvSpPr txBox="1"/>
          <p:nvPr/>
        </p:nvSpPr>
        <p:spPr>
          <a:xfrm>
            <a:off x="1309140" y="1866276"/>
            <a:ext cx="987697" cy="369332"/>
          </a:xfrm>
          <a:prstGeom prst="rect">
            <a:avLst/>
          </a:prstGeom>
          <a:noFill/>
        </p:spPr>
        <p:txBody>
          <a:bodyPr wrap="square">
            <a:spAutoFit/>
          </a:bodyPr>
          <a:lstStyle/>
          <a:p>
            <a:pPr algn="ctr"/>
            <a:r>
              <a:rPr lang="en-US" sz="1800" dirty="0">
                <a:latin typeface="Fugaz One" panose="020B0604020202020204" charset="0"/>
              </a:rPr>
              <a:t>SaaS</a:t>
            </a:r>
          </a:p>
        </p:txBody>
      </p:sp>
      <p:sp>
        <p:nvSpPr>
          <p:cNvPr id="8" name="TextBox 7">
            <a:extLst>
              <a:ext uri="{FF2B5EF4-FFF2-40B4-BE49-F238E27FC236}">
                <a16:creationId xmlns:a16="http://schemas.microsoft.com/office/drawing/2014/main" id="{6B74020C-B1DB-B544-4F52-EA0CABC29F2C}"/>
              </a:ext>
            </a:extLst>
          </p:cNvPr>
          <p:cNvSpPr txBox="1"/>
          <p:nvPr/>
        </p:nvSpPr>
        <p:spPr>
          <a:xfrm>
            <a:off x="1224752" y="2717940"/>
            <a:ext cx="1125227" cy="646331"/>
          </a:xfrm>
          <a:prstGeom prst="rect">
            <a:avLst/>
          </a:prstGeom>
          <a:noFill/>
        </p:spPr>
        <p:txBody>
          <a:bodyPr wrap="square">
            <a:spAutoFit/>
          </a:bodyPr>
          <a:lstStyle/>
          <a:p>
            <a:pPr algn="ctr"/>
            <a:r>
              <a:rPr lang="en-US" sz="1800" dirty="0">
                <a:latin typeface="Fugaz One" panose="020B0604020202020204" charset="0"/>
              </a:rPr>
              <a:t>PaaS</a:t>
            </a:r>
          </a:p>
        </p:txBody>
      </p:sp>
      <p:sp>
        <p:nvSpPr>
          <p:cNvPr id="9" name="TextBox 8">
            <a:extLst>
              <a:ext uri="{FF2B5EF4-FFF2-40B4-BE49-F238E27FC236}">
                <a16:creationId xmlns:a16="http://schemas.microsoft.com/office/drawing/2014/main" id="{F885795A-A80C-19EA-20F0-426D5D094453}"/>
              </a:ext>
            </a:extLst>
          </p:cNvPr>
          <p:cNvSpPr txBox="1"/>
          <p:nvPr/>
        </p:nvSpPr>
        <p:spPr>
          <a:xfrm>
            <a:off x="1183437" y="3661313"/>
            <a:ext cx="1207858" cy="369332"/>
          </a:xfrm>
          <a:prstGeom prst="rect">
            <a:avLst/>
          </a:prstGeom>
          <a:noFill/>
        </p:spPr>
        <p:txBody>
          <a:bodyPr wrap="square">
            <a:spAutoFit/>
          </a:bodyPr>
          <a:lstStyle/>
          <a:p>
            <a:pPr algn="ctr"/>
            <a:r>
              <a:rPr lang="en-US" sz="1800" dirty="0">
                <a:latin typeface="Fugaz One" panose="020B0604020202020204" charset="0"/>
              </a:rPr>
              <a:t>IaaS</a:t>
            </a:r>
          </a:p>
        </p:txBody>
      </p:sp>
      <p:cxnSp>
        <p:nvCxnSpPr>
          <p:cNvPr id="11" name="Straight Connector 10">
            <a:extLst>
              <a:ext uri="{FF2B5EF4-FFF2-40B4-BE49-F238E27FC236}">
                <a16:creationId xmlns:a16="http://schemas.microsoft.com/office/drawing/2014/main" id="{D10B52F9-431E-653B-F38E-799658F050CB}"/>
              </a:ext>
            </a:extLst>
          </p:cNvPr>
          <p:cNvCxnSpPr/>
          <p:nvPr/>
        </p:nvCxnSpPr>
        <p:spPr>
          <a:xfrm>
            <a:off x="745631" y="3344333"/>
            <a:ext cx="209973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A6109CF-BE87-7CAF-79E6-7C752B4CAC62}"/>
              </a:ext>
            </a:extLst>
          </p:cNvPr>
          <p:cNvCxnSpPr>
            <a:cxnSpLocks/>
          </p:cNvCxnSpPr>
          <p:nvPr/>
        </p:nvCxnSpPr>
        <p:spPr>
          <a:xfrm>
            <a:off x="1225409" y="2322689"/>
            <a:ext cx="1174043" cy="0"/>
          </a:xfrm>
          <a:prstGeom prst="line">
            <a:avLst/>
          </a:prstGeom>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2F384BEA-048A-D171-7351-38EABF7C15B0}"/>
              </a:ext>
            </a:extLst>
          </p:cNvPr>
          <p:cNvSpPr/>
          <p:nvPr/>
        </p:nvSpPr>
        <p:spPr>
          <a:xfrm>
            <a:off x="3581400" y="1000759"/>
            <a:ext cx="4986349" cy="3439159"/>
          </a:xfrm>
          <a:prstGeom prst="rect">
            <a:avLst/>
          </a:prstGeom>
          <a:solidFill>
            <a:schemeClr val="tx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Fugaz One" panose="020B0604020202020204" charset="0"/>
              </a:rPr>
              <a:t>System as a Service</a:t>
            </a:r>
          </a:p>
          <a:p>
            <a:pPr marL="285750" indent="-285750">
              <a:buClr>
                <a:schemeClr val="bg2"/>
              </a:buClr>
              <a:buFont typeface="Arial" panose="020B0604020202020204" pitchFamily="34" charset="0"/>
              <a:buChar char="•"/>
            </a:pPr>
            <a:r>
              <a:rPr lang="en-US" dirty="0">
                <a:solidFill>
                  <a:schemeClr val="bg1"/>
                </a:solidFill>
                <a:latin typeface="OpenSans"/>
              </a:rPr>
              <a:t>C</a:t>
            </a:r>
            <a:r>
              <a:rPr lang="vi-VN" b="0" i="0" dirty="0">
                <a:solidFill>
                  <a:schemeClr val="bg1"/>
                </a:solidFill>
                <a:effectLst/>
                <a:latin typeface="OpenSans"/>
              </a:rPr>
              <a:t>ung cấp sản phẩm hoàn chỉnh được nhà cung cấp dịch vụ vận hành và quản lý.</a:t>
            </a:r>
            <a:endParaRPr lang="en-US" b="0" i="0" dirty="0">
              <a:solidFill>
                <a:schemeClr val="bg1"/>
              </a:solidFill>
              <a:effectLst/>
              <a:latin typeface="OpenSans"/>
            </a:endParaRPr>
          </a:p>
          <a:p>
            <a:pPr marL="285750" indent="-285750">
              <a:buClr>
                <a:schemeClr val="bg2"/>
              </a:buClr>
              <a:buFont typeface="Arial" panose="020B0604020202020204" pitchFamily="34" charset="0"/>
              <a:buChar char="•"/>
            </a:pPr>
            <a:r>
              <a:rPr lang="vi-VN" b="0" i="0" dirty="0">
                <a:solidFill>
                  <a:schemeClr val="bg1"/>
                </a:solidFill>
                <a:effectLst/>
                <a:latin typeface="OpenSans"/>
              </a:rPr>
              <a:t>Trong hầu hết trường hợp, khi nhắc đến</a:t>
            </a:r>
            <a:r>
              <a:rPr lang="en-US" b="0" i="0" dirty="0">
                <a:solidFill>
                  <a:schemeClr val="bg1"/>
                </a:solidFill>
                <a:effectLst/>
                <a:latin typeface="OpenSans"/>
              </a:rPr>
              <a:t> SaaS</a:t>
            </a:r>
            <a:r>
              <a:rPr lang="vi-VN" b="0" i="0" dirty="0">
                <a:solidFill>
                  <a:schemeClr val="bg1"/>
                </a:solidFill>
                <a:effectLst/>
                <a:latin typeface="OpenSans"/>
              </a:rPr>
              <a:t> thường nghĩ đến ứng dụng dành cho </a:t>
            </a:r>
            <a:r>
              <a:rPr lang="en-US" b="0" i="0" dirty="0">
                <a:solidFill>
                  <a:schemeClr val="bg1"/>
                </a:solidFill>
                <a:effectLst/>
                <a:latin typeface="OpenSans"/>
              </a:rPr>
              <a:t>end-user</a:t>
            </a:r>
            <a:r>
              <a:rPr lang="vi-VN" b="0" i="0" dirty="0">
                <a:solidFill>
                  <a:schemeClr val="bg1"/>
                </a:solidFill>
                <a:effectLst/>
                <a:latin typeface="OpenSans"/>
              </a:rPr>
              <a:t>. </a:t>
            </a:r>
            <a:endParaRPr lang="en-US" b="0" i="0" dirty="0">
              <a:solidFill>
                <a:schemeClr val="bg1"/>
              </a:solidFill>
              <a:effectLst/>
              <a:latin typeface="OpenSans"/>
            </a:endParaRPr>
          </a:p>
          <a:p>
            <a:pPr marL="285750" indent="-285750">
              <a:buClr>
                <a:schemeClr val="bg2"/>
              </a:buClr>
              <a:buFont typeface="Arial" panose="020B0604020202020204" pitchFamily="34" charset="0"/>
              <a:buChar char="•"/>
            </a:pPr>
            <a:r>
              <a:rPr lang="vi-VN" b="0" i="0" dirty="0">
                <a:solidFill>
                  <a:schemeClr val="bg1"/>
                </a:solidFill>
                <a:effectLst/>
                <a:latin typeface="OpenSans"/>
              </a:rPr>
              <a:t>Với sản phẩm SaaS, bạn sẽ không phải để tâm đến chuyện bảo trì dịch vụ hay quản lý cơ sở hạ tầng cơ bản, mà bạn chỉ cần tính xem sẽ sử dụng phần mềm cụ thể đó như thế nào.</a:t>
            </a:r>
            <a:endParaRPr lang="en-US" b="0" i="0" dirty="0">
              <a:solidFill>
                <a:schemeClr val="bg1"/>
              </a:solidFill>
              <a:effectLst/>
              <a:latin typeface="OpenSans"/>
            </a:endParaRPr>
          </a:p>
          <a:p>
            <a:pPr marL="285750" indent="-285750">
              <a:buClr>
                <a:schemeClr val="bg2"/>
              </a:buClr>
              <a:buFont typeface="Arial" panose="020B0604020202020204" pitchFamily="34" charset="0"/>
              <a:buChar char="•"/>
            </a:pPr>
            <a:r>
              <a:rPr lang="vi-VN" b="0" i="0" dirty="0">
                <a:solidFill>
                  <a:schemeClr val="bg1"/>
                </a:solidFill>
                <a:effectLst/>
                <a:latin typeface="OpenSans"/>
              </a:rPr>
              <a:t>Một ví dụ thường thấy của ứng dụng SaaS là email trên nền tảng web: bạn có thể gửi và nhận email mà không phải quản lý việc bổ sung tính năng vào sản phẩm email hay bảo trì máy chủ và hệ điều hành dùng cho chương trình email</a:t>
            </a:r>
            <a:r>
              <a:rPr lang="en-US" b="0" i="0" dirty="0">
                <a:solidFill>
                  <a:schemeClr val="bg1"/>
                </a:solidFill>
                <a:effectLst/>
                <a:latin typeface="OpenSans"/>
              </a:rPr>
              <a:t>.</a:t>
            </a:r>
          </a:p>
          <a:p>
            <a:pPr marL="285750" indent="-285750">
              <a:buClr>
                <a:schemeClr val="bg2"/>
              </a:buClr>
              <a:buFont typeface="Arial" panose="020B0604020202020204" pitchFamily="34" charset="0"/>
              <a:buChar char="•"/>
            </a:pPr>
            <a:r>
              <a:rPr lang="en-US" dirty="0">
                <a:solidFill>
                  <a:schemeClr val="bg1"/>
                </a:solidFill>
                <a:latin typeface="OpenSans"/>
              </a:rPr>
              <a:t>Hay </a:t>
            </a:r>
            <a:r>
              <a:rPr lang="en-US" dirty="0" err="1">
                <a:solidFill>
                  <a:schemeClr val="bg1"/>
                </a:solidFill>
                <a:latin typeface="OpenSans"/>
              </a:rPr>
              <a:t>dịch</a:t>
            </a:r>
            <a:r>
              <a:rPr lang="en-US" dirty="0">
                <a:solidFill>
                  <a:schemeClr val="bg1"/>
                </a:solidFill>
                <a:latin typeface="OpenSans"/>
              </a:rPr>
              <a:t> </a:t>
            </a:r>
            <a:r>
              <a:rPr lang="en-US" dirty="0" err="1">
                <a:solidFill>
                  <a:schemeClr val="bg1"/>
                </a:solidFill>
                <a:latin typeface="OpenSans"/>
              </a:rPr>
              <a:t>vụ</a:t>
            </a:r>
            <a:r>
              <a:rPr lang="en-US" dirty="0">
                <a:solidFill>
                  <a:schemeClr val="bg1"/>
                </a:solidFill>
                <a:latin typeface="OpenSans"/>
              </a:rPr>
              <a:t> </a:t>
            </a:r>
            <a:r>
              <a:rPr lang="en-US" dirty="0" err="1">
                <a:solidFill>
                  <a:schemeClr val="bg1"/>
                </a:solidFill>
                <a:latin typeface="OpenSans"/>
              </a:rPr>
              <a:t>lưu</a:t>
            </a:r>
            <a:r>
              <a:rPr lang="en-US" dirty="0">
                <a:solidFill>
                  <a:schemeClr val="bg1"/>
                </a:solidFill>
                <a:latin typeface="OpenSans"/>
              </a:rPr>
              <a:t> </a:t>
            </a:r>
            <a:r>
              <a:rPr lang="en-US" dirty="0" err="1">
                <a:solidFill>
                  <a:schemeClr val="bg1"/>
                </a:solidFill>
                <a:latin typeface="OpenSans"/>
              </a:rPr>
              <a:t>trữ</a:t>
            </a:r>
            <a:r>
              <a:rPr lang="en-US" dirty="0">
                <a:solidFill>
                  <a:schemeClr val="bg1"/>
                </a:solidFill>
                <a:latin typeface="OpenSans"/>
              </a:rPr>
              <a:t> </a:t>
            </a:r>
            <a:r>
              <a:rPr lang="en-US" dirty="0" err="1">
                <a:solidFill>
                  <a:schemeClr val="bg1"/>
                </a:solidFill>
                <a:latin typeface="OpenSans"/>
              </a:rPr>
              <a:t>như</a:t>
            </a:r>
            <a:r>
              <a:rPr lang="en-US" dirty="0">
                <a:solidFill>
                  <a:schemeClr val="bg1"/>
                </a:solidFill>
                <a:latin typeface="OpenSans"/>
              </a:rPr>
              <a:t> </a:t>
            </a:r>
            <a:r>
              <a:rPr lang="en-US" dirty="0" err="1">
                <a:solidFill>
                  <a:schemeClr val="bg1"/>
                </a:solidFill>
                <a:latin typeface="OpenSans"/>
              </a:rPr>
              <a:t>onedrive</a:t>
            </a:r>
            <a:r>
              <a:rPr lang="en-US" dirty="0">
                <a:solidFill>
                  <a:schemeClr val="bg1"/>
                </a:solidFill>
                <a:latin typeface="OpenSans"/>
              </a:rPr>
              <a:t>, google drive,…</a:t>
            </a:r>
            <a:endParaRPr lang="en-US" dirty="0">
              <a:solidFill>
                <a:schemeClr val="bg1"/>
              </a:solidFill>
              <a:latin typeface="Fugaz One" panose="020B0604020202020204" charset="0"/>
            </a:endParaRPr>
          </a:p>
          <a:p>
            <a:pPr>
              <a:buClr>
                <a:schemeClr val="bg2"/>
              </a:buClr>
            </a:pPr>
            <a:r>
              <a:rPr lang="en-US" dirty="0">
                <a:solidFill>
                  <a:schemeClr val="bg1"/>
                </a:solidFill>
                <a:latin typeface="Fugaz One" panose="020B0604020202020204" charset="0"/>
              </a:rPr>
              <a:t> </a:t>
            </a:r>
          </a:p>
        </p:txBody>
      </p:sp>
    </p:spTree>
    <p:extLst>
      <p:ext uri="{BB962C8B-B14F-4D97-AF65-F5344CB8AC3E}">
        <p14:creationId xmlns:p14="http://schemas.microsoft.com/office/powerpoint/2010/main" val="235740902"/>
      </p:ext>
    </p:extLst>
  </p:cSld>
  <p:clrMapOvr>
    <a:masterClrMapping/>
  </p:clrMapOvr>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2036</Words>
  <Application>Microsoft Office PowerPoint</Application>
  <PresentationFormat>On-screen Show (16:9)</PresentationFormat>
  <Paragraphs>183</Paragraphs>
  <Slides>29</Slides>
  <Notes>29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Catamaran</vt:lpstr>
      <vt:lpstr>Proxima Nova Semibold</vt:lpstr>
      <vt:lpstr>Proxima Nova</vt:lpstr>
      <vt:lpstr>Söhne</vt:lpstr>
      <vt:lpstr>Courier New</vt:lpstr>
      <vt:lpstr>Calibri</vt:lpstr>
      <vt:lpstr>-apple-system</vt:lpstr>
      <vt:lpstr>Roboto</vt:lpstr>
      <vt:lpstr>arial</vt:lpstr>
      <vt:lpstr>OpenSans</vt:lpstr>
      <vt:lpstr>arial</vt:lpstr>
      <vt:lpstr>Fugaz One</vt:lpstr>
      <vt:lpstr>Cloud Engineer CV by Slidesgo</vt:lpstr>
      <vt:lpstr>Slidesgo Final Pages</vt:lpstr>
      <vt:lpstr>CLOUD COMPUTING </vt:lpstr>
      <vt:lpstr>Cloud Computing</vt:lpstr>
      <vt:lpstr>Cloud Computing</vt:lpstr>
      <vt:lpstr>Cloud Computing</vt:lpstr>
      <vt:lpstr>Cloud Computing</vt:lpstr>
      <vt:lpstr>PowerPoint Presentation</vt:lpstr>
      <vt:lpstr>Cloud computing service models</vt:lpstr>
      <vt:lpstr>Cloud computing service models</vt:lpstr>
      <vt:lpstr>Cloud computing service models</vt:lpstr>
      <vt:lpstr>Cloud computing models</vt:lpstr>
      <vt:lpstr>Advantagement</vt:lpstr>
      <vt:lpstr>Advantagement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ADMIN</dc:creator>
  <cp:lastModifiedBy>Nguyen Duy Chien 20205059</cp:lastModifiedBy>
  <cp:revision>12</cp:revision>
  <dcterms:modified xsi:type="dcterms:W3CDTF">2023-02-17T06:18:30Z</dcterms:modified>
</cp:coreProperties>
</file>