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22"/>
  </p:notesMasterIdLst>
  <p:sldIdLst>
    <p:sldId id="256" r:id="rId3"/>
    <p:sldId id="258" r:id="rId4"/>
    <p:sldId id="259" r:id="rId5"/>
    <p:sldId id="281" r:id="rId6"/>
    <p:sldId id="315" r:id="rId7"/>
    <p:sldId id="274" r:id="rId8"/>
    <p:sldId id="306" r:id="rId9"/>
    <p:sldId id="307" r:id="rId10"/>
    <p:sldId id="308" r:id="rId11"/>
    <p:sldId id="266" r:id="rId12"/>
    <p:sldId id="260" r:id="rId13"/>
    <p:sldId id="262" r:id="rId14"/>
    <p:sldId id="309" r:id="rId15"/>
    <p:sldId id="310" r:id="rId16"/>
    <p:sldId id="311" r:id="rId17"/>
    <p:sldId id="312" r:id="rId18"/>
    <p:sldId id="313" r:id="rId19"/>
    <p:sldId id="314" r:id="rId20"/>
    <p:sldId id="30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tamaran" panose="020B0604020202020204" charset="0"/>
      <p:regular r:id="rId27"/>
      <p:bold r:id="rId28"/>
    </p:embeddedFont>
    <p:embeddedFont>
      <p:font typeface="Fugaz One" panose="020B0604020202020204" charset="0"/>
      <p:regular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5E7B5D6-ED60-40FF-84CD-5961E51D4CB7}">
          <p14:sldIdLst>
            <p14:sldId id="256"/>
            <p14:sldId id="258"/>
            <p14:sldId id="259"/>
            <p14:sldId id="281"/>
            <p14:sldId id="315"/>
            <p14:sldId id="274"/>
            <p14:sldId id="306"/>
            <p14:sldId id="307"/>
            <p14:sldId id="308"/>
            <p14:sldId id="266"/>
            <p14:sldId id="260"/>
            <p14:sldId id="262"/>
            <p14:sldId id="309"/>
            <p14:sldId id="310"/>
            <p14:sldId id="311"/>
            <p14:sldId id="312"/>
            <p14:sldId id="313"/>
            <p14:sldId id="314"/>
            <p14:sldId id="304"/>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1D"/>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DE6AE-3994-4C18-9AE5-3B4C00E3933B}" v="47" dt="2023-02-13T04:43:42.492"/>
  </p1510:revLst>
</p1510:revInfo>
</file>

<file path=ppt/tableStyles.xml><?xml version="1.0" encoding="utf-8"?>
<a:tblStyleLst xmlns:a="http://schemas.openxmlformats.org/drawingml/2006/main" def="{04AA0AA4-3BAB-4B2A-973D-E1AB4C60DE34}">
  <a:tblStyle styleId="{04AA0AA4-3BAB-4B2A-973D-E1AB4C60DE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9" autoAdjust="0"/>
    <p:restoredTop sz="84356" autoAdjust="0"/>
  </p:normalViewPr>
  <p:slideViewPr>
    <p:cSldViewPr snapToGrid="0">
      <p:cViewPr varScale="1">
        <p:scale>
          <a:sx n="92" d="100"/>
          <a:sy n="92" d="100"/>
        </p:scale>
        <p:origin x="120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etnix.vn/thue-may-chu/"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vietnix.vn/datacenter-la-gi/" TargetMode="External"/><Relationship Id="rId4" Type="http://schemas.openxmlformats.org/officeDocument/2006/relationships/hyperlink" Target="https://vietnix.vn/vps-server/"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etnix.vn/thue-may-chu/"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vietnix.vn/datacenter-la-gi/" TargetMode="External"/><Relationship Id="rId4" Type="http://schemas.openxmlformats.org/officeDocument/2006/relationships/hyperlink" Target="https://vietnix.vn/vps-serv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chemeClr val="bg1"/>
                </a:solidFill>
                <a:effectLst/>
                <a:latin typeface="arial" panose="020B0604020202020204" pitchFamily="34" charset="0"/>
              </a:rPr>
              <a:t> Public cloud là mô hình triển khai được sử dụng phổ biến nhất hiện nay của cloud computing.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43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50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38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681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2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567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0"/>
        <p:cNvGrpSpPr/>
        <p:nvPr/>
      </p:nvGrpSpPr>
      <p:grpSpPr>
        <a:xfrm>
          <a:off x="0" y="0"/>
          <a:ext cx="0" cy="0"/>
          <a:chOff x="0" y="0"/>
          <a:chExt cx="0" cy="0"/>
        </a:xfrm>
      </p:grpSpPr>
      <p:sp>
        <p:nvSpPr>
          <p:cNvPr id="8511" name="Google Shape;8511;gd1e4e728eb_0_9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2" name="Google Shape;8512;gd1e4e728eb_0_9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u="none" dirty="0">
                <a:solidFill>
                  <a:srgbClr val="333333"/>
                </a:solidFill>
                <a:effectLst/>
                <a:latin typeface="Roboto" panose="02000000000000000000" pitchFamily="2" charset="0"/>
              </a:rPr>
              <a:t>Về cơ bản,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chuyển một cơ sở hạ tầng thành một công cụ, cho phép người dùng kết nối đến cơ sở hạ tầng này thông qua mạng internet, sau đó sử dụng tài nguyên tính toán mà không cần cài đặt hay duy trì các thiết bị tại chỗ (on-premise).</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Cụ thể hơn,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cho phép sử dụng Internet để truy cập vào các tài nguyên tính toán, trong khi các ứng dụng, server (cả </a:t>
            </a:r>
            <a:r>
              <a:rPr lang="vi-VN" b="0" i="0" u="none" strike="noStrike" dirty="0">
                <a:solidFill>
                  <a:srgbClr val="348EFE"/>
                </a:solidFill>
                <a:effectLst/>
                <a:latin typeface="Roboto" panose="02000000000000000000" pitchFamily="2" charset="0"/>
                <a:hlinkClick r:id="rId3"/>
              </a:rPr>
              <a:t>máy chủ vật lý</a:t>
            </a:r>
            <a:r>
              <a:rPr lang="vi-VN" b="0" i="0" u="none" dirty="0">
                <a:solidFill>
                  <a:srgbClr val="333333"/>
                </a:solidFill>
                <a:effectLst/>
                <a:latin typeface="Roboto" panose="02000000000000000000" pitchFamily="2" charset="0"/>
              </a:rPr>
              <a:t> và </a:t>
            </a:r>
            <a:r>
              <a:rPr lang="vi-VN" b="0" i="0" u="none" strike="noStrike" dirty="0">
                <a:solidFill>
                  <a:srgbClr val="348EFE"/>
                </a:solidFill>
                <a:effectLst/>
                <a:latin typeface="Roboto" panose="02000000000000000000" pitchFamily="2" charset="0"/>
                <a:hlinkClick r:id="rId4"/>
              </a:rPr>
              <a:t>máy chủ ảo</a:t>
            </a:r>
            <a:r>
              <a:rPr lang="vi-VN" b="0" i="0" u="none" dirty="0">
                <a:solidFill>
                  <a:srgbClr val="333333"/>
                </a:solidFill>
                <a:effectLst/>
                <a:latin typeface="Roboto" panose="02000000000000000000" pitchFamily="2" charset="0"/>
              </a:rPr>
              <a:t>), dữ liệu lưu trữ,… </a:t>
            </a:r>
            <a:r>
              <a:rPr lang="en-US" b="0" i="0" u="none" dirty="0">
                <a:solidFill>
                  <a:srgbClr val="333333"/>
                </a:solidFill>
                <a:effectLst/>
                <a:latin typeface="Roboto" panose="02000000000000000000" pitchFamily="2" charset="0"/>
              </a:rPr>
              <a:t>đ</a:t>
            </a:r>
            <a:r>
              <a:rPr lang="vi-VN" b="0" i="0" u="none" dirty="0">
                <a:solidFill>
                  <a:srgbClr val="333333"/>
                </a:solidFill>
                <a:effectLst/>
                <a:latin typeface="Roboto" panose="02000000000000000000" pitchFamily="2" charset="0"/>
              </a:rPr>
              <a:t>ều được host tại một </a:t>
            </a:r>
            <a:r>
              <a:rPr lang="vi-VN" b="0" i="0" u="none" strike="noStrike" dirty="0">
                <a:solidFill>
                  <a:srgbClr val="348EFE"/>
                </a:solidFill>
                <a:effectLst/>
                <a:latin typeface="Roboto" panose="02000000000000000000" pitchFamily="2" charset="0"/>
                <a:hlinkClick r:id="rId5"/>
              </a:rPr>
              <a:t>datacenter</a:t>
            </a:r>
            <a:r>
              <a:rPr lang="vi-VN" b="0" i="0" u="none" dirty="0">
                <a:solidFill>
                  <a:srgbClr val="333333"/>
                </a:solidFill>
                <a:effectLst/>
                <a:latin typeface="Roboto" panose="02000000000000000000" pitchFamily="2" charset="0"/>
              </a:rPr>
              <a:t> từ xa.</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Data center này được quản lý bởi một </a:t>
            </a:r>
            <a:r>
              <a:rPr lang="vi-VN" b="1" i="0" u="none" dirty="0">
                <a:solidFill>
                  <a:srgbClr val="333333"/>
                </a:solidFill>
                <a:effectLst/>
                <a:latin typeface="Roboto" panose="02000000000000000000" pitchFamily="2" charset="0"/>
              </a:rPr>
              <a:t>nhà cung cấp dịch vụ cloud (CSP)</a:t>
            </a:r>
            <a:r>
              <a:rPr lang="vi-VN" b="0" i="0" u="none" dirty="0">
                <a:solidFill>
                  <a:srgbClr val="333333"/>
                </a:solidFill>
                <a:effectLst/>
                <a:latin typeface="Roboto" panose="02000000000000000000" pitchFamily="2" charset="0"/>
              </a:rPr>
              <a:t>.</a:t>
            </a:r>
            <a:endParaRPr u="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u="none" dirty="0">
                <a:solidFill>
                  <a:srgbClr val="333333"/>
                </a:solidFill>
                <a:effectLst/>
                <a:latin typeface="Roboto" panose="02000000000000000000" pitchFamily="2" charset="0"/>
              </a:rPr>
              <a:t>Về cơ bản,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chuyển một cơ sở hạ tầng thành một công cụ, cho phép người dùng kết nối đến cơ sở hạ tầng này thông qua mạng internet, sau đó sử dụng tài nguyên tính toán mà không cần cài đặt hay duy trì các thiết bị tại chỗ (on-premise).</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Cụ thể hơn,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cho phép sử dụng Internet để truy cập vào các tài nguyên tính toán, trong khi các ứng dụng, server (cả </a:t>
            </a:r>
            <a:r>
              <a:rPr lang="vi-VN" b="0" i="0" u="none" strike="noStrike" dirty="0">
                <a:solidFill>
                  <a:srgbClr val="348EFE"/>
                </a:solidFill>
                <a:effectLst/>
                <a:latin typeface="Roboto" panose="02000000000000000000" pitchFamily="2" charset="0"/>
                <a:hlinkClick r:id="rId3"/>
              </a:rPr>
              <a:t>máy chủ vật lý</a:t>
            </a:r>
            <a:r>
              <a:rPr lang="vi-VN" b="0" i="0" u="none" dirty="0">
                <a:solidFill>
                  <a:srgbClr val="333333"/>
                </a:solidFill>
                <a:effectLst/>
                <a:latin typeface="Roboto" panose="02000000000000000000" pitchFamily="2" charset="0"/>
              </a:rPr>
              <a:t> và </a:t>
            </a:r>
            <a:r>
              <a:rPr lang="vi-VN" b="0" i="0" u="none" strike="noStrike" dirty="0">
                <a:solidFill>
                  <a:srgbClr val="348EFE"/>
                </a:solidFill>
                <a:effectLst/>
                <a:latin typeface="Roboto" panose="02000000000000000000" pitchFamily="2" charset="0"/>
                <a:hlinkClick r:id="rId4"/>
              </a:rPr>
              <a:t>máy chủ ảo</a:t>
            </a:r>
            <a:r>
              <a:rPr lang="vi-VN" b="0" i="0" u="none" dirty="0">
                <a:solidFill>
                  <a:srgbClr val="333333"/>
                </a:solidFill>
                <a:effectLst/>
                <a:latin typeface="Roboto" panose="02000000000000000000" pitchFamily="2" charset="0"/>
              </a:rPr>
              <a:t>), dữ liệu lưu trữ,… </a:t>
            </a:r>
            <a:r>
              <a:rPr lang="en-US" b="0" i="0" u="none" dirty="0">
                <a:solidFill>
                  <a:srgbClr val="333333"/>
                </a:solidFill>
                <a:effectLst/>
                <a:latin typeface="Roboto" panose="02000000000000000000" pitchFamily="2" charset="0"/>
              </a:rPr>
              <a:t>đ</a:t>
            </a:r>
            <a:r>
              <a:rPr lang="vi-VN" b="0" i="0" u="none" dirty="0">
                <a:solidFill>
                  <a:srgbClr val="333333"/>
                </a:solidFill>
                <a:effectLst/>
                <a:latin typeface="Roboto" panose="02000000000000000000" pitchFamily="2" charset="0"/>
              </a:rPr>
              <a:t>ều được host tại một </a:t>
            </a:r>
            <a:r>
              <a:rPr lang="vi-VN" b="0" i="0" u="none" strike="noStrike" dirty="0">
                <a:solidFill>
                  <a:srgbClr val="348EFE"/>
                </a:solidFill>
                <a:effectLst/>
                <a:latin typeface="Roboto" panose="02000000000000000000" pitchFamily="2" charset="0"/>
                <a:hlinkClick r:id="rId5"/>
              </a:rPr>
              <a:t>datacenter</a:t>
            </a:r>
            <a:r>
              <a:rPr lang="vi-VN" b="0" i="0" u="none" dirty="0">
                <a:solidFill>
                  <a:srgbClr val="333333"/>
                </a:solidFill>
                <a:effectLst/>
                <a:latin typeface="Roboto" panose="02000000000000000000" pitchFamily="2" charset="0"/>
              </a:rPr>
              <a:t> từ xa.</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Data center này được quản lý bởi một </a:t>
            </a:r>
            <a:r>
              <a:rPr lang="vi-VN" b="1" i="0" u="none" dirty="0">
                <a:solidFill>
                  <a:srgbClr val="333333"/>
                </a:solidFill>
                <a:effectLst/>
                <a:latin typeface="Roboto" panose="02000000000000000000" pitchFamily="2" charset="0"/>
              </a:rPr>
              <a:t>nhà cung cấp dịch vụ cloud (CSP)</a:t>
            </a:r>
            <a:r>
              <a:rPr lang="vi-VN" b="0" i="0" u="none" dirty="0">
                <a:solidFill>
                  <a:srgbClr val="333333"/>
                </a:solidFill>
                <a:effectLst/>
                <a:latin typeface="Roboto" panose="02000000000000000000" pitchFamily="2" charset="0"/>
              </a:rPr>
              <a:t>.</a:t>
            </a:r>
            <a:endParaRPr u="none" dirty="0"/>
          </a:p>
        </p:txBody>
      </p:sp>
    </p:spTree>
    <p:extLst>
      <p:ext uri="{BB962C8B-B14F-4D97-AF65-F5344CB8AC3E}">
        <p14:creationId xmlns:p14="http://schemas.microsoft.com/office/powerpoint/2010/main" val="164587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1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73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38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905525" y="1540775"/>
            <a:ext cx="3243000" cy="27573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905550" y="959188"/>
            <a:ext cx="3243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13"/>
          <p:cNvSpPr txBox="1">
            <a:spLocks noGrp="1"/>
          </p:cNvSpPr>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a:spLocks noGrp="1"/>
          </p:cNvSpPr>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a:spLocks noGrp="1"/>
          </p:cNvSpPr>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a:spLocks noGrp="1"/>
          </p:cNvSpPr>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57"/>
        <p:cNvGrpSpPr/>
        <p:nvPr/>
      </p:nvGrpSpPr>
      <p:grpSpPr>
        <a:xfrm>
          <a:off x="0" y="0"/>
          <a:ext cx="0" cy="0"/>
          <a:chOff x="0" y="0"/>
          <a:chExt cx="0" cy="0"/>
        </a:xfrm>
      </p:grpSpPr>
      <p:sp>
        <p:nvSpPr>
          <p:cNvPr id="58" name="Google Shape;58;p15"/>
          <p:cNvSpPr txBox="1">
            <a:spLocks noGrp="1"/>
          </p:cNvSpPr>
          <p:nvPr>
            <p:ph type="body" idx="1"/>
          </p:nvPr>
        </p:nvSpPr>
        <p:spPr>
          <a:xfrm>
            <a:off x="1481400"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59" name="Google Shape;59;p15"/>
          <p:cNvSpPr txBox="1">
            <a:spLocks noGrp="1"/>
          </p:cNvSpPr>
          <p:nvPr>
            <p:ph type="title"/>
          </p:nvPr>
        </p:nvSpPr>
        <p:spPr>
          <a:xfrm>
            <a:off x="1481425"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60" name="Google Shape;60;p15"/>
          <p:cNvSpPr txBox="1">
            <a:spLocks noGrp="1"/>
          </p:cNvSpPr>
          <p:nvPr>
            <p:ph type="title" idx="2"/>
          </p:nvPr>
        </p:nvSpPr>
        <p:spPr>
          <a:xfrm>
            <a:off x="1481425"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5121925" y="1874550"/>
            <a:ext cx="296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3" name="Google Shape;63;p16"/>
          <p:cNvSpPr txBox="1">
            <a:spLocks noGrp="1"/>
          </p:cNvSpPr>
          <p:nvPr>
            <p:ph type="subTitle" idx="1"/>
          </p:nvPr>
        </p:nvSpPr>
        <p:spPr>
          <a:xfrm>
            <a:off x="4986188" y="2447250"/>
            <a:ext cx="32358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8"/>
          <p:cNvSpPr txBox="1">
            <a:spLocks noGrp="1"/>
          </p:cNvSpPr>
          <p:nvPr>
            <p:ph type="title" idx="2"/>
          </p:nvPr>
        </p:nvSpPr>
        <p:spPr>
          <a:xfrm>
            <a:off x="10808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0" name="Google Shape;70;p18"/>
          <p:cNvSpPr txBox="1">
            <a:spLocks noGrp="1"/>
          </p:cNvSpPr>
          <p:nvPr>
            <p:ph type="subTitle" idx="1"/>
          </p:nvPr>
        </p:nvSpPr>
        <p:spPr>
          <a:xfrm>
            <a:off x="937700"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8"/>
          <p:cNvSpPr txBox="1">
            <a:spLocks noGrp="1"/>
          </p:cNvSpPr>
          <p:nvPr>
            <p:ph type="title" idx="3"/>
          </p:nvPr>
        </p:nvSpPr>
        <p:spPr>
          <a:xfrm>
            <a:off x="3627562"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8"/>
          <p:cNvSpPr txBox="1">
            <a:spLocks noGrp="1"/>
          </p:cNvSpPr>
          <p:nvPr>
            <p:ph type="subTitle" idx="4"/>
          </p:nvPr>
        </p:nvSpPr>
        <p:spPr>
          <a:xfrm>
            <a:off x="3484421"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8"/>
          <p:cNvSpPr txBox="1">
            <a:spLocks noGrp="1"/>
          </p:cNvSpPr>
          <p:nvPr>
            <p:ph type="title" idx="5"/>
          </p:nvPr>
        </p:nvSpPr>
        <p:spPr>
          <a:xfrm>
            <a:off x="61743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8"/>
          <p:cNvSpPr txBox="1">
            <a:spLocks noGrp="1"/>
          </p:cNvSpPr>
          <p:nvPr>
            <p:ph type="subTitle" idx="6"/>
          </p:nvPr>
        </p:nvSpPr>
        <p:spPr>
          <a:xfrm>
            <a:off x="6031149"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1" r:id="rId7"/>
    <p:sldLayoutId id="2147483662" r:id="rId8"/>
    <p:sldLayoutId id="2147483664"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5" name="Google Shape;135;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142"/>
        <p:cNvGrpSpPr/>
        <p:nvPr/>
      </p:nvGrpSpPr>
      <p:grpSpPr>
        <a:xfrm>
          <a:off x="0" y="0"/>
          <a:ext cx="0" cy="0"/>
          <a:chOff x="0" y="0"/>
          <a:chExt cx="0" cy="0"/>
        </a:xfrm>
      </p:grpSpPr>
      <p:sp>
        <p:nvSpPr>
          <p:cNvPr id="144" name="Google Shape;144;p31"/>
          <p:cNvSpPr/>
          <p:nvPr/>
        </p:nvSpPr>
        <p:spPr>
          <a:xfrm>
            <a:off x="-171607" y="320983"/>
            <a:ext cx="3777988" cy="3434834"/>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45" name="Google Shape;145;p31"/>
          <p:cNvSpPr/>
          <p:nvPr/>
        </p:nvSpPr>
        <p:spPr>
          <a:xfrm>
            <a:off x="5861489" y="2978012"/>
            <a:ext cx="1241174" cy="420326"/>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46" name="Google Shape;146;p31"/>
          <p:cNvSpPr txBox="1">
            <a:spLocks noGrp="1"/>
          </p:cNvSpPr>
          <p:nvPr>
            <p:ph type="subTitle" idx="1"/>
          </p:nvPr>
        </p:nvSpPr>
        <p:spPr>
          <a:xfrm>
            <a:off x="5784513" y="2969266"/>
            <a:ext cx="1395125" cy="459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rPr>
              <a:t>SV_CHIENND</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47" name="Google Shape;147;p31"/>
          <p:cNvGrpSpPr/>
          <p:nvPr/>
        </p:nvGrpSpPr>
        <p:grpSpPr>
          <a:xfrm>
            <a:off x="5100994" y="1589500"/>
            <a:ext cx="2800800" cy="584700"/>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3">
            <a:alphaModFix/>
          </a:blip>
          <a:stretch>
            <a:fillRect/>
          </a:stretch>
        </p:blipFill>
        <p:spPr>
          <a:xfrm>
            <a:off x="539636" y="735850"/>
            <a:ext cx="3003401" cy="3613999"/>
          </a:xfrm>
          <a:prstGeom prst="rect">
            <a:avLst/>
          </a:prstGeom>
          <a:noFill/>
          <a:ln>
            <a:noFill/>
          </a:ln>
        </p:spPr>
      </p:pic>
      <p:grpSp>
        <p:nvGrpSpPr>
          <p:cNvPr id="151" name="Google Shape;151;p31"/>
          <p:cNvGrpSpPr/>
          <p:nvPr/>
        </p:nvGrpSpPr>
        <p:grpSpPr>
          <a:xfrm>
            <a:off x="5559938" y="2594775"/>
            <a:ext cx="1882925" cy="6283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4346073" y="1092363"/>
            <a:ext cx="4310649" cy="17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Fugaz One" panose="020B0604020202020204" charset="0"/>
              </a:rPr>
              <a:t>CLOUD </a:t>
            </a:r>
            <a:r>
              <a:rPr lang="en" dirty="0">
                <a:latin typeface="Fugaz One" panose="020B0604020202020204" charset="0"/>
              </a:rPr>
              <a:t>COMPUTING</a:t>
            </a:r>
            <a:r>
              <a:rPr lang="en" dirty="0">
                <a:solidFill>
                  <a:schemeClr val="lt1"/>
                </a:solidFill>
                <a:latin typeface="Fugaz One" panose="020B0604020202020204" charset="0"/>
              </a:rPr>
              <a:t> </a:t>
            </a:r>
            <a:endParaRPr dirty="0">
              <a:solidFill>
                <a:schemeClr val="dk1"/>
              </a:solidFill>
              <a:latin typeface="Fugaz On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410" name="Google Shape;410;p41"/>
          <p:cNvSpPr/>
          <p:nvPr/>
        </p:nvSpPr>
        <p:spPr>
          <a:xfrm>
            <a:off x="576350" y="194526"/>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992593" y="760703"/>
            <a:ext cx="1364963" cy="756774"/>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txBox="1">
            <a:spLocks noGrp="1"/>
          </p:cNvSpPr>
          <p:nvPr>
            <p:ph type="title"/>
          </p:nvPr>
        </p:nvSpPr>
        <p:spPr>
          <a:xfrm>
            <a:off x="720075" y="1160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Cloud computing models</a:t>
            </a:r>
          </a:p>
        </p:txBody>
      </p:sp>
      <p:sp>
        <p:nvSpPr>
          <p:cNvPr id="18" name="Google Shape;411;p41">
            <a:extLst>
              <a:ext uri="{FF2B5EF4-FFF2-40B4-BE49-F238E27FC236}">
                <a16:creationId xmlns:a16="http://schemas.microsoft.com/office/drawing/2014/main" id="{9D10A72D-57AD-EC88-24A3-90BE7BA27DEE}"/>
              </a:ext>
            </a:extLst>
          </p:cNvPr>
          <p:cNvSpPr txBox="1">
            <a:spLocks/>
          </p:cNvSpPr>
          <p:nvPr/>
        </p:nvSpPr>
        <p:spPr>
          <a:xfrm>
            <a:off x="3239822" y="1624887"/>
            <a:ext cx="2576762" cy="3264249"/>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0" indent="0"/>
            <a:r>
              <a:rPr lang="en-US" sz="2000" b="1" dirty="0">
                <a:solidFill>
                  <a:schemeClr val="bg1"/>
                </a:solidFill>
                <a:latin typeface="Fugaz One" panose="020B0604020202020204" charset="0"/>
              </a:rPr>
              <a:t>Hybrid</a:t>
            </a:r>
            <a:endParaRPr lang="en-US" dirty="0">
              <a:solidFill>
                <a:schemeClr val="bg1"/>
              </a:solidFill>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Là sự kết hợp của private cloud và public cloud.</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Cho phép khai thác điểm mạnh của từng mô hình cũng như đưa ra phương thức sử dụng tối ưu cho người sử dụng.</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en-US" dirty="0">
                <a:solidFill>
                  <a:schemeClr val="bg1"/>
                </a:solidFill>
                <a:latin typeface="arial" panose="020B0604020202020204" pitchFamily="34" charset="0"/>
              </a:rPr>
              <a:t>T</a:t>
            </a:r>
            <a:r>
              <a:rPr lang="vi-VN" b="0" i="0" dirty="0">
                <a:solidFill>
                  <a:schemeClr val="bg1"/>
                </a:solidFill>
                <a:effectLst/>
                <a:latin typeface="arial" panose="020B0604020202020204" pitchFamily="34" charset="0"/>
              </a:rPr>
              <a:t>hường do doanh nghiệp tạo ra và việc quản lý sẽ được phân chia giữa doanh nghiệp và nhà cung cấp điện toán đám mây công cộng.</a:t>
            </a:r>
            <a:endParaRPr lang="en-US" dirty="0">
              <a:solidFill>
                <a:schemeClr val="bg1"/>
              </a:solidFill>
            </a:endParaRPr>
          </a:p>
        </p:txBody>
      </p:sp>
      <p:sp>
        <p:nvSpPr>
          <p:cNvPr id="19" name="Google Shape;414;p41">
            <a:extLst>
              <a:ext uri="{FF2B5EF4-FFF2-40B4-BE49-F238E27FC236}">
                <a16:creationId xmlns:a16="http://schemas.microsoft.com/office/drawing/2014/main" id="{B8BDBD1A-71E0-6163-361E-AF2AC7FC715E}"/>
              </a:ext>
            </a:extLst>
          </p:cNvPr>
          <p:cNvSpPr/>
          <p:nvPr/>
        </p:nvSpPr>
        <p:spPr>
          <a:xfrm>
            <a:off x="3795320" y="767226"/>
            <a:ext cx="1292836" cy="757344"/>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1;p41">
            <a:extLst>
              <a:ext uri="{FF2B5EF4-FFF2-40B4-BE49-F238E27FC236}">
                <a16:creationId xmlns:a16="http://schemas.microsoft.com/office/drawing/2014/main" id="{FE422082-64AD-DC16-CC0F-66AB1CF2FC00}"/>
              </a:ext>
            </a:extLst>
          </p:cNvPr>
          <p:cNvSpPr txBox="1">
            <a:spLocks/>
          </p:cNvSpPr>
          <p:nvPr/>
        </p:nvSpPr>
        <p:spPr>
          <a:xfrm>
            <a:off x="6106433" y="1624885"/>
            <a:ext cx="2576762" cy="3264248"/>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0" indent="0"/>
            <a:r>
              <a:rPr lang="en-US" sz="2000" dirty="0">
                <a:solidFill>
                  <a:schemeClr val="bg1"/>
                </a:solidFill>
                <a:latin typeface="Fugaz One" panose="020B0604020202020204" charset="0"/>
              </a:rPr>
              <a:t>Private</a:t>
            </a:r>
            <a:endParaRPr lang="en-US" sz="1800" dirty="0">
              <a:solidFill>
                <a:schemeClr val="bg1"/>
              </a:solidFill>
              <a:latin typeface="Fugaz One" panose="020B0604020202020204" charset="0"/>
            </a:endParaRPr>
          </a:p>
          <a:p>
            <a:pPr marL="285750" indent="-285750" algn="l">
              <a:buClr>
                <a:schemeClr val="bg2"/>
              </a:buClr>
              <a:buFont typeface="Arial" panose="020B0604020202020204" pitchFamily="34" charset="0"/>
              <a:buChar char="•"/>
            </a:pPr>
            <a:r>
              <a:rPr lang="en-US" dirty="0">
                <a:solidFill>
                  <a:schemeClr val="bg1"/>
                </a:solidFill>
                <a:latin typeface="arial" panose="020B0604020202020204" pitchFamily="34" charset="0"/>
              </a:rPr>
              <a:t>L</a:t>
            </a:r>
            <a:r>
              <a:rPr lang="vi-VN" b="0" i="0" dirty="0">
                <a:solidFill>
                  <a:schemeClr val="bg1"/>
                </a:solidFill>
                <a:effectLst/>
                <a:latin typeface="arial" panose="020B0604020202020204" pitchFamily="34" charset="0"/>
              </a:rPr>
              <a:t>à các dịch vụ điện toán đám mây được cung cấp trong các doanh nghiệp. </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Những </a:t>
            </a:r>
            <a:r>
              <a:rPr lang="en-US" dirty="0">
                <a:solidFill>
                  <a:schemeClr val="bg1"/>
                </a:solidFill>
                <a:latin typeface="arial" panose="020B0604020202020204" pitchFamily="34" charset="0"/>
              </a:rPr>
              <a:t>c</a:t>
            </a:r>
            <a:r>
              <a:rPr lang="en-US" b="0" i="0" dirty="0">
                <a:solidFill>
                  <a:schemeClr val="bg1"/>
                </a:solidFill>
                <a:effectLst/>
                <a:latin typeface="arial" panose="020B0604020202020204" pitchFamily="34" charset="0"/>
              </a:rPr>
              <a:t>loud</a:t>
            </a:r>
            <a:r>
              <a:rPr lang="vi-VN" b="0" i="0" dirty="0">
                <a:solidFill>
                  <a:schemeClr val="bg1"/>
                </a:solidFill>
                <a:effectLst/>
                <a:latin typeface="arial" panose="020B0604020202020204" pitchFamily="34" charset="0"/>
              </a:rPr>
              <a:t> này tồn tại bên trong tường lửa của công ty và được các doanh nghiệp trực tiếp quản lý. </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Đây là xu hướng tất yếu cho các doanh nghiệp nhằm tối ưu hóa hạ tầng công nghệ thông tin.</a:t>
            </a:r>
            <a:r>
              <a:rPr lang="en-US" dirty="0">
                <a:solidFill>
                  <a:schemeClr val="bg1"/>
                </a:solidFill>
              </a:rPr>
              <a:t>  </a:t>
            </a:r>
          </a:p>
          <a:p>
            <a:pPr marL="285750" indent="-285750" algn="l">
              <a:buClr>
                <a:schemeClr val="bg2"/>
              </a:buClr>
              <a:buFont typeface="Arial" panose="020B0604020202020204" pitchFamily="34" charset="0"/>
              <a:buChar char="•"/>
            </a:pPr>
            <a:endParaRPr lang="en-US" dirty="0">
              <a:solidFill>
                <a:schemeClr val="bg1"/>
              </a:solidFill>
            </a:endParaRPr>
          </a:p>
        </p:txBody>
      </p:sp>
      <p:sp>
        <p:nvSpPr>
          <p:cNvPr id="40" name="Google Shape;414;p41">
            <a:extLst>
              <a:ext uri="{FF2B5EF4-FFF2-40B4-BE49-F238E27FC236}">
                <a16:creationId xmlns:a16="http://schemas.microsoft.com/office/drawing/2014/main" id="{86111356-8AE0-7379-E606-558A77FDDDEB}"/>
              </a:ext>
            </a:extLst>
          </p:cNvPr>
          <p:cNvSpPr/>
          <p:nvPr/>
        </p:nvSpPr>
        <p:spPr>
          <a:xfrm>
            <a:off x="6709648" y="768129"/>
            <a:ext cx="1292837" cy="756441"/>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2" name="Picture 4">
            <a:extLst>
              <a:ext uri="{FF2B5EF4-FFF2-40B4-BE49-F238E27FC236}">
                <a16:creationId xmlns:a16="http://schemas.microsoft.com/office/drawing/2014/main" id="{752216A2-0726-A75E-7EC0-0213D103A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146" y="823493"/>
            <a:ext cx="1287345" cy="6343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3B14F65-346D-2139-AECD-37621BDF7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435" y="879933"/>
            <a:ext cx="1161907" cy="57253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0">
            <a:extLst>
              <a:ext uri="{FF2B5EF4-FFF2-40B4-BE49-F238E27FC236}">
                <a16:creationId xmlns:a16="http://schemas.microsoft.com/office/drawing/2014/main" id="{34DCEEB0-9032-C35E-9EBC-FA22C577B2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452" y="834800"/>
            <a:ext cx="1292837" cy="637050"/>
          </a:xfrm>
          <a:prstGeom prst="rect">
            <a:avLst/>
          </a:prstGeom>
          <a:noFill/>
          <a:extLst>
            <a:ext uri="{909E8E84-426E-40DD-AFC4-6F175D3DCCD1}">
              <a14:hiddenFill xmlns:a14="http://schemas.microsoft.com/office/drawing/2010/main">
                <a:solidFill>
                  <a:srgbClr val="FFFFFF"/>
                </a:solidFill>
              </a14:hiddenFill>
            </a:ext>
          </a:extLst>
        </p:spPr>
      </p:pic>
      <p:sp>
        <p:nvSpPr>
          <p:cNvPr id="2062" name="Google Shape;411;p41">
            <a:extLst>
              <a:ext uri="{FF2B5EF4-FFF2-40B4-BE49-F238E27FC236}">
                <a16:creationId xmlns:a16="http://schemas.microsoft.com/office/drawing/2014/main" id="{D36516EA-EF91-DC70-2CF1-0B26D808F4E7}"/>
              </a:ext>
            </a:extLst>
          </p:cNvPr>
          <p:cNvSpPr txBox="1">
            <a:spLocks/>
          </p:cNvSpPr>
          <p:nvPr/>
        </p:nvSpPr>
        <p:spPr>
          <a:xfrm>
            <a:off x="391417" y="1624886"/>
            <a:ext cx="2576762" cy="3264249"/>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0" indent="0"/>
            <a:r>
              <a:rPr lang="en-US" sz="2000" b="1" dirty="0">
                <a:solidFill>
                  <a:schemeClr val="bg1"/>
                </a:solidFill>
                <a:latin typeface="Fugaz One" panose="020B0604020202020204" charset="0"/>
              </a:rPr>
              <a:t>Public</a:t>
            </a:r>
            <a:endParaRPr lang="en-US" dirty="0">
              <a:solidFill>
                <a:schemeClr val="bg1"/>
              </a:solidFill>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Là các dịch vụ được bên thứ 3</a:t>
            </a:r>
            <a:r>
              <a:rPr lang="en-US" b="0" i="0" dirty="0">
                <a:solidFill>
                  <a:schemeClr val="bg1"/>
                </a:solidFill>
                <a:effectLst/>
                <a:latin typeface="arial" panose="020B0604020202020204" pitchFamily="34" charset="0"/>
              </a:rPr>
              <a:t> </a:t>
            </a:r>
            <a:r>
              <a:rPr lang="vi-VN" b="0" i="0" dirty="0">
                <a:solidFill>
                  <a:schemeClr val="bg1"/>
                </a:solidFill>
                <a:effectLst/>
                <a:latin typeface="arial" panose="020B0604020202020204" pitchFamily="34" charset="0"/>
              </a:rPr>
              <a:t>cung cấp.</a:t>
            </a:r>
            <a:endParaRPr lang="en-US" dirty="0">
              <a:solidFill>
                <a:schemeClr val="bg1"/>
              </a:solidFill>
              <a:latin typeface="arial" panose="020B0604020202020204" pitchFamily="34" charset="0"/>
            </a:endParaRPr>
          </a:p>
          <a:p>
            <a:pPr marL="285750" indent="-285750" algn="l">
              <a:buClr>
                <a:schemeClr val="bg2"/>
              </a:buClr>
              <a:buFont typeface="Arial" panose="020B0604020202020204" pitchFamily="34" charset="0"/>
              <a:buChar char="•"/>
            </a:pPr>
            <a:r>
              <a:rPr lang="en-US" dirty="0" err="1">
                <a:solidFill>
                  <a:schemeClr val="bg1"/>
                </a:solidFill>
                <a:latin typeface="arial" panose="020B0604020202020204" pitchFamily="34" charset="0"/>
              </a:rPr>
              <a:t>Vận</a:t>
            </a:r>
            <a:r>
              <a:rPr lang="en-US" dirty="0">
                <a:solidFill>
                  <a:schemeClr val="bg1"/>
                </a:solidFill>
                <a:latin typeface="arial" panose="020B0604020202020204" pitchFamily="34" charset="0"/>
              </a:rPr>
              <a:t> </a:t>
            </a:r>
            <a:r>
              <a:rPr lang="en-US" dirty="0" err="1">
                <a:solidFill>
                  <a:schemeClr val="bg1"/>
                </a:solidFill>
                <a:latin typeface="arial" panose="020B0604020202020204" pitchFamily="34" charset="0"/>
              </a:rPr>
              <a:t>hành</a:t>
            </a:r>
            <a:r>
              <a:rPr lang="en-US" dirty="0">
                <a:solidFill>
                  <a:schemeClr val="bg1"/>
                </a:solidFill>
                <a:latin typeface="arial" panose="020B0604020202020204" pitchFamily="34" charset="0"/>
              </a:rPr>
              <a:t> </a:t>
            </a:r>
            <a:r>
              <a:rPr lang="en-US" dirty="0" err="1">
                <a:solidFill>
                  <a:schemeClr val="bg1"/>
                </a:solidFill>
                <a:latin typeface="arial" panose="020B0604020202020204" pitchFamily="34" charset="0"/>
              </a:rPr>
              <a:t>bên</a:t>
            </a:r>
            <a:r>
              <a:rPr lang="vi-VN" b="0" i="0" dirty="0">
                <a:solidFill>
                  <a:schemeClr val="bg1"/>
                </a:solidFill>
                <a:effectLst/>
                <a:latin typeface="arial" panose="020B0604020202020204" pitchFamily="34" charset="0"/>
              </a:rPr>
              <a:t> ngoài tường lửa của công ty và được nhà cung cấp </a:t>
            </a:r>
            <a:r>
              <a:rPr lang="en-US" b="0" i="0" dirty="0">
                <a:solidFill>
                  <a:schemeClr val="bg1"/>
                </a:solidFill>
                <a:effectLst/>
                <a:latin typeface="arial" panose="020B0604020202020204" pitchFamily="34" charset="0"/>
              </a:rPr>
              <a:t>Cloud</a:t>
            </a:r>
            <a:r>
              <a:rPr lang="vi-VN" b="0" i="0" dirty="0">
                <a:solidFill>
                  <a:schemeClr val="bg1"/>
                </a:solidFill>
                <a:effectLst/>
                <a:latin typeface="arial" panose="020B0604020202020204" pitchFamily="34" charset="0"/>
              </a:rPr>
              <a:t> quản lý. </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en-US" b="0" i="0" dirty="0">
                <a:solidFill>
                  <a:schemeClr val="bg1"/>
                </a:solidFill>
                <a:effectLst/>
                <a:latin typeface="arial" panose="020B0604020202020204" pitchFamily="34" charset="0"/>
              </a:rPr>
              <a:t>Đ</a:t>
            </a:r>
            <a:r>
              <a:rPr lang="vi-VN" b="0" i="0" dirty="0">
                <a:solidFill>
                  <a:schemeClr val="bg1"/>
                </a:solidFill>
                <a:effectLst/>
                <a:latin typeface="arial" panose="020B0604020202020204" pitchFamily="34" charset="0"/>
              </a:rPr>
              <a:t>ược xây dựng nhằm phục vụ cho mục đích sử dụng công cộng, người dùng sẽ đăng ký với nhà cung cấp và trả phí sử dụng dựa theo chính sách giá của nhà cung cấp.</a:t>
            </a:r>
            <a:endParaRPr lang="en-US" dirty="0">
              <a:solidFill>
                <a:schemeClr val="bg1"/>
              </a:solidFill>
            </a:endParaRPr>
          </a:p>
          <a:p>
            <a:pPr marL="0" indent="0" algn="l">
              <a:buClr>
                <a:schemeClr val="bg2"/>
              </a:buClr>
            </a:pP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231"/>
        <p:cNvGrpSpPr/>
        <p:nvPr/>
      </p:nvGrpSpPr>
      <p:grpSpPr>
        <a:xfrm>
          <a:off x="0" y="0"/>
          <a:ext cx="0" cy="0"/>
          <a:chOff x="0" y="0"/>
          <a:chExt cx="0" cy="0"/>
        </a:xfrm>
      </p:grpSpPr>
      <p:sp>
        <p:nvSpPr>
          <p:cNvPr id="232" name="Google Shape;232;p35"/>
          <p:cNvSpPr/>
          <p:nvPr/>
        </p:nvSpPr>
        <p:spPr>
          <a:xfrm>
            <a:off x="4594692" y="372575"/>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2235197" y="755289"/>
            <a:ext cx="1957646" cy="2400968"/>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68121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err="1"/>
              <a:t>Advantagement</a:t>
            </a:r>
            <a:endParaRPr lang="en-US" sz="4400"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2586191" y="1510639"/>
            <a:ext cx="1232350" cy="89027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896567" cy="1120701"/>
          </a:xfrm>
          <a:prstGeom prst="bentConnector3">
            <a:avLst>
              <a:gd name="adj1" fmla="val 112053"/>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818541" y="1955774"/>
            <a:ext cx="1552302" cy="1120701"/>
          </a:xfrm>
          <a:prstGeom prst="bentConnector3">
            <a:avLst>
              <a:gd name="adj1" fmla="val -14727"/>
            </a:avLst>
          </a:prstGeom>
          <a:noFill/>
          <a:ln w="9525" cap="flat" cmpd="sng">
            <a:solidFill>
              <a:schemeClr val="lt1"/>
            </a:solidFill>
            <a:prstDash val="solid"/>
            <a:round/>
            <a:headEnd type="none" w="med" len="med"/>
            <a:tailEnd type="none" w="med" len="med"/>
          </a:ln>
        </p:spPr>
      </p:cxnSp>
      <p:sp>
        <p:nvSpPr>
          <p:cNvPr id="243" name="Google Shape;243;p35"/>
          <p:cNvSpPr txBox="1">
            <a:spLocks noGrp="1"/>
          </p:cNvSpPr>
          <p:nvPr>
            <p:ph type="title" idx="2"/>
          </p:nvPr>
        </p:nvSpPr>
        <p:spPr>
          <a:xfrm>
            <a:off x="2577270" y="1600189"/>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dk1"/>
                </a:solidFill>
              </a:rPr>
              <a:t>03</a:t>
            </a:r>
            <a:endParaRPr sz="48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283"/>
        <p:cNvGrpSpPr/>
        <p:nvPr/>
      </p:nvGrpSpPr>
      <p:grpSpPr>
        <a:xfrm>
          <a:off x="0" y="0"/>
          <a:ext cx="0" cy="0"/>
          <a:chOff x="0" y="0"/>
          <a:chExt cx="0" cy="0"/>
        </a:xfrm>
      </p:grpSpPr>
      <p:sp>
        <p:nvSpPr>
          <p:cNvPr id="284" name="Google Shape;284;p37"/>
          <p:cNvSpPr/>
          <p:nvPr/>
        </p:nvSpPr>
        <p:spPr>
          <a:xfrm>
            <a:off x="6005689" y="1049866"/>
            <a:ext cx="2990774" cy="3047914"/>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285225" y="455342"/>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9" name="Google Shape;289;p37"/>
          <p:cNvPicPr preferRelativeResize="0"/>
          <p:nvPr/>
        </p:nvPicPr>
        <p:blipFill>
          <a:blip r:embed="rId3">
            <a:alphaModFix/>
          </a:blip>
          <a:stretch>
            <a:fillRect/>
          </a:stretch>
        </p:blipFill>
        <p:spPr>
          <a:xfrm>
            <a:off x="6787649" y="772250"/>
            <a:ext cx="1749851" cy="3446600"/>
          </a:xfrm>
          <a:prstGeom prst="rect">
            <a:avLst/>
          </a:prstGeom>
          <a:noFill/>
          <a:ln>
            <a:noFill/>
          </a:ln>
        </p:spPr>
      </p:pic>
      <p:grpSp>
        <p:nvGrpSpPr>
          <p:cNvPr id="292" name="Google Shape;292;p37"/>
          <p:cNvGrpSpPr/>
          <p:nvPr/>
        </p:nvGrpSpPr>
        <p:grpSpPr>
          <a:xfrm>
            <a:off x="981163" y="697641"/>
            <a:ext cx="304062" cy="4887100"/>
            <a:chOff x="5816800" y="2327299"/>
            <a:chExt cx="304062" cy="3639026"/>
          </a:xfrm>
        </p:grpSpPr>
        <p:sp>
          <p:nvSpPr>
            <p:cNvPr id="293" name="Google Shape;293;p37"/>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a:stCxn id="293" idx="2"/>
              <a:endCxn id="286" idx="1"/>
            </p:cNvCxnSpPr>
            <p:nvPr/>
          </p:nvCxnSpPr>
          <p:spPr>
            <a:xfrm rot="10800000" flipH="1">
              <a:off x="5816800" y="2327299"/>
              <a:ext cx="304062" cy="3604077"/>
            </a:xfrm>
            <a:prstGeom prst="bentConnector3">
              <a:avLst>
                <a:gd name="adj1" fmla="val -75182"/>
              </a:avLst>
            </a:prstGeom>
            <a:noFill/>
            <a:ln w="9525" cap="flat" cmpd="sng">
              <a:solidFill>
                <a:schemeClr val="lt1"/>
              </a:solidFill>
              <a:prstDash val="solid"/>
              <a:round/>
              <a:headEnd type="none" w="med" len="med"/>
              <a:tailEnd type="none" w="med" len="med"/>
            </a:ln>
          </p:spPr>
        </p:cxnSp>
      </p:grpSp>
      <p:sp>
        <p:nvSpPr>
          <p:cNvPr id="295" name="Google Shape;295;p37"/>
          <p:cNvSpPr txBox="1">
            <a:spLocks noGrp="1"/>
          </p:cNvSpPr>
          <p:nvPr>
            <p:ph type="title"/>
          </p:nvPr>
        </p:nvSpPr>
        <p:spPr>
          <a:xfrm>
            <a:off x="1481425" y="385642"/>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rPr>
              <a:t>Advantagement</a:t>
            </a:r>
            <a:endParaRPr dirty="0">
              <a:solidFill>
                <a:schemeClr val="dk1"/>
              </a:solidFill>
            </a:endParaRPr>
          </a:p>
        </p:txBody>
      </p:sp>
      <p:sp>
        <p:nvSpPr>
          <p:cNvPr id="287" name="Google Shape;287;p37"/>
          <p:cNvSpPr txBox="1">
            <a:spLocks noGrp="1"/>
          </p:cNvSpPr>
          <p:nvPr>
            <p:ph type="body" idx="1"/>
          </p:nvPr>
        </p:nvSpPr>
        <p:spPr>
          <a:xfrm>
            <a:off x="459869" y="1026696"/>
            <a:ext cx="5024683" cy="4135117"/>
          </a:xfrm>
          <a:prstGeom prst="rect">
            <a:avLst/>
          </a:prstGeom>
        </p:spPr>
        <p:txBody>
          <a:bodyPr spcFirstLastPara="1" wrap="square" lIns="91425" tIns="91425" rIns="91425" bIns="91425" anchor="t" anchorCtr="0">
            <a:noAutofit/>
          </a:bodyPr>
          <a:lstStyle/>
          <a:p>
            <a:pPr marL="457200" lvl="0" indent="-292100" algn="l" rtl="0">
              <a:spcBef>
                <a:spcPts val="600"/>
              </a:spcBef>
              <a:spcAft>
                <a:spcPts val="0"/>
              </a:spcAft>
              <a:buSzPct val="80000"/>
              <a:buChar char="●"/>
            </a:pPr>
            <a:r>
              <a:rPr lang="en-US" dirty="0">
                <a:solidFill>
                  <a:schemeClr val="lt1"/>
                </a:solidFill>
                <a:latin typeface="Roboto" panose="02000000000000000000" pitchFamily="2" charset="0"/>
                <a:ea typeface="Roboto" panose="02000000000000000000" pitchFamily="2" charset="0"/>
                <a:cs typeface="Roboto" panose="02000000000000000000" pitchFamily="2" charset="0"/>
              </a:rPr>
              <a:t>Saving cost</a:t>
            </a:r>
          </a:p>
          <a:p>
            <a:pPr marL="622300" lvl="1" indent="0">
              <a:lnSpc>
                <a:spcPct val="100000"/>
              </a:lnSpc>
              <a:spcBef>
                <a:spcPts val="600"/>
              </a:spcBef>
              <a:buSzPct val="80000"/>
              <a:buNone/>
            </a:pPr>
            <a:r>
              <a:rPr lang="en-US" dirty="0">
                <a:latin typeface="Roboto" panose="02000000000000000000" pitchFamily="2" charset="0"/>
                <a:ea typeface="Roboto" panose="02000000000000000000" pitchFamily="2" charset="0"/>
                <a:cs typeface="Roboto" panose="02000000000000000000" pitchFamily="2" charset="0"/>
              </a:rPr>
              <a:t>K</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hông cần phải mua, cấu hình và bảo trì các máy chủ và phần cứng tính toán để chạy các dịch vụ của mình.</a:t>
            </a:r>
          </a:p>
          <a:p>
            <a:pPr marL="457200" lvl="0" indent="-292100" algn="l" rtl="0">
              <a:spcBef>
                <a:spcPts val="600"/>
              </a:spcBef>
              <a:spcAft>
                <a:spcPts val="0"/>
              </a:spcAft>
              <a:buSzPct val="80000"/>
              <a:buChar char="●"/>
            </a:pPr>
            <a:r>
              <a:rPr lang="en-US" dirty="0">
                <a:latin typeface="Roboto" panose="02000000000000000000" pitchFamily="2" charset="0"/>
                <a:ea typeface="Roboto" panose="02000000000000000000" pitchFamily="2" charset="0"/>
                <a:cs typeface="Roboto" panose="02000000000000000000" pitchFamily="2" charset="0"/>
              </a:rPr>
              <a:t>Flexible configuration</a:t>
            </a:r>
            <a:endParaRPr lang="en-US"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622300" lvl="1" indent="0">
              <a:lnSpc>
                <a:spcPct val="100000"/>
              </a:lnSpc>
              <a:spcBef>
                <a:spcPts val="600"/>
              </a:spcBef>
              <a:buSzPct val="80000"/>
              <a:buNone/>
            </a:pPr>
            <a:r>
              <a:rPr lang="en-US" dirty="0">
                <a:latin typeface="Roboto" panose="02000000000000000000" pitchFamily="2" charset="0"/>
                <a:ea typeface="Roboto" panose="02000000000000000000" pitchFamily="2" charset="0"/>
                <a:cs typeface="Roboto" panose="02000000000000000000" pitchFamily="2" charset="0"/>
              </a:rPr>
              <a:t>C</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ó thể tăng hoặc giảm các tài nguyên tính toán mà bạn cần theo nhu cầu của mình.</a:t>
            </a:r>
          </a:p>
          <a:p>
            <a:pPr marL="457200" lvl="0" indent="-292100" algn="l" rtl="0">
              <a:spcBef>
                <a:spcPts val="600"/>
              </a:spcBef>
              <a:spcAft>
                <a:spcPts val="0"/>
              </a:spcAft>
              <a:buSzPct val="80000"/>
              <a:buChar char="●"/>
            </a:pPr>
            <a:r>
              <a:rPr lang="en-US" dirty="0">
                <a:latin typeface="Roboto" panose="02000000000000000000" pitchFamily="2" charset="0"/>
                <a:ea typeface="Roboto" panose="02000000000000000000" pitchFamily="2" charset="0"/>
                <a:cs typeface="Roboto" panose="02000000000000000000" pitchFamily="2" charset="0"/>
              </a:rPr>
              <a:t>Easy to access</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 </a:t>
            </a:r>
            <a:endParaRPr lang="en-US"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622300" lvl="1" indent="0">
              <a:lnSpc>
                <a:spcPct val="100000"/>
              </a:lnSpc>
              <a:spcBef>
                <a:spcPts val="600"/>
              </a:spcBef>
              <a:buSzPct val="80000"/>
              <a:buNone/>
            </a:pPr>
            <a:r>
              <a:rPr lang="en-US" dirty="0">
                <a:latin typeface="Roboto" panose="02000000000000000000" pitchFamily="2" charset="0"/>
                <a:ea typeface="Roboto" panose="02000000000000000000" pitchFamily="2" charset="0"/>
                <a:cs typeface="Roboto" panose="02000000000000000000" pitchFamily="2" charset="0"/>
              </a:rPr>
              <a:t>C</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ó thể truy cập và sử dụng các dịch vụ tính toán đám mây từ bất kỳ máy tính nào có kết nối internet.</a:t>
            </a:r>
          </a:p>
          <a:p>
            <a:pPr marL="457200" lvl="0" indent="-292100" algn="l" rtl="0">
              <a:spcBef>
                <a:spcPts val="600"/>
              </a:spcBef>
              <a:spcAft>
                <a:spcPts val="0"/>
              </a:spcAft>
              <a:buSzPct val="80000"/>
              <a:buChar char="●"/>
            </a:pPr>
            <a:r>
              <a:rPr lang="en-US" dirty="0">
                <a:latin typeface="Roboto" panose="02000000000000000000" pitchFamily="2" charset="0"/>
                <a:ea typeface="Roboto" panose="02000000000000000000" pitchFamily="2" charset="0"/>
                <a:cs typeface="Roboto" panose="02000000000000000000" pitchFamily="2" charset="0"/>
              </a:rPr>
              <a:t>Security</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 </a:t>
            </a:r>
            <a:endParaRPr lang="en-US"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622300" lvl="1" indent="0">
              <a:spcBef>
                <a:spcPts val="600"/>
              </a:spcBef>
              <a:buSzPct val="80000"/>
              <a:buNone/>
            </a:pP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Nhiều nhà cung cấp dịch vụ Cloud Computing cung cấp các bảo mật cao </a:t>
            </a:r>
            <a:r>
              <a:rPr lang="en-US" dirty="0" err="1">
                <a:latin typeface="Roboto" panose="02000000000000000000" pitchFamily="2" charset="0"/>
                <a:ea typeface="Roboto" panose="02000000000000000000" pitchFamily="2" charset="0"/>
                <a:cs typeface="Roboto" panose="02000000000000000000" pitchFamily="2" charset="0"/>
              </a:rPr>
              <a:t>nhằm</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 bảo vệ dữ liệu của khách hàng.</a:t>
            </a:r>
          </a:p>
          <a:p>
            <a:pPr marL="457200" lvl="0" indent="-292100" algn="l" rtl="0">
              <a:spcBef>
                <a:spcPts val="600"/>
              </a:spcBef>
              <a:spcAft>
                <a:spcPts val="0"/>
              </a:spcAft>
              <a:buSzPct val="80000"/>
              <a:buChar char="●"/>
            </a:pPr>
            <a:endParaRPr lang="vi-VN"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457200" lvl="0" indent="-292100" algn="l" rtl="0">
              <a:spcBef>
                <a:spcPts val="600"/>
              </a:spcBef>
              <a:spcAft>
                <a:spcPts val="0"/>
              </a:spcAft>
              <a:buSzPct val="80000"/>
              <a:buChar char="●"/>
            </a:pPr>
            <a:endParaRPr lang="vi-VN" dirty="0" err="1">
              <a:solidFill>
                <a:schemeClr val="lt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sp>
        <p:nvSpPr>
          <p:cNvPr id="2" name="Google Shape;179;p33">
            <a:extLst>
              <a:ext uri="{FF2B5EF4-FFF2-40B4-BE49-F238E27FC236}">
                <a16:creationId xmlns:a16="http://schemas.microsoft.com/office/drawing/2014/main" id="{D5489B0A-F4AD-7CA4-57DB-ACCFF4BAE699}"/>
              </a:ext>
            </a:extLst>
          </p:cNvPr>
          <p:cNvSpPr/>
          <p:nvPr/>
        </p:nvSpPr>
        <p:spPr>
          <a:xfrm>
            <a:off x="2693208" y="205739"/>
            <a:ext cx="3278766" cy="4565766"/>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p33">
            <a:extLst>
              <a:ext uri="{FF2B5EF4-FFF2-40B4-BE49-F238E27FC236}">
                <a16:creationId xmlns:a16="http://schemas.microsoft.com/office/drawing/2014/main" id="{E9E15AAB-7890-1E1F-4C55-E48C13769A32}"/>
              </a:ext>
            </a:extLst>
          </p:cNvPr>
          <p:cNvSpPr/>
          <p:nvPr/>
        </p:nvSpPr>
        <p:spPr>
          <a:xfrm>
            <a:off x="387158" y="455253"/>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223;p34">
            <a:extLst>
              <a:ext uri="{FF2B5EF4-FFF2-40B4-BE49-F238E27FC236}">
                <a16:creationId xmlns:a16="http://schemas.microsoft.com/office/drawing/2014/main" id="{5AA97C0A-51A9-E744-3EE3-4A26C8B5F88B}"/>
              </a:ext>
            </a:extLst>
          </p:cNvPr>
          <p:cNvCxnSpPr>
            <a:cxnSpLocks/>
          </p:cNvCxnSpPr>
          <p:nvPr/>
        </p:nvCxnSpPr>
        <p:spPr>
          <a:xfrm>
            <a:off x="4407407" y="3773184"/>
            <a:ext cx="5144892" cy="320280"/>
          </a:xfrm>
          <a:prstGeom prst="bentConnector3">
            <a:avLst>
              <a:gd name="adj1" fmla="val 88"/>
            </a:avLst>
          </a:prstGeom>
          <a:noFill/>
          <a:ln w="9525" cap="flat" cmpd="sng">
            <a:solidFill>
              <a:schemeClr val="lt1"/>
            </a:solidFill>
            <a:prstDash val="solid"/>
            <a:round/>
            <a:headEnd type="none" w="med" len="med"/>
            <a:tailEnd type="none" w="med" len="med"/>
          </a:ln>
        </p:spPr>
      </p:cxnSp>
      <p:grpSp>
        <p:nvGrpSpPr>
          <p:cNvPr id="12" name="Google Shape;225;p34">
            <a:extLst>
              <a:ext uri="{FF2B5EF4-FFF2-40B4-BE49-F238E27FC236}">
                <a16:creationId xmlns:a16="http://schemas.microsoft.com/office/drawing/2014/main" id="{3FA5DF0A-A25E-857E-CF23-F3215B5AE864}"/>
              </a:ext>
            </a:extLst>
          </p:cNvPr>
          <p:cNvGrpSpPr/>
          <p:nvPr/>
        </p:nvGrpSpPr>
        <p:grpSpPr>
          <a:xfrm>
            <a:off x="1080639" y="1203603"/>
            <a:ext cx="3326769" cy="307585"/>
            <a:chOff x="4075731" y="1234875"/>
            <a:chExt cx="2179507" cy="307585"/>
          </a:xfrm>
        </p:grpSpPr>
        <p:sp>
          <p:nvSpPr>
            <p:cNvPr id="13" name="Google Shape;226;p34">
              <a:extLst>
                <a:ext uri="{FF2B5EF4-FFF2-40B4-BE49-F238E27FC236}">
                  <a16:creationId xmlns:a16="http://schemas.microsoft.com/office/drawing/2014/main" id="{2A939034-68D7-A347-58D3-2235C06642A3}"/>
                </a:ext>
              </a:extLst>
            </p:cNvPr>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27;p34">
              <a:extLst>
                <a:ext uri="{FF2B5EF4-FFF2-40B4-BE49-F238E27FC236}">
                  <a16:creationId xmlns:a16="http://schemas.microsoft.com/office/drawing/2014/main" id="{3514BC28-19C5-31EE-26CC-086D616899A1}"/>
                </a:ext>
              </a:extLst>
            </p:cNvPr>
            <p:cNvCxnSpPr>
              <a:cxnSpLocks/>
              <a:endCxn id="13" idx="6"/>
            </p:cNvCxnSpPr>
            <p:nvPr/>
          </p:nvCxnSpPr>
          <p:spPr>
            <a:xfrm rot="16200000" flipV="1">
              <a:off x="5064117" y="351340"/>
              <a:ext cx="272635" cy="2109606"/>
            </a:xfrm>
            <a:prstGeom prst="bentConnector2">
              <a:avLst/>
            </a:prstGeom>
            <a:noFill/>
            <a:ln w="9525" cap="flat" cmpd="sng">
              <a:solidFill>
                <a:schemeClr val="lt1"/>
              </a:solidFill>
              <a:prstDash val="solid"/>
              <a:round/>
              <a:headEnd type="none" w="med" len="med"/>
              <a:tailEnd type="none" w="med" len="med"/>
            </a:ln>
          </p:spPr>
        </p:cxnSp>
      </p:grpSp>
      <p:sp>
        <p:nvSpPr>
          <p:cNvPr id="16" name="Google Shape;183;p33">
            <a:extLst>
              <a:ext uri="{FF2B5EF4-FFF2-40B4-BE49-F238E27FC236}">
                <a16:creationId xmlns:a16="http://schemas.microsoft.com/office/drawing/2014/main" id="{10747F2B-B718-FDF5-741B-9A02FD4A0886}"/>
              </a:ext>
            </a:extLst>
          </p:cNvPr>
          <p:cNvSpPr/>
          <p:nvPr/>
        </p:nvSpPr>
        <p:spPr>
          <a:xfrm>
            <a:off x="716858" y="820953"/>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p33">
            <a:extLst>
              <a:ext uri="{FF2B5EF4-FFF2-40B4-BE49-F238E27FC236}">
                <a16:creationId xmlns:a16="http://schemas.microsoft.com/office/drawing/2014/main" id="{96A4C18E-B897-14F2-BE2B-330A7089747D}"/>
              </a:ext>
            </a:extLst>
          </p:cNvPr>
          <p:cNvSpPr txBox="1">
            <a:spLocks/>
          </p:cNvSpPr>
          <p:nvPr/>
        </p:nvSpPr>
        <p:spPr>
          <a:xfrm>
            <a:off x="795908" y="1004188"/>
            <a:ext cx="8055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dk1"/>
                </a:solidFill>
                <a:latin typeface="Fugaz One" panose="020B0604020202020204" charset="0"/>
              </a:rPr>
              <a:t>04</a:t>
            </a:r>
          </a:p>
        </p:txBody>
      </p:sp>
      <p:pic>
        <p:nvPicPr>
          <p:cNvPr id="3" name="Picture 2" descr="Logo&#10;&#10;Description automatically generated">
            <a:extLst>
              <a:ext uri="{FF2B5EF4-FFF2-40B4-BE49-F238E27FC236}">
                <a16:creationId xmlns:a16="http://schemas.microsoft.com/office/drawing/2014/main" id="{6112D1F5-531D-93F8-7186-46AB4733D560}"/>
              </a:ext>
            </a:extLst>
          </p:cNvPr>
          <p:cNvPicPr>
            <a:picLocks noChangeAspect="1"/>
          </p:cNvPicPr>
          <p:nvPr/>
        </p:nvPicPr>
        <p:blipFill rotWithShape="1">
          <a:blip r:embed="rId3"/>
          <a:srcRect t="1" b="767"/>
          <a:stretch/>
        </p:blipFill>
        <p:spPr>
          <a:xfrm>
            <a:off x="3334791" y="1764850"/>
            <a:ext cx="2161857" cy="18674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89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2028696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381381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280316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122917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160764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8513"/>
        <p:cNvGrpSpPr/>
        <p:nvPr/>
      </p:nvGrpSpPr>
      <p:grpSpPr>
        <a:xfrm>
          <a:off x="0" y="0"/>
          <a:ext cx="0" cy="0"/>
          <a:chOff x="0" y="0"/>
          <a:chExt cx="0" cy="0"/>
        </a:xfrm>
      </p:grpSpPr>
      <p:sp>
        <p:nvSpPr>
          <p:cNvPr id="2" name="TextBox 1">
            <a:extLst>
              <a:ext uri="{FF2B5EF4-FFF2-40B4-BE49-F238E27FC236}">
                <a16:creationId xmlns:a16="http://schemas.microsoft.com/office/drawing/2014/main" id="{CC3464ED-ABCB-DCA1-F5CB-AB4B4AE2D08D}"/>
              </a:ext>
            </a:extLst>
          </p:cNvPr>
          <p:cNvSpPr txBox="1"/>
          <p:nvPr/>
        </p:nvSpPr>
        <p:spPr>
          <a:xfrm>
            <a:off x="1139952" y="2346960"/>
            <a:ext cx="6742176" cy="523220"/>
          </a:xfrm>
          <a:prstGeom prst="rect">
            <a:avLst/>
          </a:prstGeom>
          <a:noFill/>
        </p:spPr>
        <p:txBody>
          <a:bodyPr wrap="square" rtlCol="0">
            <a:spAutoFit/>
          </a:bodyPr>
          <a:lstStyle/>
          <a:p>
            <a:pPr algn="ct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Thanks for listening !</a:t>
            </a:r>
          </a:p>
          <a:p>
            <a:pPr algn="ct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I would love to hear your comments and feedbacks about the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Fugaz One" panose="020B0604020202020204" charset="0"/>
              </a:rPr>
              <a:t>c</a:t>
            </a:r>
            <a:endParaRPr dirty="0">
              <a:latin typeface="Fugaz One" panose="020B0604020202020204" charset="0"/>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1" name="Google Shape;181;p33">
            <a:hlinkClick r:id="rId3" action="ppaction://hlinksldjump"/>
          </p:cNvPr>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2" name="Google Shape;182;p33">
            <a:hlinkClick r:id="rId4" action="ppaction://hlinksldjump"/>
          </p:cNvPr>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3" name="Google Shape;183;p33">
            <a:hlinkClick r:id="rId5" action="ppaction://hlinksldjump"/>
          </p:cNvPr>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5" name="Google Shape;185;p33"/>
          <p:cNvSpPr txBox="1">
            <a:spLocks noGrp="1"/>
          </p:cNvSpPr>
          <p:nvPr>
            <p:ph type="title" idx="2"/>
          </p:nvPr>
        </p:nvSpPr>
        <p:spPr>
          <a:xfrm>
            <a:off x="1826274" y="1669200"/>
            <a:ext cx="290087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ugaz One" panose="020B0604020202020204" charset="0"/>
              </a:rPr>
              <a:t>Cloud Computing</a:t>
            </a:r>
            <a:endParaRPr dirty="0">
              <a:latin typeface="Fugaz One" panose="020B0604020202020204" charset="0"/>
            </a:endParaRPr>
          </a:p>
        </p:txBody>
      </p:sp>
      <p:sp>
        <p:nvSpPr>
          <p:cNvPr id="187" name="Google Shape;187;p33"/>
          <p:cNvSpPr txBox="1">
            <a:spLocks noGrp="1"/>
          </p:cNvSpPr>
          <p:nvPr>
            <p:ph type="title" idx="3"/>
          </p:nvPr>
        </p:nvSpPr>
        <p:spPr>
          <a:xfrm>
            <a:off x="5956931" y="1846690"/>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Fugaz One" panose="020B0604020202020204" charset="0"/>
              </a:rPr>
              <a:t>Type Of Cloud Computing</a:t>
            </a:r>
            <a:endParaRPr dirty="0">
              <a:latin typeface="Fugaz One" panose="020B0604020202020204" charset="0"/>
            </a:endParaRPr>
          </a:p>
        </p:txBody>
      </p:sp>
      <p:sp>
        <p:nvSpPr>
          <p:cNvPr id="189" name="Google Shape;189;p33"/>
          <p:cNvSpPr txBox="1">
            <a:spLocks noGrp="1"/>
          </p:cNvSpPr>
          <p:nvPr>
            <p:ph type="title" idx="5"/>
          </p:nvPr>
        </p:nvSpPr>
        <p:spPr>
          <a:xfrm>
            <a:off x="1826275" y="3336104"/>
            <a:ext cx="2816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Fugaz One" panose="020B0604020202020204" charset="0"/>
              </a:rPr>
              <a:t>Advantagement</a:t>
            </a:r>
            <a:endParaRPr dirty="0">
              <a:latin typeface="Fugaz One" panose="020B0604020202020204" charset="0"/>
            </a:endParaRPr>
          </a:p>
        </p:txBody>
      </p:sp>
      <p:sp>
        <p:nvSpPr>
          <p:cNvPr id="191" name="Google Shape;191;p33"/>
          <p:cNvSpPr txBox="1">
            <a:spLocks noGrp="1"/>
          </p:cNvSpPr>
          <p:nvPr>
            <p:ph type="title" idx="7"/>
          </p:nvPr>
        </p:nvSpPr>
        <p:spPr>
          <a:xfrm>
            <a:off x="5990863" y="3543444"/>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ugaz One" panose="020B0604020202020204" charset="0"/>
              </a:rPr>
              <a:t>My Lab</a:t>
            </a:r>
            <a:br>
              <a:rPr lang="en" dirty="0">
                <a:latin typeface="Fugaz One" panose="020B0604020202020204" charset="0"/>
              </a:rPr>
            </a:br>
            <a:r>
              <a:rPr lang="en" dirty="0">
                <a:latin typeface="Fugaz One" panose="020B0604020202020204" charset="0"/>
              </a:rPr>
              <a:t>OpenStack</a:t>
            </a:r>
            <a:endParaRPr dirty="0">
              <a:latin typeface="Fugaz One" panose="020B0604020202020204" charset="0"/>
            </a:endParaRPr>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Fugaz One" panose="020B0604020202020204" charset="0"/>
              </a:rPr>
              <a:t>01</a:t>
            </a:r>
            <a:endParaRPr dirty="0">
              <a:solidFill>
                <a:schemeClr val="dk1"/>
              </a:solidFill>
              <a:latin typeface="Fugaz One" panose="020B0604020202020204" charset="0"/>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Fugaz One" panose="020B0604020202020204" charset="0"/>
              </a:rPr>
              <a:t>03</a:t>
            </a:r>
            <a:endParaRPr dirty="0">
              <a:solidFill>
                <a:schemeClr val="dk1"/>
              </a:solidFill>
              <a:latin typeface="Fugaz One" panose="020B0604020202020204" charset="0"/>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Fugaz One" panose="020B0604020202020204" charset="0"/>
              </a:rPr>
              <a:t>02</a:t>
            </a:r>
            <a:endParaRPr dirty="0">
              <a:solidFill>
                <a:schemeClr val="dk1"/>
              </a:solidFill>
              <a:latin typeface="Fugaz One" panose="020B0604020202020204" charset="0"/>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Fugaz One" panose="020B0604020202020204" charset="0"/>
              </a:rPr>
              <a:t>04</a:t>
            </a:r>
            <a:endParaRPr>
              <a:solidFill>
                <a:schemeClr val="dk1"/>
              </a:solidFill>
              <a:latin typeface="Fugaz One" panose="020B0604020202020204" charset="0"/>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Fugaz One" panose="020B0604020202020204" charset="0"/>
              </a:rPr>
              <a:t>TABLE OF CONTENTS</a:t>
            </a:r>
            <a:endParaRPr>
              <a:solidFill>
                <a:schemeClr val="dk1"/>
              </a:solidFill>
              <a:latin typeface="Fugaz On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219"/>
        <p:cNvGrpSpPr/>
        <p:nvPr/>
      </p:nvGrpSpPr>
      <p:grpSpPr>
        <a:xfrm>
          <a:off x="0" y="0"/>
          <a:ext cx="0" cy="0"/>
          <a:chOff x="0" y="0"/>
          <a:chExt cx="0" cy="0"/>
        </a:xfrm>
      </p:grpSpPr>
      <p:sp>
        <p:nvSpPr>
          <p:cNvPr id="9" name="Google Shape;179;p33">
            <a:extLst>
              <a:ext uri="{FF2B5EF4-FFF2-40B4-BE49-F238E27FC236}">
                <a16:creationId xmlns:a16="http://schemas.microsoft.com/office/drawing/2014/main" id="{A78C38F7-C50C-5EDF-24EC-B0E5E47DE172}"/>
              </a:ext>
            </a:extLst>
          </p:cNvPr>
          <p:cNvSpPr/>
          <p:nvPr/>
        </p:nvSpPr>
        <p:spPr>
          <a:xfrm>
            <a:off x="3382251" y="1052311"/>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220" name="Google Shape;220;p34"/>
          <p:cNvSpPr/>
          <p:nvPr/>
        </p:nvSpPr>
        <p:spPr>
          <a:xfrm>
            <a:off x="158551" y="840061"/>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pic>
        <p:nvPicPr>
          <p:cNvPr id="222" name="Google Shape;222;p34"/>
          <p:cNvPicPr preferRelativeResize="0"/>
          <p:nvPr/>
        </p:nvPicPr>
        <p:blipFill>
          <a:blip r:embed="rId3">
            <a:alphaModFix/>
          </a:blip>
          <a:stretch>
            <a:fillRect/>
          </a:stretch>
        </p:blipFill>
        <p:spPr>
          <a:xfrm>
            <a:off x="621050" y="766550"/>
            <a:ext cx="1938850" cy="3610400"/>
          </a:xfrm>
          <a:prstGeom prst="rect">
            <a:avLst/>
          </a:prstGeom>
          <a:noFill/>
          <a:ln>
            <a:noFill/>
          </a:ln>
        </p:spPr>
      </p:pic>
      <p:cxnSp>
        <p:nvCxnSpPr>
          <p:cNvPr id="223" name="Google Shape;223;p34"/>
          <p:cNvCxnSpPr>
            <a:cxnSpLocks/>
            <a:stCxn id="224" idx="3"/>
          </p:cNvCxnSpPr>
          <p:nvPr/>
        </p:nvCxnSpPr>
        <p:spPr>
          <a:xfrm flipH="1">
            <a:off x="8430901" y="2529146"/>
            <a:ext cx="309774" cy="928040"/>
          </a:xfrm>
          <a:prstGeom prst="bentConnector3">
            <a:avLst>
              <a:gd name="adj1" fmla="val -73796"/>
            </a:avLst>
          </a:prstGeom>
          <a:noFill/>
          <a:ln w="9525" cap="flat" cmpd="sng">
            <a:solidFill>
              <a:schemeClr val="lt1"/>
            </a:solidFill>
            <a:prstDash val="solid"/>
            <a:round/>
            <a:headEnd type="none" w="med" len="med"/>
            <a:tailEnd type="none" w="med" len="med"/>
          </a:ln>
        </p:spPr>
      </p:cxnSp>
      <p:grpSp>
        <p:nvGrpSpPr>
          <p:cNvPr id="225" name="Google Shape;225;p34"/>
          <p:cNvGrpSpPr/>
          <p:nvPr/>
        </p:nvGrpSpPr>
        <p:grpSpPr>
          <a:xfrm>
            <a:off x="4075732" y="1800661"/>
            <a:ext cx="2179507" cy="307585"/>
            <a:chOff x="4075731" y="1234875"/>
            <a:chExt cx="2179507" cy="307585"/>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27" name="Google Shape;227;p34"/>
            <p:cNvCxnSpPr>
              <a:cxnSpLocks/>
              <a:stCxn id="224" idx="0"/>
              <a:endCxn id="226" idx="6"/>
            </p:cNvCxnSpPr>
            <p:nvPr/>
          </p:nvCxnSpPr>
          <p:spPr>
            <a:xfrm rot="16200000" flipV="1">
              <a:off x="5064117" y="351340"/>
              <a:ext cx="272635" cy="2109606"/>
            </a:xfrm>
            <a:prstGeom prst="bentConnector2">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3769800" y="2108246"/>
            <a:ext cx="497087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Fugaz One" panose="020B0604020202020204" charset="0"/>
              </a:rPr>
              <a:t>Cloud Computing</a:t>
            </a:r>
            <a:endParaRPr dirty="0">
              <a:latin typeface="Fugaz One" panose="020B0604020202020204" charset="0"/>
            </a:endParaRPr>
          </a:p>
        </p:txBody>
      </p:sp>
      <p:sp>
        <p:nvSpPr>
          <p:cNvPr id="4" name="Google Shape;183;p33">
            <a:extLst>
              <a:ext uri="{FF2B5EF4-FFF2-40B4-BE49-F238E27FC236}">
                <a16:creationId xmlns:a16="http://schemas.microsoft.com/office/drawing/2014/main" id="{436B8097-D1E1-0CC7-36DB-313FA12E33E6}"/>
              </a:ext>
            </a:extLst>
          </p:cNvPr>
          <p:cNvSpPr/>
          <p:nvPr/>
        </p:nvSpPr>
        <p:spPr>
          <a:xfrm>
            <a:off x="3711951" y="1418011"/>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5" name="Google Shape;193;p33">
            <a:extLst>
              <a:ext uri="{FF2B5EF4-FFF2-40B4-BE49-F238E27FC236}">
                <a16:creationId xmlns:a16="http://schemas.microsoft.com/office/drawing/2014/main" id="{09AAC84E-22FA-EF5B-2524-0B10B4B26470}"/>
              </a:ext>
            </a:extLst>
          </p:cNvPr>
          <p:cNvSpPr txBox="1">
            <a:spLocks/>
          </p:cNvSpPr>
          <p:nvPr/>
        </p:nvSpPr>
        <p:spPr>
          <a:xfrm>
            <a:off x="3791001" y="1601246"/>
            <a:ext cx="8055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dk1"/>
                </a:solidFill>
                <a:latin typeface="Fugaz One" panose="020B0604020202020204" charset="0"/>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973"/>
        <p:cNvGrpSpPr/>
        <p:nvPr/>
      </p:nvGrpSpPr>
      <p:grpSpPr>
        <a:xfrm>
          <a:off x="0" y="0"/>
          <a:ext cx="0" cy="0"/>
          <a:chOff x="0" y="0"/>
          <a:chExt cx="0" cy="0"/>
        </a:xfrm>
      </p:grpSpPr>
      <p:sp>
        <p:nvSpPr>
          <p:cNvPr id="27" name="Google Shape;975;p56">
            <a:extLst>
              <a:ext uri="{FF2B5EF4-FFF2-40B4-BE49-F238E27FC236}">
                <a16:creationId xmlns:a16="http://schemas.microsoft.com/office/drawing/2014/main" id="{9EA3EA3C-C387-4A7A-2942-B275E4AB2ADF}"/>
              </a:ext>
            </a:extLst>
          </p:cNvPr>
          <p:cNvSpPr/>
          <p:nvPr/>
        </p:nvSpPr>
        <p:spPr>
          <a:xfrm>
            <a:off x="27851"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6266514"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2471895" y="486854"/>
            <a:ext cx="4200210" cy="615725"/>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txBox="1">
            <a:spLocks noGrp="1"/>
          </p:cNvSpPr>
          <p:nvPr>
            <p:ph type="subTitle" idx="1"/>
          </p:nvPr>
        </p:nvSpPr>
        <p:spPr>
          <a:xfrm>
            <a:off x="1982192" y="951978"/>
            <a:ext cx="5051192" cy="263102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bg2"/>
              </a:buClr>
              <a:buFont typeface="Arial" panose="020B0604020202020204" pitchFamily="34" charset="0"/>
              <a:buChar char="•"/>
            </a:pPr>
            <a:endParaRPr lang="en-US" dirty="0">
              <a:solidFill>
                <a:schemeClr val="bg1">
                  <a:lumMod val="95000"/>
                </a:schemeClr>
              </a:solidFill>
              <a:latin typeface="Söhne"/>
            </a:endParaRPr>
          </a:p>
          <a:p>
            <a:pPr marL="285750" lvl="0" indent="-285750" algn="l" rtl="0">
              <a:spcBef>
                <a:spcPts val="0"/>
              </a:spcBef>
              <a:spcAft>
                <a:spcPts val="0"/>
              </a:spcAft>
              <a:buClr>
                <a:schemeClr val="bg2"/>
              </a:buClr>
              <a:buFont typeface="Arial" panose="020B0604020202020204" pitchFamily="34" charset="0"/>
              <a:buChar char="•"/>
            </a:pPr>
            <a:r>
              <a:rPr lang="en-US" dirty="0">
                <a:solidFill>
                  <a:schemeClr val="bg1">
                    <a:lumMod val="95000"/>
                  </a:schemeClr>
                </a:solidFill>
                <a:latin typeface="Söhne"/>
              </a:rPr>
              <a:t>L</a:t>
            </a:r>
            <a:r>
              <a:rPr lang="vi-VN" b="0" i="0" dirty="0">
                <a:solidFill>
                  <a:schemeClr val="bg1">
                    <a:lumMod val="95000"/>
                  </a:schemeClr>
                </a:solidFill>
                <a:effectLst/>
                <a:latin typeface="Söhne"/>
              </a:rPr>
              <a:t>à một mô hình cung cấp dịch vụ tính toán đám mây.</a:t>
            </a:r>
            <a:endParaRPr lang="en-US" dirty="0">
              <a:solidFill>
                <a:schemeClr val="bg1">
                  <a:lumMod val="95000"/>
                </a:schemeClr>
              </a:solidFill>
              <a:latin typeface="Söhne"/>
            </a:endParaRPr>
          </a:p>
          <a:p>
            <a:pPr marL="285750" lvl="0" indent="-285750" algn="l" rtl="0">
              <a:spcBef>
                <a:spcPts val="0"/>
              </a:spcBef>
              <a:spcAft>
                <a:spcPts val="0"/>
              </a:spcAft>
              <a:buClr>
                <a:schemeClr val="bg2"/>
              </a:buClr>
              <a:buFont typeface="Arial" panose="020B0604020202020204" pitchFamily="34" charset="0"/>
              <a:buChar char="•"/>
            </a:pPr>
            <a:r>
              <a:rPr lang="en-US" b="0" i="0" dirty="0">
                <a:solidFill>
                  <a:schemeClr val="bg1">
                    <a:lumMod val="95000"/>
                  </a:schemeClr>
                </a:solidFill>
                <a:effectLst/>
                <a:latin typeface="Söhne"/>
              </a:rPr>
              <a:t>Cho </a:t>
            </a:r>
            <a:r>
              <a:rPr lang="vi-VN" b="0" i="0" dirty="0">
                <a:solidFill>
                  <a:schemeClr val="bg1">
                    <a:lumMod val="95000"/>
                  </a:schemeClr>
                </a:solidFill>
                <a:effectLst/>
                <a:latin typeface="Söhne"/>
              </a:rPr>
              <a:t>phép người dùng truy cập và sử dụng các tài nguyên tính toán như phần cứng, phần mềm, dữ liệu và các dịch vụ mạng từ xa thông qua internet.</a:t>
            </a:r>
            <a:endParaRPr lang="en-US" b="0" i="0" dirty="0">
              <a:solidFill>
                <a:schemeClr val="bg1">
                  <a:lumMod val="95000"/>
                </a:schemeClr>
              </a:solidFill>
              <a:effectLst/>
              <a:latin typeface="Söhne"/>
            </a:endParaRPr>
          </a:p>
          <a:p>
            <a:pPr marL="285750" lvl="0" indent="-285750" algn="l">
              <a:buClr>
                <a:schemeClr val="bg2"/>
              </a:buClr>
              <a:buFont typeface="Arial" panose="020B0604020202020204" pitchFamily="34" charset="0"/>
              <a:buChar char="•"/>
            </a:pPr>
            <a:r>
              <a:rPr lang="en-US" dirty="0">
                <a:solidFill>
                  <a:schemeClr val="bg1">
                    <a:lumMod val="95000"/>
                  </a:schemeClr>
                </a:solidFill>
                <a:latin typeface="Roboto" panose="02000000000000000000" pitchFamily="2" charset="0"/>
              </a:rPr>
              <a:t>B</a:t>
            </a:r>
            <a:r>
              <a:rPr lang="vi-VN" b="0" i="0" dirty="0">
                <a:solidFill>
                  <a:schemeClr val="bg1">
                    <a:lumMod val="95000"/>
                  </a:schemeClr>
                </a:solidFill>
                <a:effectLst/>
                <a:latin typeface="Roboto" panose="02000000000000000000" pitchFamily="2" charset="0"/>
              </a:rPr>
              <a:t>ao gồm cả các cơ sở hạ tầng (</a:t>
            </a:r>
            <a:r>
              <a:rPr lang="en-US" b="0" i="0" dirty="0" err="1">
                <a:solidFill>
                  <a:schemeClr val="bg1">
                    <a:lumMod val="95000"/>
                  </a:schemeClr>
                </a:solidFill>
                <a:effectLst/>
                <a:latin typeface="Roboto" panose="02000000000000000000" pitchFamily="2" charset="0"/>
              </a:rPr>
              <a:t>như</a:t>
            </a:r>
            <a:r>
              <a:rPr lang="en-US" b="0" i="0" dirty="0">
                <a:solidFill>
                  <a:schemeClr val="bg1">
                    <a:lumMod val="95000"/>
                  </a:schemeClr>
                </a:solidFill>
                <a:effectLst/>
                <a:latin typeface="Roboto" panose="02000000000000000000" pitchFamily="2" charset="0"/>
              </a:rPr>
              <a:t> </a:t>
            </a:r>
            <a:r>
              <a:rPr lang="vi-VN" b="0" i="0" dirty="0">
                <a:solidFill>
                  <a:schemeClr val="bg1">
                    <a:lumMod val="95000"/>
                  </a:schemeClr>
                </a:solidFill>
                <a:effectLst/>
                <a:latin typeface="Roboto" panose="02000000000000000000" pitchFamily="2" charset="0"/>
              </a:rPr>
              <a:t>server, phần mềm hệ điều hành, </a:t>
            </a:r>
            <a:r>
              <a:rPr lang="vi-VN" dirty="0">
                <a:solidFill>
                  <a:schemeClr val="bg1">
                    <a:lumMod val="95000"/>
                  </a:schemeClr>
                </a:solidFill>
                <a:latin typeface="Roboto" panose="02000000000000000000" pitchFamily="2" charset="0"/>
              </a:rPr>
              <a:t>mạng,…) được ảo hóa </a:t>
            </a:r>
            <a:r>
              <a:rPr lang="vi-VN" b="0" i="0" dirty="0">
                <a:solidFill>
                  <a:schemeClr val="bg1">
                    <a:lumMod val="95000"/>
                  </a:schemeClr>
                </a:solidFill>
                <a:effectLst/>
                <a:latin typeface="Roboto" panose="02000000000000000000" pitchFamily="2" charset="0"/>
              </a:rPr>
              <a:t>và </a:t>
            </a:r>
            <a:r>
              <a:rPr lang="en-US" b="0" i="0" dirty="0" err="1">
                <a:solidFill>
                  <a:schemeClr val="bg1">
                    <a:lumMod val="95000"/>
                  </a:schemeClr>
                </a:solidFill>
                <a:effectLst/>
                <a:latin typeface="Roboto" panose="02000000000000000000" pitchFamily="2" charset="0"/>
              </a:rPr>
              <a:t>vận</a:t>
            </a:r>
            <a:r>
              <a:rPr lang="en-US" b="0" i="0" dirty="0">
                <a:solidFill>
                  <a:schemeClr val="bg1">
                    <a:lumMod val="95000"/>
                  </a:schemeClr>
                </a:solidFill>
                <a:effectLst/>
                <a:latin typeface="Roboto" panose="02000000000000000000" pitchFamily="2" charset="0"/>
              </a:rPr>
              <a:t> </a:t>
            </a:r>
            <a:r>
              <a:rPr lang="en-US" b="0" i="0" dirty="0" err="1">
                <a:solidFill>
                  <a:schemeClr val="bg1">
                    <a:lumMod val="95000"/>
                  </a:schemeClr>
                </a:solidFill>
                <a:effectLst/>
                <a:latin typeface="Roboto" panose="02000000000000000000" pitchFamily="2" charset="0"/>
              </a:rPr>
              <a:t>hành</a:t>
            </a:r>
            <a:r>
              <a:rPr lang="vi-VN" b="0" i="0" dirty="0">
                <a:solidFill>
                  <a:schemeClr val="bg1">
                    <a:lumMod val="95000"/>
                  </a:schemeClr>
                </a:solidFill>
                <a:effectLst/>
                <a:latin typeface="Roboto" panose="02000000000000000000" pitchFamily="2" charset="0"/>
              </a:rPr>
              <a:t> bằng </a:t>
            </a:r>
            <a:r>
              <a:rPr lang="en-US" b="0" i="0" dirty="0" err="1">
                <a:solidFill>
                  <a:schemeClr val="bg1">
                    <a:lumMod val="95000"/>
                  </a:schemeClr>
                </a:solidFill>
                <a:effectLst/>
                <a:latin typeface="Roboto" panose="02000000000000000000" pitchFamily="2" charset="0"/>
              </a:rPr>
              <a:t>các</a:t>
            </a:r>
            <a:r>
              <a:rPr lang="vi-VN" b="0" i="0" dirty="0">
                <a:solidFill>
                  <a:schemeClr val="bg1">
                    <a:lumMod val="95000"/>
                  </a:schemeClr>
                </a:solidFill>
                <a:effectLst/>
                <a:latin typeface="Roboto" panose="02000000000000000000" pitchFamily="2" charset="0"/>
              </a:rPr>
              <a:t> phần mềm</a:t>
            </a:r>
            <a:r>
              <a:rPr lang="en-US" b="0" i="0" dirty="0">
                <a:solidFill>
                  <a:schemeClr val="bg1">
                    <a:lumMod val="95000"/>
                  </a:schemeClr>
                </a:solidFill>
                <a:effectLst/>
                <a:latin typeface="Roboto" panose="02000000000000000000" pitchFamily="2" charset="0"/>
              </a:rPr>
              <a:t>, </a:t>
            </a:r>
            <a:r>
              <a:rPr lang="en-US" b="0" i="0" dirty="0" err="1">
                <a:solidFill>
                  <a:schemeClr val="bg1">
                    <a:lumMod val="95000"/>
                  </a:schemeClr>
                </a:solidFill>
                <a:effectLst/>
                <a:latin typeface="Roboto" panose="02000000000000000000" pitchFamily="2" charset="0"/>
              </a:rPr>
              <a:t>công</a:t>
            </a:r>
            <a:r>
              <a:rPr lang="en-US" b="0" i="0" dirty="0">
                <a:solidFill>
                  <a:schemeClr val="bg1">
                    <a:lumMod val="95000"/>
                  </a:schemeClr>
                </a:solidFill>
                <a:effectLst/>
                <a:latin typeface="Roboto" panose="02000000000000000000" pitchFamily="2" charset="0"/>
              </a:rPr>
              <a:t> </a:t>
            </a:r>
            <a:r>
              <a:rPr lang="en-US" b="0" i="0" dirty="0" err="1">
                <a:solidFill>
                  <a:schemeClr val="bg1">
                    <a:lumMod val="95000"/>
                  </a:schemeClr>
                </a:solidFill>
                <a:effectLst/>
                <a:latin typeface="Roboto" panose="02000000000000000000" pitchFamily="2" charset="0"/>
              </a:rPr>
              <a:t>cụ</a:t>
            </a:r>
            <a:r>
              <a:rPr lang="vi-VN" b="0" i="0" dirty="0">
                <a:solidFill>
                  <a:schemeClr val="bg1">
                    <a:lumMod val="95000"/>
                  </a:schemeClr>
                </a:solidFill>
                <a:effectLst/>
                <a:latin typeface="Roboto" panose="02000000000000000000" pitchFamily="2" charset="0"/>
              </a:rPr>
              <a:t> chuyên biệt. </a:t>
            </a:r>
            <a:endParaRPr lang="en-US" b="0" i="0" dirty="0">
              <a:solidFill>
                <a:schemeClr val="bg1">
                  <a:lumMod val="95000"/>
                </a:schemeClr>
              </a:solidFill>
              <a:effectLst/>
              <a:latin typeface="Roboto" panose="02000000000000000000" pitchFamily="2" charset="0"/>
            </a:endParaRPr>
          </a:p>
        </p:txBody>
      </p:sp>
      <p:grpSp>
        <p:nvGrpSpPr>
          <p:cNvPr id="978" name="Google Shape;978;p56"/>
          <p:cNvGrpSpPr/>
          <p:nvPr/>
        </p:nvGrpSpPr>
        <p:grpSpPr>
          <a:xfrm>
            <a:off x="562523" y="3536573"/>
            <a:ext cx="1335876" cy="1014976"/>
            <a:chOff x="990225" y="1260651"/>
            <a:chExt cx="3410334" cy="2774597"/>
          </a:xfrm>
        </p:grpSpPr>
        <p:sp>
          <p:nvSpPr>
            <p:cNvPr id="979" name="Google Shape;979;p56"/>
            <p:cNvSpPr/>
            <p:nvPr/>
          </p:nvSpPr>
          <p:spPr>
            <a:xfrm>
              <a:off x="2123801" y="3622106"/>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990237" y="1260651"/>
              <a:ext cx="3410321" cy="2065402"/>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6"/>
            <p:cNvSpPr/>
            <p:nvPr/>
          </p:nvSpPr>
          <p:spPr>
            <a:xfrm>
              <a:off x="990225" y="3250054"/>
              <a:ext cx="3410321" cy="383348"/>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3" name="Google Shape;983;p56"/>
          <p:cNvCxnSpPr>
            <a:cxnSpLocks/>
            <a:stCxn id="976" idx="1"/>
            <a:endCxn id="977" idx="1"/>
          </p:cNvCxnSpPr>
          <p:nvPr/>
        </p:nvCxnSpPr>
        <p:spPr>
          <a:xfrm rot="10800000" flipV="1">
            <a:off x="1982193" y="794716"/>
            <a:ext cx="489703" cy="1472771"/>
          </a:xfrm>
          <a:prstGeom prst="bentConnector3">
            <a:avLst>
              <a:gd name="adj1" fmla="val 146681"/>
            </a:avLst>
          </a:prstGeom>
          <a:noFill/>
          <a:ln w="9525" cap="flat" cmpd="sng">
            <a:solidFill>
              <a:schemeClr val="lt1"/>
            </a:solidFill>
            <a:prstDash val="solid"/>
            <a:round/>
            <a:headEnd type="none" w="med" len="med"/>
            <a:tailEnd type="none" w="med" len="med"/>
          </a:ln>
        </p:spPr>
      </p:cxnSp>
      <p:cxnSp>
        <p:nvCxnSpPr>
          <p:cNvPr id="984" name="Google Shape;984;p56"/>
          <p:cNvCxnSpPr>
            <a:cxnSpLocks/>
            <a:stCxn id="976" idx="3"/>
            <a:endCxn id="977" idx="3"/>
          </p:cNvCxnSpPr>
          <p:nvPr/>
        </p:nvCxnSpPr>
        <p:spPr>
          <a:xfrm>
            <a:off x="6672105" y="794717"/>
            <a:ext cx="361279" cy="1472771"/>
          </a:xfrm>
          <a:prstGeom prst="bentConnector3">
            <a:avLst>
              <a:gd name="adj1" fmla="val 163275"/>
            </a:avLst>
          </a:prstGeom>
          <a:noFill/>
          <a:ln w="9525" cap="flat" cmpd="sng">
            <a:solidFill>
              <a:schemeClr val="lt1"/>
            </a:solidFill>
            <a:prstDash val="solid"/>
            <a:round/>
            <a:headEnd type="none" w="med" len="med"/>
            <a:tailEnd type="none" w="med" len="med"/>
          </a:ln>
        </p:spPr>
      </p:cxnSp>
      <p:sp>
        <p:nvSpPr>
          <p:cNvPr id="988" name="Google Shape;988;p56"/>
          <p:cNvSpPr txBox="1">
            <a:spLocks noGrp="1"/>
          </p:cNvSpPr>
          <p:nvPr>
            <p:ph type="title"/>
          </p:nvPr>
        </p:nvSpPr>
        <p:spPr>
          <a:xfrm>
            <a:off x="2877485" y="529212"/>
            <a:ext cx="338902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Cloud Computing</a:t>
            </a:r>
            <a:endParaRPr dirty="0">
              <a:solidFill>
                <a:schemeClr val="dk1"/>
              </a:solidFill>
            </a:endParaRPr>
          </a:p>
        </p:txBody>
      </p:sp>
      <p:pic>
        <p:nvPicPr>
          <p:cNvPr id="2" name="Picture 2">
            <a:extLst>
              <a:ext uri="{FF2B5EF4-FFF2-40B4-BE49-F238E27FC236}">
                <a16:creationId xmlns:a16="http://schemas.microsoft.com/office/drawing/2014/main" id="{4FDE90FB-4201-B362-7D34-58289A0A7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93" y="3648368"/>
            <a:ext cx="1145730" cy="644074"/>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1398;p60">
            <a:extLst>
              <a:ext uri="{FF2B5EF4-FFF2-40B4-BE49-F238E27FC236}">
                <a16:creationId xmlns:a16="http://schemas.microsoft.com/office/drawing/2014/main" id="{D0481255-EB91-FA2E-C90B-FF8D3089279D}"/>
              </a:ext>
            </a:extLst>
          </p:cNvPr>
          <p:cNvPicPr preferRelativeResize="0"/>
          <p:nvPr/>
        </p:nvPicPr>
        <p:blipFill>
          <a:blip r:embed="rId4">
            <a:alphaModFix/>
          </a:blip>
          <a:stretch>
            <a:fillRect/>
          </a:stretch>
        </p:blipFill>
        <p:spPr>
          <a:xfrm>
            <a:off x="6266514" y="3090565"/>
            <a:ext cx="2445526" cy="1851182"/>
          </a:xfrm>
          <a:prstGeom prst="rect">
            <a:avLst/>
          </a:prstGeom>
          <a:noFill/>
          <a:ln>
            <a:noFill/>
          </a:ln>
        </p:spPr>
      </p:pic>
      <p:cxnSp>
        <p:nvCxnSpPr>
          <p:cNvPr id="42" name="Straight Connector 41">
            <a:extLst>
              <a:ext uri="{FF2B5EF4-FFF2-40B4-BE49-F238E27FC236}">
                <a16:creationId xmlns:a16="http://schemas.microsoft.com/office/drawing/2014/main" id="{152B3C7F-9BEB-FC95-45CC-A5A2BE744C11}"/>
              </a:ext>
            </a:extLst>
          </p:cNvPr>
          <p:cNvCxnSpPr>
            <a:stCxn id="27" idx="6"/>
            <a:endCxn id="14" idx="1"/>
          </p:cNvCxnSpPr>
          <p:nvPr/>
        </p:nvCxnSpPr>
        <p:spPr>
          <a:xfrm>
            <a:off x="2433064" y="4007966"/>
            <a:ext cx="3833450" cy="8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27" name="Google Shape;975;p56">
            <a:extLst>
              <a:ext uri="{FF2B5EF4-FFF2-40B4-BE49-F238E27FC236}">
                <a16:creationId xmlns:a16="http://schemas.microsoft.com/office/drawing/2014/main" id="{9EA3EA3C-C387-4A7A-2942-B275E4AB2ADF}"/>
              </a:ext>
            </a:extLst>
          </p:cNvPr>
          <p:cNvSpPr/>
          <p:nvPr/>
        </p:nvSpPr>
        <p:spPr>
          <a:xfrm>
            <a:off x="27851"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6266514"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2471895" y="486854"/>
            <a:ext cx="4200210" cy="615725"/>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txBox="1">
            <a:spLocks noGrp="1"/>
          </p:cNvSpPr>
          <p:nvPr>
            <p:ph type="subTitle" idx="1"/>
          </p:nvPr>
        </p:nvSpPr>
        <p:spPr>
          <a:xfrm>
            <a:off x="611409" y="1375186"/>
            <a:ext cx="7792758" cy="263102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bg2"/>
              </a:buClr>
            </a:pPr>
            <a:r>
              <a:rPr lang="en-US" sz="2000" b="0" i="0" dirty="0">
                <a:solidFill>
                  <a:schemeClr val="bg1">
                    <a:lumMod val="95000"/>
                  </a:schemeClr>
                </a:solidFill>
                <a:effectLst/>
                <a:latin typeface="Fugaz One" panose="020B0604020202020204" charset="0"/>
              </a:rPr>
              <a:t>There is</a:t>
            </a:r>
            <a:r>
              <a:rPr lang="en-US" sz="2000" dirty="0">
                <a:solidFill>
                  <a:schemeClr val="bg1">
                    <a:lumMod val="95000"/>
                  </a:schemeClr>
                </a:solidFill>
                <a:latin typeface="Fugaz One" panose="020B0604020202020204" charset="0"/>
              </a:rPr>
              <a:t> no cloud, it’s just someone else’s computer.</a:t>
            </a:r>
            <a:endParaRPr lang="en-US" sz="2000" b="0" i="0" dirty="0">
              <a:solidFill>
                <a:schemeClr val="bg1">
                  <a:lumMod val="95000"/>
                </a:schemeClr>
              </a:solidFill>
              <a:effectLst/>
              <a:latin typeface="Fugaz One" panose="020B0604020202020204" charset="0"/>
            </a:endParaRPr>
          </a:p>
        </p:txBody>
      </p:sp>
      <p:grpSp>
        <p:nvGrpSpPr>
          <p:cNvPr id="978" name="Google Shape;978;p56"/>
          <p:cNvGrpSpPr/>
          <p:nvPr/>
        </p:nvGrpSpPr>
        <p:grpSpPr>
          <a:xfrm>
            <a:off x="562523" y="3536573"/>
            <a:ext cx="1335876" cy="1014976"/>
            <a:chOff x="990225" y="1260651"/>
            <a:chExt cx="3410334" cy="2774597"/>
          </a:xfrm>
        </p:grpSpPr>
        <p:sp>
          <p:nvSpPr>
            <p:cNvPr id="979" name="Google Shape;979;p56"/>
            <p:cNvSpPr/>
            <p:nvPr/>
          </p:nvSpPr>
          <p:spPr>
            <a:xfrm>
              <a:off x="2123801" y="3622106"/>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990237" y="1260651"/>
              <a:ext cx="3410321" cy="2065402"/>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6"/>
            <p:cNvSpPr/>
            <p:nvPr/>
          </p:nvSpPr>
          <p:spPr>
            <a:xfrm>
              <a:off x="990225" y="3250054"/>
              <a:ext cx="3410321" cy="383348"/>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56"/>
          <p:cNvSpPr txBox="1">
            <a:spLocks noGrp="1"/>
          </p:cNvSpPr>
          <p:nvPr>
            <p:ph type="title"/>
          </p:nvPr>
        </p:nvSpPr>
        <p:spPr>
          <a:xfrm>
            <a:off x="2877485" y="529212"/>
            <a:ext cx="338902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Cloud Computing</a:t>
            </a:r>
            <a:endParaRPr dirty="0">
              <a:solidFill>
                <a:schemeClr val="dk1"/>
              </a:solidFill>
            </a:endParaRPr>
          </a:p>
        </p:txBody>
      </p:sp>
      <p:pic>
        <p:nvPicPr>
          <p:cNvPr id="2" name="Picture 2">
            <a:extLst>
              <a:ext uri="{FF2B5EF4-FFF2-40B4-BE49-F238E27FC236}">
                <a16:creationId xmlns:a16="http://schemas.microsoft.com/office/drawing/2014/main" id="{4FDE90FB-4201-B362-7D34-58289A0A7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93" y="3648368"/>
            <a:ext cx="1145730" cy="644074"/>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1398;p60">
            <a:extLst>
              <a:ext uri="{FF2B5EF4-FFF2-40B4-BE49-F238E27FC236}">
                <a16:creationId xmlns:a16="http://schemas.microsoft.com/office/drawing/2014/main" id="{D0481255-EB91-FA2E-C90B-FF8D3089279D}"/>
              </a:ext>
            </a:extLst>
          </p:cNvPr>
          <p:cNvPicPr preferRelativeResize="0"/>
          <p:nvPr/>
        </p:nvPicPr>
        <p:blipFill>
          <a:blip r:embed="rId4">
            <a:alphaModFix/>
          </a:blip>
          <a:stretch>
            <a:fillRect/>
          </a:stretch>
        </p:blipFill>
        <p:spPr>
          <a:xfrm>
            <a:off x="6266514" y="3090565"/>
            <a:ext cx="2445526" cy="1851182"/>
          </a:xfrm>
          <a:prstGeom prst="rect">
            <a:avLst/>
          </a:prstGeom>
          <a:noFill/>
          <a:ln>
            <a:noFill/>
          </a:ln>
        </p:spPr>
      </p:pic>
      <p:cxnSp>
        <p:nvCxnSpPr>
          <p:cNvPr id="42" name="Straight Connector 41">
            <a:extLst>
              <a:ext uri="{FF2B5EF4-FFF2-40B4-BE49-F238E27FC236}">
                <a16:creationId xmlns:a16="http://schemas.microsoft.com/office/drawing/2014/main" id="{152B3C7F-9BEB-FC95-45CC-A5A2BE744C11}"/>
              </a:ext>
            </a:extLst>
          </p:cNvPr>
          <p:cNvCxnSpPr>
            <a:stCxn id="27" idx="6"/>
            <a:endCxn id="14" idx="1"/>
          </p:cNvCxnSpPr>
          <p:nvPr/>
        </p:nvCxnSpPr>
        <p:spPr>
          <a:xfrm>
            <a:off x="2433064" y="4007966"/>
            <a:ext cx="3833450" cy="8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5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sp>
        <p:nvSpPr>
          <p:cNvPr id="735" name="Google Shape;735;p49"/>
          <p:cNvSpPr/>
          <p:nvPr/>
        </p:nvSpPr>
        <p:spPr>
          <a:xfrm>
            <a:off x="4390746" y="940737"/>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8" name="Google Shape;738;p49"/>
          <p:cNvPicPr preferRelativeResize="0"/>
          <p:nvPr/>
        </p:nvPicPr>
        <p:blipFill>
          <a:blip r:embed="rId3">
            <a:alphaModFix/>
          </a:blip>
          <a:stretch>
            <a:fillRect/>
          </a:stretch>
        </p:blipFill>
        <p:spPr>
          <a:xfrm flipH="1">
            <a:off x="4931700" y="1640700"/>
            <a:ext cx="3437593" cy="2438575"/>
          </a:xfrm>
          <a:prstGeom prst="rect">
            <a:avLst/>
          </a:prstGeom>
          <a:noFill/>
          <a:ln>
            <a:noFill/>
          </a:ln>
        </p:spPr>
      </p:pic>
      <p:sp>
        <p:nvSpPr>
          <p:cNvPr id="10" name="Google Shape;179;p33">
            <a:extLst>
              <a:ext uri="{FF2B5EF4-FFF2-40B4-BE49-F238E27FC236}">
                <a16:creationId xmlns:a16="http://schemas.microsoft.com/office/drawing/2014/main" id="{E9E15AAB-7890-1E1F-4C55-E48C13769A32}"/>
              </a:ext>
            </a:extLst>
          </p:cNvPr>
          <p:cNvSpPr/>
          <p:nvPr/>
        </p:nvSpPr>
        <p:spPr>
          <a:xfrm>
            <a:off x="387158" y="455253"/>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223;p34">
            <a:extLst>
              <a:ext uri="{FF2B5EF4-FFF2-40B4-BE49-F238E27FC236}">
                <a16:creationId xmlns:a16="http://schemas.microsoft.com/office/drawing/2014/main" id="{5AA97C0A-51A9-E744-3EE3-4A26C8B5F88B}"/>
              </a:ext>
            </a:extLst>
          </p:cNvPr>
          <p:cNvCxnSpPr>
            <a:cxnSpLocks/>
            <a:stCxn id="15" idx="2"/>
            <a:endCxn id="738" idx="3"/>
          </p:cNvCxnSpPr>
          <p:nvPr/>
        </p:nvCxnSpPr>
        <p:spPr>
          <a:xfrm rot="16200000" flipH="1">
            <a:off x="3842422" y="1770710"/>
            <a:ext cx="507000" cy="1671555"/>
          </a:xfrm>
          <a:prstGeom prst="bentConnector2">
            <a:avLst/>
          </a:prstGeom>
          <a:noFill/>
          <a:ln w="9525" cap="flat" cmpd="sng">
            <a:solidFill>
              <a:schemeClr val="lt1"/>
            </a:solidFill>
            <a:prstDash val="solid"/>
            <a:round/>
            <a:headEnd type="none" w="med" len="med"/>
            <a:tailEnd type="none" w="med" len="med"/>
          </a:ln>
        </p:spPr>
      </p:cxnSp>
      <p:grpSp>
        <p:nvGrpSpPr>
          <p:cNvPr id="12" name="Google Shape;225;p34">
            <a:extLst>
              <a:ext uri="{FF2B5EF4-FFF2-40B4-BE49-F238E27FC236}">
                <a16:creationId xmlns:a16="http://schemas.microsoft.com/office/drawing/2014/main" id="{3FA5DF0A-A25E-857E-CF23-F3215B5AE864}"/>
              </a:ext>
            </a:extLst>
          </p:cNvPr>
          <p:cNvGrpSpPr/>
          <p:nvPr/>
        </p:nvGrpSpPr>
        <p:grpSpPr>
          <a:xfrm>
            <a:off x="1080639" y="1203603"/>
            <a:ext cx="2179507" cy="307585"/>
            <a:chOff x="4075731" y="1234875"/>
            <a:chExt cx="2179507" cy="307585"/>
          </a:xfrm>
        </p:grpSpPr>
        <p:sp>
          <p:nvSpPr>
            <p:cNvPr id="13" name="Google Shape;226;p34">
              <a:extLst>
                <a:ext uri="{FF2B5EF4-FFF2-40B4-BE49-F238E27FC236}">
                  <a16:creationId xmlns:a16="http://schemas.microsoft.com/office/drawing/2014/main" id="{2A939034-68D7-A347-58D3-2235C06642A3}"/>
                </a:ext>
              </a:extLst>
            </p:cNvPr>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27;p34">
              <a:extLst>
                <a:ext uri="{FF2B5EF4-FFF2-40B4-BE49-F238E27FC236}">
                  <a16:creationId xmlns:a16="http://schemas.microsoft.com/office/drawing/2014/main" id="{3514BC28-19C5-31EE-26CC-086D616899A1}"/>
                </a:ext>
              </a:extLst>
            </p:cNvPr>
            <p:cNvCxnSpPr>
              <a:cxnSpLocks/>
              <a:stCxn id="15" idx="0"/>
              <a:endCxn id="13" idx="6"/>
            </p:cNvCxnSpPr>
            <p:nvPr/>
          </p:nvCxnSpPr>
          <p:spPr>
            <a:xfrm rot="16200000" flipV="1">
              <a:off x="5064117" y="351340"/>
              <a:ext cx="272635" cy="2109606"/>
            </a:xfrm>
            <a:prstGeom prst="bentConnector2">
              <a:avLst/>
            </a:prstGeom>
            <a:noFill/>
            <a:ln w="9525" cap="flat" cmpd="sng">
              <a:solidFill>
                <a:schemeClr val="lt1"/>
              </a:solidFill>
              <a:prstDash val="solid"/>
              <a:round/>
              <a:headEnd type="none" w="med" len="med"/>
              <a:tailEnd type="none" w="med" len="med"/>
            </a:ln>
          </p:spPr>
        </p:cxnSp>
      </p:grpSp>
      <p:sp>
        <p:nvSpPr>
          <p:cNvPr id="15" name="Google Shape;224;p34">
            <a:extLst>
              <a:ext uri="{FF2B5EF4-FFF2-40B4-BE49-F238E27FC236}">
                <a16:creationId xmlns:a16="http://schemas.microsoft.com/office/drawing/2014/main" id="{B159E133-6120-3B17-B78A-AD0E1B251F3C}"/>
              </a:ext>
            </a:extLst>
          </p:cNvPr>
          <p:cNvSpPr txBox="1">
            <a:spLocks/>
          </p:cNvSpPr>
          <p:nvPr/>
        </p:nvSpPr>
        <p:spPr>
          <a:xfrm>
            <a:off x="774707" y="1511188"/>
            <a:ext cx="4970875"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Fugaz One"/>
              <a:buNone/>
              <a:defRPr sz="30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9pPr>
          </a:lstStyle>
          <a:p>
            <a:pPr algn="r"/>
            <a:r>
              <a:rPr lang="en-US" dirty="0"/>
              <a:t>Type Of Cloud Computing</a:t>
            </a:r>
          </a:p>
        </p:txBody>
      </p:sp>
      <p:sp>
        <p:nvSpPr>
          <p:cNvPr id="16" name="Google Shape;183;p33">
            <a:extLst>
              <a:ext uri="{FF2B5EF4-FFF2-40B4-BE49-F238E27FC236}">
                <a16:creationId xmlns:a16="http://schemas.microsoft.com/office/drawing/2014/main" id="{10747F2B-B718-FDF5-741B-9A02FD4A0886}"/>
              </a:ext>
            </a:extLst>
          </p:cNvPr>
          <p:cNvSpPr/>
          <p:nvPr/>
        </p:nvSpPr>
        <p:spPr>
          <a:xfrm>
            <a:off x="716858" y="820953"/>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p33">
            <a:extLst>
              <a:ext uri="{FF2B5EF4-FFF2-40B4-BE49-F238E27FC236}">
                <a16:creationId xmlns:a16="http://schemas.microsoft.com/office/drawing/2014/main" id="{96A4C18E-B897-14F2-BE2B-330A7089747D}"/>
              </a:ext>
            </a:extLst>
          </p:cNvPr>
          <p:cNvSpPr txBox="1">
            <a:spLocks/>
          </p:cNvSpPr>
          <p:nvPr/>
        </p:nvSpPr>
        <p:spPr>
          <a:xfrm>
            <a:off x="795908" y="1004188"/>
            <a:ext cx="8055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dk1"/>
                </a:solidFill>
                <a:latin typeface="Fugaz One" panose="020B0604020202020204" charset="0"/>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7" name="Isosceles Triangle 6">
            <a:extLst>
              <a:ext uri="{FF2B5EF4-FFF2-40B4-BE49-F238E27FC236}">
                <a16:creationId xmlns:a16="http://schemas.microsoft.com/office/drawing/2014/main" id="{69B1E384-E1DB-946E-E04B-274B0B1456C5}"/>
              </a:ext>
            </a:extLst>
          </p:cNvPr>
          <p:cNvSpPr/>
          <p:nvPr/>
        </p:nvSpPr>
        <p:spPr>
          <a:xfrm>
            <a:off x="321743" y="1075660"/>
            <a:ext cx="2959937" cy="3364259"/>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gaz One" panose="020B0604020202020204" charset="0"/>
            </a:endParaRPr>
          </a:p>
        </p:txBody>
      </p:sp>
      <p:sp>
        <p:nvSpPr>
          <p:cNvPr id="410" name="Google Shape;410;p41"/>
          <p:cNvSpPr/>
          <p:nvPr/>
        </p:nvSpPr>
        <p:spPr>
          <a:xfrm>
            <a:off x="576350" y="26732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441" name="Google Shape;441;p41"/>
          <p:cNvSpPr txBox="1">
            <a:spLocks noGrp="1"/>
          </p:cNvSpPr>
          <p:nvPr>
            <p:ph type="title"/>
          </p:nvPr>
        </p:nvSpPr>
        <p:spPr>
          <a:xfrm>
            <a:off x="720075" y="1888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Fugaz One" panose="020B0604020202020204" charset="0"/>
              </a:rPr>
              <a:t>Cloud computing deployment models</a:t>
            </a:r>
          </a:p>
        </p:txBody>
      </p:sp>
      <p:sp>
        <p:nvSpPr>
          <p:cNvPr id="6" name="TextBox 5">
            <a:extLst>
              <a:ext uri="{FF2B5EF4-FFF2-40B4-BE49-F238E27FC236}">
                <a16:creationId xmlns:a16="http://schemas.microsoft.com/office/drawing/2014/main" id="{FB8A69DB-FF70-E5DB-974E-816B047F1048}"/>
              </a:ext>
            </a:extLst>
          </p:cNvPr>
          <p:cNvSpPr txBox="1"/>
          <p:nvPr/>
        </p:nvSpPr>
        <p:spPr>
          <a:xfrm>
            <a:off x="1309140" y="1866276"/>
            <a:ext cx="987697" cy="369332"/>
          </a:xfrm>
          <a:prstGeom prst="rect">
            <a:avLst/>
          </a:prstGeom>
          <a:noFill/>
        </p:spPr>
        <p:txBody>
          <a:bodyPr wrap="square">
            <a:spAutoFit/>
          </a:bodyPr>
          <a:lstStyle/>
          <a:p>
            <a:pPr algn="ctr"/>
            <a:r>
              <a:rPr lang="en-US" sz="1800" dirty="0">
                <a:latin typeface="Fugaz One" panose="020B0604020202020204" charset="0"/>
              </a:rPr>
              <a:t>SaaS</a:t>
            </a:r>
          </a:p>
        </p:txBody>
      </p:sp>
      <p:sp>
        <p:nvSpPr>
          <p:cNvPr id="8" name="TextBox 7">
            <a:extLst>
              <a:ext uri="{FF2B5EF4-FFF2-40B4-BE49-F238E27FC236}">
                <a16:creationId xmlns:a16="http://schemas.microsoft.com/office/drawing/2014/main" id="{6B74020C-B1DB-B544-4F52-EA0CABC29F2C}"/>
              </a:ext>
            </a:extLst>
          </p:cNvPr>
          <p:cNvSpPr txBox="1"/>
          <p:nvPr/>
        </p:nvSpPr>
        <p:spPr>
          <a:xfrm>
            <a:off x="1224752" y="2717940"/>
            <a:ext cx="1125227" cy="369332"/>
          </a:xfrm>
          <a:prstGeom prst="rect">
            <a:avLst/>
          </a:prstGeom>
          <a:noFill/>
        </p:spPr>
        <p:txBody>
          <a:bodyPr wrap="square">
            <a:spAutoFit/>
          </a:bodyPr>
          <a:lstStyle/>
          <a:p>
            <a:pPr algn="ctr"/>
            <a:r>
              <a:rPr lang="en-US" sz="1800" dirty="0">
                <a:latin typeface="Fugaz One" panose="020B0604020202020204" charset="0"/>
              </a:rPr>
              <a:t>PaaS</a:t>
            </a:r>
          </a:p>
        </p:txBody>
      </p:sp>
      <p:sp>
        <p:nvSpPr>
          <p:cNvPr id="9" name="TextBox 8">
            <a:extLst>
              <a:ext uri="{FF2B5EF4-FFF2-40B4-BE49-F238E27FC236}">
                <a16:creationId xmlns:a16="http://schemas.microsoft.com/office/drawing/2014/main" id="{F885795A-A80C-19EA-20F0-426D5D094453}"/>
              </a:ext>
            </a:extLst>
          </p:cNvPr>
          <p:cNvSpPr txBox="1"/>
          <p:nvPr/>
        </p:nvSpPr>
        <p:spPr>
          <a:xfrm>
            <a:off x="1183437" y="3661313"/>
            <a:ext cx="1207858" cy="369332"/>
          </a:xfrm>
          <a:prstGeom prst="rect">
            <a:avLst/>
          </a:prstGeom>
          <a:noFill/>
        </p:spPr>
        <p:txBody>
          <a:bodyPr wrap="square">
            <a:spAutoFit/>
          </a:bodyPr>
          <a:lstStyle/>
          <a:p>
            <a:pPr algn="ctr"/>
            <a:r>
              <a:rPr lang="en-US" sz="1800" dirty="0">
                <a:latin typeface="Fugaz One" panose="020B0604020202020204" charset="0"/>
              </a:rPr>
              <a:t>IaaS</a:t>
            </a:r>
          </a:p>
        </p:txBody>
      </p:sp>
      <p:cxnSp>
        <p:nvCxnSpPr>
          <p:cNvPr id="11" name="Straight Connector 10">
            <a:extLst>
              <a:ext uri="{FF2B5EF4-FFF2-40B4-BE49-F238E27FC236}">
                <a16:creationId xmlns:a16="http://schemas.microsoft.com/office/drawing/2014/main" id="{D10B52F9-431E-653B-F38E-799658F050CB}"/>
              </a:ext>
            </a:extLst>
          </p:cNvPr>
          <p:cNvCxnSpPr/>
          <p:nvPr/>
        </p:nvCxnSpPr>
        <p:spPr>
          <a:xfrm>
            <a:off x="745631" y="3344333"/>
            <a:ext cx="209973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A6109CF-BE87-7CAF-79E6-7C752B4CAC62}"/>
              </a:ext>
            </a:extLst>
          </p:cNvPr>
          <p:cNvCxnSpPr>
            <a:cxnSpLocks/>
          </p:cNvCxnSpPr>
          <p:nvPr/>
        </p:nvCxnSpPr>
        <p:spPr>
          <a:xfrm>
            <a:off x="1225409" y="2322689"/>
            <a:ext cx="1174043"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2F384BEA-048A-D171-7351-38EABF7C15B0}"/>
              </a:ext>
            </a:extLst>
          </p:cNvPr>
          <p:cNvSpPr/>
          <p:nvPr/>
        </p:nvSpPr>
        <p:spPr>
          <a:xfrm>
            <a:off x="3581401" y="1000760"/>
            <a:ext cx="4986349" cy="3439159"/>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bg1"/>
                </a:solidFill>
                <a:latin typeface="Fugaz One" panose="020B0604020202020204" charset="0"/>
                <a:ea typeface="Roboto" panose="02000000000000000000" pitchFamily="2" charset="0"/>
                <a:cs typeface="Roboto" panose="02000000000000000000" pitchFamily="2" charset="0"/>
              </a:rPr>
              <a:t>Infrastucture</a:t>
            </a:r>
            <a:r>
              <a:rPr lang="en-US" dirty="0">
                <a:solidFill>
                  <a:schemeClr val="bg1"/>
                </a:solidFill>
                <a:latin typeface="Fugaz One" panose="020B0604020202020204" charset="0"/>
                <a:ea typeface="Roboto" panose="02000000000000000000" pitchFamily="2" charset="0"/>
                <a:cs typeface="Roboto" panose="02000000000000000000" pitchFamily="2" charset="0"/>
              </a:rPr>
              <a:t> as a Service</a:t>
            </a:r>
          </a:p>
          <a:p>
            <a:pPr marL="285750" indent="-285750">
              <a:buClr>
                <a:schemeClr val="bg2"/>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Là một dịch vụ cung cấp cơ sở hạ tầng tính toán như máy chủ, bộ nhớ, lưu trữ và mạng. Người dùng có thể truy cập và sử dụng các tài nguyên này từ xa thông qua internet.</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r>
              <a:rPr lang="en-US" dirty="0">
                <a:solidFill>
                  <a:schemeClr val="bg1"/>
                </a:solidFill>
                <a:latin typeface="OpenSans"/>
              </a:rPr>
              <a:t>B</a:t>
            </a:r>
            <a:r>
              <a:rPr lang="vi-VN" b="0" i="0" dirty="0">
                <a:solidFill>
                  <a:schemeClr val="bg1"/>
                </a:solidFill>
                <a:effectLst/>
                <a:latin typeface="OpenSans"/>
              </a:rPr>
              <a:t>ao gồm các khối dựng cơ bản dành cho nền tảng </a:t>
            </a:r>
            <a:r>
              <a:rPr lang="en-US" b="0" i="0" dirty="0">
                <a:solidFill>
                  <a:schemeClr val="bg1"/>
                </a:solidFill>
                <a:effectLst/>
                <a:latin typeface="OpenSans"/>
              </a:rPr>
              <a:t>cloud </a:t>
            </a:r>
            <a:r>
              <a:rPr lang="vi-VN" b="0" i="0" dirty="0">
                <a:solidFill>
                  <a:schemeClr val="bg1"/>
                </a:solidFill>
                <a:effectLst/>
                <a:latin typeface="OpenSans"/>
              </a:rPr>
              <a:t>và thường cung cấp quyền truy cập các tính năng mạng, máy tính (phần cứng ảo hoặc trên phần cứng chuyên dụng) và dung lượng lưu trữ dữ liệu.</a:t>
            </a:r>
            <a:endParaRPr lang="en-US" dirty="0">
              <a:solidFill>
                <a:schemeClr val="bg1"/>
              </a:solidFill>
              <a:latin typeface="OpenSans"/>
            </a:endParaRPr>
          </a:p>
          <a:p>
            <a:pPr marL="285750" indent="-285750">
              <a:buClr>
                <a:schemeClr val="bg2"/>
              </a:buClr>
              <a:buFont typeface="Arial" panose="020B0604020202020204" pitchFamily="34" charset="0"/>
              <a:buChar char="•"/>
            </a:pPr>
            <a:r>
              <a:rPr lang="en-US" b="0" i="0" dirty="0">
                <a:solidFill>
                  <a:schemeClr val="bg1"/>
                </a:solidFill>
                <a:effectLst/>
                <a:latin typeface="OpenSans"/>
              </a:rPr>
              <a:t>IaaS </a:t>
            </a:r>
            <a:r>
              <a:rPr lang="vi-VN" b="0" i="0" dirty="0">
                <a:solidFill>
                  <a:schemeClr val="bg1"/>
                </a:solidFill>
                <a:effectLst/>
                <a:latin typeface="OpenSans"/>
              </a:rPr>
              <a:t>sẽ đem </a:t>
            </a:r>
            <a:r>
              <a:rPr lang="en-US" dirty="0" err="1">
                <a:solidFill>
                  <a:schemeClr val="bg1"/>
                </a:solidFill>
                <a:latin typeface="OpenSans"/>
              </a:rPr>
              <a:t>lại</a:t>
            </a:r>
            <a:r>
              <a:rPr lang="vi-VN" b="0" i="0" dirty="0">
                <a:solidFill>
                  <a:schemeClr val="bg1"/>
                </a:solidFill>
                <a:effectLst/>
                <a:latin typeface="OpenSans"/>
              </a:rPr>
              <a:t> mức độ linh hoạt cũng như khả năng kiểm soát quản lý tài nguyên cao nhất và gần giống nhất với các tài nguyên hiện hữu quen thuộc với nhiều bộ phận </a:t>
            </a:r>
            <a:r>
              <a:rPr lang="en-US" dirty="0">
                <a:solidFill>
                  <a:schemeClr val="bg1"/>
                </a:solidFill>
                <a:latin typeface="OpenSans"/>
              </a:rPr>
              <a:t>IT</a:t>
            </a:r>
            <a:r>
              <a:rPr lang="vi-VN" b="0" i="0" dirty="0">
                <a:solidFill>
                  <a:schemeClr val="bg1"/>
                </a:solidFill>
                <a:effectLst/>
                <a:latin typeface="OpenSans"/>
              </a:rPr>
              <a:t> và nhà phát triển hiện nay.</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9139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7" name="Isosceles Triangle 6">
            <a:extLst>
              <a:ext uri="{FF2B5EF4-FFF2-40B4-BE49-F238E27FC236}">
                <a16:creationId xmlns:a16="http://schemas.microsoft.com/office/drawing/2014/main" id="{69B1E384-E1DB-946E-E04B-274B0B1456C5}"/>
              </a:ext>
            </a:extLst>
          </p:cNvPr>
          <p:cNvSpPr/>
          <p:nvPr/>
        </p:nvSpPr>
        <p:spPr>
          <a:xfrm>
            <a:off x="321743" y="1075660"/>
            <a:ext cx="2959937" cy="3364259"/>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Google Shape;410;p41"/>
          <p:cNvSpPr/>
          <p:nvPr/>
        </p:nvSpPr>
        <p:spPr>
          <a:xfrm>
            <a:off x="576350" y="26732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txBox="1">
            <a:spLocks noGrp="1"/>
          </p:cNvSpPr>
          <p:nvPr>
            <p:ph type="title"/>
          </p:nvPr>
        </p:nvSpPr>
        <p:spPr>
          <a:xfrm>
            <a:off x="720075" y="1888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Cloud computing deployment models</a:t>
            </a:r>
          </a:p>
        </p:txBody>
      </p:sp>
      <p:sp>
        <p:nvSpPr>
          <p:cNvPr id="6" name="TextBox 5">
            <a:extLst>
              <a:ext uri="{FF2B5EF4-FFF2-40B4-BE49-F238E27FC236}">
                <a16:creationId xmlns:a16="http://schemas.microsoft.com/office/drawing/2014/main" id="{FB8A69DB-FF70-E5DB-974E-816B047F1048}"/>
              </a:ext>
            </a:extLst>
          </p:cNvPr>
          <p:cNvSpPr txBox="1"/>
          <p:nvPr/>
        </p:nvSpPr>
        <p:spPr>
          <a:xfrm>
            <a:off x="1309140" y="1866276"/>
            <a:ext cx="987697" cy="369332"/>
          </a:xfrm>
          <a:prstGeom prst="rect">
            <a:avLst/>
          </a:prstGeom>
          <a:noFill/>
        </p:spPr>
        <p:txBody>
          <a:bodyPr wrap="square">
            <a:spAutoFit/>
          </a:bodyPr>
          <a:lstStyle/>
          <a:p>
            <a:pPr algn="ctr"/>
            <a:r>
              <a:rPr lang="en-US" sz="1800" dirty="0">
                <a:latin typeface="Fugaz One" panose="020B0604020202020204" charset="0"/>
              </a:rPr>
              <a:t>SaaS</a:t>
            </a:r>
          </a:p>
        </p:txBody>
      </p:sp>
      <p:sp>
        <p:nvSpPr>
          <p:cNvPr id="8" name="TextBox 7">
            <a:extLst>
              <a:ext uri="{FF2B5EF4-FFF2-40B4-BE49-F238E27FC236}">
                <a16:creationId xmlns:a16="http://schemas.microsoft.com/office/drawing/2014/main" id="{6B74020C-B1DB-B544-4F52-EA0CABC29F2C}"/>
              </a:ext>
            </a:extLst>
          </p:cNvPr>
          <p:cNvSpPr txBox="1"/>
          <p:nvPr/>
        </p:nvSpPr>
        <p:spPr>
          <a:xfrm>
            <a:off x="1224752" y="2717940"/>
            <a:ext cx="1125227" cy="646331"/>
          </a:xfrm>
          <a:prstGeom prst="rect">
            <a:avLst/>
          </a:prstGeom>
          <a:noFill/>
        </p:spPr>
        <p:txBody>
          <a:bodyPr wrap="square">
            <a:spAutoFit/>
          </a:bodyPr>
          <a:lstStyle/>
          <a:p>
            <a:pPr algn="ctr"/>
            <a:r>
              <a:rPr lang="en-US" sz="1800" dirty="0">
                <a:latin typeface="Fugaz One" panose="020B0604020202020204" charset="0"/>
              </a:rPr>
              <a:t>PaaS</a:t>
            </a:r>
          </a:p>
        </p:txBody>
      </p:sp>
      <p:sp>
        <p:nvSpPr>
          <p:cNvPr id="9" name="TextBox 8">
            <a:extLst>
              <a:ext uri="{FF2B5EF4-FFF2-40B4-BE49-F238E27FC236}">
                <a16:creationId xmlns:a16="http://schemas.microsoft.com/office/drawing/2014/main" id="{F885795A-A80C-19EA-20F0-426D5D094453}"/>
              </a:ext>
            </a:extLst>
          </p:cNvPr>
          <p:cNvSpPr txBox="1"/>
          <p:nvPr/>
        </p:nvSpPr>
        <p:spPr>
          <a:xfrm>
            <a:off x="1183437" y="3661313"/>
            <a:ext cx="1207858" cy="369332"/>
          </a:xfrm>
          <a:prstGeom prst="rect">
            <a:avLst/>
          </a:prstGeom>
          <a:noFill/>
        </p:spPr>
        <p:txBody>
          <a:bodyPr wrap="square">
            <a:spAutoFit/>
          </a:bodyPr>
          <a:lstStyle/>
          <a:p>
            <a:pPr algn="ctr"/>
            <a:r>
              <a:rPr lang="en-US" sz="1800" dirty="0">
                <a:latin typeface="Fugaz One" panose="020B0604020202020204" charset="0"/>
              </a:rPr>
              <a:t>IaaS</a:t>
            </a:r>
          </a:p>
        </p:txBody>
      </p:sp>
      <p:cxnSp>
        <p:nvCxnSpPr>
          <p:cNvPr id="11" name="Straight Connector 10">
            <a:extLst>
              <a:ext uri="{FF2B5EF4-FFF2-40B4-BE49-F238E27FC236}">
                <a16:creationId xmlns:a16="http://schemas.microsoft.com/office/drawing/2014/main" id="{D10B52F9-431E-653B-F38E-799658F050CB}"/>
              </a:ext>
            </a:extLst>
          </p:cNvPr>
          <p:cNvCxnSpPr/>
          <p:nvPr/>
        </p:nvCxnSpPr>
        <p:spPr>
          <a:xfrm>
            <a:off x="745631" y="3344333"/>
            <a:ext cx="209973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A6109CF-BE87-7CAF-79E6-7C752B4CAC62}"/>
              </a:ext>
            </a:extLst>
          </p:cNvPr>
          <p:cNvCxnSpPr>
            <a:cxnSpLocks/>
          </p:cNvCxnSpPr>
          <p:nvPr/>
        </p:nvCxnSpPr>
        <p:spPr>
          <a:xfrm>
            <a:off x="1225409" y="2322689"/>
            <a:ext cx="1174043"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2F384BEA-048A-D171-7351-38EABF7C15B0}"/>
              </a:ext>
            </a:extLst>
          </p:cNvPr>
          <p:cNvSpPr/>
          <p:nvPr/>
        </p:nvSpPr>
        <p:spPr>
          <a:xfrm>
            <a:off x="3581400" y="1000759"/>
            <a:ext cx="4986349" cy="3439159"/>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Fugaz One" panose="020B0604020202020204" charset="0"/>
              </a:rPr>
              <a:t>Platform as a Service</a:t>
            </a:r>
          </a:p>
          <a:p>
            <a:pPr marL="285750" indent="-285750">
              <a:buClr>
                <a:schemeClr val="bg2"/>
              </a:buClr>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Là một dịch vụ cung cấp một nền tảng để xây dựng, chạy và quản lý các ứng dụng. Người dùng không cần phải quản lý cơ sở hạ tầng, mà chỉ cần tập trung vào việc phát triển và triển khai các ứng dụng của mình.</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Kh</a:t>
            </a: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ông cần quản lý cơ sở hạ tầng ngầm của tổ chức (thường là phần cứng và hệ điều hành) và cho phép bạn tập trung vào công tác triển khai cũng như quản lý các ứng dụng của mình.</a:t>
            </a:r>
            <a:endPar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G</a:t>
            </a: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iúp làm việc hiệu quả hơn do không cần phải lo lắng về việc thu mua tài nguyên, hoạch định dung lượng, bảo trì phần mềm, vá lỗi hay bất kỳ công việc nặng nhọc nào khác có liên quan đến việc vận hành ứng dụng.</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endParaRPr lang="en-US" dirty="0">
              <a:latin typeface="Fugaz One" panose="020B0604020202020204" charset="0"/>
            </a:endParaRPr>
          </a:p>
        </p:txBody>
      </p:sp>
    </p:spTree>
    <p:extLst>
      <p:ext uri="{BB962C8B-B14F-4D97-AF65-F5344CB8AC3E}">
        <p14:creationId xmlns:p14="http://schemas.microsoft.com/office/powerpoint/2010/main" val="371541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7" name="Isosceles Triangle 6">
            <a:extLst>
              <a:ext uri="{FF2B5EF4-FFF2-40B4-BE49-F238E27FC236}">
                <a16:creationId xmlns:a16="http://schemas.microsoft.com/office/drawing/2014/main" id="{69B1E384-E1DB-946E-E04B-274B0B1456C5}"/>
              </a:ext>
            </a:extLst>
          </p:cNvPr>
          <p:cNvSpPr/>
          <p:nvPr/>
        </p:nvSpPr>
        <p:spPr>
          <a:xfrm>
            <a:off x="321743" y="1075660"/>
            <a:ext cx="2959937" cy="3364259"/>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Google Shape;410;p41"/>
          <p:cNvSpPr/>
          <p:nvPr/>
        </p:nvSpPr>
        <p:spPr>
          <a:xfrm>
            <a:off x="576350" y="26732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txBox="1">
            <a:spLocks noGrp="1"/>
          </p:cNvSpPr>
          <p:nvPr>
            <p:ph type="title"/>
          </p:nvPr>
        </p:nvSpPr>
        <p:spPr>
          <a:xfrm>
            <a:off x="720075" y="1888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Cloud computing deployment models</a:t>
            </a:r>
          </a:p>
        </p:txBody>
      </p:sp>
      <p:sp>
        <p:nvSpPr>
          <p:cNvPr id="6" name="TextBox 5">
            <a:extLst>
              <a:ext uri="{FF2B5EF4-FFF2-40B4-BE49-F238E27FC236}">
                <a16:creationId xmlns:a16="http://schemas.microsoft.com/office/drawing/2014/main" id="{FB8A69DB-FF70-E5DB-974E-816B047F1048}"/>
              </a:ext>
            </a:extLst>
          </p:cNvPr>
          <p:cNvSpPr txBox="1"/>
          <p:nvPr/>
        </p:nvSpPr>
        <p:spPr>
          <a:xfrm>
            <a:off x="1309140" y="1866276"/>
            <a:ext cx="987697" cy="369332"/>
          </a:xfrm>
          <a:prstGeom prst="rect">
            <a:avLst/>
          </a:prstGeom>
          <a:noFill/>
        </p:spPr>
        <p:txBody>
          <a:bodyPr wrap="square">
            <a:spAutoFit/>
          </a:bodyPr>
          <a:lstStyle/>
          <a:p>
            <a:pPr algn="ctr"/>
            <a:r>
              <a:rPr lang="en-US" sz="1800" dirty="0">
                <a:latin typeface="Fugaz One" panose="020B0604020202020204" charset="0"/>
              </a:rPr>
              <a:t>SaaS</a:t>
            </a:r>
          </a:p>
        </p:txBody>
      </p:sp>
      <p:sp>
        <p:nvSpPr>
          <p:cNvPr id="8" name="TextBox 7">
            <a:extLst>
              <a:ext uri="{FF2B5EF4-FFF2-40B4-BE49-F238E27FC236}">
                <a16:creationId xmlns:a16="http://schemas.microsoft.com/office/drawing/2014/main" id="{6B74020C-B1DB-B544-4F52-EA0CABC29F2C}"/>
              </a:ext>
            </a:extLst>
          </p:cNvPr>
          <p:cNvSpPr txBox="1"/>
          <p:nvPr/>
        </p:nvSpPr>
        <p:spPr>
          <a:xfrm>
            <a:off x="1224752" y="2717940"/>
            <a:ext cx="1125227" cy="646331"/>
          </a:xfrm>
          <a:prstGeom prst="rect">
            <a:avLst/>
          </a:prstGeom>
          <a:noFill/>
        </p:spPr>
        <p:txBody>
          <a:bodyPr wrap="square">
            <a:spAutoFit/>
          </a:bodyPr>
          <a:lstStyle/>
          <a:p>
            <a:pPr algn="ctr"/>
            <a:r>
              <a:rPr lang="en-US" sz="1800" dirty="0">
                <a:latin typeface="Fugaz One" panose="020B0604020202020204" charset="0"/>
              </a:rPr>
              <a:t>PaaS</a:t>
            </a:r>
          </a:p>
        </p:txBody>
      </p:sp>
      <p:sp>
        <p:nvSpPr>
          <p:cNvPr id="9" name="TextBox 8">
            <a:extLst>
              <a:ext uri="{FF2B5EF4-FFF2-40B4-BE49-F238E27FC236}">
                <a16:creationId xmlns:a16="http://schemas.microsoft.com/office/drawing/2014/main" id="{F885795A-A80C-19EA-20F0-426D5D094453}"/>
              </a:ext>
            </a:extLst>
          </p:cNvPr>
          <p:cNvSpPr txBox="1"/>
          <p:nvPr/>
        </p:nvSpPr>
        <p:spPr>
          <a:xfrm>
            <a:off x="1183437" y="3661313"/>
            <a:ext cx="1207858" cy="369332"/>
          </a:xfrm>
          <a:prstGeom prst="rect">
            <a:avLst/>
          </a:prstGeom>
          <a:noFill/>
        </p:spPr>
        <p:txBody>
          <a:bodyPr wrap="square">
            <a:spAutoFit/>
          </a:bodyPr>
          <a:lstStyle/>
          <a:p>
            <a:pPr algn="ctr"/>
            <a:r>
              <a:rPr lang="en-US" sz="1800" dirty="0">
                <a:latin typeface="Fugaz One" panose="020B0604020202020204" charset="0"/>
              </a:rPr>
              <a:t>IaaS</a:t>
            </a:r>
          </a:p>
        </p:txBody>
      </p:sp>
      <p:cxnSp>
        <p:nvCxnSpPr>
          <p:cNvPr id="11" name="Straight Connector 10">
            <a:extLst>
              <a:ext uri="{FF2B5EF4-FFF2-40B4-BE49-F238E27FC236}">
                <a16:creationId xmlns:a16="http://schemas.microsoft.com/office/drawing/2014/main" id="{D10B52F9-431E-653B-F38E-799658F050CB}"/>
              </a:ext>
            </a:extLst>
          </p:cNvPr>
          <p:cNvCxnSpPr/>
          <p:nvPr/>
        </p:nvCxnSpPr>
        <p:spPr>
          <a:xfrm>
            <a:off x="745631" y="3344333"/>
            <a:ext cx="209973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A6109CF-BE87-7CAF-79E6-7C752B4CAC62}"/>
              </a:ext>
            </a:extLst>
          </p:cNvPr>
          <p:cNvCxnSpPr>
            <a:cxnSpLocks/>
          </p:cNvCxnSpPr>
          <p:nvPr/>
        </p:nvCxnSpPr>
        <p:spPr>
          <a:xfrm>
            <a:off x="1225409" y="2322689"/>
            <a:ext cx="1174043"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2F384BEA-048A-D171-7351-38EABF7C15B0}"/>
              </a:ext>
            </a:extLst>
          </p:cNvPr>
          <p:cNvSpPr/>
          <p:nvPr/>
        </p:nvSpPr>
        <p:spPr>
          <a:xfrm>
            <a:off x="3581400" y="1000759"/>
            <a:ext cx="4986349" cy="3439159"/>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Fugaz One" panose="020B0604020202020204" charset="0"/>
              </a:rPr>
              <a:t>System as a Service</a:t>
            </a:r>
          </a:p>
          <a:p>
            <a:pPr marL="285750" indent="-285750">
              <a:buClr>
                <a:schemeClr val="bg2"/>
              </a:buClr>
              <a:buFont typeface="Arial" panose="020B0604020202020204" pitchFamily="34" charset="0"/>
              <a:buChar char="•"/>
            </a:pPr>
            <a:r>
              <a:rPr lang="en-US" dirty="0">
                <a:solidFill>
                  <a:schemeClr val="bg1"/>
                </a:solidFill>
                <a:latin typeface="OpenSans"/>
              </a:rPr>
              <a:t>C</a:t>
            </a:r>
            <a:r>
              <a:rPr lang="vi-VN" b="0" i="0" dirty="0">
                <a:solidFill>
                  <a:schemeClr val="bg1"/>
                </a:solidFill>
                <a:effectLst/>
                <a:latin typeface="OpenSans"/>
              </a:rPr>
              <a:t>ung cấp sản phẩm hoàn chỉnh được nhà cung cấp dịch vụ vận hành và quản lý.</a:t>
            </a:r>
            <a:endParaRPr lang="en-US" b="0" i="0" dirty="0">
              <a:solidFill>
                <a:schemeClr val="bg1"/>
              </a:solidFill>
              <a:effectLst/>
              <a:latin typeface="OpenSans"/>
            </a:endParaRPr>
          </a:p>
          <a:p>
            <a:pPr marL="285750" indent="-285750">
              <a:buClr>
                <a:schemeClr val="bg2"/>
              </a:buClr>
              <a:buFont typeface="Arial" panose="020B0604020202020204" pitchFamily="34" charset="0"/>
              <a:buChar char="•"/>
            </a:pPr>
            <a:r>
              <a:rPr lang="vi-VN" b="0" i="0" dirty="0">
                <a:solidFill>
                  <a:schemeClr val="bg1"/>
                </a:solidFill>
                <a:effectLst/>
                <a:latin typeface="OpenSans"/>
              </a:rPr>
              <a:t>Trong hầu hết trường hợp, khi nhắc đến</a:t>
            </a:r>
            <a:r>
              <a:rPr lang="en-US" b="0" i="0" dirty="0">
                <a:solidFill>
                  <a:schemeClr val="bg1"/>
                </a:solidFill>
                <a:effectLst/>
                <a:latin typeface="OpenSans"/>
              </a:rPr>
              <a:t> SaaS</a:t>
            </a:r>
            <a:r>
              <a:rPr lang="vi-VN" b="0" i="0" dirty="0">
                <a:solidFill>
                  <a:schemeClr val="bg1"/>
                </a:solidFill>
                <a:effectLst/>
                <a:latin typeface="OpenSans"/>
              </a:rPr>
              <a:t> thường nghĩ đến ứng dụng dành cho </a:t>
            </a:r>
            <a:r>
              <a:rPr lang="en-US" b="0" i="0" dirty="0">
                <a:solidFill>
                  <a:schemeClr val="bg1"/>
                </a:solidFill>
                <a:effectLst/>
                <a:latin typeface="OpenSans"/>
              </a:rPr>
              <a:t>end-user</a:t>
            </a:r>
            <a:r>
              <a:rPr lang="vi-VN" b="0" i="0" dirty="0">
                <a:solidFill>
                  <a:schemeClr val="bg1"/>
                </a:solidFill>
                <a:effectLst/>
                <a:latin typeface="OpenSans"/>
              </a:rPr>
              <a:t>. </a:t>
            </a:r>
            <a:endParaRPr lang="en-US" b="0" i="0" dirty="0">
              <a:solidFill>
                <a:schemeClr val="bg1"/>
              </a:solidFill>
              <a:effectLst/>
              <a:latin typeface="OpenSans"/>
            </a:endParaRPr>
          </a:p>
          <a:p>
            <a:pPr marL="285750" indent="-285750">
              <a:buClr>
                <a:schemeClr val="bg2"/>
              </a:buClr>
              <a:buFont typeface="Arial" panose="020B0604020202020204" pitchFamily="34" charset="0"/>
              <a:buChar char="•"/>
            </a:pPr>
            <a:r>
              <a:rPr lang="vi-VN" b="0" i="0" dirty="0">
                <a:solidFill>
                  <a:schemeClr val="bg1"/>
                </a:solidFill>
                <a:effectLst/>
                <a:latin typeface="OpenSans"/>
              </a:rPr>
              <a:t>Với sản phẩm SaaS, bạn sẽ không phải để tâm đến chuyện bảo trì dịch vụ hay quản lý cơ sở hạ tầng cơ bản, mà bạn chỉ cần tính xem sẽ sử dụng phần mềm cụ thể đó như thế nào.</a:t>
            </a:r>
            <a:endParaRPr lang="en-US" b="0" i="0" dirty="0">
              <a:solidFill>
                <a:schemeClr val="bg1"/>
              </a:solidFill>
              <a:effectLst/>
              <a:latin typeface="OpenSans"/>
            </a:endParaRPr>
          </a:p>
          <a:p>
            <a:pPr marL="285750" indent="-285750">
              <a:buClr>
                <a:schemeClr val="bg2"/>
              </a:buClr>
              <a:buFont typeface="Arial" panose="020B0604020202020204" pitchFamily="34" charset="0"/>
              <a:buChar char="•"/>
            </a:pPr>
            <a:r>
              <a:rPr lang="vi-VN" b="0" i="0" dirty="0">
                <a:solidFill>
                  <a:schemeClr val="bg1"/>
                </a:solidFill>
                <a:effectLst/>
                <a:latin typeface="OpenSans"/>
              </a:rPr>
              <a:t>Một ví dụ thường thấy của ứng dụng SaaS là email trên nền tảng web: bạn có thể gửi và nhận email mà không phải quản lý việc bổ sung tính năng vào sản phẩm email hay bảo trì máy chủ và hệ điều hành dùng cho chương trình email</a:t>
            </a:r>
            <a:r>
              <a:rPr lang="en-US" b="0" i="0" dirty="0">
                <a:solidFill>
                  <a:schemeClr val="bg1"/>
                </a:solidFill>
                <a:effectLst/>
                <a:latin typeface="OpenSans"/>
              </a:rPr>
              <a:t>.</a:t>
            </a:r>
          </a:p>
          <a:p>
            <a:pPr marL="285750" indent="-285750">
              <a:buClr>
                <a:schemeClr val="bg2"/>
              </a:buClr>
              <a:buFont typeface="Arial" panose="020B0604020202020204" pitchFamily="34" charset="0"/>
              <a:buChar char="•"/>
            </a:pPr>
            <a:r>
              <a:rPr lang="en-US" dirty="0">
                <a:solidFill>
                  <a:schemeClr val="bg1"/>
                </a:solidFill>
                <a:latin typeface="OpenSans"/>
              </a:rPr>
              <a:t>Hay </a:t>
            </a:r>
            <a:r>
              <a:rPr lang="en-US" dirty="0" err="1">
                <a:solidFill>
                  <a:schemeClr val="bg1"/>
                </a:solidFill>
                <a:latin typeface="OpenSans"/>
              </a:rPr>
              <a:t>dịch</a:t>
            </a:r>
            <a:r>
              <a:rPr lang="en-US" dirty="0">
                <a:solidFill>
                  <a:schemeClr val="bg1"/>
                </a:solidFill>
                <a:latin typeface="OpenSans"/>
              </a:rPr>
              <a:t> </a:t>
            </a:r>
            <a:r>
              <a:rPr lang="en-US" dirty="0" err="1">
                <a:solidFill>
                  <a:schemeClr val="bg1"/>
                </a:solidFill>
                <a:latin typeface="OpenSans"/>
              </a:rPr>
              <a:t>vụ</a:t>
            </a:r>
            <a:r>
              <a:rPr lang="en-US" dirty="0">
                <a:solidFill>
                  <a:schemeClr val="bg1"/>
                </a:solidFill>
                <a:latin typeface="OpenSans"/>
              </a:rPr>
              <a:t> </a:t>
            </a:r>
            <a:r>
              <a:rPr lang="en-US" dirty="0" err="1">
                <a:solidFill>
                  <a:schemeClr val="bg1"/>
                </a:solidFill>
                <a:latin typeface="OpenSans"/>
              </a:rPr>
              <a:t>lưu</a:t>
            </a:r>
            <a:r>
              <a:rPr lang="en-US" dirty="0">
                <a:solidFill>
                  <a:schemeClr val="bg1"/>
                </a:solidFill>
                <a:latin typeface="OpenSans"/>
              </a:rPr>
              <a:t> </a:t>
            </a:r>
            <a:r>
              <a:rPr lang="en-US" dirty="0" err="1">
                <a:solidFill>
                  <a:schemeClr val="bg1"/>
                </a:solidFill>
                <a:latin typeface="OpenSans"/>
              </a:rPr>
              <a:t>trữ</a:t>
            </a:r>
            <a:r>
              <a:rPr lang="en-US" dirty="0">
                <a:solidFill>
                  <a:schemeClr val="bg1"/>
                </a:solidFill>
                <a:latin typeface="OpenSans"/>
              </a:rPr>
              <a:t> </a:t>
            </a:r>
            <a:r>
              <a:rPr lang="en-US" dirty="0" err="1">
                <a:solidFill>
                  <a:schemeClr val="bg1"/>
                </a:solidFill>
                <a:latin typeface="OpenSans"/>
              </a:rPr>
              <a:t>như</a:t>
            </a:r>
            <a:r>
              <a:rPr lang="en-US" dirty="0">
                <a:solidFill>
                  <a:schemeClr val="bg1"/>
                </a:solidFill>
                <a:latin typeface="OpenSans"/>
              </a:rPr>
              <a:t> </a:t>
            </a:r>
            <a:r>
              <a:rPr lang="en-US" dirty="0" err="1">
                <a:solidFill>
                  <a:schemeClr val="bg1"/>
                </a:solidFill>
                <a:latin typeface="OpenSans"/>
              </a:rPr>
              <a:t>onedrive</a:t>
            </a:r>
            <a:r>
              <a:rPr lang="en-US" dirty="0">
                <a:solidFill>
                  <a:schemeClr val="bg1"/>
                </a:solidFill>
                <a:latin typeface="OpenSans"/>
              </a:rPr>
              <a:t>, google drive,…</a:t>
            </a:r>
            <a:endParaRPr lang="en-US" dirty="0">
              <a:solidFill>
                <a:schemeClr val="bg1"/>
              </a:solidFill>
              <a:latin typeface="Fugaz One" panose="020B0604020202020204" charset="0"/>
            </a:endParaRPr>
          </a:p>
          <a:p>
            <a:pPr>
              <a:buClr>
                <a:schemeClr val="bg2"/>
              </a:buClr>
            </a:pPr>
            <a:r>
              <a:rPr lang="en-US" dirty="0">
                <a:solidFill>
                  <a:schemeClr val="bg1"/>
                </a:solidFill>
                <a:latin typeface="Fugaz One" panose="020B0604020202020204" charset="0"/>
              </a:rPr>
              <a:t> </a:t>
            </a:r>
          </a:p>
        </p:txBody>
      </p:sp>
    </p:spTree>
    <p:extLst>
      <p:ext uri="{BB962C8B-B14F-4D97-AF65-F5344CB8AC3E}">
        <p14:creationId xmlns:p14="http://schemas.microsoft.com/office/powerpoint/2010/main" val="235740902"/>
      </p:ext>
    </p:extLst>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1199</Words>
  <Application>Microsoft Office PowerPoint</Application>
  <PresentationFormat>On-screen Show (16:9)</PresentationFormat>
  <Paragraphs>89</Paragraphs>
  <Slides>19</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Proxima Nova Semibold</vt:lpstr>
      <vt:lpstr>Calibri</vt:lpstr>
      <vt:lpstr>arial</vt:lpstr>
      <vt:lpstr>OpenSans</vt:lpstr>
      <vt:lpstr>Catamaran</vt:lpstr>
      <vt:lpstr>arial</vt:lpstr>
      <vt:lpstr>Proxima Nova</vt:lpstr>
      <vt:lpstr>Fugaz One</vt:lpstr>
      <vt:lpstr>Roboto</vt:lpstr>
      <vt:lpstr>Söhne</vt:lpstr>
      <vt:lpstr>Cloud Engineer CV by Slidesgo</vt:lpstr>
      <vt:lpstr>Slidesgo Final Pages</vt:lpstr>
      <vt:lpstr>CLOUD COMPUTING </vt:lpstr>
      <vt:lpstr>Cloud Computing</vt:lpstr>
      <vt:lpstr>Cloud Computing</vt:lpstr>
      <vt:lpstr>Cloud Computing</vt:lpstr>
      <vt:lpstr>Cloud Computing</vt:lpstr>
      <vt:lpstr>PowerPoint Presentation</vt:lpstr>
      <vt:lpstr>Cloud computing deployment models</vt:lpstr>
      <vt:lpstr>Cloud computing deployment models</vt:lpstr>
      <vt:lpstr>Cloud computing deployment models</vt:lpstr>
      <vt:lpstr>Cloud computing models</vt:lpstr>
      <vt:lpstr>Advantagement</vt:lpstr>
      <vt:lpstr>Advantagement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ADMIN</dc:creator>
  <cp:lastModifiedBy>Nguyen Duy Chien 20205059</cp:lastModifiedBy>
  <cp:revision>3</cp:revision>
  <dcterms:modified xsi:type="dcterms:W3CDTF">2023-02-13T07:59:02Z</dcterms:modified>
</cp:coreProperties>
</file>