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4" r:id="rId17"/>
    <p:sldId id="271" r:id="rId18"/>
    <p:sldId id="272" r:id="rId19"/>
    <p:sldId id="273" r:id="rId20"/>
    <p:sldId id="276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80242" autoAdjust="0"/>
  </p:normalViewPr>
  <p:slideViewPr>
    <p:cSldViewPr snapToGrid="0" showGuides="1">
      <p:cViewPr>
        <p:scale>
          <a:sx n="69" d="100"/>
          <a:sy n="69" d="100"/>
        </p:scale>
        <p:origin x="1190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32B9D-B26D-4A0E-ABBD-C03B776B198B}" type="datetimeFigureOut">
              <a:rPr lang="zh-TW" altLang="en-US" smtClean="0"/>
              <a:t>2017/1/2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BC4B3-43E0-4E84-8206-9645E6A009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78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Hello every one, good morning </a:t>
            </a:r>
          </a:p>
          <a:p>
            <a:r>
              <a:rPr lang="en-US" altLang="zh-TW" dirty="0" smtClean="0"/>
              <a:t>my final</a:t>
            </a:r>
            <a:r>
              <a:rPr lang="en-US" altLang="zh-TW" baseline="0" dirty="0" smtClean="0"/>
              <a:t> project is </a:t>
            </a:r>
            <a:r>
              <a:rPr lang="en-US" altLang="zh-TW" baseline="0" smtClean="0"/>
              <a:t>about morphing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BC4B3-43E0-4E84-8206-9645E6A0090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317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Then</a:t>
            </a:r>
            <a:r>
              <a:rPr lang="en-US" altLang="zh-TW" baseline="0" dirty="0" smtClean="0"/>
              <a:t> we can use u v to find x’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As we can see , we just move from P’  along this </a:t>
            </a:r>
            <a:r>
              <a:rPr lang="en-US" altLang="zh-TW" baseline="0" dirty="0" err="1" smtClean="0"/>
              <a:t>vecter</a:t>
            </a:r>
            <a:r>
              <a:rPr lang="en-US" altLang="zh-TW" baseline="0" dirty="0" smtClean="0"/>
              <a:t> then we arrive the intersection point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Then use the distance v to find X’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Prep is  means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Perpendicular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BC4B3-43E0-4E84-8206-9645E6A0090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748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Until</a:t>
            </a:r>
            <a:r>
              <a:rPr lang="en-US" altLang="zh-TW" baseline="0" dirty="0" smtClean="0"/>
              <a:t> now we know how to use </a:t>
            </a:r>
            <a:r>
              <a:rPr lang="en-US" altLang="zh-TW" dirty="0" smtClean="0"/>
              <a:t>Single line pair to find the corresponding point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Let’s talk about the multiple</a:t>
            </a:r>
            <a:r>
              <a:rPr lang="en-US" altLang="zh-TW" baseline="0" dirty="0" smtClean="0"/>
              <a:t> line pair 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At destination image we draw the feature line</a:t>
            </a:r>
          </a:p>
          <a:p>
            <a:endParaRPr lang="en-US" altLang="zh-TW" baseline="0" dirty="0" smtClean="0"/>
          </a:p>
          <a:p>
            <a:r>
              <a:rPr lang="en-US" altLang="zh-TW" baseline="0" dirty="0" err="1" smtClean="0"/>
              <a:t>Calcuate</a:t>
            </a:r>
            <a:r>
              <a:rPr lang="en-US" altLang="zh-TW" baseline="0" dirty="0" smtClean="0"/>
              <a:t> the u1 v1 and u2 v2  of the two feature line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The we also have the corresponding feature line on the source image 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Then we use the u1 v1 u2 v2 to find the x1’ and x2’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Now we will give weight to each new x to find the x’</a:t>
            </a:r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BC4B3-43E0-4E84-8206-9645E6A0090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23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We can use this formula</a:t>
            </a:r>
            <a:r>
              <a:rPr lang="en-US" altLang="zh-TW" baseline="0" dirty="0" smtClean="0"/>
              <a:t> to calculate </a:t>
            </a:r>
            <a:r>
              <a:rPr lang="en-US" altLang="zh-TW" dirty="0" smtClean="0"/>
              <a:t>weight  for each point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length</a:t>
            </a:r>
            <a:r>
              <a:rPr lang="en-US" altLang="zh-TW" baseline="0" dirty="0" smtClean="0"/>
              <a:t> means feature line’s length</a:t>
            </a:r>
          </a:p>
          <a:p>
            <a:endParaRPr lang="en-US" altLang="zh-TW" baseline="0" dirty="0" smtClean="0"/>
          </a:p>
          <a:p>
            <a:r>
              <a:rPr lang="en-US" altLang="zh-TW" baseline="0" dirty="0" err="1" smtClean="0"/>
              <a:t>Dist</a:t>
            </a:r>
            <a:r>
              <a:rPr lang="en-US" altLang="zh-TW" baseline="0" dirty="0" smtClean="0"/>
              <a:t> means the distance of x’ to the feature line, according to the value of u , we can find 3 situations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If u is greater than 0 and smaller than 1 , the value of </a:t>
            </a:r>
            <a:r>
              <a:rPr lang="en-US" altLang="zh-TW" baseline="0" dirty="0" err="1" smtClean="0"/>
              <a:t>dist</a:t>
            </a:r>
            <a:r>
              <a:rPr lang="en-US" altLang="zh-TW" baseline="0" dirty="0" smtClean="0"/>
              <a:t> is the value v 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If u is smaller than 0, the value of </a:t>
            </a:r>
            <a:r>
              <a:rPr lang="en-US" altLang="zh-TW" baseline="0" dirty="0" err="1" smtClean="0"/>
              <a:t>dist</a:t>
            </a:r>
            <a:r>
              <a:rPr lang="en-US" altLang="zh-TW" baseline="0" dirty="0" smtClean="0"/>
              <a:t> is the distance  between x’ and P’</a:t>
            </a:r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If u is greater than 1, the value of </a:t>
            </a:r>
            <a:r>
              <a:rPr lang="en-US" altLang="zh-TW" baseline="0" dirty="0" err="1" smtClean="0"/>
              <a:t>dist</a:t>
            </a:r>
            <a:r>
              <a:rPr lang="en-US" altLang="zh-TW" baseline="0" dirty="0" smtClean="0"/>
              <a:t> is the distance  between x’ and Q’</a:t>
            </a:r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A b p are constants that can be used to change the relative effect of the lines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a we set 1(A=1),a is used to avoid weight becomes infinite</a:t>
            </a:r>
          </a:p>
          <a:p>
            <a:r>
              <a:rPr lang="en-US" altLang="zh-TW" baseline="0" dirty="0" smtClean="0"/>
              <a:t>b determines how the relative strength of different lines falls off distance(b=2)</a:t>
            </a:r>
          </a:p>
          <a:p>
            <a:r>
              <a:rPr lang="en-US" altLang="zh-TW" baseline="0" dirty="0" smtClean="0"/>
              <a:t>p determines strength of line length (P=0 )</a:t>
            </a:r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BC4B3-43E0-4E84-8206-9645E6A0090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480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Now we have</a:t>
            </a:r>
            <a:r>
              <a:rPr lang="en-US" altLang="zh-TW" baseline="0" dirty="0" smtClean="0"/>
              <a:t> to rotate our  feature line.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Because every middle frame has to have  different shape according to different feature line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The red line is the feature line and the black is the middle  line 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The </a:t>
            </a:r>
            <a:r>
              <a:rPr lang="en-US" altLang="zh-TW" baseline="0" dirty="0" smtClean="0"/>
              <a:t>feature line on the destination image  will rotate to the other feature line on the source image line 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if we don’t rotate the line , out middle frame will the same . And can not  change the shape of every middle frame</a:t>
            </a:r>
          </a:p>
          <a:p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BC4B3-43E0-4E84-8206-9645E6A0090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737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On</a:t>
            </a:r>
            <a:r>
              <a:rPr lang="en-US" altLang="zh-TW" baseline="0" dirty="0" smtClean="0"/>
              <a:t> source image and destination image we have a lot of pair lines</a:t>
            </a:r>
          </a:p>
          <a:p>
            <a:r>
              <a:rPr lang="en-US" altLang="zh-TW" baseline="0" dirty="0" smtClean="0"/>
              <a:t>And we can calculate their middle point , length and degree</a:t>
            </a:r>
          </a:p>
          <a:p>
            <a:r>
              <a:rPr lang="en-US" altLang="zh-TW" baseline="0" dirty="0" smtClean="0"/>
              <a:t>Then use interpolation to calculate the middle line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BC4B3-43E0-4E84-8206-9645E6A0090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217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Let</a:t>
            </a:r>
            <a:r>
              <a:rPr lang="en-US" altLang="zh-TW" baseline="0" dirty="0" smtClean="0"/>
              <a:t>’s talk about this algorithm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BC4B3-43E0-4E84-8206-9645E6A0090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609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Let</a:t>
            </a:r>
            <a:r>
              <a:rPr lang="en-US" altLang="zh-TW" baseline="0" dirty="0" smtClean="0"/>
              <a:t>’s talk about this algorithm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BC4B3-43E0-4E84-8206-9645E6A0090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742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We</a:t>
            </a:r>
            <a:r>
              <a:rPr lang="en-US" altLang="zh-TW" baseline="0" dirty="0" smtClean="0"/>
              <a:t> have a source image and a destination image</a:t>
            </a:r>
          </a:p>
          <a:p>
            <a:r>
              <a:rPr lang="en-US" altLang="zh-TW" baseline="0" dirty="0" smtClean="0"/>
              <a:t>We want make source image to destination image smoothly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BC4B3-43E0-4E84-8206-9645E6A0090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725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What is wrapping?</a:t>
            </a:r>
          </a:p>
          <a:p>
            <a:r>
              <a:rPr lang="en-US" altLang="zh-TW" dirty="0" smtClean="0"/>
              <a:t>Wrapping</a:t>
            </a:r>
            <a:r>
              <a:rPr lang="en-US" altLang="zh-TW" baseline="0" dirty="0" smtClean="0"/>
              <a:t> means that make two image have the same shape</a:t>
            </a:r>
          </a:p>
          <a:p>
            <a:r>
              <a:rPr lang="en-US" altLang="zh-TW" baseline="0" dirty="0" smtClean="0"/>
              <a:t>Then The two image will have the similar shape</a:t>
            </a:r>
          </a:p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BC4B3-43E0-4E84-8206-9645E6A0090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358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cross dissolving is easy(let an</a:t>
            </a:r>
            <a:r>
              <a:rPr lang="en-US" altLang="zh-TW" baseline="0" dirty="0" smtClean="0"/>
              <a:t> image fade out and the other fade in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Wrapping</a:t>
            </a:r>
            <a:r>
              <a:rPr lang="en-US" altLang="zh-TW" baseline="0" dirty="0" smtClean="0"/>
              <a:t> </a:t>
            </a:r>
            <a:r>
              <a:rPr lang="en-US" altLang="zh-TW" baseline="0" dirty="0" smtClean="0"/>
              <a:t>is used for the </a:t>
            </a:r>
            <a:r>
              <a:rPr lang="en-US" altLang="zh-TW" baseline="0" dirty="0" smtClean="0"/>
              <a:t>shape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Cross dissolving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is used for the color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BC4B3-43E0-4E84-8206-9645E6A0090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810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Because</a:t>
            </a:r>
            <a:r>
              <a:rPr lang="en-US" altLang="zh-TW" baseline="0" dirty="0" smtClean="0"/>
              <a:t> we want make their shape similar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BC4B3-43E0-4E84-8206-9645E6A0090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549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Let</a:t>
            </a:r>
            <a:r>
              <a:rPr lang="en-US" altLang="zh-TW" baseline="0" dirty="0" smtClean="0"/>
              <a:t>’s talk about this algorithm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BC4B3-43E0-4E84-8206-9645E6A0090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576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Typically we will have a lot of feature</a:t>
            </a:r>
            <a:r>
              <a:rPr lang="en-US" altLang="zh-TW" baseline="0" dirty="0" smtClean="0"/>
              <a:t> line on both image </a:t>
            </a:r>
          </a:p>
          <a:p>
            <a:r>
              <a:rPr lang="en-US" altLang="zh-TW" baseline="0" dirty="0" smtClean="0"/>
              <a:t>But at beginning , we first talk about one pair line algorithm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Out </a:t>
            </a:r>
            <a:r>
              <a:rPr lang="en-US" altLang="zh-TW" dirty="0" smtClean="0"/>
              <a:t>purpose is let the corresponding</a:t>
            </a:r>
            <a:r>
              <a:rPr lang="en-US" altLang="zh-TW" baseline="0" dirty="0" smtClean="0"/>
              <a:t> point move to the correct position </a:t>
            </a:r>
          </a:p>
          <a:p>
            <a:r>
              <a:rPr lang="en-US" altLang="zh-TW" baseline="0" dirty="0" smtClean="0"/>
              <a:t>So we have to draw line on both image to find the position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Draw line PQ P’Q’ </a:t>
            </a:r>
          </a:p>
          <a:p>
            <a:r>
              <a:rPr lang="en-US" altLang="zh-TW" baseline="0" dirty="0" smtClean="0"/>
              <a:t>Calculate the u and v values on destination</a:t>
            </a:r>
          </a:p>
          <a:p>
            <a:r>
              <a:rPr lang="en-US" altLang="zh-TW" baseline="0" dirty="0" smtClean="0"/>
              <a:t>And we can use u and v to find u’ and v’ on the source image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Then use  </a:t>
            </a:r>
            <a:r>
              <a:rPr lang="en-US" altLang="zh-TW" baseline="0" dirty="0" smtClean="0"/>
              <a:t>u’ and v’  to find X’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What we do now is make source image shape more likely to the destination image shape by finding particular position</a:t>
            </a:r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BC4B3-43E0-4E84-8206-9645E6A0090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798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We can use this formula to calculate u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After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simplication</a:t>
            </a:r>
            <a:r>
              <a:rPr lang="en-US" altLang="zh-TW" baseline="0" dirty="0" smtClean="0"/>
              <a:t> ,we can see that </a:t>
            </a:r>
            <a:endParaRPr lang="en-US" altLang="zh-TW" dirty="0" smtClean="0"/>
          </a:p>
          <a:p>
            <a:r>
              <a:rPr lang="en-US" altLang="zh-TW" dirty="0" smtClean="0"/>
              <a:t>This formula  is  used</a:t>
            </a:r>
            <a:r>
              <a:rPr lang="en-US" altLang="zh-TW" baseline="0" dirty="0" smtClean="0"/>
              <a:t> to find the </a:t>
            </a:r>
            <a:r>
              <a:rPr lang="en-US" altLang="zh-TW" dirty="0" smtClean="0"/>
              <a:t>projection of</a:t>
            </a:r>
            <a:r>
              <a:rPr lang="en-US" altLang="zh-TW" baseline="0" dirty="0" smtClean="0"/>
              <a:t> PX on PQ</a:t>
            </a:r>
          </a:p>
          <a:p>
            <a:r>
              <a:rPr lang="en-US" altLang="zh-TW" baseline="0" dirty="0" smtClean="0"/>
              <a:t>Then find the ratio of the projection and PQ line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So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u is a ratio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BC4B3-43E0-4E84-8206-9645E6A0090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565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We can use this formula to calculate v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After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simplification ,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can find v is the distance of point x to the line PQ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BC4B3-43E0-4E84-8206-9645E6A0090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64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E53C-5E19-4653-BCA1-005231D70D75}" type="datetime1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FC38-38B7-4946-98E8-CF4E51B37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514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DF8C-20B3-4618-B56E-47CB8A68E6EA}" type="datetime1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FC38-38B7-4946-98E8-CF4E51B37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82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DB3F-75C5-466B-8594-E038578C6C33}" type="datetime1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FC38-38B7-4946-98E8-CF4E51B37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258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8E06-C154-460A-94A4-EBCE6F1239FE}" type="datetime1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FC38-38B7-4946-98E8-CF4E51B379B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462293" y="2990784"/>
            <a:ext cx="3267414" cy="876432"/>
          </a:xfrm>
        </p:spPr>
        <p:txBody>
          <a:bodyPr>
            <a:noAutofit/>
          </a:bodyPr>
          <a:lstStyle>
            <a:lvl1pPr marL="0" indent="0" algn="ctr">
              <a:buNone/>
              <a:defRPr sz="6600"/>
            </a:lvl1pPr>
          </a:lstStyle>
          <a:p>
            <a:pPr lvl="0"/>
            <a:r>
              <a:rPr lang="en-US" altLang="zh-TW" dirty="0" smtClean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09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6936-713B-4FBF-A9D8-99ACD82A63E5}" type="datetime1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FC38-38B7-4946-98E8-CF4E51B37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4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CA41-5F53-4A4E-B823-00FEBA75073D}" type="datetime1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FC38-38B7-4946-98E8-CF4E51B37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86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8F18-254A-4DB8-B41A-EE44EC31C0A2}" type="datetime1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FC38-38B7-4946-98E8-CF4E51B37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62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2485-E9A5-4DEC-B4AE-752DE2A295FF}" type="datetime1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FC38-38B7-4946-98E8-CF4E51B37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52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271A-928D-4F4F-83AF-A47AC62F8270}" type="datetime1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FC38-38B7-4946-98E8-CF4E51B37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77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B3BD-3256-4C53-8841-7EC369232C73}" type="datetime1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FC38-38B7-4946-98E8-CF4E51B37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42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9533-0CA2-46DA-AE68-08CDFDEDE55A}" type="datetime1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FC38-38B7-4946-98E8-CF4E51B37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1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0A95-DC0A-481C-A034-69F9875CF5D0}" type="datetime1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FC38-38B7-4946-98E8-CF4E51B37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34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2ED3D-832B-4163-B41A-FD5BB9BE74A5}" type="datetime1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BFC38-38B7-4946-98E8-CF4E51B379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29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Morphing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M10509109 </a:t>
            </a:r>
            <a:r>
              <a:rPr lang="zh-TW" altLang="en-US" dirty="0" smtClean="0"/>
              <a:t>陸建綱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50228" y="3438752"/>
            <a:ext cx="3091543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FC38-38B7-4946-98E8-CF4E51B379B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Calculate v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644434" y="1632746"/>
                <a:ext cx="6959563" cy="5085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  <m:t>𝑃𝑒𝑟𝑃</m:t>
                          </m:r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TW" sz="2600" i="1" dirty="0" smtClean="0">
                  <a:latin typeface="Cambria Math" panose="02040503050406030204" pitchFamily="18" charset="0"/>
                </a:endParaRPr>
              </a:p>
              <a:p>
                <a:pPr/>
                <a:endParaRPr lang="en-US" altLang="zh-TW" sz="2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⃑"/>
                              <m:ctrlPr>
                                <a:rPr lang="en-US" altLang="zh-TW" sz="2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𝑃𝑋</m:t>
                              </m:r>
                            </m:e>
                          </m:acc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‧</m:t>
                          </m:r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  <m:t>𝑃𝑒𝑟𝑃</m:t>
                          </m:r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altLang="zh-TW" sz="2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𝑃𝑄</m:t>
                              </m:r>
                            </m:e>
                          </m:acc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TW" sz="2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⃑"/>
                              <m:ctrlPr>
                                <a:rPr lang="en-US" altLang="zh-TW" sz="2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𝑃𝑋</m:t>
                              </m:r>
                            </m:e>
                          </m:acc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‧</m:t>
                          </m:r>
                          <m:acc>
                            <m:accPr>
                              <m:chr m:val="⃑"/>
                              <m:ctrlPr>
                                <a:rPr lang="en-US" altLang="zh-TW" sz="2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𝑋𝐴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altLang="zh-TW" sz="2600" dirty="0" smtClean="0"/>
              </a:p>
              <a:p>
                <a:pPr/>
                <a:endParaRPr lang="en-US" altLang="zh-TW" sz="2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𝑃𝑋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600" b="0" i="1" smtClean="0">
                                      <a:latin typeface="Cambria Math" panose="02040503050406030204" pitchFamily="18" charset="0"/>
                                    </a:rPr>
                                    <m:t>𝑋𝐴</m:t>
                                  </m:r>
                                </m:e>
                              </m:acc>
                            </m:e>
                          </m:d>
                          <m:func>
                            <m:func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6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2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 (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  <m:t>𝑃𝑋</m:t>
                              </m:r>
                            </m:e>
                          </m:acc>
                        </m:e>
                      </m:d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𝑃𝑄</m:t>
                              </m:r>
                            </m:e>
                          </m:acc>
                        </m:e>
                      </m:d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600" i="1" dirty="0" smtClean="0">
                  <a:latin typeface="Cambria Math" panose="02040503050406030204" pitchFamily="18" charset="0"/>
                </a:endParaRPr>
              </a:p>
              <a:p>
                <a:pPr/>
                <a:endParaRPr lang="en-US" altLang="zh-TW" sz="26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altLang="zh-TW" sz="2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𝑃𝑋</m:t>
                          </m:r>
                        </m:e>
                      </m:acc>
                      <m:func>
                        <m:funcPr>
                          <m:ctrlPr>
                            <a:rPr lang="en-US" altLang="zh-TW" sz="2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6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sz="2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zh-TW" sz="2600" dirty="0" smtClean="0"/>
              </a:p>
              <a:p>
                <a:pPr/>
                <a:endParaRPr lang="zh-TW" altLang="en-US" sz="3000" dirty="0"/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34" y="1632746"/>
                <a:ext cx="6959563" cy="50854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085" y="836102"/>
            <a:ext cx="4367024" cy="5159669"/>
          </a:xfrm>
          <a:prstGeom prst="rect">
            <a:avLst/>
          </a:prstGeom>
        </p:spPr>
      </p:pic>
      <p:cxnSp>
        <p:nvCxnSpPr>
          <p:cNvPr id="9" name="弧形接點 8"/>
          <p:cNvCxnSpPr/>
          <p:nvPr/>
        </p:nvCxnSpPr>
        <p:spPr>
          <a:xfrm>
            <a:off x="8229600" y="4911634"/>
            <a:ext cx="1378255" cy="11140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9551632" y="5666529"/>
                <a:ext cx="666849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6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46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632" y="5666529"/>
                <a:ext cx="666849" cy="800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3363020" y="5651139"/>
            <a:ext cx="3839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FF0000"/>
                </a:solidFill>
              </a:rPr>
              <a:t>v is a distance!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50685" y="1293963"/>
            <a:ext cx="2412335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FC38-38B7-4946-98E8-CF4E51B379B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91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u and v to find  X’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838200" y="2063433"/>
                <a:ext cx="7377532" cy="10404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3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3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3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3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3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3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altLang="zh-TW" sz="3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‧</m:t>
                      </m:r>
                      <m:d>
                        <m:dPr>
                          <m:ctrlPr>
                            <a:rPr lang="en-US" altLang="zh-TW" sz="3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30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30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p>
                              <m:r>
                                <a:rPr lang="en-US" altLang="zh-TW" sz="30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3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30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30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p>
                              <m:r>
                                <a:rPr lang="en-US" altLang="zh-TW" sz="30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sz="3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‧</m:t>
                          </m:r>
                          <m:r>
                            <a:rPr lang="en-US" altLang="zh-TW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𝑃𝑒𝑟𝑃</m:t>
                          </m:r>
                          <m:r>
                            <a:rPr lang="en-US" altLang="zh-TW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'</m:t>
                          </m:r>
                          <m:r>
                            <a:rPr lang="en-US" altLang="zh-TW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'</m:t>
                          </m:r>
                          <m:r>
                            <a:rPr lang="en-US" altLang="zh-TW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TW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'</m:t>
                              </m:r>
                              <m:r>
                                <a:rPr lang="en-US" altLang="zh-TW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TW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'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30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63433"/>
                <a:ext cx="7377532" cy="10404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986" y="2481141"/>
            <a:ext cx="2996825" cy="3796825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>
          <a:xfrm>
            <a:off x="2664823" y="2913018"/>
            <a:ext cx="20769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5172892" y="3103846"/>
            <a:ext cx="28868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弧形接點 13"/>
          <p:cNvCxnSpPr/>
          <p:nvPr/>
        </p:nvCxnSpPr>
        <p:spPr>
          <a:xfrm>
            <a:off x="3566160" y="2913018"/>
            <a:ext cx="4931228" cy="230429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手繪多邊形 20"/>
          <p:cNvSpPr/>
          <p:nvPr/>
        </p:nvSpPr>
        <p:spPr>
          <a:xfrm>
            <a:off x="7197634" y="3161211"/>
            <a:ext cx="2599509" cy="809898"/>
          </a:xfrm>
          <a:custGeom>
            <a:avLst/>
            <a:gdLst>
              <a:gd name="connsiteX0" fmla="*/ 0 w 2599509"/>
              <a:gd name="connsiteY0" fmla="*/ 0 h 809898"/>
              <a:gd name="connsiteX1" fmla="*/ 927463 w 2599509"/>
              <a:gd name="connsiteY1" fmla="*/ 679269 h 809898"/>
              <a:gd name="connsiteX2" fmla="*/ 1789612 w 2599509"/>
              <a:gd name="connsiteY2" fmla="*/ 78378 h 809898"/>
              <a:gd name="connsiteX3" fmla="*/ 2390503 w 2599509"/>
              <a:gd name="connsiteY3" fmla="*/ 235132 h 809898"/>
              <a:gd name="connsiteX4" fmla="*/ 2599509 w 2599509"/>
              <a:gd name="connsiteY4" fmla="*/ 809898 h 80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509" h="809898">
                <a:moveTo>
                  <a:pt x="0" y="0"/>
                </a:moveTo>
                <a:cubicBezTo>
                  <a:pt x="314597" y="333103"/>
                  <a:pt x="629194" y="666206"/>
                  <a:pt x="927463" y="679269"/>
                </a:cubicBezTo>
                <a:cubicBezTo>
                  <a:pt x="1225732" y="692332"/>
                  <a:pt x="1545772" y="152401"/>
                  <a:pt x="1789612" y="78378"/>
                </a:cubicBezTo>
                <a:cubicBezTo>
                  <a:pt x="2033452" y="4355"/>
                  <a:pt x="2255520" y="113212"/>
                  <a:pt x="2390503" y="235132"/>
                </a:cubicBezTo>
                <a:cubicBezTo>
                  <a:pt x="2525486" y="357052"/>
                  <a:pt x="2562497" y="583475"/>
                  <a:pt x="2599509" y="809898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`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50684" y="1302589"/>
            <a:ext cx="4863519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FC38-38B7-4946-98E8-CF4E51B379B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07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altLang="zh-TW" dirty="0" smtClean="0"/>
              <a:t>ultiple</a:t>
            </a:r>
            <a:r>
              <a:rPr lang="en-US" altLang="zh-TW" baseline="0" dirty="0" smtClean="0"/>
              <a:t> line pair 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1340410" y="2977633"/>
            <a:ext cx="1254034" cy="2573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3645865" y="2419785"/>
            <a:ext cx="365760" cy="2011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2399613" y="3353779"/>
            <a:ext cx="143691" cy="143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 flipV="1">
            <a:off x="1737399" y="3425625"/>
            <a:ext cx="754765" cy="366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endCxn id="10" idx="6"/>
          </p:cNvCxnSpPr>
          <p:nvPr/>
        </p:nvCxnSpPr>
        <p:spPr>
          <a:xfrm flipH="1" flipV="1">
            <a:off x="2543304" y="3425625"/>
            <a:ext cx="1265985" cy="183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319012" y="294852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775628" y="328877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v1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161593" y="320503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141663" y="436824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u1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658928" y="389499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u2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338267" y="552719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141763" y="260830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Q1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870685" y="210099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Q2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464721" y="436858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P2</a:t>
            </a:r>
            <a:endParaRPr lang="zh-TW" altLang="en-US" dirty="0"/>
          </a:p>
        </p:txBody>
      </p:sp>
      <p:cxnSp>
        <p:nvCxnSpPr>
          <p:cNvPr id="31" name="直線單箭頭接點 30"/>
          <p:cNvCxnSpPr/>
          <p:nvPr/>
        </p:nvCxnSpPr>
        <p:spPr>
          <a:xfrm flipV="1">
            <a:off x="6845300" y="2317085"/>
            <a:ext cx="1026161" cy="3131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 flipV="1">
            <a:off x="9599925" y="3122502"/>
            <a:ext cx="1306424" cy="1965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7529068" y="3351680"/>
            <a:ext cx="887022" cy="339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8344244" y="3607200"/>
            <a:ext cx="143691" cy="14369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6522916" y="549912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P1’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630657" y="201666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Q1’</a:t>
            </a:r>
            <a:endParaRPr lang="zh-TW" altLang="en-US" dirty="0"/>
          </a:p>
        </p:txBody>
      </p:sp>
      <p:cxnSp>
        <p:nvCxnSpPr>
          <p:cNvPr id="43" name="直線接點 42"/>
          <p:cNvCxnSpPr/>
          <p:nvPr/>
        </p:nvCxnSpPr>
        <p:spPr>
          <a:xfrm flipH="1">
            <a:off x="9766197" y="4564245"/>
            <a:ext cx="771706" cy="386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9694351" y="4876095"/>
            <a:ext cx="143691" cy="14369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6789175" y="403485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u1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7844441" y="307745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10728254" y="457860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u2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9949110" y="443146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v2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7999475" y="365709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X1’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9620074" y="498353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X2’</a:t>
            </a:r>
            <a:endParaRPr lang="zh-TW" altLang="en-US" dirty="0"/>
          </a:p>
        </p:txBody>
      </p:sp>
      <p:sp>
        <p:nvSpPr>
          <p:cNvPr id="59" name="橢圓 58"/>
          <p:cNvSpPr/>
          <p:nvPr/>
        </p:nvSpPr>
        <p:spPr>
          <a:xfrm>
            <a:off x="8946263" y="3486557"/>
            <a:ext cx="143691" cy="143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單箭頭接點 60"/>
          <p:cNvCxnSpPr/>
          <p:nvPr/>
        </p:nvCxnSpPr>
        <p:spPr>
          <a:xfrm flipH="1">
            <a:off x="8487935" y="3523252"/>
            <a:ext cx="547153" cy="133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8433069" y="325621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66" name="直線單箭頭接點 65"/>
          <p:cNvCxnSpPr>
            <a:stCxn id="59" idx="5"/>
            <a:endCxn id="46" idx="0"/>
          </p:cNvCxnSpPr>
          <p:nvPr/>
        </p:nvCxnSpPr>
        <p:spPr>
          <a:xfrm>
            <a:off x="9068911" y="3609205"/>
            <a:ext cx="697286" cy="1266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9328429" y="390211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0" name="直線單箭頭接點 69"/>
          <p:cNvCxnSpPr>
            <a:stCxn id="59" idx="3"/>
          </p:cNvCxnSpPr>
          <p:nvPr/>
        </p:nvCxnSpPr>
        <p:spPr>
          <a:xfrm flipH="1">
            <a:off x="8874418" y="3609205"/>
            <a:ext cx="92888" cy="794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8701344" y="440418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X’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10906828" y="508818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P2’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9376991" y="278037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Q2’</a:t>
            </a:r>
            <a:endParaRPr lang="zh-TW" altLang="en-US" dirty="0"/>
          </a:p>
        </p:txBody>
      </p:sp>
      <p:cxnSp>
        <p:nvCxnSpPr>
          <p:cNvPr id="79" name="直線接點 78"/>
          <p:cNvCxnSpPr/>
          <p:nvPr/>
        </p:nvCxnSpPr>
        <p:spPr>
          <a:xfrm>
            <a:off x="5687122" y="1516566"/>
            <a:ext cx="0" cy="458315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字方塊 79"/>
          <p:cNvSpPr txBox="1"/>
          <p:nvPr/>
        </p:nvSpPr>
        <p:spPr>
          <a:xfrm>
            <a:off x="1861696" y="6061323"/>
            <a:ext cx="188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Destination image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8445179" y="6061323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Source image</a:t>
            </a:r>
            <a:endParaRPr lang="zh-TW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950685" y="1284895"/>
            <a:ext cx="384560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投影片編號版面配置區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FC38-38B7-4946-98E8-CF4E51B379B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65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40" grpId="0" animBg="1"/>
      <p:bldP spid="41" grpId="0"/>
      <p:bldP spid="42" grpId="0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65" grpId="0"/>
      <p:bldP spid="69" grpId="0"/>
      <p:bldP spid="74" grpId="0"/>
      <p:bldP spid="76" grpId="0"/>
      <p:bldP spid="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decide the weight  for each point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061720" y="1826851"/>
                <a:ext cx="3574312" cy="8693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TW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𝑙𝑒𝑛𝑔𝑡h</m:t>
                                  </m:r>
                                </m:e>
                                <m:sup>
                                  <m:r>
                                    <a:rPr lang="en-US" altLang="zh-TW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𝑑𝑖𝑠𝑡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zh-TW" sz="26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  <m:sup>
                          <m:r>
                            <a:rPr lang="en-US" altLang="zh-TW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20" y="1826851"/>
                <a:ext cx="3574312" cy="8693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/>
          <p:nvPr/>
        </p:nvCxnSpPr>
        <p:spPr>
          <a:xfrm>
            <a:off x="6883099" y="5821680"/>
            <a:ext cx="314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622011" y="5917753"/>
            <a:ext cx="549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P’</a:t>
            </a:r>
            <a:endParaRPr lang="zh-TW" altLang="en-US" sz="3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726269" y="5917753"/>
            <a:ext cx="61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Q</a:t>
            </a:r>
            <a:r>
              <a:rPr lang="en-US" altLang="zh-TW" sz="3600" dirty="0" smtClean="0"/>
              <a:t>’</a:t>
            </a:r>
            <a:endParaRPr lang="zh-TW" altLang="en-US" sz="36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714699" y="4851289"/>
            <a:ext cx="1168400" cy="970391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10035771" y="4927600"/>
            <a:ext cx="931648" cy="894080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8454827" y="4419600"/>
            <a:ext cx="3072" cy="1402080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8106013" y="367800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(1)</a:t>
            </a:r>
            <a:endParaRPr lang="zh-TW" altLang="en-US" sz="36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088493" y="4183575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(2)</a:t>
            </a:r>
            <a:endParaRPr lang="zh-TW" altLang="en-US" sz="36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879693" y="433214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(3)</a:t>
            </a:r>
            <a:endParaRPr lang="zh-TW" altLang="en-US" sz="3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061720" y="4281152"/>
            <a:ext cx="3724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/>
              <a:t>(1) 0 &lt; u &lt; 1 </a:t>
            </a:r>
            <a:r>
              <a:rPr lang="en-US" altLang="zh-TW" sz="3000" dirty="0" smtClean="0">
                <a:sym typeface="Wingdings" panose="05000000000000000000" pitchFamily="2" charset="2"/>
              </a:rPr>
              <a:t>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dist</a:t>
            </a:r>
            <a:r>
              <a:rPr lang="en-US" altLang="zh-TW" sz="3000" dirty="0" smtClean="0"/>
              <a:t> is v</a:t>
            </a:r>
            <a:endParaRPr lang="zh-TW" altLang="en-US" sz="3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416296" y="5248779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u</a:t>
            </a:r>
            <a:endParaRPr lang="zh-TW" altLang="en-US" sz="3600" dirty="0"/>
          </a:p>
        </p:txBody>
      </p:sp>
      <p:cxnSp>
        <p:nvCxnSpPr>
          <p:cNvPr id="23" name="直線接點 22"/>
          <p:cNvCxnSpPr/>
          <p:nvPr/>
        </p:nvCxnSpPr>
        <p:spPr>
          <a:xfrm>
            <a:off x="3432629" y="2696192"/>
            <a:ext cx="6415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手繪多邊形 29"/>
          <p:cNvSpPr/>
          <p:nvPr/>
        </p:nvSpPr>
        <p:spPr>
          <a:xfrm>
            <a:off x="3698240" y="2682240"/>
            <a:ext cx="3342640" cy="1584960"/>
          </a:xfrm>
          <a:custGeom>
            <a:avLst/>
            <a:gdLst>
              <a:gd name="connsiteX0" fmla="*/ 0 w 3342640"/>
              <a:gd name="connsiteY0" fmla="*/ 0 h 1584960"/>
              <a:gd name="connsiteX1" fmla="*/ 1412240 w 3342640"/>
              <a:gd name="connsiteY1" fmla="*/ 1117600 h 1584960"/>
              <a:gd name="connsiteX2" fmla="*/ 2641600 w 3342640"/>
              <a:gd name="connsiteY2" fmla="*/ 1249680 h 1584960"/>
              <a:gd name="connsiteX3" fmla="*/ 3342640 w 3342640"/>
              <a:gd name="connsiteY3" fmla="*/ 1584960 h 158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2640" h="1584960">
                <a:moveTo>
                  <a:pt x="0" y="0"/>
                </a:moveTo>
                <a:cubicBezTo>
                  <a:pt x="485986" y="454660"/>
                  <a:pt x="971973" y="909320"/>
                  <a:pt x="1412240" y="1117600"/>
                </a:cubicBezTo>
                <a:cubicBezTo>
                  <a:pt x="1852507" y="1325880"/>
                  <a:pt x="2319867" y="1171787"/>
                  <a:pt x="2641600" y="1249680"/>
                </a:cubicBezTo>
                <a:cubicBezTo>
                  <a:pt x="2963333" y="1327573"/>
                  <a:pt x="3152986" y="1456266"/>
                  <a:pt x="3342640" y="1584960"/>
                </a:cubicBezTo>
              </a:path>
            </a:pathLst>
          </a:cu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8431818" y="4648394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v</a:t>
            </a:r>
            <a:endParaRPr lang="zh-TW" altLang="en-US" sz="36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061720" y="4925614"/>
            <a:ext cx="40680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/>
              <a:t>(2) 0 &gt; u </a:t>
            </a:r>
            <a:r>
              <a:rPr lang="en-US" altLang="zh-TW" sz="3000" dirty="0" smtClean="0">
                <a:sym typeface="Wingdings" panose="05000000000000000000" pitchFamily="2" charset="2"/>
              </a:rPr>
              <a:t>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dist</a:t>
            </a:r>
            <a:r>
              <a:rPr lang="en-US" altLang="zh-TW" sz="3000" dirty="0" smtClean="0"/>
              <a:t> is x’ to P’</a:t>
            </a:r>
            <a:endParaRPr lang="zh-TW" altLang="en-US" sz="3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061720" y="5571945"/>
            <a:ext cx="41197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/>
              <a:t>(3) 1 &lt; u </a:t>
            </a:r>
            <a:r>
              <a:rPr lang="en-US" altLang="zh-TW" sz="3000" dirty="0" smtClean="0">
                <a:sym typeface="Wingdings" panose="05000000000000000000" pitchFamily="2" charset="2"/>
              </a:rPr>
              <a:t></a:t>
            </a:r>
            <a:r>
              <a:rPr lang="en-US" altLang="zh-TW" sz="3000" dirty="0" smtClean="0"/>
              <a:t> </a:t>
            </a:r>
            <a:r>
              <a:rPr lang="en-US" altLang="zh-TW" sz="3000" dirty="0" err="1" smtClean="0"/>
              <a:t>dist</a:t>
            </a:r>
            <a:r>
              <a:rPr lang="en-US" altLang="zh-TW" sz="3000" dirty="0" smtClean="0"/>
              <a:t> is x’ to Q’</a:t>
            </a:r>
            <a:endParaRPr lang="zh-TW" altLang="en-US" sz="3000" dirty="0"/>
          </a:p>
        </p:txBody>
      </p:sp>
      <p:sp>
        <p:nvSpPr>
          <p:cNvPr id="35" name="矩形 34"/>
          <p:cNvSpPr/>
          <p:nvPr/>
        </p:nvSpPr>
        <p:spPr>
          <a:xfrm>
            <a:off x="950684" y="1299897"/>
            <a:ext cx="9193979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投影片編號版面配置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FC38-38B7-4946-98E8-CF4E51B379B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51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Rotate the wrap line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23" y="1825625"/>
            <a:ext cx="7382154" cy="4351338"/>
          </a:xfrm>
        </p:spPr>
      </p:pic>
      <p:sp>
        <p:nvSpPr>
          <p:cNvPr id="7" name="矩形 6"/>
          <p:cNvSpPr/>
          <p:nvPr/>
        </p:nvSpPr>
        <p:spPr>
          <a:xfrm>
            <a:off x="950684" y="1319842"/>
            <a:ext cx="4570221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FC38-38B7-4946-98E8-CF4E51B379B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62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Calculate middle 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967865"/>
            <a:ext cx="10515600" cy="192341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zh-TW" dirty="0" smtClean="0"/>
              <a:t>Middle point =[(1-ratio)*</a:t>
            </a:r>
            <a:r>
              <a:rPr lang="en-US" altLang="zh-TW" dirty="0" err="1" smtClean="0"/>
              <a:t>S.x+ratio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D.x</a:t>
            </a:r>
            <a:r>
              <a:rPr lang="en-US" altLang="zh-TW" dirty="0" smtClean="0"/>
              <a:t> ,</a:t>
            </a:r>
            <a:r>
              <a:rPr lang="en-US" altLang="zh-TW" dirty="0" smtClean="0"/>
              <a:t> (1-ratio)*</a:t>
            </a:r>
            <a:r>
              <a:rPr lang="en-US" altLang="zh-TW" dirty="0" err="1" smtClean="0"/>
              <a:t>S.y+ratio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D.y</a:t>
            </a:r>
            <a:r>
              <a:rPr lang="en-US" altLang="zh-TW" dirty="0" smtClean="0"/>
              <a:t> ]</a:t>
            </a:r>
          </a:p>
          <a:p>
            <a:pPr>
              <a:spcAft>
                <a:spcPts val="1200"/>
              </a:spcAft>
            </a:pPr>
            <a:r>
              <a:rPr lang="en-US" altLang="zh-TW" dirty="0" smtClean="0"/>
              <a:t>length =(1-ratio)*</a:t>
            </a:r>
            <a:r>
              <a:rPr lang="en-US" altLang="zh-TW" dirty="0" err="1" smtClean="0"/>
              <a:t>S.length+ratio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D.length</a:t>
            </a:r>
            <a:endParaRPr lang="en-US" altLang="zh-TW" dirty="0" smtClean="0"/>
          </a:p>
          <a:p>
            <a:pPr>
              <a:spcAft>
                <a:spcPts val="1200"/>
              </a:spcAft>
            </a:pPr>
            <a:r>
              <a:rPr lang="en-US" altLang="zh-TW" dirty="0" smtClean="0"/>
              <a:t>Degree=</a:t>
            </a:r>
            <a:r>
              <a:rPr lang="en-US" altLang="zh-TW" dirty="0" smtClean="0"/>
              <a:t> =(1-ratio)*</a:t>
            </a:r>
            <a:r>
              <a:rPr lang="en-US" altLang="zh-TW" dirty="0" err="1" smtClean="0"/>
              <a:t>S.degree+ratio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D.degree</a:t>
            </a:r>
            <a:endParaRPr lang="en-US" altLang="zh-TW" dirty="0" smtClean="0"/>
          </a:p>
        </p:txBody>
      </p:sp>
      <p:sp>
        <p:nvSpPr>
          <p:cNvPr id="4" name="橢圓 3"/>
          <p:cNvSpPr/>
          <p:nvPr/>
        </p:nvSpPr>
        <p:spPr>
          <a:xfrm>
            <a:off x="8584712" y="4487984"/>
            <a:ext cx="312288" cy="312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8721338" y="4644126"/>
            <a:ext cx="1327224" cy="0"/>
          </a:xfrm>
          <a:prstGeom prst="line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721338" y="2965594"/>
            <a:ext cx="1346742" cy="1678533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endCxn id="23" idx="4"/>
          </p:cNvCxnSpPr>
          <p:nvPr/>
        </p:nvCxnSpPr>
        <p:spPr>
          <a:xfrm flipV="1">
            <a:off x="10048562" y="3121737"/>
            <a:ext cx="0" cy="1541910"/>
          </a:xfrm>
          <a:prstGeom prst="line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9077099" y="4094983"/>
                <a:ext cx="48794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099" y="4094983"/>
                <a:ext cx="48794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橢圓 22"/>
          <p:cNvSpPr/>
          <p:nvPr/>
        </p:nvSpPr>
        <p:spPr>
          <a:xfrm>
            <a:off x="9892416" y="2809451"/>
            <a:ext cx="312288" cy="312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/>
          <p:nvPr/>
        </p:nvCxnSpPr>
        <p:spPr>
          <a:xfrm rot="10800000">
            <a:off x="7394113" y="4663644"/>
            <a:ext cx="1327224" cy="0"/>
          </a:xfrm>
          <a:prstGeom prst="line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rot="10800000" flipV="1">
            <a:off x="7374595" y="4663644"/>
            <a:ext cx="1346742" cy="1678533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endCxn id="39" idx="4"/>
          </p:cNvCxnSpPr>
          <p:nvPr/>
        </p:nvCxnSpPr>
        <p:spPr>
          <a:xfrm rot="10800000" flipV="1">
            <a:off x="7394113" y="4644126"/>
            <a:ext cx="0" cy="1541910"/>
          </a:xfrm>
          <a:prstGeom prst="line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 rot="10800000">
            <a:off x="7237984" y="6186051"/>
            <a:ext cx="312288" cy="3122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/>
              <p:cNvSpPr/>
              <p:nvPr/>
            </p:nvSpPr>
            <p:spPr>
              <a:xfrm>
                <a:off x="7908478" y="4683162"/>
                <a:ext cx="48794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478" y="4683162"/>
                <a:ext cx="48794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/>
          <p:cNvSpPr/>
          <p:nvPr/>
        </p:nvSpPr>
        <p:spPr>
          <a:xfrm>
            <a:off x="950685" y="1293963"/>
            <a:ext cx="4673738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投影片編號版面配置區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FC38-38B7-4946-98E8-CF4E51B379B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72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/>
      <p:bldP spid="23" grpId="0" animBg="1"/>
      <p:bldP spid="39" grpId="0" animBg="1"/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  is not exit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bilinear interpolation to find the x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3962400" y="3210560"/>
            <a:ext cx="35763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3962400" y="5567680"/>
            <a:ext cx="35763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4612640" y="2626360"/>
            <a:ext cx="0" cy="33578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7020560" y="2626360"/>
            <a:ext cx="0" cy="33578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4455160" y="3053080"/>
            <a:ext cx="314960" cy="314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6863080" y="3053080"/>
            <a:ext cx="314960" cy="314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6863080" y="5410200"/>
            <a:ext cx="314960" cy="314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4455160" y="5410200"/>
            <a:ext cx="314960" cy="314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781040" y="3843814"/>
            <a:ext cx="314960" cy="314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 flipV="1">
            <a:off x="4612640" y="4011296"/>
            <a:ext cx="1325880" cy="41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5938520" y="3210560"/>
            <a:ext cx="0" cy="80073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993817" y="2453373"/>
            <a:ext cx="429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a</a:t>
            </a:r>
            <a:endParaRPr lang="zh-TW" altLang="en-US" sz="40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178040" y="2453373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b</a:t>
            </a:r>
            <a:endParaRPr lang="zh-TW" altLang="en-US" sz="4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969773" y="5521285"/>
            <a:ext cx="401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c</a:t>
            </a:r>
            <a:endParaRPr lang="zh-TW" altLang="en-US" sz="40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178039" y="5521285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d</a:t>
            </a:r>
            <a:endParaRPr lang="zh-TW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4961616" y="3975417"/>
                <a:ext cx="47044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 sz="2600" dirty="0"/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616" y="3975417"/>
                <a:ext cx="47044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6016784" y="3395742"/>
                <a:ext cx="47205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TW" altLang="en-US" sz="2600" dirty="0"/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84" y="3395742"/>
                <a:ext cx="47205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>
          <a:xfrm>
            <a:off x="6032713" y="4125714"/>
            <a:ext cx="32893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 smtClean="0"/>
              <a:t>x</a:t>
            </a:r>
            <a:endParaRPr lang="zh-TW" altLang="en-US" sz="2600" dirty="0"/>
          </a:p>
        </p:txBody>
      </p:sp>
      <p:sp>
        <p:nvSpPr>
          <p:cNvPr id="36" name="矩形 35"/>
          <p:cNvSpPr/>
          <p:nvPr/>
        </p:nvSpPr>
        <p:spPr>
          <a:xfrm>
            <a:off x="950685" y="1319842"/>
            <a:ext cx="2724168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投影片編號版面配置區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FC38-38B7-4946-98E8-CF4E51B379B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03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3990278" y="2990784"/>
            <a:ext cx="4211444" cy="876432"/>
          </a:xfrm>
        </p:spPr>
        <p:txBody>
          <a:bodyPr/>
          <a:lstStyle/>
          <a:p>
            <a:r>
              <a:rPr lang="en-US" altLang="zh-TW" dirty="0" smtClean="0"/>
              <a:t>Demo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 flipV="1">
            <a:off x="5003321" y="3867214"/>
            <a:ext cx="2182483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FC38-38B7-4946-98E8-CF4E51B379B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61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Platform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TW" sz="3500" dirty="0" smtClean="0"/>
              <a:t>OS: Windows7</a:t>
            </a:r>
          </a:p>
          <a:p>
            <a:r>
              <a:rPr lang="pt-BR" altLang="zh-TW" sz="3500" dirty="0" smtClean="0"/>
              <a:t>Progaming language: Java</a:t>
            </a:r>
          </a:p>
          <a:p>
            <a:r>
              <a:rPr lang="pt-BR" altLang="zh-TW" sz="3500" dirty="0" smtClean="0"/>
              <a:t>Java IDE: ECLIPSE</a:t>
            </a:r>
          </a:p>
          <a:p>
            <a:r>
              <a:rPr lang="pt-BR" altLang="zh-TW" sz="3500" dirty="0" smtClean="0"/>
              <a:t>Jre: 1.8.0_65</a:t>
            </a:r>
          </a:p>
          <a:p>
            <a:r>
              <a:rPr lang="en-US" altLang="zh-TW" sz="3500" dirty="0" smtClean="0"/>
              <a:t>GUI library : </a:t>
            </a:r>
            <a:r>
              <a:rPr lang="en-US" altLang="zh-TW" sz="3500" dirty="0" err="1" smtClean="0"/>
              <a:t>javaFx</a:t>
            </a:r>
            <a:endParaRPr lang="en-US" altLang="zh-TW" sz="3500" dirty="0" smtClean="0"/>
          </a:p>
          <a:p>
            <a:r>
              <a:rPr lang="en-US" altLang="zh-TW" sz="3500" dirty="0" smtClean="0"/>
              <a:t>Image </a:t>
            </a:r>
            <a:r>
              <a:rPr lang="en-US" altLang="zh-TW" sz="3500" dirty="0" smtClean="0"/>
              <a:t>library : </a:t>
            </a:r>
            <a:r>
              <a:rPr lang="en-US" altLang="zh-TW" sz="3500" dirty="0" err="1" smtClean="0"/>
              <a:t>opencv</a:t>
            </a:r>
            <a:endParaRPr lang="en-US" altLang="zh-TW" sz="3500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50685" y="1302589"/>
            <a:ext cx="1921911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FC38-38B7-4946-98E8-CF4E51B379B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83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Morphing demo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637" y="1825625"/>
            <a:ext cx="6232725" cy="4351338"/>
          </a:xfrm>
        </p:spPr>
      </p:pic>
      <p:sp>
        <p:nvSpPr>
          <p:cNvPr id="5" name="矩形 4"/>
          <p:cNvSpPr/>
          <p:nvPr/>
        </p:nvSpPr>
        <p:spPr>
          <a:xfrm>
            <a:off x="950684" y="1293963"/>
            <a:ext cx="3629941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FC38-38B7-4946-98E8-CF4E51B379B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46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morphing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dirty="0" smtClean="0"/>
              <a:t>Morphing is an image processing technique typically used as an animation tool for metamorphosis from one image to another.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587" y="3816029"/>
            <a:ext cx="5396825" cy="204444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50685" y="1327808"/>
            <a:ext cx="4006694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FC38-38B7-4946-98E8-CF4E51B379B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74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1593695" y="2990784"/>
            <a:ext cx="9004610" cy="876432"/>
          </a:xfrm>
        </p:spPr>
        <p:txBody>
          <a:bodyPr/>
          <a:lstStyle/>
          <a:p>
            <a:r>
              <a:rPr lang="en-US" altLang="zh-TW" dirty="0" smtClean="0"/>
              <a:t>Thanks for your listening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 flipV="1">
            <a:off x="1964473" y="3957855"/>
            <a:ext cx="8263054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FC38-38B7-4946-98E8-CF4E51B379B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68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does morphing do?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3433" y="1302589"/>
            <a:ext cx="5519126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434310" y="2014443"/>
            <a:ext cx="53233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 smtClean="0"/>
              <a:t>Wrap first image into second image</a:t>
            </a:r>
            <a:endParaRPr lang="en-US" altLang="zh-TW" sz="2800" dirty="0" smtClean="0"/>
          </a:p>
        </p:txBody>
      </p:sp>
      <p:sp>
        <p:nvSpPr>
          <p:cNvPr id="6" name="矩形 5"/>
          <p:cNvSpPr/>
          <p:nvPr/>
        </p:nvSpPr>
        <p:spPr>
          <a:xfrm>
            <a:off x="3916942" y="3203269"/>
            <a:ext cx="4358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 smtClean="0"/>
              <a:t>Wrap second image into first</a:t>
            </a:r>
            <a:endParaRPr lang="en-US" altLang="zh-TW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4201026" y="4392095"/>
            <a:ext cx="37899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 smtClean="0"/>
              <a:t>Let the first one fade out</a:t>
            </a:r>
            <a:endParaRPr lang="en-US" altLang="zh-TW" sz="2800" dirty="0" smtClean="0"/>
          </a:p>
        </p:txBody>
      </p:sp>
      <p:sp>
        <p:nvSpPr>
          <p:cNvPr id="8" name="矩形 7"/>
          <p:cNvSpPr/>
          <p:nvPr/>
        </p:nvSpPr>
        <p:spPr>
          <a:xfrm>
            <a:off x="4039508" y="5580922"/>
            <a:ext cx="4112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 smtClean="0"/>
              <a:t>Let the second one fade in </a:t>
            </a:r>
            <a:endParaRPr lang="zh-TW" altLang="en-US" sz="2800" dirty="0"/>
          </a:p>
        </p:txBody>
      </p:sp>
      <p:sp>
        <p:nvSpPr>
          <p:cNvPr id="10" name="向下箭號 9"/>
          <p:cNvSpPr/>
          <p:nvPr/>
        </p:nvSpPr>
        <p:spPr>
          <a:xfrm>
            <a:off x="5971478" y="2537663"/>
            <a:ext cx="249044" cy="665606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>
            <a:off x="5971478" y="3726488"/>
            <a:ext cx="249044" cy="665606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5971478" y="4915315"/>
            <a:ext cx="249044" cy="665606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FC38-38B7-4946-98E8-CF4E51B379B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4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</a:t>
            </a:r>
            <a:r>
              <a:rPr lang="en-US" altLang="zh-TW" dirty="0" smtClean="0"/>
              <a:t>Morphing clearly?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0684" y="1311215"/>
            <a:ext cx="5864183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062381" y="4767147"/>
            <a:ext cx="60672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smtClean="0"/>
              <a:t>Cross dissolving</a:t>
            </a:r>
            <a:endParaRPr lang="en-US" altLang="zh-TW" sz="7200" dirty="0" smtClean="0"/>
          </a:p>
        </p:txBody>
      </p:sp>
      <p:sp>
        <p:nvSpPr>
          <p:cNvPr id="6" name="矩形 5"/>
          <p:cNvSpPr/>
          <p:nvPr/>
        </p:nvSpPr>
        <p:spPr>
          <a:xfrm>
            <a:off x="4182399" y="1936255"/>
            <a:ext cx="38272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smtClean="0"/>
              <a:t>Wrapping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9129619" y="5197584"/>
            <a:ext cx="13674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(color) 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09962" y="2351755"/>
            <a:ext cx="1428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(shape)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73636" y="3351701"/>
            <a:ext cx="6447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smtClean="0"/>
              <a:t>+</a:t>
            </a:r>
            <a:endParaRPr lang="zh-TW" alt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FC38-38B7-4946-98E8-CF4E51B379B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89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83" y="1253331"/>
            <a:ext cx="6357033" cy="4351338"/>
          </a:xfrm>
          <a:prstGeom prst="rect">
            <a:avLst/>
          </a:prstGeom>
        </p:spPr>
      </p:pic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FC38-38B7-4946-98E8-CF4E51B379B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06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Wrapping is the most important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500" dirty="0" smtClean="0"/>
              <a:t>Because</a:t>
            </a:r>
            <a:r>
              <a:rPr lang="en-US" altLang="zh-TW" sz="3500" baseline="0" dirty="0" smtClean="0"/>
              <a:t> we want make their shape similar </a:t>
            </a:r>
            <a:endParaRPr lang="en-US" altLang="zh-TW" sz="3500" dirty="0" smtClean="0"/>
          </a:p>
          <a:p>
            <a:endParaRPr lang="en-US" altLang="zh-TW" sz="3500" dirty="0" smtClean="0"/>
          </a:p>
          <a:p>
            <a:r>
              <a:rPr lang="en-US" altLang="zh-TW" sz="3500" dirty="0" smtClean="0"/>
              <a:t>We have to draw the feature lines on both two images</a:t>
            </a:r>
          </a:p>
          <a:p>
            <a:endParaRPr lang="en-US" altLang="zh-TW" sz="3500" dirty="0"/>
          </a:p>
          <a:p>
            <a:r>
              <a:rPr lang="en-US" altLang="zh-TW" sz="3500" dirty="0" smtClean="0"/>
              <a:t>Then use them to wrap image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0685" y="1319842"/>
            <a:ext cx="7209904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FC38-38B7-4946-98E8-CF4E51B379B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1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3990278" y="2990784"/>
            <a:ext cx="4211444" cy="876432"/>
          </a:xfrm>
        </p:spPr>
        <p:txBody>
          <a:bodyPr/>
          <a:lstStyle/>
          <a:p>
            <a:r>
              <a:rPr lang="en-US" altLang="zh-TW" dirty="0" smtClean="0"/>
              <a:t>Algorithm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39088" y="3927597"/>
            <a:ext cx="3528204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FC38-38B7-4946-98E8-CF4E51B379B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1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Single line pair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37" y="1825625"/>
            <a:ext cx="6019726" cy="4351338"/>
          </a:xfrm>
        </p:spPr>
      </p:pic>
      <p:sp>
        <p:nvSpPr>
          <p:cNvPr id="7" name="矩形 6"/>
          <p:cNvSpPr/>
          <p:nvPr/>
        </p:nvSpPr>
        <p:spPr>
          <a:xfrm>
            <a:off x="950685" y="1311215"/>
            <a:ext cx="32676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FC38-38B7-4946-98E8-CF4E51B379B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3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Calculate u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026" y="832846"/>
            <a:ext cx="2114566" cy="4496799"/>
          </a:xfrm>
          <a:prstGeom prst="rect">
            <a:avLst/>
          </a:prstGeom>
        </p:spPr>
      </p:pic>
      <p:cxnSp>
        <p:nvCxnSpPr>
          <p:cNvPr id="6" name="弧形接點 5"/>
          <p:cNvCxnSpPr/>
          <p:nvPr/>
        </p:nvCxnSpPr>
        <p:spPr>
          <a:xfrm flipV="1">
            <a:off x="8984749" y="3081245"/>
            <a:ext cx="1269594" cy="772297"/>
          </a:xfrm>
          <a:prstGeom prst="curvedConnector3">
            <a:avLst>
              <a:gd name="adj1" fmla="val 4588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0182621" y="2667174"/>
                <a:ext cx="666849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6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46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621" y="2667174"/>
                <a:ext cx="666849" cy="800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1567543" y="5068389"/>
            <a:ext cx="2968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FF0000"/>
                </a:solidFill>
              </a:rPr>
              <a:t>u is a ratio!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644434" y="1632746"/>
                <a:ext cx="6959563" cy="3311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6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sz="3600" dirty="0"/>
              </a:p>
              <a:p>
                <a:endParaRPr lang="en-US" altLang="zh-TW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  <m:t>𝑃𝑋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</m:d>
                          <m:func>
                            <m:funcPr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36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3600" i="1">
                                          <a:latin typeface="Cambria Math" panose="02040503050406030204" pitchFamily="18" charset="0"/>
                                        </a:rPr>
                                        <m:t>𝑃𝑄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3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  <m:t>𝑃𝑋</m:t>
                                  </m:r>
                                </m:e>
                              </m:acc>
                            </m:e>
                          </m:d>
                          <m:func>
                            <m:funcPr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36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3600" dirty="0"/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34" y="1632746"/>
                <a:ext cx="6959563" cy="3311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950685" y="1293963"/>
            <a:ext cx="2482628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FC38-38B7-4946-98E8-CF4E51B379B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69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1020</Words>
  <Application>Microsoft Office PowerPoint</Application>
  <PresentationFormat>寬螢幕</PresentationFormat>
  <Paragraphs>239</Paragraphs>
  <Slides>20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Morphing</vt:lpstr>
      <vt:lpstr>What is morphing</vt:lpstr>
      <vt:lpstr>How does morphing do?</vt:lpstr>
      <vt:lpstr>What is Morphing clearly?</vt:lpstr>
      <vt:lpstr>PowerPoint 簡報</vt:lpstr>
      <vt:lpstr>Wrapping is the most important</vt:lpstr>
      <vt:lpstr>PowerPoint 簡報</vt:lpstr>
      <vt:lpstr>Single line pair</vt:lpstr>
      <vt:lpstr>Calculate u</vt:lpstr>
      <vt:lpstr>Calculate v</vt:lpstr>
      <vt:lpstr>Use u and v to find  X’ </vt:lpstr>
      <vt:lpstr>Multiple line pair </vt:lpstr>
      <vt:lpstr>How to decide the weight  for each point</vt:lpstr>
      <vt:lpstr>Rotate the wrap line</vt:lpstr>
      <vt:lpstr>Calculate middle line</vt:lpstr>
      <vt:lpstr>X  is not exit</vt:lpstr>
      <vt:lpstr>PowerPoint 簡報</vt:lpstr>
      <vt:lpstr>Platform</vt:lpstr>
      <vt:lpstr>Morphing demo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Morphing</dc:title>
  <dc:creator>leo</dc:creator>
  <cp:lastModifiedBy>leo</cp:lastModifiedBy>
  <cp:revision>203</cp:revision>
  <dcterms:created xsi:type="dcterms:W3CDTF">2017-01-02T12:49:57Z</dcterms:created>
  <dcterms:modified xsi:type="dcterms:W3CDTF">2017-01-03T01:45:21Z</dcterms:modified>
</cp:coreProperties>
</file>