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312" r:id="rId2"/>
    <p:sldId id="258" r:id="rId3"/>
    <p:sldId id="260" r:id="rId4"/>
    <p:sldId id="313" r:id="rId5"/>
    <p:sldId id="349" r:id="rId6"/>
    <p:sldId id="350" r:id="rId7"/>
    <p:sldId id="353" r:id="rId8"/>
    <p:sldId id="351" r:id="rId9"/>
    <p:sldId id="355" r:id="rId10"/>
    <p:sldId id="356" r:id="rId11"/>
    <p:sldId id="324" r:id="rId12"/>
    <p:sldId id="357" r:id="rId13"/>
    <p:sldId id="303" r:id="rId14"/>
    <p:sldId id="329" r:id="rId15"/>
    <p:sldId id="330" r:id="rId16"/>
    <p:sldId id="332" r:id="rId17"/>
    <p:sldId id="333" r:id="rId18"/>
    <p:sldId id="334" r:id="rId19"/>
    <p:sldId id="348" r:id="rId20"/>
    <p:sldId id="344" r:id="rId21"/>
    <p:sldId id="345" r:id="rId22"/>
    <p:sldId id="346" r:id="rId23"/>
    <p:sldId id="347" r:id="rId24"/>
    <p:sldId id="340" r:id="rId25"/>
    <p:sldId id="341" r:id="rId26"/>
    <p:sldId id="342" r:id="rId27"/>
    <p:sldId id="343" r:id="rId28"/>
    <p:sldId id="290" r:id="rId29"/>
    <p:sldId id="358" r:id="rId30"/>
    <p:sldId id="302" r:id="rId31"/>
  </p:sldIdLst>
  <p:sldSz cx="6858000" cy="5143500"/>
  <p:notesSz cx="6858000" cy="9144000"/>
  <p:embeddedFontLst>
    <p:embeddedFont>
      <p:font typeface="Barlow" panose="020B0604020202020204" charset="0"/>
      <p:regular r:id="rId33"/>
      <p:bold r:id="rId34"/>
      <p:italic r:id="rId35"/>
      <p:boldItalic r:id="rId36"/>
    </p:embeddedFont>
    <p:embeddedFont>
      <p:font typeface="Segoe UI Semilight" panose="020B0402040204020203" pitchFamily="34" charset="0"/>
      <p:regular r:id="rId37"/>
      <p:italic r:id="rId38"/>
    </p:embeddedFont>
    <p:embeddedFont>
      <p:font typeface="Barlow Light" panose="020B0604020202020204" charset="0"/>
      <p:regular r:id="rId39"/>
      <p:bold r:id="rId40"/>
      <p:italic r:id="rId41"/>
      <p:boldItalic r:id="rId42"/>
    </p:embeddedFont>
    <p:embeddedFont>
      <p:font typeface="Miriam Libre" panose="020B0604020202020204" charset="-79"/>
      <p:regular r:id="rId43"/>
      <p:bold r:id="rId44"/>
    </p:embeddedFont>
    <p:embeddedFont>
      <p:font typeface="Cambria" panose="02040503050406030204" pitchFamily="18" charset="0"/>
      <p:regular r:id="rId45"/>
      <p:bold r:id="rId46"/>
      <p:italic r:id="rId47"/>
      <p:boldItalic r:id="rId48"/>
    </p:embeddedFont>
    <p:embeddedFont>
      <p:font typeface="Segoe UI Bold" panose="020B0802040204020203" pitchFamily="34" charset="0"/>
      <p:bold r:id="rId49"/>
    </p:embeddedFont>
    <p:embeddedFont>
      <p:font typeface="Segoe UI Black" panose="020B0A02040204020203" pitchFamily="34" charset="0"/>
      <p:bold r:id="rId50"/>
      <p:boldItalic r:id="rId51"/>
    </p:embeddedFon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Segoe UI Light" panose="020B0502040204020203" pitchFamily="34" charset="0"/>
      <p:regular r:id="rId56"/>
      <p:italic r:id="rId57"/>
    </p:embeddedFont>
    <p:embeddedFont>
      <p:font typeface="Calibri Light" panose="020F0302020204030204" pitchFamily="34" charset="0"/>
      <p:regular r:id="rId58"/>
      <p: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B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332517-7F95-4AFF-B8CE-D5C9FBB540C8}">
  <a:tblStyle styleId="{D6332517-7F95-4AFF-B8CE-D5C9FBB540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348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55" Type="http://schemas.openxmlformats.org/officeDocument/2006/relationships/font" Target="fonts/font23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font" Target="fonts/font21.fntdata"/><Relationship Id="rId58" Type="http://schemas.openxmlformats.org/officeDocument/2006/relationships/font" Target="fonts/font26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56" Type="http://schemas.openxmlformats.org/officeDocument/2006/relationships/font" Target="fonts/font24.fntdata"/><Relationship Id="rId8" Type="http://schemas.openxmlformats.org/officeDocument/2006/relationships/slide" Target="slides/slide7.xml"/><Relationship Id="rId51" Type="http://schemas.openxmlformats.org/officeDocument/2006/relationships/font" Target="fonts/font1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59" Type="http://schemas.openxmlformats.org/officeDocument/2006/relationships/font" Target="fonts/font27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54" Type="http://schemas.openxmlformats.org/officeDocument/2006/relationships/font" Target="fonts/font22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font" Target="fonts/font17.fntdata"/><Relationship Id="rId57" Type="http://schemas.openxmlformats.org/officeDocument/2006/relationships/font" Target="fonts/font2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font" Target="fonts/font20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712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357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07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351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891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298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693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281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5560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065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55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688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356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784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3503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549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1236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787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6983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5992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272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620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410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505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89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53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7158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05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6858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1969763" y="1888150"/>
            <a:ext cx="29184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1969763" y="3144854"/>
            <a:ext cx="2918475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5439048" y="559038"/>
            <a:ext cx="1223732" cy="1614161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402486" y="2883396"/>
            <a:ext cx="1106346" cy="1911317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6606000" y="2208279"/>
            <a:ext cx="252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342902" y="586975"/>
            <a:ext cx="3854025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342902" y="1661575"/>
            <a:ext cx="1242225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04792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377" lvl="1" indent="-304792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566" lvl="2" indent="-304792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754" lvl="3" indent="-304792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1648763" y="1661575"/>
            <a:ext cx="1242225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04792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377" lvl="1" indent="-304792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566" lvl="2" indent="-304792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754" lvl="3" indent="-304792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2954626" y="1661575"/>
            <a:ext cx="1242225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04792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377" lvl="1" indent="-304792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566" lvl="2" indent="-304792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754" lvl="3" indent="-304792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6606000" y="2208175"/>
            <a:ext cx="252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50" name="Google Shape;150;p7"/>
          <p:cNvGrpSpPr/>
          <p:nvPr/>
        </p:nvGrpSpPr>
        <p:grpSpPr>
          <a:xfrm>
            <a:off x="4804436" y="-12"/>
            <a:ext cx="1760925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5030956" y="2948000"/>
            <a:ext cx="1299056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6606000" y="2208279"/>
            <a:ext cx="252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342495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6606000" y="2208175"/>
            <a:ext cx="252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6606000" y="2208279"/>
            <a:ext cx="252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228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6606000" y="2208175"/>
            <a:ext cx="252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133475" y="1635378"/>
            <a:ext cx="4591050" cy="1872745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84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858000" cy="5143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9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91894" y="1991825"/>
            <a:ext cx="367425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6858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12" name="Google Shape;12;p2"/>
          <p:cNvGrpSpPr/>
          <p:nvPr/>
        </p:nvGrpSpPr>
        <p:grpSpPr>
          <a:xfrm>
            <a:off x="418460" y="-9"/>
            <a:ext cx="1173438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5311880" y="-64045"/>
            <a:ext cx="1043197" cy="2049049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221808" y="3073640"/>
            <a:ext cx="1389642" cy="1833144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5152126" y="2412068"/>
            <a:ext cx="1326494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552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42902" y="586975"/>
            <a:ext cx="3854025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42902" y="1657350"/>
            <a:ext cx="3854025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606000" y="2208175"/>
            <a:ext cx="252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6" r:id="rId3"/>
    <p:sldLayoutId id="2147483657" r:id="rId4"/>
    <p:sldLayoutId id="2147483663" r:id="rId5"/>
    <p:sldLayoutId id="2147483665" r:id="rId6"/>
    <p:sldLayoutId id="214748366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" r="2933"/>
          <a:stretch>
            <a:fillRect/>
          </a:stretch>
        </p:blipFill>
        <p:spPr/>
      </p:pic>
      <p:sp>
        <p:nvSpPr>
          <p:cNvPr id="29" name="Rectangle 28"/>
          <p:cNvSpPr/>
          <p:nvPr/>
        </p:nvSpPr>
        <p:spPr>
          <a:xfrm>
            <a:off x="1804521" y="1"/>
            <a:ext cx="3225481" cy="5143500"/>
          </a:xfrm>
          <a:prstGeom prst="rect">
            <a:avLst/>
          </a:prstGeom>
          <a:solidFill>
            <a:schemeClr val="tx1">
              <a:lumMod val="95000"/>
              <a:lumOff val="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1" dirty="0"/>
          </a:p>
        </p:txBody>
      </p:sp>
      <p:sp>
        <p:nvSpPr>
          <p:cNvPr id="4" name="Title 1"/>
          <p:cNvSpPr>
            <a:spLocks noGrp="1"/>
          </p:cNvSpPr>
          <p:nvPr>
            <p:ph type="ctrTitle" idx="4294967295"/>
          </p:nvPr>
        </p:nvSpPr>
        <p:spPr>
          <a:xfrm>
            <a:off x="1802707" y="1213512"/>
            <a:ext cx="3227295" cy="1742754"/>
          </a:xfrm>
        </p:spPr>
        <p:txBody>
          <a:bodyPr wrap="square">
            <a:spAutoFit/>
          </a:bodyPr>
          <a:lstStyle/>
          <a:p>
            <a:pPr algn="ctr"/>
            <a:r>
              <a:rPr lang="en-US" sz="3375" spc="-113" dirty="0">
                <a:solidFill>
                  <a:schemeClr val="bg1">
                    <a:lumMod val="95000"/>
                  </a:schemeClr>
                </a:solidFill>
                <a:latin typeface="+mn-lt"/>
                <a:cs typeface="Arial" panose="020B0604020202020204" pitchFamily="34" charset="0"/>
              </a:rPr>
              <a:t>XÂY DỰNG WEBSITE TẠP CHÍ AN TOÀN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983269" y="3116841"/>
            <a:ext cx="866183" cy="108000"/>
            <a:chOff x="5502863" y="4208605"/>
            <a:chExt cx="1154910" cy="144000"/>
          </a:xfrm>
        </p:grpSpPr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5502863" y="4208605"/>
              <a:ext cx="144000" cy="144000"/>
            </a:xfrm>
            <a:prstGeom prst="ellipse">
              <a:avLst/>
            </a:prstGeom>
            <a:solidFill>
              <a:srgbClr val="0070C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5671348" y="4208605"/>
              <a:ext cx="144000" cy="144000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5830308" y="4208605"/>
              <a:ext cx="144000" cy="144000"/>
            </a:xfrm>
            <a:prstGeom prst="ellipse">
              <a:avLst/>
            </a:prstGeom>
            <a:solidFill>
              <a:schemeClr val="accent2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6008318" y="4208605"/>
              <a:ext cx="144000" cy="144000"/>
            </a:xfrm>
            <a:prstGeom prst="ellipse">
              <a:avLst/>
            </a:prstGeom>
            <a:solidFill>
              <a:srgbClr val="C0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6176803" y="4208605"/>
              <a:ext cx="144000" cy="144000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345288" y="4208605"/>
              <a:ext cx="144000" cy="144000"/>
            </a:xfrm>
            <a:prstGeom prst="ellipse">
              <a:avLst/>
            </a:pr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6513773" y="4208605"/>
              <a:ext cx="144000" cy="144000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188256" y="782290"/>
            <a:ext cx="456192" cy="431227"/>
            <a:chOff x="5456237" y="1600200"/>
            <a:chExt cx="1276350" cy="1206500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5559425" y="1614488"/>
              <a:ext cx="476250" cy="825500"/>
            </a:xfrm>
            <a:custGeom>
              <a:avLst/>
              <a:gdLst>
                <a:gd name="T0" fmla="*/ 300 w 300"/>
                <a:gd name="T1" fmla="*/ 67 h 520"/>
                <a:gd name="T2" fmla="*/ 233 w 300"/>
                <a:gd name="T3" fmla="*/ 0 h 520"/>
                <a:gd name="T4" fmla="*/ 0 w 300"/>
                <a:gd name="T5" fmla="*/ 172 h 520"/>
                <a:gd name="T6" fmla="*/ 112 w 300"/>
                <a:gd name="T7" fmla="*/ 520 h 520"/>
                <a:gd name="T8" fmla="*/ 219 w 300"/>
                <a:gd name="T9" fmla="*/ 520 h 520"/>
                <a:gd name="T10" fmla="*/ 114 w 300"/>
                <a:gd name="T11" fmla="*/ 203 h 520"/>
                <a:gd name="T12" fmla="*/ 300 w 300"/>
                <a:gd name="T13" fmla="*/ 67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520">
                  <a:moveTo>
                    <a:pt x="300" y="67"/>
                  </a:moveTo>
                  <a:lnTo>
                    <a:pt x="233" y="0"/>
                  </a:lnTo>
                  <a:lnTo>
                    <a:pt x="0" y="172"/>
                  </a:lnTo>
                  <a:lnTo>
                    <a:pt x="112" y="520"/>
                  </a:lnTo>
                  <a:lnTo>
                    <a:pt x="219" y="520"/>
                  </a:lnTo>
                  <a:lnTo>
                    <a:pt x="114" y="203"/>
                  </a:lnTo>
                  <a:lnTo>
                    <a:pt x="300" y="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1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5781675" y="1600200"/>
              <a:ext cx="844550" cy="503238"/>
            </a:xfrm>
            <a:custGeom>
              <a:avLst/>
              <a:gdLst>
                <a:gd name="T0" fmla="*/ 491 w 532"/>
                <a:gd name="T1" fmla="*/ 250 h 317"/>
                <a:gd name="T2" fmla="*/ 532 w 532"/>
                <a:gd name="T3" fmla="*/ 166 h 317"/>
                <a:gd name="T4" fmla="*/ 296 w 532"/>
                <a:gd name="T5" fmla="*/ 0 h 317"/>
                <a:gd name="T6" fmla="*/ 0 w 532"/>
                <a:gd name="T7" fmla="*/ 216 h 317"/>
                <a:gd name="T8" fmla="*/ 34 w 532"/>
                <a:gd name="T9" fmla="*/ 317 h 317"/>
                <a:gd name="T10" fmla="*/ 303 w 532"/>
                <a:gd name="T11" fmla="*/ 116 h 317"/>
                <a:gd name="T12" fmla="*/ 491 w 532"/>
                <a:gd name="T13" fmla="*/ 25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2" h="317">
                  <a:moveTo>
                    <a:pt x="491" y="250"/>
                  </a:moveTo>
                  <a:lnTo>
                    <a:pt x="532" y="166"/>
                  </a:lnTo>
                  <a:lnTo>
                    <a:pt x="296" y="0"/>
                  </a:lnTo>
                  <a:lnTo>
                    <a:pt x="0" y="216"/>
                  </a:lnTo>
                  <a:lnTo>
                    <a:pt x="34" y="317"/>
                  </a:lnTo>
                  <a:lnTo>
                    <a:pt x="303" y="116"/>
                  </a:lnTo>
                  <a:lnTo>
                    <a:pt x="491" y="2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1" dirty="0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6126162" y="1830388"/>
              <a:ext cx="606425" cy="779463"/>
            </a:xfrm>
            <a:custGeom>
              <a:avLst/>
              <a:gdLst>
                <a:gd name="T0" fmla="*/ 203 w 382"/>
                <a:gd name="T1" fmla="*/ 477 h 491"/>
                <a:gd name="T2" fmla="*/ 293 w 382"/>
                <a:gd name="T3" fmla="*/ 491 h 491"/>
                <a:gd name="T4" fmla="*/ 382 w 382"/>
                <a:gd name="T5" fmla="*/ 214 h 491"/>
                <a:gd name="T6" fmla="*/ 86 w 382"/>
                <a:gd name="T7" fmla="*/ 0 h 491"/>
                <a:gd name="T8" fmla="*/ 0 w 382"/>
                <a:gd name="T9" fmla="*/ 62 h 491"/>
                <a:gd name="T10" fmla="*/ 272 w 382"/>
                <a:gd name="T11" fmla="*/ 257 h 491"/>
                <a:gd name="T12" fmla="*/ 203 w 382"/>
                <a:gd name="T13" fmla="*/ 477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2" h="491">
                  <a:moveTo>
                    <a:pt x="203" y="477"/>
                  </a:moveTo>
                  <a:lnTo>
                    <a:pt x="293" y="491"/>
                  </a:lnTo>
                  <a:lnTo>
                    <a:pt x="382" y="214"/>
                  </a:lnTo>
                  <a:lnTo>
                    <a:pt x="86" y="0"/>
                  </a:lnTo>
                  <a:lnTo>
                    <a:pt x="0" y="62"/>
                  </a:lnTo>
                  <a:lnTo>
                    <a:pt x="272" y="257"/>
                  </a:lnTo>
                  <a:lnTo>
                    <a:pt x="203" y="4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1"/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5849937" y="2152650"/>
              <a:ext cx="666750" cy="654050"/>
            </a:xfrm>
            <a:custGeom>
              <a:avLst/>
              <a:gdLst>
                <a:gd name="T0" fmla="*/ 0 w 420"/>
                <a:gd name="T1" fmla="*/ 319 h 412"/>
                <a:gd name="T2" fmla="*/ 14 w 420"/>
                <a:gd name="T3" fmla="*/ 412 h 412"/>
                <a:gd name="T4" fmla="*/ 305 w 420"/>
                <a:gd name="T5" fmla="*/ 410 h 412"/>
                <a:gd name="T6" fmla="*/ 420 w 420"/>
                <a:gd name="T7" fmla="*/ 64 h 412"/>
                <a:gd name="T8" fmla="*/ 334 w 420"/>
                <a:gd name="T9" fmla="*/ 0 h 412"/>
                <a:gd name="T10" fmla="*/ 229 w 420"/>
                <a:gd name="T11" fmla="*/ 319 h 412"/>
                <a:gd name="T12" fmla="*/ 0 w 420"/>
                <a:gd name="T13" fmla="*/ 319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0" h="412">
                  <a:moveTo>
                    <a:pt x="0" y="319"/>
                  </a:moveTo>
                  <a:lnTo>
                    <a:pt x="14" y="412"/>
                  </a:lnTo>
                  <a:lnTo>
                    <a:pt x="305" y="410"/>
                  </a:lnTo>
                  <a:lnTo>
                    <a:pt x="420" y="64"/>
                  </a:lnTo>
                  <a:lnTo>
                    <a:pt x="334" y="0"/>
                  </a:lnTo>
                  <a:lnTo>
                    <a:pt x="229" y="319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1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5456237" y="2125663"/>
              <a:ext cx="779463" cy="503238"/>
            </a:xfrm>
            <a:custGeom>
              <a:avLst/>
              <a:gdLst>
                <a:gd name="T0" fmla="*/ 84 w 491"/>
                <a:gd name="T1" fmla="*/ 0 h 317"/>
                <a:gd name="T2" fmla="*/ 0 w 491"/>
                <a:gd name="T3" fmla="*/ 43 h 317"/>
                <a:gd name="T4" fmla="*/ 93 w 491"/>
                <a:gd name="T5" fmla="*/ 317 h 317"/>
                <a:gd name="T6" fmla="*/ 460 w 491"/>
                <a:gd name="T7" fmla="*/ 315 h 317"/>
                <a:gd name="T8" fmla="*/ 491 w 491"/>
                <a:gd name="T9" fmla="*/ 214 h 317"/>
                <a:gd name="T10" fmla="*/ 158 w 491"/>
                <a:gd name="T11" fmla="*/ 217 h 317"/>
                <a:gd name="T12" fmla="*/ 84 w 491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1" h="317">
                  <a:moveTo>
                    <a:pt x="84" y="0"/>
                  </a:moveTo>
                  <a:lnTo>
                    <a:pt x="0" y="43"/>
                  </a:lnTo>
                  <a:lnTo>
                    <a:pt x="93" y="317"/>
                  </a:lnTo>
                  <a:lnTo>
                    <a:pt x="460" y="315"/>
                  </a:lnTo>
                  <a:lnTo>
                    <a:pt x="491" y="214"/>
                  </a:lnTo>
                  <a:lnTo>
                    <a:pt x="158" y="21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051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42803" y="3281946"/>
            <a:ext cx="2347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Sinh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viên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thực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</a:p>
          <a:p>
            <a:pPr algn="ctr"/>
            <a:r>
              <a:rPr lang="en-US" sz="2000" b="1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Phùng</a:t>
            </a:r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Minh </a:t>
            </a:r>
            <a:r>
              <a:rPr lang="en-US" sz="2000" b="1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Hiếu</a:t>
            </a:r>
            <a:endParaRPr lang="en-US" sz="2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17886" y="4212723"/>
            <a:ext cx="2619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Thầy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giáo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</a:t>
            </a:r>
            <a:r>
              <a:rPr lang="vi-VN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ướng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dẫn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TS. </a:t>
            </a:r>
            <a:r>
              <a:rPr lang="en-US" sz="20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Đặng</a:t>
            </a: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Xuân</a:t>
            </a: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Bảo</a:t>
            </a:r>
            <a:endParaRPr lang="en-US" sz="2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87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308578" y="-4505"/>
            <a:ext cx="4348309" cy="6507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Tổng</a:t>
            </a:r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quan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về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VirusTotal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7665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-481817" y="1255206"/>
            <a:ext cx="23282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20" name="Google Shape;975;p40"/>
          <p:cNvGrpSpPr/>
          <p:nvPr/>
        </p:nvGrpSpPr>
        <p:grpSpPr>
          <a:xfrm>
            <a:off x="48991" y="165799"/>
            <a:ext cx="195591" cy="310095"/>
            <a:chOff x="6718575" y="2318625"/>
            <a:chExt cx="256950" cy="407375"/>
          </a:xfrm>
        </p:grpSpPr>
        <p:sp>
          <p:nvSpPr>
            <p:cNvPr id="21" name="Google Shape;976;p4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" name="Google Shape;977;p4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Google Shape;978;p4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Google Shape;979;p4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Google Shape;980;p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Google Shape;981;p4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Google Shape;982;p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Google Shape;983;p4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>
            <a:off x="220049" y="68571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📖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84" y="2524931"/>
            <a:ext cx="3435294" cy="29915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6473" y="685713"/>
            <a:ext cx="41304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</a:t>
            </a:r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à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một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dịch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vụ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web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miễn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phí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có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chức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năng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phân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tích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và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phát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hiện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mã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độc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trong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tập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tin,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đường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link. </a:t>
            </a: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VirusToTal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sử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dụng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nhiều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trang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quét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mã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độc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online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và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trình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phát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hiện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virus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của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nhiều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hãng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bảo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mật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khác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nhau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để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đưa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ra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kết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quả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cuối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cùng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35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Vài điều cần biết về Laravel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51" y="2689660"/>
            <a:ext cx="3333751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15640" y="468062"/>
            <a:ext cx="4241247" cy="6507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Sử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dụng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framework </a:t>
            </a:r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có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tính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năng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bảo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mật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tốt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7665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-481817" y="1255206"/>
            <a:ext cx="23282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20" name="Google Shape;975;p40"/>
          <p:cNvGrpSpPr/>
          <p:nvPr/>
        </p:nvGrpSpPr>
        <p:grpSpPr>
          <a:xfrm>
            <a:off x="220049" y="106725"/>
            <a:ext cx="195591" cy="310095"/>
            <a:chOff x="6718575" y="2318625"/>
            <a:chExt cx="256950" cy="407375"/>
          </a:xfrm>
        </p:grpSpPr>
        <p:sp>
          <p:nvSpPr>
            <p:cNvPr id="21" name="Google Shape;976;p4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" name="Google Shape;977;p4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Google Shape;978;p4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Google Shape;979;p4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Google Shape;980;p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Google Shape;981;p4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Google Shape;982;p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Google Shape;983;p4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26473" y="1251171"/>
            <a:ext cx="41304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Thuật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ngữ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framework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là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một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tập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hợp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thư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viện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phần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mềm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trình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biên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dịch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diễn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dịch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hoặc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API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nhằm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cung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cấp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một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môi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trường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giúp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cho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việc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lập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trình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ứng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dụng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trở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lên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nhanh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chóng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049" y="125117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📖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58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0" y="3701110"/>
            <a:ext cx="222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Xây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dựng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hệ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thống</a:t>
            </a:r>
            <a:endParaRPr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82" name="Google Shape;282;p19"/>
          <p:cNvGrpSpPr/>
          <p:nvPr/>
        </p:nvGrpSpPr>
        <p:grpSpPr>
          <a:xfrm>
            <a:off x="3846437" y="480049"/>
            <a:ext cx="2688023" cy="2687984"/>
            <a:chOff x="6643075" y="3664250"/>
            <a:chExt cx="407950" cy="407975"/>
          </a:xfrm>
        </p:grpSpPr>
        <p:sp>
          <p:nvSpPr>
            <p:cNvPr id="283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587295">
            <a:off x="3688103" y="3518441"/>
            <a:ext cx="1105140" cy="1105077"/>
            <a:chOff x="576250" y="4319400"/>
            <a:chExt cx="442075" cy="442050"/>
          </a:xfrm>
        </p:grpSpPr>
        <p:sp>
          <p:nvSpPr>
            <p:cNvPr id="286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3203386" y="1101033"/>
            <a:ext cx="420148" cy="4011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1" name="Google Shape;291;p19"/>
          <p:cNvSpPr/>
          <p:nvPr/>
        </p:nvSpPr>
        <p:spPr>
          <a:xfrm rot="2697410">
            <a:off x="5972130" y="3154922"/>
            <a:ext cx="637799" cy="60899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6476701" y="2807256"/>
            <a:ext cx="255471" cy="24404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3" name="Google Shape;293;p19"/>
          <p:cNvSpPr/>
          <p:nvPr/>
        </p:nvSpPr>
        <p:spPr>
          <a:xfrm rot="1279871">
            <a:off x="2912302" y="2311122"/>
            <a:ext cx="255415" cy="2439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sldNum" idx="12"/>
          </p:nvPr>
        </p:nvSpPr>
        <p:spPr>
          <a:xfrm>
            <a:off x="7665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038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261253" y="10873"/>
            <a:ext cx="4511638" cy="6830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1"/>
            <a:r>
              <a:rPr lang="en-US" sz="29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Phân</a:t>
            </a:r>
            <a:r>
              <a:rPr lang="en-US" sz="2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9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tích</a:t>
            </a:r>
            <a:r>
              <a:rPr lang="en-US" sz="2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9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thiết</a:t>
            </a:r>
            <a:r>
              <a:rPr lang="en-US" sz="2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9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kế</a:t>
            </a:r>
            <a:r>
              <a:rPr lang="en-US" sz="2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9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hệ</a:t>
            </a:r>
            <a:r>
              <a:rPr lang="en-US" sz="2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9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thống</a:t>
            </a:r>
            <a:endParaRPr lang="en-US" sz="29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7665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grpSp>
        <p:nvGrpSpPr>
          <p:cNvPr id="20" name="Google Shape;975;p40"/>
          <p:cNvGrpSpPr/>
          <p:nvPr/>
        </p:nvGrpSpPr>
        <p:grpSpPr>
          <a:xfrm>
            <a:off x="65662" y="197371"/>
            <a:ext cx="195591" cy="310095"/>
            <a:chOff x="6718575" y="2318625"/>
            <a:chExt cx="256950" cy="407375"/>
          </a:xfrm>
        </p:grpSpPr>
        <p:sp>
          <p:nvSpPr>
            <p:cNvPr id="21" name="Google Shape;976;p4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" name="Google Shape;977;p4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Google Shape;978;p4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Google Shape;979;p4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Google Shape;980;p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Google Shape;981;p4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Google Shape;982;p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Google Shape;983;p4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4" name="Picture 13" descr="C:\Users\Admin\Documents\usecase chinh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917" y="710637"/>
            <a:ext cx="4938377" cy="44328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306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7665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pic>
        <p:nvPicPr>
          <p:cNvPr id="15" name="Picture 14" descr="C:\Users\Admin\Documents\dangnhap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99" y="864879"/>
            <a:ext cx="4574274" cy="230963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41667" y="3250523"/>
            <a:ext cx="4608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Biểu</a:t>
            </a:r>
            <a:r>
              <a:rPr lang="en-US" sz="2000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đồ</a:t>
            </a:r>
            <a:r>
              <a:rPr lang="en-US" sz="2000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Usecase</a:t>
            </a:r>
            <a:r>
              <a:rPr lang="en-US" sz="2000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đăng</a:t>
            </a:r>
            <a:r>
              <a:rPr lang="en-US" sz="2000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nhập</a:t>
            </a:r>
            <a:endParaRPr lang="en-US" sz="2000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Google Shape;307;p21"/>
          <p:cNvSpPr txBox="1">
            <a:spLocks/>
          </p:cNvSpPr>
          <p:nvPr/>
        </p:nvSpPr>
        <p:spPr>
          <a:xfrm>
            <a:off x="261253" y="10873"/>
            <a:ext cx="4511638" cy="683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lvl="1"/>
            <a:r>
              <a:rPr lang="en-US" sz="29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Phân tích thiết kế hệ thống</a:t>
            </a:r>
            <a:endParaRPr lang="en-US" sz="29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1" name="Google Shape;975;p40"/>
          <p:cNvGrpSpPr/>
          <p:nvPr/>
        </p:nvGrpSpPr>
        <p:grpSpPr>
          <a:xfrm>
            <a:off x="65662" y="197371"/>
            <a:ext cx="195591" cy="310095"/>
            <a:chOff x="6718575" y="2318625"/>
            <a:chExt cx="256950" cy="407375"/>
          </a:xfrm>
        </p:grpSpPr>
        <p:sp>
          <p:nvSpPr>
            <p:cNvPr id="22" name="Google Shape;976;p4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Google Shape;977;p4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Google Shape;978;p4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Google Shape;979;p4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Google Shape;980;p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Google Shape;981;p4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Google Shape;982;p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" name="Google Shape;983;p4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7772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7665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pic>
        <p:nvPicPr>
          <p:cNvPr id="13" name="Picture 12" descr="C:\Users\Admin\Documents\dangky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600" y="1943100"/>
            <a:ext cx="5181921" cy="119061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0" y="3252369"/>
            <a:ext cx="4608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Biểu</a:t>
            </a:r>
            <a:r>
              <a:rPr lang="en-US" sz="2000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đồ</a:t>
            </a:r>
            <a:r>
              <a:rPr lang="en-US" sz="2000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Usecase</a:t>
            </a:r>
            <a:r>
              <a:rPr lang="en-US" sz="2000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đăng</a:t>
            </a:r>
            <a:r>
              <a:rPr lang="en-US" sz="2000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ký</a:t>
            </a:r>
            <a:endParaRPr lang="en-US" sz="2000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Google Shape;307;p21"/>
          <p:cNvSpPr txBox="1">
            <a:spLocks/>
          </p:cNvSpPr>
          <p:nvPr/>
        </p:nvSpPr>
        <p:spPr>
          <a:xfrm>
            <a:off x="261253" y="10873"/>
            <a:ext cx="4511638" cy="683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lvl="1"/>
            <a:r>
              <a:rPr lang="en-US" sz="29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Phân tích thiết kế hệ thống</a:t>
            </a:r>
            <a:endParaRPr lang="en-US" sz="29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1" name="Google Shape;975;p40"/>
          <p:cNvGrpSpPr/>
          <p:nvPr/>
        </p:nvGrpSpPr>
        <p:grpSpPr>
          <a:xfrm>
            <a:off x="65662" y="197371"/>
            <a:ext cx="195591" cy="310095"/>
            <a:chOff x="6718575" y="2318625"/>
            <a:chExt cx="256950" cy="407375"/>
          </a:xfrm>
        </p:grpSpPr>
        <p:sp>
          <p:nvSpPr>
            <p:cNvPr id="22" name="Google Shape;976;p4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Google Shape;977;p4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Google Shape;978;p4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Google Shape;979;p4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Google Shape;980;p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Google Shape;981;p4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Google Shape;982;p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" name="Google Shape;983;p4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9653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7665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pic>
        <p:nvPicPr>
          <p:cNvPr id="3074" name="Picture 2" descr="admin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312" y="698590"/>
            <a:ext cx="5077491" cy="3962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16168" y="4435614"/>
            <a:ext cx="460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Biểu</a:t>
            </a:r>
            <a:r>
              <a:rPr lang="en-US" sz="2000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đồ</a:t>
            </a:r>
            <a:r>
              <a:rPr lang="en-US" sz="2000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Usecase</a:t>
            </a:r>
            <a:r>
              <a:rPr lang="en-US" sz="2000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quản</a:t>
            </a:r>
            <a:r>
              <a:rPr lang="en-US" sz="2000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lý</a:t>
            </a:r>
            <a:r>
              <a:rPr lang="en-US" sz="2000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bài</a:t>
            </a:r>
            <a:r>
              <a:rPr lang="en-US" sz="2000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viết</a:t>
            </a:r>
            <a:r>
              <a:rPr lang="en-US" sz="2000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phía</a:t>
            </a:r>
            <a:r>
              <a:rPr lang="en-US" sz="2000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admin</a:t>
            </a:r>
          </a:p>
        </p:txBody>
      </p:sp>
      <p:sp>
        <p:nvSpPr>
          <p:cNvPr id="20" name="Google Shape;307;p21"/>
          <p:cNvSpPr txBox="1">
            <a:spLocks noGrp="1"/>
          </p:cNvSpPr>
          <p:nvPr>
            <p:ph type="title"/>
          </p:nvPr>
        </p:nvSpPr>
        <p:spPr>
          <a:xfrm>
            <a:off x="261253" y="10873"/>
            <a:ext cx="4511638" cy="6830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1"/>
            <a:r>
              <a:rPr lang="en-US" sz="29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Phân</a:t>
            </a:r>
            <a:r>
              <a:rPr lang="en-US" sz="2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9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tích</a:t>
            </a:r>
            <a:r>
              <a:rPr lang="en-US" sz="2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9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thiết</a:t>
            </a:r>
            <a:r>
              <a:rPr lang="en-US" sz="2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9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kế</a:t>
            </a:r>
            <a:r>
              <a:rPr lang="en-US" sz="2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9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hệ</a:t>
            </a:r>
            <a:r>
              <a:rPr lang="en-US" sz="2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9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thống</a:t>
            </a:r>
            <a:endParaRPr lang="en-US" sz="29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1" name="Google Shape;975;p40"/>
          <p:cNvGrpSpPr/>
          <p:nvPr/>
        </p:nvGrpSpPr>
        <p:grpSpPr>
          <a:xfrm>
            <a:off x="65662" y="197371"/>
            <a:ext cx="195591" cy="310095"/>
            <a:chOff x="6718575" y="2318625"/>
            <a:chExt cx="256950" cy="407375"/>
          </a:xfrm>
        </p:grpSpPr>
        <p:sp>
          <p:nvSpPr>
            <p:cNvPr id="22" name="Google Shape;976;p4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Google Shape;977;p4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Google Shape;978;p4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Google Shape;979;p4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Google Shape;980;p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Google Shape;981;p4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Google Shape;982;p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" name="Google Shape;983;p4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0093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7665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pic>
        <p:nvPicPr>
          <p:cNvPr id="4098" name="Picture 2" descr="user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22" y="1027407"/>
            <a:ext cx="5179161" cy="2494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0" y="3497940"/>
            <a:ext cx="4608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Biểu</a:t>
            </a:r>
            <a:r>
              <a:rPr lang="en-US" sz="2000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đồ</a:t>
            </a:r>
            <a:r>
              <a:rPr lang="en-US" sz="2000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Usecase</a:t>
            </a:r>
            <a:r>
              <a:rPr lang="en-US" sz="2000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quản</a:t>
            </a:r>
            <a:r>
              <a:rPr lang="en-US" sz="2000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lý</a:t>
            </a:r>
            <a:r>
              <a:rPr lang="en-US" sz="2000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bài</a:t>
            </a:r>
            <a:r>
              <a:rPr lang="en-US" sz="2000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viết</a:t>
            </a:r>
            <a:r>
              <a:rPr lang="en-US" sz="2000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phía</a:t>
            </a:r>
            <a:r>
              <a:rPr lang="en-US" sz="2000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user </a:t>
            </a:r>
          </a:p>
        </p:txBody>
      </p:sp>
      <p:sp>
        <p:nvSpPr>
          <p:cNvPr id="20" name="Google Shape;307;p21"/>
          <p:cNvSpPr txBox="1">
            <a:spLocks noGrp="1"/>
          </p:cNvSpPr>
          <p:nvPr>
            <p:ph type="title"/>
          </p:nvPr>
        </p:nvSpPr>
        <p:spPr>
          <a:xfrm>
            <a:off x="261253" y="10873"/>
            <a:ext cx="4511638" cy="6830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1"/>
            <a:r>
              <a:rPr lang="en-US" sz="29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Phân</a:t>
            </a:r>
            <a:r>
              <a:rPr lang="en-US" sz="2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9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tích</a:t>
            </a:r>
            <a:r>
              <a:rPr lang="en-US" sz="2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9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thiết</a:t>
            </a:r>
            <a:r>
              <a:rPr lang="en-US" sz="2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9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kế</a:t>
            </a:r>
            <a:r>
              <a:rPr lang="en-US" sz="2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9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hệ</a:t>
            </a:r>
            <a:r>
              <a:rPr lang="en-US" sz="2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9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thống</a:t>
            </a:r>
            <a:endParaRPr lang="en-US" sz="29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1" name="Google Shape;975;p40"/>
          <p:cNvGrpSpPr/>
          <p:nvPr/>
        </p:nvGrpSpPr>
        <p:grpSpPr>
          <a:xfrm>
            <a:off x="65662" y="197371"/>
            <a:ext cx="195591" cy="310095"/>
            <a:chOff x="6718575" y="2318625"/>
            <a:chExt cx="256950" cy="407375"/>
          </a:xfrm>
        </p:grpSpPr>
        <p:sp>
          <p:nvSpPr>
            <p:cNvPr id="22" name="Google Shape;976;p4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Google Shape;977;p4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Google Shape;978;p4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Google Shape;979;p4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Google Shape;980;p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Google Shape;981;p4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Google Shape;982;p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" name="Google Shape;983;p4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2388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7665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pic>
        <p:nvPicPr>
          <p:cNvPr id="13" name="Picture 12" descr="C:\Users\Admin\Documents\dangbai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0363"/>
            <a:ext cx="4690294" cy="460296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3191138" y="3879885"/>
            <a:ext cx="1423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Biểu</a:t>
            </a:r>
            <a:r>
              <a:rPr lang="en-US" sz="2000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đồ</a:t>
            </a:r>
            <a:r>
              <a:rPr lang="en-US" sz="2000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Usecase</a:t>
            </a:r>
            <a:r>
              <a:rPr lang="en-US" sz="2000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đăng</a:t>
            </a:r>
            <a:r>
              <a:rPr lang="en-US" sz="2000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bài</a:t>
            </a:r>
            <a:r>
              <a:rPr lang="en-US" sz="2000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viết</a:t>
            </a:r>
            <a:endParaRPr lang="en-US" sz="2000" b="1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Google Shape;307;p21"/>
          <p:cNvSpPr txBox="1">
            <a:spLocks noGrp="1"/>
          </p:cNvSpPr>
          <p:nvPr>
            <p:ph type="title"/>
          </p:nvPr>
        </p:nvSpPr>
        <p:spPr>
          <a:xfrm>
            <a:off x="261253" y="10873"/>
            <a:ext cx="4511638" cy="6830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1"/>
            <a:r>
              <a:rPr lang="en-US" sz="29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Phân</a:t>
            </a:r>
            <a:r>
              <a:rPr lang="en-US" sz="2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9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tích</a:t>
            </a:r>
            <a:r>
              <a:rPr lang="en-US" sz="2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9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thiết</a:t>
            </a:r>
            <a:r>
              <a:rPr lang="en-US" sz="2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9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kế</a:t>
            </a:r>
            <a:r>
              <a:rPr lang="en-US" sz="2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9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hệ</a:t>
            </a:r>
            <a:r>
              <a:rPr lang="en-US" sz="2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9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thống</a:t>
            </a:r>
            <a:endParaRPr lang="en-US" sz="29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1" name="Google Shape;975;p40"/>
          <p:cNvGrpSpPr/>
          <p:nvPr/>
        </p:nvGrpSpPr>
        <p:grpSpPr>
          <a:xfrm>
            <a:off x="65662" y="197371"/>
            <a:ext cx="195591" cy="310095"/>
            <a:chOff x="6718575" y="2318625"/>
            <a:chExt cx="256950" cy="407375"/>
          </a:xfrm>
        </p:grpSpPr>
        <p:sp>
          <p:nvSpPr>
            <p:cNvPr id="22" name="Google Shape;976;p4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Google Shape;977;p4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Google Shape;978;p4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Google Shape;979;p4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Google Shape;980;p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Google Shape;981;p4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Google Shape;982;p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" name="Google Shape;983;p4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290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0" y="3701110"/>
            <a:ext cx="222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en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Thi</a:t>
            </a:r>
            <a:r>
              <a:rPr lang="en-US" sz="3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ết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kế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giao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diện</a:t>
            </a:r>
            <a:endParaRPr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82" name="Google Shape;282;p19"/>
          <p:cNvGrpSpPr/>
          <p:nvPr/>
        </p:nvGrpSpPr>
        <p:grpSpPr>
          <a:xfrm>
            <a:off x="3846437" y="480049"/>
            <a:ext cx="2688023" cy="2687984"/>
            <a:chOff x="6643075" y="3664250"/>
            <a:chExt cx="407950" cy="407975"/>
          </a:xfrm>
        </p:grpSpPr>
        <p:sp>
          <p:nvSpPr>
            <p:cNvPr id="283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587295">
            <a:off x="3688103" y="3518441"/>
            <a:ext cx="1105140" cy="1105077"/>
            <a:chOff x="576250" y="4319400"/>
            <a:chExt cx="442075" cy="442050"/>
          </a:xfrm>
        </p:grpSpPr>
        <p:sp>
          <p:nvSpPr>
            <p:cNvPr id="286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3203386" y="1101033"/>
            <a:ext cx="420148" cy="4011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1" name="Google Shape;291;p19"/>
          <p:cNvSpPr/>
          <p:nvPr/>
        </p:nvSpPr>
        <p:spPr>
          <a:xfrm rot="2697410">
            <a:off x="5972130" y="3154922"/>
            <a:ext cx="637799" cy="60899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6476701" y="2807256"/>
            <a:ext cx="255471" cy="24404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3" name="Google Shape;293;p19"/>
          <p:cNvSpPr/>
          <p:nvPr/>
        </p:nvSpPr>
        <p:spPr>
          <a:xfrm rot="1279871">
            <a:off x="2912302" y="2311122"/>
            <a:ext cx="255415" cy="2439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sldNum" idx="12"/>
          </p:nvPr>
        </p:nvSpPr>
        <p:spPr>
          <a:xfrm>
            <a:off x="7665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01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>
            <a:spLocks noGrp="1"/>
          </p:cNvSpPr>
          <p:nvPr>
            <p:ph type="sldNum" idx="12"/>
          </p:nvPr>
        </p:nvSpPr>
        <p:spPr>
          <a:xfrm>
            <a:off x="7665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2</a:t>
            </a:r>
            <a:endParaRPr dirty="0"/>
          </a:p>
        </p:txBody>
      </p:sp>
      <p:pic>
        <p:nvPicPr>
          <p:cNvPr id="1026" name="Picture 2" descr="Strook is the word used to refer to the collage work of Bruges-based artist Stefaan De Croock. His signature collage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381" y="1"/>
            <a:ext cx="457962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5" name="Google Shape;255;p15"/>
          <p:cNvSpPr txBox="1">
            <a:spLocks noGrp="1"/>
          </p:cNvSpPr>
          <p:nvPr>
            <p:ph type="subTitle" idx="4294967295"/>
          </p:nvPr>
        </p:nvSpPr>
        <p:spPr>
          <a:xfrm>
            <a:off x="235529" y="417369"/>
            <a:ext cx="4252652" cy="4308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1. </a:t>
            </a:r>
            <a:r>
              <a:rPr lang="en-US" dirty="0" err="1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Tính</a:t>
            </a:r>
            <a:r>
              <a:rPr lang="en-US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cấp</a:t>
            </a:r>
            <a:r>
              <a:rPr lang="en-US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thiết</a:t>
            </a:r>
            <a:r>
              <a:rPr lang="en-US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của</a:t>
            </a:r>
            <a:r>
              <a:rPr lang="en-US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đề</a:t>
            </a:r>
            <a:r>
              <a:rPr lang="en-US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tài</a:t>
            </a:r>
            <a:endParaRPr lang="en-US" dirty="0">
              <a:latin typeface="Segoe UI Light" panose="020B0502040204020203" pitchFamily="34" charset="0"/>
              <a:ea typeface="Cambria" panose="02040503050406030204" pitchFamily="18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2. </a:t>
            </a:r>
            <a:r>
              <a:rPr lang="en-US" dirty="0" err="1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Mục</a:t>
            </a:r>
            <a:r>
              <a:rPr lang="en-US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tiêu</a:t>
            </a:r>
            <a:r>
              <a:rPr lang="en-US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nghiên</a:t>
            </a:r>
            <a:r>
              <a:rPr lang="en-US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cứu</a:t>
            </a:r>
            <a:endParaRPr lang="en-US" dirty="0">
              <a:latin typeface="Segoe UI Light" panose="020B0502040204020203" pitchFamily="34" charset="0"/>
              <a:ea typeface="Cambria" panose="02040503050406030204" pitchFamily="18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3</a:t>
            </a:r>
            <a:r>
              <a:rPr lang="en-US" dirty="0" smtClean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. </a:t>
            </a:r>
            <a:r>
              <a:rPr lang="en-US" dirty="0" err="1" smtClean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Các</a:t>
            </a:r>
            <a:r>
              <a:rPr lang="en-US" dirty="0" smtClean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nhiệm</a:t>
            </a:r>
            <a:r>
              <a:rPr lang="en-US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vụ</a:t>
            </a:r>
            <a:r>
              <a:rPr lang="en-US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chính</a:t>
            </a:r>
            <a:r>
              <a:rPr lang="en-US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đã</a:t>
            </a:r>
            <a:r>
              <a:rPr lang="en-US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thực</a:t>
            </a:r>
            <a:r>
              <a:rPr lang="en-US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hiện</a:t>
            </a:r>
            <a:endParaRPr lang="en-US" dirty="0">
              <a:latin typeface="Segoe UI Light" panose="020B0502040204020203" pitchFamily="34" charset="0"/>
              <a:ea typeface="Cambria" panose="02040503050406030204" pitchFamily="18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4. </a:t>
            </a:r>
            <a:r>
              <a:rPr lang="en-US" dirty="0" err="1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Kết</a:t>
            </a:r>
            <a:r>
              <a:rPr lang="en-US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quả</a:t>
            </a:r>
            <a:r>
              <a:rPr lang="en-US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đạt</a:t>
            </a:r>
            <a:r>
              <a:rPr lang="en-US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 đ</a:t>
            </a:r>
            <a:r>
              <a:rPr lang="vi-VN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ược</a:t>
            </a:r>
            <a:r>
              <a:rPr lang="en-US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5. </a:t>
            </a:r>
            <a:r>
              <a:rPr lang="en-US" dirty="0" err="1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Kết</a:t>
            </a:r>
            <a:r>
              <a:rPr lang="en-US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luận</a:t>
            </a:r>
            <a:endParaRPr lang="en-US" dirty="0">
              <a:latin typeface="Segoe UI Light" panose="020B0502040204020203" pitchFamily="34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7665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-481817" y="1255206"/>
            <a:ext cx="23282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7" name="Picture 1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4"/>
            <a:ext cx="4602480" cy="5191469"/>
          </a:xfrm>
          <a:prstGeom prst="rect">
            <a:avLst/>
          </a:prstGeom>
        </p:spPr>
      </p:pic>
      <p:sp>
        <p:nvSpPr>
          <p:cNvPr id="18" name="Google Shape;280;p19"/>
          <p:cNvSpPr txBox="1">
            <a:spLocks/>
          </p:cNvSpPr>
          <p:nvPr/>
        </p:nvSpPr>
        <p:spPr>
          <a:xfrm>
            <a:off x="4808221" y="1775575"/>
            <a:ext cx="212598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US" sz="25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Trang</a:t>
            </a:r>
            <a:r>
              <a:rPr lang="en-US" sz="25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5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chủ</a:t>
            </a:r>
            <a:endParaRPr lang="en-US" sz="25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9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7665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-481817" y="1255206"/>
            <a:ext cx="23282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5" name="Picture 14" descr="C:\Users\Admin\Pictures\dk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1616"/>
            <a:ext cx="4574046" cy="35442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152272" y="345746"/>
            <a:ext cx="211788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 err="1">
                <a:solidFill>
                  <a:srgbClr val="A5B0F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Trang</a:t>
            </a:r>
            <a:r>
              <a:rPr lang="en-US" sz="2500" b="1" dirty="0">
                <a:solidFill>
                  <a:srgbClr val="A5B0F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500" b="1" dirty="0" err="1">
                <a:solidFill>
                  <a:srgbClr val="A5B0F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đăng</a:t>
            </a:r>
            <a:r>
              <a:rPr lang="en-US" sz="2500" b="1" dirty="0">
                <a:solidFill>
                  <a:srgbClr val="A5B0F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500" b="1" dirty="0" err="1">
                <a:solidFill>
                  <a:srgbClr val="A5B0F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ký</a:t>
            </a:r>
            <a:endParaRPr lang="en-US" sz="2500" b="1" dirty="0">
              <a:solidFill>
                <a:srgbClr val="A5B0F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49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7665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pic>
        <p:nvPicPr>
          <p:cNvPr id="15" name="Picture 14" descr="C:\Users\Admin\Pictures\d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4461"/>
            <a:ext cx="4568190" cy="30632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030689" y="604302"/>
            <a:ext cx="25106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 err="1">
                <a:solidFill>
                  <a:srgbClr val="A5B0F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Trang</a:t>
            </a:r>
            <a:r>
              <a:rPr lang="en-US" sz="2500" b="1" dirty="0">
                <a:solidFill>
                  <a:srgbClr val="A5B0F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500" b="1" dirty="0" err="1">
                <a:solidFill>
                  <a:srgbClr val="A5B0F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đăng</a:t>
            </a:r>
            <a:r>
              <a:rPr lang="en-US" sz="2500" b="1" dirty="0">
                <a:solidFill>
                  <a:srgbClr val="A5B0F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500" b="1" dirty="0" err="1">
                <a:solidFill>
                  <a:srgbClr val="A5B0F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nhập</a:t>
            </a:r>
            <a:endParaRPr lang="en-US" sz="2500" b="1" dirty="0">
              <a:solidFill>
                <a:srgbClr val="A5B0F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3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7665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  <p:pic>
        <p:nvPicPr>
          <p:cNvPr id="4" name="Picture 3" descr="C:\Users\Admin\Pictures\vb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5971"/>
            <a:ext cx="6858000" cy="44375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422955" y="116622"/>
            <a:ext cx="201208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 err="1">
                <a:solidFill>
                  <a:srgbClr val="A5B0F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Trang</a:t>
            </a:r>
            <a:r>
              <a:rPr lang="en-US" sz="2500" b="1" dirty="0">
                <a:solidFill>
                  <a:srgbClr val="A5B0F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500" b="1" dirty="0" err="1">
                <a:solidFill>
                  <a:srgbClr val="A5B0F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viết</a:t>
            </a:r>
            <a:r>
              <a:rPr lang="en-US" sz="2500" b="1" dirty="0">
                <a:solidFill>
                  <a:srgbClr val="A5B0F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500" b="1" dirty="0" err="1">
                <a:solidFill>
                  <a:srgbClr val="A5B0F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bài</a:t>
            </a:r>
            <a:endParaRPr lang="en-US" sz="2500" b="1" dirty="0">
              <a:solidFill>
                <a:srgbClr val="A5B0F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66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32110" y="830749"/>
            <a:ext cx="4254686" cy="7402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Xây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dựng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module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quét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mã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độc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dựa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trên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VirusTotal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API</a:t>
            </a:r>
            <a:endParaRPr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7665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grpSp>
        <p:nvGrpSpPr>
          <p:cNvPr id="20" name="Google Shape;975;p40"/>
          <p:cNvGrpSpPr/>
          <p:nvPr/>
        </p:nvGrpSpPr>
        <p:grpSpPr>
          <a:xfrm>
            <a:off x="220969" y="167200"/>
            <a:ext cx="195591" cy="310095"/>
            <a:chOff x="6718575" y="2318625"/>
            <a:chExt cx="256950" cy="407375"/>
          </a:xfrm>
        </p:grpSpPr>
        <p:sp>
          <p:nvSpPr>
            <p:cNvPr id="21" name="Google Shape;976;p4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" name="Google Shape;977;p4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Google Shape;978;p4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Google Shape;979;p4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Google Shape;980;p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Google Shape;981;p4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Google Shape;982;p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Google Shape;983;p4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8" name="Picture 17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570987"/>
            <a:ext cx="4572000" cy="25023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68972" y="4184318"/>
            <a:ext cx="470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Đoạn</a:t>
            </a:r>
            <a:r>
              <a:rPr lang="en-US" sz="24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code API Scan </a:t>
            </a:r>
            <a:r>
              <a:rPr lang="en-US" sz="2400" b="1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của</a:t>
            </a:r>
            <a:r>
              <a:rPr lang="en-US" sz="24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1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VirusTotal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22641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342528" y="0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API Scan </a:t>
            </a:r>
            <a:r>
              <a:rPr lang="en-US" sz="3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của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VirusTotal</a:t>
            </a:r>
            <a:endParaRPr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7665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-481817" y="1255206"/>
            <a:ext cx="23282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20" name="Google Shape;975;p40"/>
          <p:cNvGrpSpPr/>
          <p:nvPr/>
        </p:nvGrpSpPr>
        <p:grpSpPr>
          <a:xfrm>
            <a:off x="146938" y="372997"/>
            <a:ext cx="195591" cy="310095"/>
            <a:chOff x="6718575" y="2318625"/>
            <a:chExt cx="256950" cy="407375"/>
          </a:xfrm>
        </p:grpSpPr>
        <p:sp>
          <p:nvSpPr>
            <p:cNvPr id="21" name="Google Shape;976;p4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" name="Google Shape;977;p4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Google Shape;978;p4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Google Shape;979;p4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Google Shape;980;p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Google Shape;981;p4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Google Shape;982;p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Google Shape;983;p4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1" y="1751315"/>
            <a:ext cx="4572000" cy="161824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98294" y="3432477"/>
            <a:ext cx="31754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1" dirty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Dạng</a:t>
            </a:r>
            <a:r>
              <a:rPr lang="en-US" sz="2400" b="1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dữ</a:t>
            </a:r>
            <a:r>
              <a:rPr lang="en-US" sz="2400" b="1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liệu</a:t>
            </a:r>
            <a:r>
              <a:rPr lang="en-US" sz="2400" b="1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trả</a:t>
            </a:r>
            <a:r>
              <a:rPr lang="en-US" sz="2400" b="1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về</a:t>
            </a:r>
            <a:r>
              <a:rPr lang="en-US" sz="2400" b="1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sau</a:t>
            </a:r>
            <a:r>
              <a:rPr lang="en-US" sz="2400" b="1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khi</a:t>
            </a:r>
            <a:r>
              <a:rPr lang="en-US" sz="2400" b="1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chạy</a:t>
            </a:r>
            <a:r>
              <a:rPr lang="en-US" sz="2400" b="1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API Report</a:t>
            </a:r>
            <a:endParaRPr lang="en-US" sz="2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30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7665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-481817" y="1255206"/>
            <a:ext cx="23282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592581"/>
            <a:ext cx="4571839" cy="2220320"/>
          </a:xfrm>
          <a:prstGeom prst="rect">
            <a:avLst/>
          </a:prstGeom>
        </p:spPr>
      </p:pic>
      <p:sp>
        <p:nvSpPr>
          <p:cNvPr id="17" name="Google Shape;307;p21"/>
          <p:cNvSpPr txBox="1">
            <a:spLocks/>
          </p:cNvSpPr>
          <p:nvPr/>
        </p:nvSpPr>
        <p:spPr>
          <a:xfrm>
            <a:off x="484238" y="832830"/>
            <a:ext cx="4243328" cy="6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Xây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dựng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module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quét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mã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độc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dựa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trên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VirusTotal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API</a:t>
            </a:r>
          </a:p>
        </p:txBody>
      </p:sp>
      <p:grpSp>
        <p:nvGrpSpPr>
          <p:cNvPr id="18" name="Google Shape;975;p40"/>
          <p:cNvGrpSpPr/>
          <p:nvPr/>
        </p:nvGrpSpPr>
        <p:grpSpPr>
          <a:xfrm>
            <a:off x="288647" y="129890"/>
            <a:ext cx="195591" cy="310095"/>
            <a:chOff x="6718575" y="2318625"/>
            <a:chExt cx="256950" cy="407375"/>
          </a:xfrm>
        </p:grpSpPr>
        <p:sp>
          <p:nvSpPr>
            <p:cNvPr id="19" name="Google Shape;976;p4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" name="Google Shape;977;p4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0" name="Google Shape;978;p4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1" name="Google Shape;979;p4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2" name="Google Shape;980;p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" name="Google Shape;981;p4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" name="Google Shape;982;p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" name="Google Shape;983;p4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6" name="Rectangle 35"/>
          <p:cNvSpPr/>
          <p:nvPr/>
        </p:nvSpPr>
        <p:spPr>
          <a:xfrm>
            <a:off x="288647" y="3879912"/>
            <a:ext cx="3994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Đoạn</a:t>
            </a:r>
            <a:r>
              <a:rPr lang="en-US" sz="2400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code API Report </a:t>
            </a:r>
            <a:r>
              <a:rPr lang="en-US" sz="2400" b="1" i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của</a:t>
            </a:r>
            <a:r>
              <a:rPr lang="en-US" sz="2400" b="1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VirusTotal</a:t>
            </a:r>
            <a:endParaRPr lang="en-US" sz="2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73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-481817" y="33258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API Scan </a:t>
            </a:r>
            <a:r>
              <a:rPr lang="en-US" sz="3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của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VirusTotal</a:t>
            </a:r>
            <a:endParaRPr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7665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-481817" y="1255206"/>
            <a:ext cx="23282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20" name="Google Shape;975;p40"/>
          <p:cNvGrpSpPr/>
          <p:nvPr/>
        </p:nvGrpSpPr>
        <p:grpSpPr>
          <a:xfrm>
            <a:off x="-677407" y="705582"/>
            <a:ext cx="195591" cy="310095"/>
            <a:chOff x="6718575" y="2318625"/>
            <a:chExt cx="256950" cy="407375"/>
          </a:xfrm>
        </p:grpSpPr>
        <p:sp>
          <p:nvSpPr>
            <p:cNvPr id="21" name="Google Shape;976;p4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" name="Google Shape;977;p4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Google Shape;978;p4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Google Shape;979;p4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Google Shape;980;p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Google Shape;981;p4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Google Shape;982;p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Google Shape;983;p4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6858000" cy="51435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164849" y="3564325"/>
            <a:ext cx="34160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Dạng</a:t>
            </a:r>
            <a:r>
              <a:rPr lang="en-US" sz="24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1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dữ</a:t>
            </a:r>
            <a:r>
              <a:rPr lang="en-US" sz="24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1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liệu</a:t>
            </a:r>
            <a:r>
              <a:rPr lang="en-US" sz="24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1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trả</a:t>
            </a:r>
            <a:r>
              <a:rPr lang="en-US" sz="24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1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về</a:t>
            </a:r>
            <a:r>
              <a:rPr lang="en-US" sz="24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1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sau</a:t>
            </a:r>
            <a:r>
              <a:rPr lang="en-US" sz="24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1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khi</a:t>
            </a:r>
            <a:r>
              <a:rPr lang="en-US" sz="24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1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chạy</a:t>
            </a:r>
            <a:r>
              <a:rPr lang="en-US" sz="24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API Report</a:t>
            </a:r>
          </a:p>
        </p:txBody>
      </p:sp>
    </p:spTree>
    <p:extLst>
      <p:ext uri="{BB962C8B-B14F-4D97-AF65-F5344CB8AC3E}">
        <p14:creationId xmlns:p14="http://schemas.microsoft.com/office/powerpoint/2010/main" val="14542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4"/>
          <p:cNvSpPr/>
          <p:nvPr/>
        </p:nvSpPr>
        <p:spPr>
          <a:xfrm>
            <a:off x="3436037" y="0"/>
            <a:ext cx="3421963" cy="514350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65" name="Google Shape;465;p34"/>
          <p:cNvGrpSpPr/>
          <p:nvPr/>
        </p:nvGrpSpPr>
        <p:grpSpPr>
          <a:xfrm rot="10800000">
            <a:off x="-2" y="1287194"/>
            <a:ext cx="2810023" cy="3856306"/>
            <a:chOff x="6545263" y="855663"/>
            <a:chExt cx="1469962" cy="2270150"/>
          </a:xfrm>
        </p:grpSpPr>
        <p:sp>
          <p:nvSpPr>
            <p:cNvPr id="466" name="Google Shape;466;p34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65538" y="1886713"/>
            <a:ext cx="2150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4. </a:t>
            </a:r>
            <a:r>
              <a:rPr lang="en-US" sz="3500" b="1" dirty="0" err="1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Kết</a:t>
            </a:r>
            <a:r>
              <a:rPr lang="en-US" sz="3500" b="1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500" b="1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quả</a:t>
            </a:r>
            <a:r>
              <a:rPr lang="en-US" sz="35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500" b="1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đạt</a:t>
            </a:r>
            <a:r>
              <a:rPr lang="en-US" sz="35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đ</a:t>
            </a:r>
            <a:r>
              <a:rPr lang="vi-VN" sz="35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ượ</a:t>
            </a:r>
            <a:r>
              <a:rPr lang="en-US" sz="35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</a:t>
            </a:r>
          </a:p>
        </p:txBody>
      </p:sp>
      <p:cxnSp>
        <p:nvCxnSpPr>
          <p:cNvPr id="8" name="Connector: Elbow 7"/>
          <p:cNvCxnSpPr/>
          <p:nvPr/>
        </p:nvCxnSpPr>
        <p:spPr>
          <a:xfrm>
            <a:off x="2793175" y="2601594"/>
            <a:ext cx="637244" cy="5293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54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29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0" y="958495"/>
            <a:ext cx="238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A5B0F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5. KẾT LUẬN</a:t>
            </a:r>
            <a:endParaRPr lang="en-US" sz="3200" b="1" dirty="0">
              <a:solidFill>
                <a:srgbClr val="A5B0F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98160" y="-83128"/>
            <a:ext cx="4559840" cy="2435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Đạt</a:t>
            </a:r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đ</a:t>
            </a:r>
            <a:r>
              <a:rPr lang="vi-VN" sz="2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ượ</a:t>
            </a:r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c: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Kiến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thức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về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nguy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</a:t>
            </a:r>
            <a:r>
              <a:rPr lang="vi-VN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ơ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mất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toàn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thông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tin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và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giải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pháp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đảm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bảo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toàn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Xây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dựng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đ</a:t>
            </a:r>
            <a:r>
              <a:rPr lang="vi-VN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ượ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 website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tạp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chí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Xây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dựng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đ</a:t>
            </a:r>
            <a:r>
              <a:rPr lang="vi-VN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ượ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giải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pháp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đảm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bảo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toàn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theo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đồ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án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đã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đề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98160" y="2271495"/>
            <a:ext cx="4559840" cy="142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Hạn</a:t>
            </a: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chế</a:t>
            </a:r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Chức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năng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</a:t>
            </a:r>
            <a:r>
              <a:rPr lang="vi-VN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ư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đ</a:t>
            </a:r>
            <a:r>
              <a:rPr lang="vi-VN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ượ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tối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vi-VN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ư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</a:t>
            </a:r>
            <a:r>
              <a:rPr lang="vi-VN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ư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áp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dụng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đ</a:t>
            </a:r>
            <a:r>
              <a:rPr lang="vi-VN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ược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giải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pháp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toàn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để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bảo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vệ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website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98160" y="3669286"/>
            <a:ext cx="4559840" cy="142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</a:t>
            </a:r>
            <a:r>
              <a:rPr lang="vi-VN" sz="2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ướng</a:t>
            </a: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phát</a:t>
            </a: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triển</a:t>
            </a:r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Xây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dựng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thêm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chức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năng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để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tối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vi-VN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ư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cho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ng</a:t>
            </a:r>
            <a:r>
              <a:rPr lang="vi-VN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ười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dùng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Xây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dựng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thêm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giải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pháp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toàn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3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1476423" y="2095969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1. </a:t>
            </a:r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Tính</a:t>
            </a:r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cấp</a:t>
            </a:r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thiết</a:t>
            </a:r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của</a:t>
            </a:r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đề</a:t>
            </a:r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tài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3500" dirty="0">
                <a:latin typeface="Segoe UI Bold" panose="020B0802040204020203" pitchFamily="34" charset="0"/>
                <a:ea typeface="Segoe UI Black" panose="020B0A02040204020203" pitchFamily="34" charset="0"/>
                <a:cs typeface="Segoe UI Bold" panose="020B0802040204020203" pitchFamily="34" charset="0"/>
              </a:rPr>
              <a:t>“</a:t>
            </a:r>
            <a:r>
              <a:rPr lang="en-US" altLang="ja-JP" sz="3500" dirty="0" err="1">
                <a:latin typeface="Segoe UI Bold" panose="020B0802040204020203" pitchFamily="34" charset="0"/>
                <a:ea typeface="Segoe UI Black" panose="020B0A02040204020203" pitchFamily="34" charset="0"/>
                <a:cs typeface="Segoe UI Bold" panose="020B0802040204020203" pitchFamily="34" charset="0"/>
              </a:rPr>
              <a:t>Cảm</a:t>
            </a:r>
            <a:r>
              <a:rPr lang="en-US" altLang="ja-JP" sz="3500" dirty="0">
                <a:latin typeface="Segoe UI Bold" panose="020B0802040204020203" pitchFamily="34" charset="0"/>
                <a:ea typeface="Segoe UI Black" panose="020B0A02040204020203" pitchFamily="34" charset="0"/>
                <a:cs typeface="Segoe UI Bold" panose="020B0802040204020203" pitchFamily="34" charset="0"/>
              </a:rPr>
              <a:t> </a:t>
            </a:r>
            <a:r>
              <a:rPr lang="vi-VN" altLang="ja-JP" sz="3500" dirty="0">
                <a:latin typeface="Segoe UI Bold" panose="020B0802040204020203" pitchFamily="34" charset="0"/>
                <a:ea typeface="Segoe UI Black" panose="020B0A02040204020203" pitchFamily="34" charset="0"/>
                <a:cs typeface="Segoe UI Bold" panose="020B0802040204020203" pitchFamily="34" charset="0"/>
              </a:rPr>
              <a:t>ơ</a:t>
            </a:r>
            <a:r>
              <a:rPr lang="en-US" altLang="ja-JP" sz="3500" dirty="0">
                <a:latin typeface="Segoe UI Bold" panose="020B0802040204020203" pitchFamily="34" charset="0"/>
                <a:ea typeface="Segoe UI Black" panose="020B0A02040204020203" pitchFamily="34" charset="0"/>
                <a:cs typeface="Segoe UI Bold" panose="020B0802040204020203" pitchFamily="34" charset="0"/>
              </a:rPr>
              <a:t>n </a:t>
            </a:r>
            <a:r>
              <a:rPr lang="en-US" altLang="ja-JP" sz="3500" dirty="0" err="1">
                <a:latin typeface="Segoe UI Bold" panose="020B0802040204020203" pitchFamily="34" charset="0"/>
                <a:ea typeface="Segoe UI Black" panose="020B0A02040204020203" pitchFamily="34" charset="0"/>
                <a:cs typeface="Segoe UI Bold" panose="020B0802040204020203" pitchFamily="34" charset="0"/>
              </a:rPr>
              <a:t>thầy</a:t>
            </a:r>
            <a:r>
              <a:rPr lang="en-US" altLang="ja-JP" sz="3500" dirty="0">
                <a:latin typeface="Segoe UI Bold" panose="020B0802040204020203" pitchFamily="34" charset="0"/>
                <a:ea typeface="Segoe UI Black" panose="020B0A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ja-JP" sz="3500" dirty="0" err="1">
                <a:latin typeface="Segoe UI Bold" panose="020B0802040204020203" pitchFamily="34" charset="0"/>
                <a:ea typeface="Segoe UI Black" panose="020B0A02040204020203" pitchFamily="34" charset="0"/>
                <a:cs typeface="Segoe UI Bold" panose="020B0802040204020203" pitchFamily="34" charset="0"/>
              </a:rPr>
              <a:t>cô</a:t>
            </a:r>
            <a:r>
              <a:rPr lang="en-US" altLang="ja-JP" sz="3500" dirty="0">
                <a:latin typeface="Segoe UI Bold" panose="020B0802040204020203" pitchFamily="34" charset="0"/>
                <a:ea typeface="Segoe UI Black" panose="020B0A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ja-JP" sz="3500" dirty="0" err="1">
                <a:latin typeface="Segoe UI Bold" panose="020B0802040204020203" pitchFamily="34" charset="0"/>
                <a:ea typeface="Segoe UI Black" panose="020B0A02040204020203" pitchFamily="34" charset="0"/>
                <a:cs typeface="Segoe UI Bold" panose="020B0802040204020203" pitchFamily="34" charset="0"/>
              </a:rPr>
              <a:t>và</a:t>
            </a:r>
            <a:r>
              <a:rPr lang="en-US" altLang="ja-JP" sz="3500" dirty="0">
                <a:latin typeface="Segoe UI Bold" panose="020B0802040204020203" pitchFamily="34" charset="0"/>
                <a:ea typeface="Segoe UI Black" panose="020B0A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ja-JP" sz="3500" dirty="0" err="1">
                <a:latin typeface="Segoe UI Bold" panose="020B0802040204020203" pitchFamily="34" charset="0"/>
                <a:ea typeface="Segoe UI Black" panose="020B0A02040204020203" pitchFamily="34" charset="0"/>
                <a:cs typeface="Segoe UI Bold" panose="020B0802040204020203" pitchFamily="34" charset="0"/>
              </a:rPr>
              <a:t>các</a:t>
            </a:r>
            <a:r>
              <a:rPr lang="en-US" altLang="ja-JP" sz="3500" dirty="0">
                <a:latin typeface="Segoe UI Bold" panose="020B0802040204020203" pitchFamily="34" charset="0"/>
                <a:ea typeface="Segoe UI Black" panose="020B0A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ja-JP" sz="3500" dirty="0" err="1">
                <a:latin typeface="Segoe UI Bold" panose="020B0802040204020203" pitchFamily="34" charset="0"/>
                <a:ea typeface="Segoe UI Black" panose="020B0A02040204020203" pitchFamily="34" charset="0"/>
                <a:cs typeface="Segoe UI Bold" panose="020B0802040204020203" pitchFamily="34" charset="0"/>
              </a:rPr>
              <a:t>bạn</a:t>
            </a:r>
            <a:r>
              <a:rPr lang="en-US" altLang="ja-JP" sz="3500" dirty="0">
                <a:latin typeface="Segoe UI Bold" panose="020B0802040204020203" pitchFamily="34" charset="0"/>
                <a:ea typeface="Segoe UI Black" panose="020B0A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ja-JP" sz="3500" dirty="0" err="1">
                <a:latin typeface="Segoe UI Bold" panose="020B0802040204020203" pitchFamily="34" charset="0"/>
                <a:ea typeface="Segoe UI Black" panose="020B0A02040204020203" pitchFamily="34" charset="0"/>
                <a:cs typeface="Segoe UI Bold" panose="020B0802040204020203" pitchFamily="34" charset="0"/>
              </a:rPr>
              <a:t>đã</a:t>
            </a:r>
            <a:r>
              <a:rPr lang="en-US" altLang="ja-JP" sz="3500" dirty="0">
                <a:latin typeface="Segoe UI Bold" panose="020B0802040204020203" pitchFamily="34" charset="0"/>
                <a:ea typeface="Segoe UI Black" panose="020B0A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ja-JP" sz="3500" dirty="0" err="1">
                <a:latin typeface="Segoe UI Bold" panose="020B0802040204020203" pitchFamily="34" charset="0"/>
                <a:ea typeface="Segoe UI Black" panose="020B0A02040204020203" pitchFamily="34" charset="0"/>
                <a:cs typeface="Segoe UI Bold" panose="020B0802040204020203" pitchFamily="34" charset="0"/>
              </a:rPr>
              <a:t>lắng</a:t>
            </a:r>
            <a:r>
              <a:rPr lang="en-US" altLang="ja-JP" sz="3500" dirty="0">
                <a:latin typeface="Segoe UI Bold" panose="020B0802040204020203" pitchFamily="34" charset="0"/>
                <a:ea typeface="Segoe UI Black" panose="020B0A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ja-JP" sz="3500" dirty="0" err="1">
                <a:latin typeface="Segoe UI Bold" panose="020B0802040204020203" pitchFamily="34" charset="0"/>
                <a:ea typeface="Segoe UI Black" panose="020B0A02040204020203" pitchFamily="34" charset="0"/>
                <a:cs typeface="Segoe UI Bold" panose="020B0802040204020203" pitchFamily="34" charset="0"/>
              </a:rPr>
              <a:t>nghe</a:t>
            </a:r>
            <a:r>
              <a:rPr lang="en-US" altLang="ja-JP" sz="3500" dirty="0">
                <a:latin typeface="Segoe UI Bold" panose="020B0802040204020203" pitchFamily="34" charset="0"/>
                <a:ea typeface="Segoe UI Black" panose="020B0A02040204020203" pitchFamily="34" charset="0"/>
                <a:cs typeface="Segoe UI Bold" panose="020B0802040204020203" pitchFamily="34" charset="0"/>
              </a:rPr>
              <a:t>!”</a:t>
            </a:r>
            <a:endParaRPr kumimoji="1" lang="ja-JP" altLang="en-US" sz="3500" dirty="0"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62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7"/>
    </mc:Choice>
    <mc:Fallback xmlns="">
      <p:transition advTm="387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309319" y="0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Tính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cấp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thiết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của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đề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tài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7665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grpSp>
        <p:nvGrpSpPr>
          <p:cNvPr id="20" name="Google Shape;975;p40"/>
          <p:cNvGrpSpPr/>
          <p:nvPr/>
        </p:nvGrpSpPr>
        <p:grpSpPr>
          <a:xfrm>
            <a:off x="105375" y="356982"/>
            <a:ext cx="195591" cy="310095"/>
            <a:chOff x="6718575" y="2318625"/>
            <a:chExt cx="256950" cy="407375"/>
          </a:xfrm>
        </p:grpSpPr>
        <p:sp>
          <p:nvSpPr>
            <p:cNvPr id="21" name="Google Shape;976;p4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" name="Google Shape;977;p4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Google Shape;978;p4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Google Shape;979;p4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Google Shape;980;p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Google Shape;981;p4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Google Shape;982;p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Google Shape;983;p4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026" name="Picture 2" descr="Bùng nổ startup công nghệ tại Việt N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63" y="1490434"/>
            <a:ext cx="4077770" cy="307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22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339436" y="0"/>
            <a:ext cx="4332728" cy="7229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Tính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cấp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thiết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của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đề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tài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7665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-481817" y="1255206"/>
            <a:ext cx="23282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20" name="Google Shape;975;p40"/>
          <p:cNvGrpSpPr/>
          <p:nvPr/>
        </p:nvGrpSpPr>
        <p:grpSpPr>
          <a:xfrm>
            <a:off x="143845" y="206413"/>
            <a:ext cx="195591" cy="310095"/>
            <a:chOff x="6718575" y="2318625"/>
            <a:chExt cx="256950" cy="407375"/>
          </a:xfrm>
        </p:grpSpPr>
        <p:sp>
          <p:nvSpPr>
            <p:cNvPr id="21" name="Google Shape;976;p4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" name="Google Shape;977;p4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Google Shape;978;p4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Google Shape;979;p4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Google Shape;980;p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Google Shape;981;p4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Google Shape;982;p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Google Shape;983;p4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050" name="Picture 2" descr="Xếp hạng 30 tạp chí khoa học Việt Nam 2019 - Cổng thông tin Khoa học và  Công ngh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1944"/>
            <a:ext cx="4566303" cy="243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53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277085" y="0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Tính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cấp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thiết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của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đề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tài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7665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grpSp>
        <p:nvGrpSpPr>
          <p:cNvPr id="20" name="Google Shape;975;p40"/>
          <p:cNvGrpSpPr/>
          <p:nvPr/>
        </p:nvGrpSpPr>
        <p:grpSpPr>
          <a:xfrm>
            <a:off x="73141" y="356982"/>
            <a:ext cx="195591" cy="310095"/>
            <a:chOff x="6718575" y="2318625"/>
            <a:chExt cx="256950" cy="407375"/>
          </a:xfrm>
        </p:grpSpPr>
        <p:sp>
          <p:nvSpPr>
            <p:cNvPr id="21" name="Google Shape;976;p4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" name="Google Shape;977;p4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Google Shape;978;p4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Google Shape;979;p4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Google Shape;980;p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Google Shape;981;p4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Google Shape;982;p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Google Shape;983;p4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3074" name="Picture 2" descr="Học hỏi (Learning) là gì? Sự cần thiết phải quan tâm đến quá trình học hỏ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1" y="1454752"/>
            <a:ext cx="4381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2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1497205" y="1590278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2. </a:t>
            </a:r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Mục</a:t>
            </a:r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tiêu</a:t>
            </a:r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đặt</a:t>
            </a:r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03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75573" y="0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Mục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tiêu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đặt</a:t>
            </a:r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7665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-481817" y="1255206"/>
            <a:ext cx="23282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20" name="Google Shape;975;p40"/>
          <p:cNvGrpSpPr/>
          <p:nvPr/>
        </p:nvGrpSpPr>
        <p:grpSpPr>
          <a:xfrm>
            <a:off x="271629" y="356982"/>
            <a:ext cx="195591" cy="310095"/>
            <a:chOff x="6718575" y="2318625"/>
            <a:chExt cx="256950" cy="407375"/>
          </a:xfrm>
        </p:grpSpPr>
        <p:sp>
          <p:nvSpPr>
            <p:cNvPr id="21" name="Google Shape;976;p4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" name="Google Shape;977;p4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Google Shape;978;p4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Google Shape;979;p4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Google Shape;980;p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Google Shape;981;p4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Google Shape;982;p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Google Shape;983;p4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83912" y="1042161"/>
            <a:ext cx="3232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3912" y="225601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5303" y="376515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8114" y="1042161"/>
            <a:ext cx="4089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Tìm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hiểu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về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hiểm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họa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toàn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thông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tin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đối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với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hệ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thống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thông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tin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nói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chung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và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website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nói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riêng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1526" y="2249771"/>
            <a:ext cx="4086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Nêu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lên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sự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cần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thiết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của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việc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đảm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bảo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toàn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thông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tin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và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đề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ra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giải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pháp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đảm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bảo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toàn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thông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tin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cho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hệ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thống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website.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8452" y="3765158"/>
            <a:ext cx="4103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Xây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dựng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website </a:t>
            </a:r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tạp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chí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và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giải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pháp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đảm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bảo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toàn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thông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tin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cho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hệ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thống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website.</a:t>
            </a:r>
          </a:p>
        </p:txBody>
      </p:sp>
    </p:spTree>
    <p:extLst>
      <p:ext uri="{BB962C8B-B14F-4D97-AF65-F5344CB8AC3E}">
        <p14:creationId xmlns:p14="http://schemas.microsoft.com/office/powerpoint/2010/main" val="233654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8;p17"/>
          <p:cNvSpPr txBox="1">
            <a:spLocks noGrp="1"/>
          </p:cNvSpPr>
          <p:nvPr>
            <p:ph type="ctrTitle"/>
          </p:nvPr>
        </p:nvSpPr>
        <p:spPr>
          <a:xfrm>
            <a:off x="1593273" y="1870363"/>
            <a:ext cx="3576553" cy="11637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3. </a:t>
            </a:r>
            <a:r>
              <a:rPr lang="en-US" sz="3200" b="1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32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nhiệm</a:t>
            </a:r>
            <a:r>
              <a:rPr lang="en-US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vụ</a:t>
            </a:r>
            <a:r>
              <a:rPr lang="en-US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chính</a:t>
            </a:r>
            <a:r>
              <a:rPr lang="en-US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đã</a:t>
            </a:r>
            <a:r>
              <a:rPr lang="en-US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đạt</a:t>
            </a:r>
            <a:r>
              <a:rPr lang="en-US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đ</a:t>
            </a:r>
            <a:r>
              <a:rPr lang="vi-VN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ượ</a:t>
            </a:r>
            <a:r>
              <a:rPr lang="en-US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72178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595</Words>
  <Application>Microsoft Office PowerPoint</Application>
  <PresentationFormat>Custom</PresentationFormat>
  <Paragraphs>92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Barlow</vt:lpstr>
      <vt:lpstr>Segoe UI Semilight</vt:lpstr>
      <vt:lpstr>Barlow Light</vt:lpstr>
      <vt:lpstr>Miriam Libre</vt:lpstr>
      <vt:lpstr>Cambria</vt:lpstr>
      <vt:lpstr>Segoe UI Bold</vt:lpstr>
      <vt:lpstr>Arial</vt:lpstr>
      <vt:lpstr>Segoe UI Black</vt:lpstr>
      <vt:lpstr>Calibri</vt:lpstr>
      <vt:lpstr>Segoe UI Light</vt:lpstr>
      <vt:lpstr>Calibri Light</vt:lpstr>
      <vt:lpstr>Roderigo template</vt:lpstr>
      <vt:lpstr>XÂY DỰNG WEBSITE TẠP CHÍ AN TOÀN</vt:lpstr>
      <vt:lpstr>PowerPoint Presentation</vt:lpstr>
      <vt:lpstr>1. Tính cấp thiết của đề tài</vt:lpstr>
      <vt:lpstr>Tính cấp thiết của đề tài</vt:lpstr>
      <vt:lpstr>Tính cấp thiết của đề tài</vt:lpstr>
      <vt:lpstr>Tính cấp thiết của đề tài</vt:lpstr>
      <vt:lpstr>2. Mục tiêu đặt ra</vt:lpstr>
      <vt:lpstr>Mục tiêu đặt ra</vt:lpstr>
      <vt:lpstr>3. Các nhiệm vụ chính đã đạt được</vt:lpstr>
      <vt:lpstr>Tổng quan về VirusTotal</vt:lpstr>
      <vt:lpstr>Sử dụng framework có tính năng bảo mật tốt</vt:lpstr>
      <vt:lpstr>Xây dựng hệ thống</vt:lpstr>
      <vt:lpstr>Phân tích thiết kế hệ thống</vt:lpstr>
      <vt:lpstr>PowerPoint Presentation</vt:lpstr>
      <vt:lpstr>PowerPoint Presentation</vt:lpstr>
      <vt:lpstr>Phân tích thiết kế hệ thống</vt:lpstr>
      <vt:lpstr>Phân tích thiết kế hệ thống</vt:lpstr>
      <vt:lpstr>Phân tích thiết kế hệ thống</vt:lpstr>
      <vt:lpstr>  Thiết kế giao diện</vt:lpstr>
      <vt:lpstr>PowerPoint Presentation</vt:lpstr>
      <vt:lpstr>PowerPoint Presentation</vt:lpstr>
      <vt:lpstr>PowerPoint Presentation</vt:lpstr>
      <vt:lpstr>PowerPoint Presentation</vt:lpstr>
      <vt:lpstr>Xây dựng module quét mã độc dựa trên VirusTotal API</vt:lpstr>
      <vt:lpstr>API Scan của VirusTotal</vt:lpstr>
      <vt:lpstr>PowerPoint Presentation</vt:lpstr>
      <vt:lpstr>API Scan của VirusTotal</vt:lpstr>
      <vt:lpstr>PowerPoint Presentation</vt:lpstr>
      <vt:lpstr>PowerPoint Presentation</vt:lpstr>
      <vt:lpstr>“Cảm ơn thầy cô và các bạn đã lắng nghe!”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CƠ CHẾ PHÂN QUYỀN VÀ XÁC THỰC TRÊN SQL SERVER</dc:title>
  <cp:lastModifiedBy>Microsoft account</cp:lastModifiedBy>
  <cp:revision>98</cp:revision>
  <dcterms:modified xsi:type="dcterms:W3CDTF">2020-07-16T13:26:16Z</dcterms:modified>
</cp:coreProperties>
</file>