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66"/>
  </p:notesMasterIdLst>
  <p:sldIdLst>
    <p:sldId id="256" r:id="rId2"/>
    <p:sldId id="302" r:id="rId3"/>
    <p:sldId id="304" r:id="rId4"/>
    <p:sldId id="305" r:id="rId5"/>
    <p:sldId id="306" r:id="rId6"/>
    <p:sldId id="352" r:id="rId7"/>
    <p:sldId id="307" r:id="rId8"/>
    <p:sldId id="308" r:id="rId9"/>
    <p:sldId id="344" r:id="rId10"/>
    <p:sldId id="370" r:id="rId11"/>
    <p:sldId id="371" r:id="rId12"/>
    <p:sldId id="354" r:id="rId13"/>
    <p:sldId id="359" r:id="rId14"/>
    <p:sldId id="355" r:id="rId15"/>
    <p:sldId id="356" r:id="rId16"/>
    <p:sldId id="357" r:id="rId17"/>
    <p:sldId id="358" r:id="rId18"/>
    <p:sldId id="360" r:id="rId19"/>
    <p:sldId id="362" r:id="rId20"/>
    <p:sldId id="363" r:id="rId21"/>
    <p:sldId id="364" r:id="rId22"/>
    <p:sldId id="365" r:id="rId23"/>
    <p:sldId id="366" r:id="rId24"/>
    <p:sldId id="367" r:id="rId25"/>
    <p:sldId id="368" r:id="rId26"/>
    <p:sldId id="369" r:id="rId27"/>
    <p:sldId id="309" r:id="rId28"/>
    <p:sldId id="311" r:id="rId29"/>
    <p:sldId id="345" r:id="rId30"/>
    <p:sldId id="312" r:id="rId31"/>
    <p:sldId id="372" r:id="rId32"/>
    <p:sldId id="373" r:id="rId33"/>
    <p:sldId id="374" r:id="rId34"/>
    <p:sldId id="375" r:id="rId35"/>
    <p:sldId id="376" r:id="rId36"/>
    <p:sldId id="377" r:id="rId37"/>
    <p:sldId id="313" r:id="rId38"/>
    <p:sldId id="303" r:id="rId39"/>
    <p:sldId id="315" r:id="rId40"/>
    <p:sldId id="316" r:id="rId41"/>
    <p:sldId id="317" r:id="rId42"/>
    <p:sldId id="320" r:id="rId43"/>
    <p:sldId id="322" r:id="rId44"/>
    <p:sldId id="327" r:id="rId45"/>
    <p:sldId id="325" r:id="rId46"/>
    <p:sldId id="346" r:id="rId47"/>
    <p:sldId id="348" r:id="rId48"/>
    <p:sldId id="349" r:id="rId49"/>
    <p:sldId id="350" r:id="rId50"/>
    <p:sldId id="351" r:id="rId51"/>
    <p:sldId id="347" r:id="rId52"/>
    <p:sldId id="328" r:id="rId53"/>
    <p:sldId id="329" r:id="rId54"/>
    <p:sldId id="330" r:id="rId55"/>
    <p:sldId id="331" r:id="rId56"/>
    <p:sldId id="334" r:id="rId57"/>
    <p:sldId id="335" r:id="rId58"/>
    <p:sldId id="343" r:id="rId59"/>
    <p:sldId id="336" r:id="rId60"/>
    <p:sldId id="337" r:id="rId61"/>
    <p:sldId id="339" r:id="rId62"/>
    <p:sldId id="340" r:id="rId63"/>
    <p:sldId id="342" r:id="rId64"/>
    <p:sldId id="314" r:id="rId6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7"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74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67" autoAdjust="0"/>
    <p:restoredTop sz="94004" autoAdjust="0"/>
  </p:normalViewPr>
  <p:slideViewPr>
    <p:cSldViewPr snapToGrid="0">
      <p:cViewPr varScale="1">
        <p:scale>
          <a:sx n="63" d="100"/>
          <a:sy n="63" d="100"/>
        </p:scale>
        <p:origin x="704" y="6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3844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3271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0640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18568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7938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33985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46632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54135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99619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535243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1524000" y="1988598"/>
            <a:ext cx="9144000" cy="1521364"/>
          </a:xfrm>
          <a:prstGeom prst="rect">
            <a:avLst/>
          </a:prstGeom>
          <a:solidFill>
            <a:srgbClr val="FB743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7" name="Google Shape;17;p48"/>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4" name="Picture 3"/>
          <p:cNvPicPr>
            <a:picLocks noChangeAspect="1"/>
          </p:cNvPicPr>
          <p:nvPr userDrawn="1"/>
        </p:nvPicPr>
        <p:blipFill>
          <a:blip r:embed="rId2"/>
          <a:stretch>
            <a:fillRect/>
          </a:stretch>
        </p:blipFill>
        <p:spPr>
          <a:xfrm>
            <a:off x="11389199" y="25370"/>
            <a:ext cx="802801" cy="1349067"/>
          </a:xfrm>
          <a:prstGeom prst="rect">
            <a:avLst/>
          </a:prstGeom>
        </p:spPr>
      </p:pic>
      <p:pic>
        <p:nvPicPr>
          <p:cNvPr id="2" name="Picture 1">
            <a:extLst>
              <a:ext uri="{FF2B5EF4-FFF2-40B4-BE49-F238E27FC236}">
                <a16:creationId xmlns:a16="http://schemas.microsoft.com/office/drawing/2014/main" id="{08CEAAFF-FE0C-4084-11F9-F8B3E26F6ABB}"/>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 y="6481214"/>
            <a:ext cx="12192000" cy="38272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4558A2C-75A2-6180-1CC5-B21A1BFD447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auto">
          <a:xfrm>
            <a:off x="29817" y="31035"/>
            <a:ext cx="1595654" cy="77640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solidFill>
          <a:schemeClr val="lt1"/>
        </a:solidFill>
        <a:effectLst/>
      </p:bgPr>
    </p:bg>
    <p:spTree>
      <p:nvGrpSpPr>
        <p:cNvPr id="1" name="Shape 21"/>
        <p:cNvGrpSpPr/>
        <p:nvPr/>
      </p:nvGrpSpPr>
      <p:grpSpPr>
        <a:xfrm>
          <a:off x="0" y="0"/>
          <a:ext cx="0" cy="0"/>
          <a:chOff x="0" y="0"/>
          <a:chExt cx="0" cy="0"/>
        </a:xfrm>
      </p:grpSpPr>
      <p:sp>
        <p:nvSpPr>
          <p:cNvPr id="23" name="Google Shape;23;p49"/>
          <p:cNvSpPr txBox="1">
            <a:spLocks noGrp="1"/>
          </p:cNvSpPr>
          <p:nvPr>
            <p:ph type="title"/>
          </p:nvPr>
        </p:nvSpPr>
        <p:spPr>
          <a:xfrm>
            <a:off x="219897" y="659103"/>
            <a:ext cx="11169301" cy="650138"/>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4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4" name="Google Shape;24;p49"/>
          <p:cNvSpPr txBox="1">
            <a:spLocks noGrp="1"/>
          </p:cNvSpPr>
          <p:nvPr>
            <p:ph type="body" idx="1"/>
          </p:nvPr>
        </p:nvSpPr>
        <p:spPr>
          <a:xfrm>
            <a:off x="0" y="1627444"/>
            <a:ext cx="12192000" cy="4814445"/>
          </a:xfrm>
          <a:prstGeom prst="rect">
            <a:avLst/>
          </a:prstGeom>
          <a:noFill/>
          <a:ln>
            <a:noFill/>
          </a:ln>
        </p:spPr>
        <p:txBody>
          <a:bodyPr spcFirstLastPara="1" wrap="square" lIns="91425" tIns="45700" rIns="91425" bIns="45700" anchor="t" anchorCtr="0">
            <a:normAutofit/>
          </a:bodyPr>
          <a:lstStyle>
            <a:lvl1pPr marL="346075" marR="0" lvl="0" indent="-342900" algn="just" rtl="0">
              <a:lnSpc>
                <a:spcPct val="110000"/>
              </a:lnSpc>
              <a:spcBef>
                <a:spcPts val="0"/>
              </a:spcBef>
              <a:spcAft>
                <a:spcPts val="0"/>
              </a:spcAft>
              <a:buClr>
                <a:srgbClr val="973735"/>
              </a:buClr>
              <a:buSzPct val="50000"/>
              <a:buFont typeface="Noto Sans Symbols"/>
              <a:buChar char="◆"/>
              <a:defRPr lang="en-US" sz="2600" b="0" i="0" u="none" strike="noStrike" cap="none" dirty="0" smtClean="0">
                <a:solidFill>
                  <a:schemeClr val="dk1"/>
                </a:solidFill>
                <a:latin typeface="Arial"/>
                <a:ea typeface="Arial"/>
                <a:cs typeface="Arial"/>
                <a:sym typeface="Arial"/>
              </a:defRPr>
            </a:lvl1pPr>
            <a:lvl2pPr marL="682625" lvl="1" indent="-342900" algn="l">
              <a:lnSpc>
                <a:spcPct val="90000"/>
              </a:lnSpc>
              <a:spcBef>
                <a:spcPts val="0"/>
              </a:spcBef>
              <a:spcAft>
                <a:spcPts val="0"/>
              </a:spcAft>
              <a:buClr>
                <a:srgbClr val="963737"/>
              </a:buClr>
              <a:buSzPts val="1800"/>
              <a:buFont typeface="Wingdings" panose="05000000000000000000" pitchFamily="2" charset="2"/>
              <a:buChar char="§"/>
              <a:defRPr sz="2300"/>
            </a:lvl2pPr>
            <a:lvl3pPr marL="1371600" lvl="2" indent="-342900" algn="l">
              <a:lnSpc>
                <a:spcPct val="90000"/>
              </a:lnSpc>
              <a:spcBef>
                <a:spcPts val="500"/>
              </a:spcBef>
              <a:spcAft>
                <a:spcPts val="0"/>
              </a:spcAft>
              <a:buClr>
                <a:srgbClr val="963737"/>
              </a:buClr>
              <a:buSzPts val="1800"/>
              <a:buChar char="•"/>
              <a:defRPr sz="2300"/>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lang="en-US" dirty="0"/>
          </a:p>
          <a:p>
            <a:pPr lvl="1"/>
            <a:endParaRPr dirty="0"/>
          </a:p>
        </p:txBody>
      </p:sp>
      <p:sp>
        <p:nvSpPr>
          <p:cNvPr id="26" name="Google Shape;26;p49"/>
          <p:cNvSpPr txBox="1"/>
          <p:nvPr userDrawn="1"/>
        </p:nvSpPr>
        <p:spPr>
          <a:xfrm>
            <a:off x="1" y="600804"/>
            <a:ext cx="219896" cy="867538"/>
          </a:xfrm>
          <a:prstGeom prst="rect">
            <a:avLst/>
          </a:prstGeom>
          <a:solidFill>
            <a:srgbClr val="FB743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0" name="Picture 9"/>
          <p:cNvPicPr>
            <a:picLocks noChangeAspect="1"/>
          </p:cNvPicPr>
          <p:nvPr userDrawn="1"/>
        </p:nvPicPr>
        <p:blipFill>
          <a:blip r:embed="rId2"/>
          <a:stretch>
            <a:fillRect/>
          </a:stretch>
        </p:blipFill>
        <p:spPr>
          <a:xfrm>
            <a:off x="11389199" y="25370"/>
            <a:ext cx="802801" cy="1349067"/>
          </a:xfrm>
          <a:prstGeom prst="rect">
            <a:avLst/>
          </a:prstGeom>
        </p:spPr>
      </p:pic>
      <p:pic>
        <p:nvPicPr>
          <p:cNvPr id="3" name="Picture 2">
            <a:extLst>
              <a:ext uri="{FF2B5EF4-FFF2-40B4-BE49-F238E27FC236}">
                <a16:creationId xmlns:a16="http://schemas.microsoft.com/office/drawing/2014/main" id="{C27C59A4-873A-9F24-D0CF-49407B9C51B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17909"/>
            <a:ext cx="1197849" cy="582842"/>
          </a:xfrm>
          <a:prstGeom prst="rect">
            <a:avLst/>
          </a:prstGeom>
        </p:spPr>
      </p:pic>
      <p:pic>
        <p:nvPicPr>
          <p:cNvPr id="2" name="Picture 1">
            <a:extLst>
              <a:ext uri="{FF2B5EF4-FFF2-40B4-BE49-F238E27FC236}">
                <a16:creationId xmlns:a16="http://schemas.microsoft.com/office/drawing/2014/main" id="{2C8BF003-DE94-8FC6-3C20-271FF86E136E}"/>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6453319"/>
            <a:ext cx="11784330" cy="412541"/>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449A8C01-8DC2-97C8-4F54-16BE6D03727C}"/>
              </a:ext>
            </a:extLst>
          </p:cNvPr>
          <p:cNvCxnSpPr>
            <a:cxnSpLocks/>
          </p:cNvCxnSpPr>
          <p:nvPr userDrawn="1"/>
        </p:nvCxnSpPr>
        <p:spPr>
          <a:xfrm>
            <a:off x="0" y="1468342"/>
            <a:ext cx="12192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5E00232-167D-C55B-1FD9-04BD27E02609}"/>
              </a:ext>
            </a:extLst>
          </p:cNvPr>
          <p:cNvSpPr txBox="1"/>
          <p:nvPr userDrawn="1"/>
        </p:nvSpPr>
        <p:spPr>
          <a:xfrm>
            <a:off x="15556230" y="3337560"/>
            <a:ext cx="184731" cy="307777"/>
          </a:xfrm>
          <a:prstGeom prst="rect">
            <a:avLst/>
          </a:prstGeom>
          <a:noFill/>
          <a:ln>
            <a:solidFill>
              <a:schemeClr val="accent2"/>
            </a:solidFill>
          </a:ln>
        </p:spPr>
        <p:txBody>
          <a:bodyPr wrap="none" rtlCol="0">
            <a:spAutoFit/>
          </a:bodyPr>
          <a:lstStyle/>
          <a:p>
            <a:endParaRPr lang="en-VN" dirty="0"/>
          </a:p>
        </p:txBody>
      </p:sp>
      <p:sp>
        <p:nvSpPr>
          <p:cNvPr id="25" name="Google Shape;25;p49"/>
          <p:cNvSpPr txBox="1">
            <a:spLocks noGrp="1"/>
          </p:cNvSpPr>
          <p:nvPr>
            <p:ph type="sldNum" idx="12"/>
          </p:nvPr>
        </p:nvSpPr>
        <p:spPr>
          <a:xfrm>
            <a:off x="11784330" y="6460934"/>
            <a:ext cx="412640" cy="387127"/>
          </a:xfrm>
          <a:prstGeom prst="rect">
            <a:avLst/>
          </a:prstGeom>
          <a:solidFill>
            <a:srgbClr val="FB7432"/>
          </a:solidFill>
          <a:ln/>
        </p:spPr>
        <p:style>
          <a:lnRef idx="2">
            <a:schemeClr val="accent2"/>
          </a:lnRef>
          <a:fillRef idx="1">
            <a:schemeClr val="lt1"/>
          </a:fillRef>
          <a:effectRef idx="0">
            <a:schemeClr val="accent2"/>
          </a:effectRef>
          <a:fontRef idx="minor">
            <a:schemeClr val="dk1"/>
          </a:fontRef>
        </p:style>
        <p:txBody>
          <a:bodyPr spcFirstLastPara="1" wrap="none" lIns="91425" tIns="45700" rIns="91425" bIns="45700" anchor="ctr" anchorCtr="0">
            <a:noAutofit/>
          </a:bodyPr>
          <a:lstStyle>
            <a:lvl1pPr marL="0" lvl="0" indent="0" algn="ctr">
              <a:spcBef>
                <a:spcPts val="0"/>
              </a:spcBef>
              <a:buNone/>
              <a:defRPr sz="1400" b="1">
                <a:solidFill>
                  <a:schemeClr val="bg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FB8E955E-38D4-6645-BF9C-5404CE26DFBD}" type="datetime1">
              <a:rPr lang="en-US" smtClean="0"/>
              <a:t>4/15/2024</a:t>
            </a:fld>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524000" y="2241458"/>
            <a:ext cx="9202270"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p>
            <a:pPr>
              <a:spcBef>
                <a:spcPct val="0"/>
              </a:spcBef>
            </a:pPr>
            <a:r>
              <a:rPr lang="en-US" sz="4400" b="1" kern="1200" dirty="0" smtClean="0">
                <a:solidFill>
                  <a:schemeClr val="accent2"/>
                </a:solidFill>
                <a:latin typeface="Arial" panose="020B0604020202020204" pitchFamily="34" charset="0"/>
                <a:ea typeface="+mj-ea"/>
                <a:cs typeface="Arial" panose="020B0604020202020204" pitchFamily="34" charset="0"/>
              </a:rPr>
              <a:t>Hibernate Architecture, Configuration</a:t>
            </a:r>
            <a:endParaRPr sz="4400" b="1" kern="1200" dirty="0">
              <a:solidFill>
                <a:schemeClr val="accent2"/>
              </a:solidFill>
              <a:latin typeface="Arial" panose="020B0604020202020204" pitchFamily="34" charset="0"/>
              <a:ea typeface="+mj-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400B-A5F4-B41A-C5B8-3616CAFBE7D2}"/>
              </a:ext>
            </a:extLst>
          </p:cNvPr>
          <p:cNvSpPr>
            <a:spLocks noGrp="1"/>
          </p:cNvSpPr>
          <p:nvPr>
            <p:ph type="title"/>
          </p:nvPr>
        </p:nvSpPr>
        <p:spPr/>
        <p:txBody>
          <a:bodyPr/>
          <a:lstStyle/>
          <a:p>
            <a:r>
              <a:rPr lang="en-US" dirty="0"/>
              <a:t>Hibernate Architecture</a:t>
            </a:r>
          </a:p>
        </p:txBody>
      </p:sp>
      <p:sp>
        <p:nvSpPr>
          <p:cNvPr id="3" name="Text Placeholder 2">
            <a:extLst>
              <a:ext uri="{FF2B5EF4-FFF2-40B4-BE49-F238E27FC236}">
                <a16:creationId xmlns:a16="http://schemas.microsoft.com/office/drawing/2014/main" id="{51CFF680-DF3A-73B1-6B65-D853E1E70EE7}"/>
              </a:ext>
            </a:extLst>
          </p:cNvPr>
          <p:cNvSpPr>
            <a:spLocks noGrp="1"/>
          </p:cNvSpPr>
          <p:nvPr>
            <p:ph type="body" idx="1"/>
          </p:nvPr>
        </p:nvSpPr>
        <p:spPr>
          <a:xfrm>
            <a:off x="50800" y="1574800"/>
            <a:ext cx="12261850" cy="5013139"/>
          </a:xfrm>
        </p:spPr>
        <p:txBody>
          <a:bodyPr>
            <a:noAutofit/>
          </a:bodyPr>
          <a:lstStyle/>
          <a:p>
            <a:pPr>
              <a:lnSpc>
                <a:spcPct val="100000"/>
              </a:lnSpc>
              <a:buFont typeface="Wingdings" panose="05000000000000000000" pitchFamily="2" charset="2"/>
              <a:buChar char="v"/>
            </a:pPr>
            <a:r>
              <a:rPr lang="en-US" b="1" dirty="0"/>
              <a:t>SessionFactory</a:t>
            </a:r>
          </a:p>
          <a:p>
            <a:pPr lvl="1" algn="just"/>
            <a:r>
              <a:rPr lang="en-US" sz="2600" dirty="0"/>
              <a:t>The </a:t>
            </a:r>
            <a:r>
              <a:rPr lang="en-US" sz="2600" dirty="0" err="1"/>
              <a:t>SessionFactory</a:t>
            </a:r>
            <a:r>
              <a:rPr lang="en-US" sz="2600" dirty="0"/>
              <a:t> is a factory of session and client of </a:t>
            </a:r>
            <a:r>
              <a:rPr lang="en-US" sz="2600" dirty="0" err="1"/>
              <a:t>ConnectionProvider</a:t>
            </a:r>
            <a:r>
              <a:rPr lang="en-US" sz="2600" dirty="0"/>
              <a:t>. It holds second level cache (optional) of data. </a:t>
            </a:r>
            <a:endParaRPr lang="en-US" sz="2600" dirty="0" smtClean="0"/>
          </a:p>
          <a:p>
            <a:pPr lvl="1" algn="just"/>
            <a:r>
              <a:rPr lang="en-US" sz="2600" dirty="0" smtClean="0"/>
              <a:t>The </a:t>
            </a:r>
            <a:r>
              <a:rPr lang="en-US" sz="2600" b="1" dirty="0" err="1"/>
              <a:t>org.hibernate.SessionFactory</a:t>
            </a:r>
            <a:r>
              <a:rPr lang="en-US" sz="2600" dirty="0"/>
              <a:t> interface provides factory method to get the object of Session</a:t>
            </a:r>
            <a:r>
              <a:rPr lang="en-US" sz="2600" dirty="0" smtClean="0"/>
              <a:t>.</a:t>
            </a:r>
            <a:endParaRPr lang="en-US" sz="2600" dirty="0"/>
          </a:p>
          <a:p>
            <a:pPr>
              <a:lnSpc>
                <a:spcPct val="100000"/>
              </a:lnSpc>
              <a:buFont typeface="Wingdings" panose="05000000000000000000" pitchFamily="2" charset="2"/>
              <a:buChar char="v"/>
            </a:pPr>
            <a:r>
              <a:rPr lang="en-US" b="1" dirty="0"/>
              <a:t>Session</a:t>
            </a:r>
          </a:p>
          <a:p>
            <a:pPr lvl="1" algn="just"/>
            <a:r>
              <a:rPr lang="en-US" sz="2600" dirty="0"/>
              <a:t>The session object provides an interface between the application and data stored in the database. It is a short-lived object and wraps the JDBC connection. It is factory of Transaction, Query and Criteria. It holds a first-level cache (mandatory) of data. </a:t>
            </a:r>
            <a:endParaRPr lang="en-US" sz="2600" dirty="0" smtClean="0"/>
          </a:p>
          <a:p>
            <a:pPr lvl="1" algn="just"/>
            <a:r>
              <a:rPr lang="en-US" sz="2600" dirty="0" smtClean="0"/>
              <a:t>The </a:t>
            </a:r>
            <a:r>
              <a:rPr lang="en-US" sz="2600" b="1" dirty="0" err="1"/>
              <a:t>org.hibernate.Session</a:t>
            </a:r>
            <a:r>
              <a:rPr lang="en-US" sz="2600" dirty="0"/>
              <a:t> interface provides methods to insert, update and delete the object. It also provides factory methods for Transaction, Query and Criteria.</a:t>
            </a:r>
          </a:p>
        </p:txBody>
      </p:sp>
      <p:sp>
        <p:nvSpPr>
          <p:cNvPr id="4" name="Slide Number Placeholder 3">
            <a:extLst>
              <a:ext uri="{FF2B5EF4-FFF2-40B4-BE49-F238E27FC236}">
                <a16:creationId xmlns:a16="http://schemas.microsoft.com/office/drawing/2014/main" id="{F7781021-7264-B4C9-E2B4-F492C975CB07}"/>
              </a:ext>
            </a:extLst>
          </p:cNvPr>
          <p:cNvSpPr>
            <a:spLocks noGrp="1"/>
          </p:cNvSpPr>
          <p:nvPr>
            <p:ph type="sldNum" idx="12"/>
          </p:nvPr>
        </p:nvSpPr>
        <p:spPr/>
        <p:txBody>
          <a:bodyPr/>
          <a:lstStyle/>
          <a:p>
            <a:fld id="{00000000-1234-1234-1234-123412341234}" type="slidenum">
              <a:rPr lang="en-US" smtClean="0"/>
              <a:pPr/>
              <a:t>10</a:t>
            </a:fld>
            <a:endParaRPr lang="en-US" dirty="0"/>
          </a:p>
        </p:txBody>
      </p:sp>
    </p:spTree>
    <p:extLst>
      <p:ext uri="{BB962C8B-B14F-4D97-AF65-F5344CB8AC3E}">
        <p14:creationId xmlns:p14="http://schemas.microsoft.com/office/powerpoint/2010/main" val="2732701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400B-A5F4-B41A-C5B8-3616CAFBE7D2}"/>
              </a:ext>
            </a:extLst>
          </p:cNvPr>
          <p:cNvSpPr>
            <a:spLocks noGrp="1"/>
          </p:cNvSpPr>
          <p:nvPr>
            <p:ph type="title"/>
          </p:nvPr>
        </p:nvSpPr>
        <p:spPr/>
        <p:txBody>
          <a:bodyPr/>
          <a:lstStyle/>
          <a:p>
            <a:r>
              <a:rPr lang="en-US" dirty="0"/>
              <a:t>Hibernate Architecture</a:t>
            </a:r>
          </a:p>
        </p:txBody>
      </p:sp>
      <p:sp>
        <p:nvSpPr>
          <p:cNvPr id="3" name="Text Placeholder 2">
            <a:extLst>
              <a:ext uri="{FF2B5EF4-FFF2-40B4-BE49-F238E27FC236}">
                <a16:creationId xmlns:a16="http://schemas.microsoft.com/office/drawing/2014/main" id="{51CFF680-DF3A-73B1-6B65-D853E1E70EE7}"/>
              </a:ext>
            </a:extLst>
          </p:cNvPr>
          <p:cNvSpPr>
            <a:spLocks noGrp="1"/>
          </p:cNvSpPr>
          <p:nvPr>
            <p:ph type="body" idx="1"/>
          </p:nvPr>
        </p:nvSpPr>
        <p:spPr>
          <a:xfrm>
            <a:off x="50800" y="1645920"/>
            <a:ext cx="11900408" cy="4690872"/>
          </a:xfrm>
        </p:spPr>
        <p:txBody>
          <a:bodyPr>
            <a:noAutofit/>
          </a:bodyPr>
          <a:lstStyle/>
          <a:p>
            <a:pPr>
              <a:buFont typeface="Wingdings" panose="05000000000000000000" pitchFamily="2" charset="2"/>
              <a:buChar char="v"/>
            </a:pPr>
            <a:r>
              <a:rPr lang="en-US" b="1" dirty="0"/>
              <a:t>Transaction</a:t>
            </a:r>
          </a:p>
          <a:p>
            <a:pPr lvl="1" algn="just">
              <a:lnSpc>
                <a:spcPct val="110000"/>
              </a:lnSpc>
            </a:pPr>
            <a:r>
              <a:rPr lang="en-US" sz="2600" dirty="0"/>
              <a:t>The transaction object specifies the atomic unit of work. It is optional. </a:t>
            </a:r>
            <a:br>
              <a:rPr lang="en-US" sz="2600" dirty="0"/>
            </a:br>
            <a:r>
              <a:rPr lang="en-US" sz="2600" dirty="0"/>
              <a:t>The </a:t>
            </a:r>
            <a:r>
              <a:rPr lang="en-US" sz="2600" dirty="0" err="1"/>
              <a:t>org.hibernate.Transaction</a:t>
            </a:r>
            <a:r>
              <a:rPr lang="en-US" sz="2600" dirty="0"/>
              <a:t> interface provides methods for transaction management.</a:t>
            </a:r>
          </a:p>
          <a:p>
            <a:pPr>
              <a:buFont typeface="Wingdings" panose="05000000000000000000" pitchFamily="2" charset="2"/>
              <a:buChar char="v"/>
            </a:pPr>
            <a:r>
              <a:rPr lang="en-US" b="1" dirty="0" err="1"/>
              <a:t>ConnectionProvider</a:t>
            </a:r>
            <a:endParaRPr lang="en-US" b="1" dirty="0"/>
          </a:p>
          <a:p>
            <a:pPr lvl="1" algn="just">
              <a:lnSpc>
                <a:spcPct val="110000"/>
              </a:lnSpc>
            </a:pPr>
            <a:r>
              <a:rPr lang="en-US" sz="2600" dirty="0"/>
              <a:t>It is a factory of JDBC connections. It abstracts the application from DriverManager or DataSource. It is optional.</a:t>
            </a:r>
          </a:p>
          <a:p>
            <a:pPr>
              <a:buFont typeface="Wingdings" panose="05000000000000000000" pitchFamily="2" charset="2"/>
              <a:buChar char="v"/>
            </a:pPr>
            <a:r>
              <a:rPr lang="en-US" b="1" dirty="0" err="1"/>
              <a:t>TransactionFactory</a:t>
            </a:r>
            <a:endParaRPr lang="en-US" b="1" dirty="0"/>
          </a:p>
          <a:p>
            <a:pPr lvl="1" algn="just">
              <a:lnSpc>
                <a:spcPct val="110000"/>
              </a:lnSpc>
            </a:pPr>
            <a:r>
              <a:rPr lang="en-US" sz="2600" dirty="0"/>
              <a:t>It is a factory of Transaction. It is optional.</a:t>
            </a:r>
          </a:p>
        </p:txBody>
      </p:sp>
      <p:sp>
        <p:nvSpPr>
          <p:cNvPr id="4" name="Slide Number Placeholder 3">
            <a:extLst>
              <a:ext uri="{FF2B5EF4-FFF2-40B4-BE49-F238E27FC236}">
                <a16:creationId xmlns:a16="http://schemas.microsoft.com/office/drawing/2014/main" id="{F7781021-7264-B4C9-E2B4-F492C975CB07}"/>
              </a:ext>
            </a:extLst>
          </p:cNvPr>
          <p:cNvSpPr>
            <a:spLocks noGrp="1"/>
          </p:cNvSpPr>
          <p:nvPr>
            <p:ph type="sldNum" idx="12"/>
          </p:nvPr>
        </p:nvSpPr>
        <p:spPr/>
        <p:txBody>
          <a:bodyPr/>
          <a:lstStyle/>
          <a:p>
            <a:fld id="{00000000-1234-1234-1234-123412341234}" type="slidenum">
              <a:rPr lang="en-US" smtClean="0"/>
              <a:pPr/>
              <a:t>11</a:t>
            </a:fld>
            <a:endParaRPr lang="en-US" dirty="0"/>
          </a:p>
        </p:txBody>
      </p:sp>
    </p:spTree>
    <p:extLst>
      <p:ext uri="{BB962C8B-B14F-4D97-AF65-F5344CB8AC3E}">
        <p14:creationId xmlns:p14="http://schemas.microsoft.com/office/powerpoint/2010/main" val="4178688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400B-A5F4-B41A-C5B8-3616CAFBE7D2}"/>
              </a:ext>
            </a:extLst>
          </p:cNvPr>
          <p:cNvSpPr>
            <a:spLocks noGrp="1"/>
          </p:cNvSpPr>
          <p:nvPr>
            <p:ph type="title"/>
          </p:nvPr>
        </p:nvSpPr>
        <p:spPr/>
        <p:txBody>
          <a:bodyPr/>
          <a:lstStyle/>
          <a:p>
            <a:r>
              <a:rPr lang="en-US" dirty="0"/>
              <a:t>Hibernate Lifecycle</a:t>
            </a:r>
          </a:p>
        </p:txBody>
      </p:sp>
      <p:sp>
        <p:nvSpPr>
          <p:cNvPr id="4" name="Slide Number Placeholder 3">
            <a:extLst>
              <a:ext uri="{FF2B5EF4-FFF2-40B4-BE49-F238E27FC236}">
                <a16:creationId xmlns:a16="http://schemas.microsoft.com/office/drawing/2014/main" id="{F7781021-7264-B4C9-E2B4-F492C975CB07}"/>
              </a:ext>
            </a:extLst>
          </p:cNvPr>
          <p:cNvSpPr>
            <a:spLocks noGrp="1"/>
          </p:cNvSpPr>
          <p:nvPr>
            <p:ph type="sldNum" idx="12"/>
          </p:nvPr>
        </p:nvSpPr>
        <p:spPr/>
        <p:txBody>
          <a:bodyPr/>
          <a:lstStyle/>
          <a:p>
            <a:fld id="{00000000-1234-1234-1234-123412341234}" type="slidenum">
              <a:rPr lang="en-US" smtClean="0"/>
              <a:pPr/>
              <a:t>12</a:t>
            </a:fld>
            <a:endParaRPr lang="en-US" dirty="0"/>
          </a:p>
        </p:txBody>
      </p:sp>
      <p:pic>
        <p:nvPicPr>
          <p:cNvPr id="5" name="Picture 4" descr="Hibernate Lifecycle - GeeksforGeeks">
            <a:extLst>
              <a:ext uri="{FF2B5EF4-FFF2-40B4-BE49-F238E27FC236}">
                <a16:creationId xmlns:a16="http://schemas.microsoft.com/office/drawing/2014/main" id="{7F7C65B4-BC34-4D2A-8246-9B6E7F236F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598" y="1786133"/>
            <a:ext cx="8362036" cy="4194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189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400B-A5F4-B41A-C5B8-3616CAFBE7D2}"/>
              </a:ext>
            </a:extLst>
          </p:cNvPr>
          <p:cNvSpPr>
            <a:spLocks noGrp="1"/>
          </p:cNvSpPr>
          <p:nvPr>
            <p:ph type="title"/>
          </p:nvPr>
        </p:nvSpPr>
        <p:spPr/>
        <p:txBody>
          <a:bodyPr/>
          <a:lstStyle/>
          <a:p>
            <a:r>
              <a:rPr lang="en-US" dirty="0"/>
              <a:t>Hibernate Lifecycle</a:t>
            </a:r>
          </a:p>
        </p:txBody>
      </p:sp>
      <p:sp>
        <p:nvSpPr>
          <p:cNvPr id="3" name="Text Placeholder 2">
            <a:extLst>
              <a:ext uri="{FF2B5EF4-FFF2-40B4-BE49-F238E27FC236}">
                <a16:creationId xmlns:a16="http://schemas.microsoft.com/office/drawing/2014/main" id="{51CFF680-DF3A-73B1-6B65-D853E1E70EE7}"/>
              </a:ext>
            </a:extLst>
          </p:cNvPr>
          <p:cNvSpPr>
            <a:spLocks noGrp="1"/>
          </p:cNvSpPr>
          <p:nvPr>
            <p:ph type="body" idx="1"/>
          </p:nvPr>
        </p:nvSpPr>
        <p:spPr>
          <a:xfrm>
            <a:off x="122936" y="1642995"/>
            <a:ext cx="11946128" cy="4320227"/>
          </a:xfrm>
        </p:spPr>
        <p:txBody>
          <a:bodyPr>
            <a:normAutofit/>
          </a:bodyPr>
          <a:lstStyle/>
          <a:p>
            <a:r>
              <a:rPr lang="en-US" dirty="0"/>
              <a:t>The Hibernate lifecycle refers to the various states an entity instance goes through during its interaction with the persistence framework. </a:t>
            </a:r>
            <a:r>
              <a:rPr lang="en-US" dirty="0" smtClean="0"/>
              <a:t>Understanding </a:t>
            </a:r>
            <a:r>
              <a:rPr lang="en-US" dirty="0"/>
              <a:t>this lifecycle is crucial for effectively managing data and ensuring data integrity in your applications.</a:t>
            </a:r>
          </a:p>
          <a:p>
            <a:endParaRPr lang="en-US" dirty="0"/>
          </a:p>
          <a:p>
            <a:r>
              <a:rPr lang="en-US" dirty="0"/>
              <a:t>Understanding the Hibernate lifecycle is essential for writing efficient and reliable persistence code. By managing entity states and transitions effectively, you can ensure data integrity and optimize the performance of your applications.</a:t>
            </a:r>
          </a:p>
        </p:txBody>
      </p:sp>
      <p:sp>
        <p:nvSpPr>
          <p:cNvPr id="4" name="Slide Number Placeholder 3">
            <a:extLst>
              <a:ext uri="{FF2B5EF4-FFF2-40B4-BE49-F238E27FC236}">
                <a16:creationId xmlns:a16="http://schemas.microsoft.com/office/drawing/2014/main" id="{F7781021-7264-B4C9-E2B4-F492C975CB07}"/>
              </a:ext>
            </a:extLst>
          </p:cNvPr>
          <p:cNvSpPr>
            <a:spLocks noGrp="1"/>
          </p:cNvSpPr>
          <p:nvPr>
            <p:ph type="sldNum" idx="12"/>
          </p:nvPr>
        </p:nvSpPr>
        <p:spPr/>
        <p:txBody>
          <a:bodyPr/>
          <a:lstStyle/>
          <a:p>
            <a:fld id="{00000000-1234-1234-1234-123412341234}" type="slidenum">
              <a:rPr lang="en-US" smtClean="0"/>
              <a:pPr/>
              <a:t>13</a:t>
            </a:fld>
            <a:endParaRPr lang="en-US" dirty="0"/>
          </a:p>
        </p:txBody>
      </p:sp>
    </p:spTree>
    <p:extLst>
      <p:ext uri="{BB962C8B-B14F-4D97-AF65-F5344CB8AC3E}">
        <p14:creationId xmlns:p14="http://schemas.microsoft.com/office/powerpoint/2010/main" val="3382157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400B-A5F4-B41A-C5B8-3616CAFBE7D2}"/>
              </a:ext>
            </a:extLst>
          </p:cNvPr>
          <p:cNvSpPr>
            <a:spLocks noGrp="1"/>
          </p:cNvSpPr>
          <p:nvPr>
            <p:ph type="title"/>
          </p:nvPr>
        </p:nvSpPr>
        <p:spPr/>
        <p:txBody>
          <a:bodyPr/>
          <a:lstStyle/>
          <a:p>
            <a:r>
              <a:rPr lang="en-US" dirty="0"/>
              <a:t>Hibernate Lifecycle</a:t>
            </a:r>
          </a:p>
        </p:txBody>
      </p:sp>
      <p:sp>
        <p:nvSpPr>
          <p:cNvPr id="3" name="Text Placeholder 2">
            <a:extLst>
              <a:ext uri="{FF2B5EF4-FFF2-40B4-BE49-F238E27FC236}">
                <a16:creationId xmlns:a16="http://schemas.microsoft.com/office/drawing/2014/main" id="{51CFF680-DF3A-73B1-6B65-D853E1E70EE7}"/>
              </a:ext>
            </a:extLst>
          </p:cNvPr>
          <p:cNvSpPr>
            <a:spLocks noGrp="1"/>
          </p:cNvSpPr>
          <p:nvPr>
            <p:ph type="body" idx="1"/>
          </p:nvPr>
        </p:nvSpPr>
        <p:spPr>
          <a:xfrm>
            <a:off x="50800" y="1584960"/>
            <a:ext cx="11434064" cy="5002979"/>
          </a:xfrm>
        </p:spPr>
        <p:txBody>
          <a:bodyPr>
            <a:normAutofit/>
          </a:bodyPr>
          <a:lstStyle/>
          <a:p>
            <a:pPr marL="3175" indent="0">
              <a:lnSpc>
                <a:spcPct val="120000"/>
              </a:lnSpc>
              <a:buNone/>
            </a:pPr>
            <a:r>
              <a:rPr lang="en-US" b="1" dirty="0"/>
              <a:t>1. Transient </a:t>
            </a:r>
            <a:r>
              <a:rPr lang="en-US" b="1" dirty="0" smtClean="0"/>
              <a:t>State</a:t>
            </a:r>
            <a:endParaRPr lang="en-US" dirty="0"/>
          </a:p>
          <a:p>
            <a:pPr lvl="1" algn="just">
              <a:lnSpc>
                <a:spcPct val="120000"/>
              </a:lnSpc>
              <a:buFont typeface="Wingdings" panose="05000000000000000000" pitchFamily="2" charset="2"/>
              <a:buChar char="v"/>
            </a:pPr>
            <a:r>
              <a:rPr lang="en-US" sz="2600" dirty="0"/>
              <a:t>An entity instance is in a transient state when it's newly created using </a:t>
            </a:r>
            <a:br>
              <a:rPr lang="en-US" sz="2600" dirty="0"/>
            </a:br>
            <a:r>
              <a:rPr lang="en-US" sz="2600" dirty="0"/>
              <a:t>the new operator and not yet associated with a Hibernate session.</a:t>
            </a:r>
          </a:p>
          <a:p>
            <a:pPr lvl="1" algn="just">
              <a:lnSpc>
                <a:spcPct val="120000"/>
              </a:lnSpc>
              <a:buFont typeface="Wingdings" panose="05000000000000000000" pitchFamily="2" charset="2"/>
              <a:buChar char="v"/>
            </a:pPr>
            <a:r>
              <a:rPr lang="en-US" sz="2600" dirty="0"/>
              <a:t>Changes made to a transient instance are not tracked by Hibernate and won't be persisted to the database.</a:t>
            </a:r>
          </a:p>
          <a:p>
            <a:pPr>
              <a:buFont typeface="Wingdings" panose="05000000000000000000" pitchFamily="2" charset="2"/>
              <a:buChar char="v"/>
            </a:pPr>
            <a:endParaRPr lang="en-US" dirty="0"/>
          </a:p>
        </p:txBody>
      </p:sp>
      <p:sp>
        <p:nvSpPr>
          <p:cNvPr id="4" name="Slide Number Placeholder 3">
            <a:extLst>
              <a:ext uri="{FF2B5EF4-FFF2-40B4-BE49-F238E27FC236}">
                <a16:creationId xmlns:a16="http://schemas.microsoft.com/office/drawing/2014/main" id="{F7781021-7264-B4C9-E2B4-F492C975CB07}"/>
              </a:ext>
            </a:extLst>
          </p:cNvPr>
          <p:cNvSpPr>
            <a:spLocks noGrp="1"/>
          </p:cNvSpPr>
          <p:nvPr>
            <p:ph type="sldNum" idx="12"/>
          </p:nvPr>
        </p:nvSpPr>
        <p:spPr/>
        <p:txBody>
          <a:bodyPr/>
          <a:lstStyle/>
          <a:p>
            <a:fld id="{00000000-1234-1234-1234-123412341234}" type="slidenum">
              <a:rPr lang="en-US" smtClean="0"/>
              <a:pPr/>
              <a:t>14</a:t>
            </a:fld>
            <a:endParaRPr lang="en-US" dirty="0"/>
          </a:p>
        </p:txBody>
      </p:sp>
    </p:spTree>
    <p:extLst>
      <p:ext uri="{BB962C8B-B14F-4D97-AF65-F5344CB8AC3E}">
        <p14:creationId xmlns:p14="http://schemas.microsoft.com/office/powerpoint/2010/main" val="3518555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400B-A5F4-B41A-C5B8-3616CAFBE7D2}"/>
              </a:ext>
            </a:extLst>
          </p:cNvPr>
          <p:cNvSpPr>
            <a:spLocks noGrp="1"/>
          </p:cNvSpPr>
          <p:nvPr>
            <p:ph type="title"/>
          </p:nvPr>
        </p:nvSpPr>
        <p:spPr/>
        <p:txBody>
          <a:bodyPr/>
          <a:lstStyle/>
          <a:p>
            <a:r>
              <a:rPr lang="en-US" dirty="0"/>
              <a:t>Hibernate Lifecycle</a:t>
            </a:r>
          </a:p>
        </p:txBody>
      </p:sp>
      <p:sp>
        <p:nvSpPr>
          <p:cNvPr id="3" name="Text Placeholder 2">
            <a:extLst>
              <a:ext uri="{FF2B5EF4-FFF2-40B4-BE49-F238E27FC236}">
                <a16:creationId xmlns:a16="http://schemas.microsoft.com/office/drawing/2014/main" id="{51CFF680-DF3A-73B1-6B65-D853E1E70EE7}"/>
              </a:ext>
            </a:extLst>
          </p:cNvPr>
          <p:cNvSpPr>
            <a:spLocks noGrp="1"/>
          </p:cNvSpPr>
          <p:nvPr>
            <p:ph type="body" idx="1"/>
          </p:nvPr>
        </p:nvSpPr>
        <p:spPr>
          <a:xfrm>
            <a:off x="50800" y="1625600"/>
            <a:ext cx="12046712" cy="4962339"/>
          </a:xfrm>
        </p:spPr>
        <p:txBody>
          <a:bodyPr>
            <a:normAutofit fontScale="85000" lnSpcReduction="20000"/>
          </a:bodyPr>
          <a:lstStyle/>
          <a:p>
            <a:pPr marL="3175" indent="0">
              <a:buNone/>
            </a:pPr>
            <a:r>
              <a:rPr lang="en-US" sz="2800" b="1" dirty="0"/>
              <a:t>2. Persistent </a:t>
            </a:r>
            <a:r>
              <a:rPr lang="en-US" sz="2800" b="1" dirty="0" smtClean="0"/>
              <a:t>State</a:t>
            </a:r>
            <a:endParaRPr lang="en-US" sz="2800" dirty="0"/>
          </a:p>
          <a:p>
            <a:pPr>
              <a:lnSpc>
                <a:spcPct val="150000"/>
              </a:lnSpc>
            </a:pPr>
            <a:r>
              <a:rPr lang="en-US" sz="2800" dirty="0"/>
              <a:t>An entity instance transitions to the persistent state when it's associated with a </a:t>
            </a:r>
            <a:br>
              <a:rPr lang="en-US" sz="2800" dirty="0"/>
            </a:br>
            <a:r>
              <a:rPr lang="en-US" sz="2800" dirty="0"/>
              <a:t>Hibernate session. This can happen through:</a:t>
            </a:r>
          </a:p>
          <a:p>
            <a:pPr lvl="1" algn="just">
              <a:lnSpc>
                <a:spcPct val="150000"/>
              </a:lnSpc>
            </a:pPr>
            <a:r>
              <a:rPr lang="en-US" sz="2800" b="1" dirty="0"/>
              <a:t>persist() method:</a:t>
            </a:r>
            <a:r>
              <a:rPr lang="en-US" sz="2800" dirty="0"/>
              <a:t> Explicitly makes an instance persistent.</a:t>
            </a:r>
          </a:p>
          <a:p>
            <a:pPr lvl="1" algn="just">
              <a:lnSpc>
                <a:spcPct val="150000"/>
              </a:lnSpc>
            </a:pPr>
            <a:r>
              <a:rPr lang="en-US" sz="2800" b="1" dirty="0"/>
              <a:t>Cascading:</a:t>
            </a:r>
            <a:r>
              <a:rPr lang="en-US" sz="2800" dirty="0"/>
              <a:t> If an associated entity is persisted and cascading is enabled, </a:t>
            </a:r>
            <a:br>
              <a:rPr lang="en-US" sz="2800" dirty="0"/>
            </a:br>
            <a:r>
              <a:rPr lang="en-US" sz="2800" dirty="0"/>
              <a:t>the current instance becomes persistent as well.</a:t>
            </a:r>
          </a:p>
          <a:p>
            <a:pPr lvl="1" algn="just">
              <a:lnSpc>
                <a:spcPct val="150000"/>
              </a:lnSpc>
            </a:pPr>
            <a:r>
              <a:rPr lang="en-US" sz="2800" b="1" dirty="0"/>
              <a:t>Querying:</a:t>
            </a:r>
            <a:r>
              <a:rPr lang="en-US" sz="2800" dirty="0"/>
              <a:t> When an entity is retrieved from the database using find(), </a:t>
            </a:r>
            <a:r>
              <a:rPr lang="en-US" sz="2800" dirty="0" err="1" smtClean="0"/>
              <a:t>createQuery</a:t>
            </a:r>
            <a:r>
              <a:rPr lang="en-US" sz="2800" dirty="0" smtClean="0"/>
              <a:t>(),</a:t>
            </a:r>
            <a:r>
              <a:rPr lang="en-US" sz="2800" dirty="0"/>
              <a:t> or other query methods.</a:t>
            </a:r>
          </a:p>
          <a:p>
            <a:pPr>
              <a:lnSpc>
                <a:spcPct val="150000"/>
              </a:lnSpc>
            </a:pPr>
            <a:r>
              <a:rPr lang="en-US" sz="2800" dirty="0"/>
              <a:t>Changes made to a persistent instance are tracked by Hibernate and will be synchronized with the database upon flushing or transaction commit.</a:t>
            </a:r>
          </a:p>
          <a:p>
            <a:pPr>
              <a:buFont typeface="Wingdings" panose="05000000000000000000" pitchFamily="2" charset="2"/>
              <a:buChar char="v"/>
            </a:pPr>
            <a:endParaRPr lang="en-US" sz="2700" dirty="0"/>
          </a:p>
        </p:txBody>
      </p:sp>
      <p:sp>
        <p:nvSpPr>
          <p:cNvPr id="4" name="Slide Number Placeholder 3">
            <a:extLst>
              <a:ext uri="{FF2B5EF4-FFF2-40B4-BE49-F238E27FC236}">
                <a16:creationId xmlns:a16="http://schemas.microsoft.com/office/drawing/2014/main" id="{F7781021-7264-B4C9-E2B4-F492C975CB07}"/>
              </a:ext>
            </a:extLst>
          </p:cNvPr>
          <p:cNvSpPr>
            <a:spLocks noGrp="1"/>
          </p:cNvSpPr>
          <p:nvPr>
            <p:ph type="sldNum" idx="12"/>
          </p:nvPr>
        </p:nvSpPr>
        <p:spPr/>
        <p:txBody>
          <a:bodyPr/>
          <a:lstStyle/>
          <a:p>
            <a:fld id="{00000000-1234-1234-1234-123412341234}" type="slidenum">
              <a:rPr lang="en-US" smtClean="0"/>
              <a:pPr/>
              <a:t>15</a:t>
            </a:fld>
            <a:endParaRPr lang="en-US" dirty="0"/>
          </a:p>
        </p:txBody>
      </p:sp>
    </p:spTree>
    <p:extLst>
      <p:ext uri="{BB962C8B-B14F-4D97-AF65-F5344CB8AC3E}">
        <p14:creationId xmlns:p14="http://schemas.microsoft.com/office/powerpoint/2010/main" val="478996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400B-A5F4-B41A-C5B8-3616CAFBE7D2}"/>
              </a:ext>
            </a:extLst>
          </p:cNvPr>
          <p:cNvSpPr>
            <a:spLocks noGrp="1"/>
          </p:cNvSpPr>
          <p:nvPr>
            <p:ph type="title"/>
          </p:nvPr>
        </p:nvSpPr>
        <p:spPr/>
        <p:txBody>
          <a:bodyPr/>
          <a:lstStyle/>
          <a:p>
            <a:r>
              <a:rPr lang="en-US" dirty="0"/>
              <a:t>Hibernate Lifecycle</a:t>
            </a:r>
          </a:p>
        </p:txBody>
      </p:sp>
      <p:sp>
        <p:nvSpPr>
          <p:cNvPr id="3" name="Text Placeholder 2">
            <a:extLst>
              <a:ext uri="{FF2B5EF4-FFF2-40B4-BE49-F238E27FC236}">
                <a16:creationId xmlns:a16="http://schemas.microsoft.com/office/drawing/2014/main" id="{51CFF680-DF3A-73B1-6B65-D853E1E70EE7}"/>
              </a:ext>
            </a:extLst>
          </p:cNvPr>
          <p:cNvSpPr>
            <a:spLocks noGrp="1"/>
          </p:cNvSpPr>
          <p:nvPr>
            <p:ph type="body" idx="1"/>
          </p:nvPr>
        </p:nvSpPr>
        <p:spPr>
          <a:xfrm>
            <a:off x="50800" y="1635760"/>
            <a:ext cx="12141200" cy="4952179"/>
          </a:xfrm>
        </p:spPr>
        <p:txBody>
          <a:bodyPr>
            <a:normAutofit fontScale="92500" lnSpcReduction="10000"/>
          </a:bodyPr>
          <a:lstStyle/>
          <a:p>
            <a:pPr marL="3175" indent="0">
              <a:lnSpc>
                <a:spcPct val="140000"/>
              </a:lnSpc>
              <a:buNone/>
            </a:pPr>
            <a:r>
              <a:rPr lang="en-US" sz="2800" b="1" dirty="0"/>
              <a:t>3. Detached </a:t>
            </a:r>
            <a:r>
              <a:rPr lang="en-US" sz="2800" b="1" dirty="0" smtClean="0"/>
              <a:t>State</a:t>
            </a:r>
            <a:endParaRPr lang="en-US" sz="2800" dirty="0"/>
          </a:p>
          <a:p>
            <a:pPr>
              <a:lnSpc>
                <a:spcPct val="140000"/>
              </a:lnSpc>
            </a:pPr>
            <a:r>
              <a:rPr lang="en-US" sz="2800" dirty="0"/>
              <a:t>An entity instance becomes detached when it's no longer associated with a </a:t>
            </a:r>
            <a:br>
              <a:rPr lang="en-US" sz="2800" dirty="0"/>
            </a:br>
            <a:r>
              <a:rPr lang="en-US" sz="2800" dirty="0"/>
              <a:t>Hibernate session. This can occur when:</a:t>
            </a:r>
          </a:p>
          <a:p>
            <a:pPr lvl="1">
              <a:lnSpc>
                <a:spcPct val="140000"/>
              </a:lnSpc>
            </a:pPr>
            <a:r>
              <a:rPr lang="en-US" sz="2800" b="1" dirty="0"/>
              <a:t>Session is closed:</a:t>
            </a:r>
            <a:r>
              <a:rPr lang="en-US" sz="2800" dirty="0"/>
              <a:t> Closing the session detaches all persistent instances associated with it.</a:t>
            </a:r>
          </a:p>
          <a:p>
            <a:pPr lvl="1">
              <a:lnSpc>
                <a:spcPct val="140000"/>
              </a:lnSpc>
            </a:pPr>
            <a:r>
              <a:rPr lang="en-US" sz="2800" b="1" dirty="0"/>
              <a:t>detach() method:</a:t>
            </a:r>
            <a:r>
              <a:rPr lang="en-US" sz="2800" dirty="0"/>
              <a:t> Explicitly detaches an instance from the session.</a:t>
            </a:r>
          </a:p>
          <a:p>
            <a:pPr lvl="1">
              <a:lnSpc>
                <a:spcPct val="140000"/>
              </a:lnSpc>
            </a:pPr>
            <a:r>
              <a:rPr lang="en-US" sz="2800" b="1" dirty="0"/>
              <a:t>Serialization:</a:t>
            </a:r>
            <a:r>
              <a:rPr lang="en-US" sz="2800" dirty="0"/>
              <a:t> Serializing a persistent instance detaches it.</a:t>
            </a:r>
          </a:p>
          <a:p>
            <a:pPr>
              <a:lnSpc>
                <a:spcPct val="140000"/>
              </a:lnSpc>
            </a:pPr>
            <a:r>
              <a:rPr lang="en-US" sz="2800" dirty="0"/>
              <a:t>Changes made to a detached instance are not tracked by Hibernate and won't be automatically persisted.</a:t>
            </a:r>
          </a:p>
          <a:p>
            <a:pPr>
              <a:buFont typeface="Wingdings" panose="05000000000000000000" pitchFamily="2" charset="2"/>
              <a:buChar char="v"/>
            </a:pPr>
            <a:endParaRPr lang="en-US" sz="2700" dirty="0"/>
          </a:p>
        </p:txBody>
      </p:sp>
      <p:sp>
        <p:nvSpPr>
          <p:cNvPr id="4" name="Slide Number Placeholder 3">
            <a:extLst>
              <a:ext uri="{FF2B5EF4-FFF2-40B4-BE49-F238E27FC236}">
                <a16:creationId xmlns:a16="http://schemas.microsoft.com/office/drawing/2014/main" id="{F7781021-7264-B4C9-E2B4-F492C975CB07}"/>
              </a:ext>
            </a:extLst>
          </p:cNvPr>
          <p:cNvSpPr>
            <a:spLocks noGrp="1"/>
          </p:cNvSpPr>
          <p:nvPr>
            <p:ph type="sldNum" idx="12"/>
          </p:nvPr>
        </p:nvSpPr>
        <p:spPr/>
        <p:txBody>
          <a:bodyPr/>
          <a:lstStyle/>
          <a:p>
            <a:fld id="{00000000-1234-1234-1234-123412341234}" type="slidenum">
              <a:rPr lang="en-US" smtClean="0"/>
              <a:pPr/>
              <a:t>16</a:t>
            </a:fld>
            <a:endParaRPr lang="en-US" dirty="0"/>
          </a:p>
        </p:txBody>
      </p:sp>
    </p:spTree>
    <p:extLst>
      <p:ext uri="{BB962C8B-B14F-4D97-AF65-F5344CB8AC3E}">
        <p14:creationId xmlns:p14="http://schemas.microsoft.com/office/powerpoint/2010/main" val="910987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400B-A5F4-B41A-C5B8-3616CAFBE7D2}"/>
              </a:ext>
            </a:extLst>
          </p:cNvPr>
          <p:cNvSpPr>
            <a:spLocks noGrp="1"/>
          </p:cNvSpPr>
          <p:nvPr>
            <p:ph type="title"/>
          </p:nvPr>
        </p:nvSpPr>
        <p:spPr/>
        <p:txBody>
          <a:bodyPr/>
          <a:lstStyle/>
          <a:p>
            <a:r>
              <a:rPr lang="en-US" dirty="0"/>
              <a:t>Hibernate Lifecycle</a:t>
            </a:r>
          </a:p>
        </p:txBody>
      </p:sp>
      <p:sp>
        <p:nvSpPr>
          <p:cNvPr id="3" name="Text Placeholder 2">
            <a:extLst>
              <a:ext uri="{FF2B5EF4-FFF2-40B4-BE49-F238E27FC236}">
                <a16:creationId xmlns:a16="http://schemas.microsoft.com/office/drawing/2014/main" id="{51CFF680-DF3A-73B1-6B65-D853E1E70EE7}"/>
              </a:ext>
            </a:extLst>
          </p:cNvPr>
          <p:cNvSpPr>
            <a:spLocks noGrp="1"/>
          </p:cNvSpPr>
          <p:nvPr>
            <p:ph type="body" idx="1"/>
          </p:nvPr>
        </p:nvSpPr>
        <p:spPr>
          <a:xfrm>
            <a:off x="50800" y="1584960"/>
            <a:ext cx="12049760" cy="4602481"/>
          </a:xfrm>
        </p:spPr>
        <p:txBody>
          <a:bodyPr>
            <a:normAutofit/>
          </a:bodyPr>
          <a:lstStyle/>
          <a:p>
            <a:pPr marL="3175" indent="0">
              <a:lnSpc>
                <a:spcPct val="120000"/>
              </a:lnSpc>
              <a:buNone/>
            </a:pPr>
            <a:r>
              <a:rPr lang="en-US" b="1" dirty="0"/>
              <a:t>4. Removed </a:t>
            </a:r>
            <a:r>
              <a:rPr lang="en-US" b="1" dirty="0" smtClean="0"/>
              <a:t>State</a:t>
            </a:r>
            <a:endParaRPr lang="en-US" dirty="0"/>
          </a:p>
          <a:p>
            <a:pPr>
              <a:lnSpc>
                <a:spcPct val="120000"/>
              </a:lnSpc>
            </a:pPr>
            <a:r>
              <a:rPr lang="en-US" dirty="0"/>
              <a:t>An entity instance enters the removed state when it's marked for </a:t>
            </a:r>
            <a:r>
              <a:rPr lang="en-US" dirty="0" smtClean="0"/>
              <a:t>deletion</a:t>
            </a:r>
            <a:r>
              <a:rPr lang="en-US" dirty="0"/>
              <a:t> </a:t>
            </a:r>
            <a:r>
              <a:rPr lang="en-US" dirty="0" smtClean="0"/>
              <a:t>using the</a:t>
            </a:r>
            <a:r>
              <a:rPr lang="en-US" dirty="0"/>
              <a:t> remove() method.</a:t>
            </a:r>
          </a:p>
          <a:p>
            <a:pPr>
              <a:lnSpc>
                <a:spcPct val="120000"/>
              </a:lnSpc>
            </a:pPr>
            <a:r>
              <a:rPr lang="en-US" dirty="0"/>
              <a:t>The actual deletion from the database occurs upon flushing or transaction </a:t>
            </a:r>
            <a:br>
              <a:rPr lang="en-US" dirty="0"/>
            </a:br>
            <a:r>
              <a:rPr lang="en-US" dirty="0"/>
              <a:t>commit.</a:t>
            </a:r>
          </a:p>
          <a:p>
            <a:pPr>
              <a:lnSpc>
                <a:spcPct val="120000"/>
              </a:lnSpc>
              <a:buFont typeface="Wingdings" panose="05000000000000000000" pitchFamily="2" charset="2"/>
              <a:buChar char="v"/>
            </a:pPr>
            <a:endParaRPr lang="en-US" sz="2700" dirty="0"/>
          </a:p>
        </p:txBody>
      </p:sp>
      <p:sp>
        <p:nvSpPr>
          <p:cNvPr id="4" name="Slide Number Placeholder 3">
            <a:extLst>
              <a:ext uri="{FF2B5EF4-FFF2-40B4-BE49-F238E27FC236}">
                <a16:creationId xmlns:a16="http://schemas.microsoft.com/office/drawing/2014/main" id="{F7781021-7264-B4C9-E2B4-F492C975CB07}"/>
              </a:ext>
            </a:extLst>
          </p:cNvPr>
          <p:cNvSpPr>
            <a:spLocks noGrp="1"/>
          </p:cNvSpPr>
          <p:nvPr>
            <p:ph type="sldNum" idx="12"/>
          </p:nvPr>
        </p:nvSpPr>
        <p:spPr/>
        <p:txBody>
          <a:bodyPr/>
          <a:lstStyle/>
          <a:p>
            <a:fld id="{00000000-1234-1234-1234-123412341234}" type="slidenum">
              <a:rPr lang="en-US" smtClean="0"/>
              <a:pPr/>
              <a:t>17</a:t>
            </a:fld>
            <a:endParaRPr lang="en-US" dirty="0"/>
          </a:p>
        </p:txBody>
      </p:sp>
    </p:spTree>
    <p:extLst>
      <p:ext uri="{BB962C8B-B14F-4D97-AF65-F5344CB8AC3E}">
        <p14:creationId xmlns:p14="http://schemas.microsoft.com/office/powerpoint/2010/main" val="4056566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JPA vs Hibernate</a:t>
            </a:r>
          </a:p>
        </p:txBody>
      </p:sp>
      <p:sp>
        <p:nvSpPr>
          <p:cNvPr id="3" name="Text Placeholder 2"/>
          <p:cNvSpPr>
            <a:spLocks noGrp="1"/>
          </p:cNvSpPr>
          <p:nvPr>
            <p:ph type="body" idx="1"/>
          </p:nvPr>
        </p:nvSpPr>
        <p:spPr/>
        <p:txBody>
          <a:bodyPr>
            <a:normAutofit/>
          </a:bodyPr>
          <a:lstStyle/>
          <a:p>
            <a:endParaRPr lang="en-US" dirty="0"/>
          </a:p>
          <a:p>
            <a:endParaRPr lang="en-US" dirty="0"/>
          </a:p>
          <a:p>
            <a:endParaRPr lang="en-US" dirty="0"/>
          </a:p>
          <a:p>
            <a:pPr lvl="1"/>
            <a:endParaRPr lang="en-US" dirty="0"/>
          </a:p>
        </p:txBody>
      </p:sp>
      <p:sp>
        <p:nvSpPr>
          <p:cNvPr id="4" name="Slide Number Placeholder 3"/>
          <p:cNvSpPr>
            <a:spLocks noGrp="1"/>
          </p:cNvSpPr>
          <p:nvPr>
            <p:ph type="sldNum" idx="12"/>
          </p:nvPr>
        </p:nvSpPr>
        <p:spPr>
          <a:solidFill>
            <a:srgbClr val="FB7432"/>
          </a:solidFill>
          <a:ln>
            <a:noFill/>
          </a:ln>
        </p:spPr>
        <p:txBody>
          <a:bodyPr spcFirstLastPara="1" wrap="none" lIns="91425" tIns="45700" rIns="91425" bIns="45700" anchor="ctr" anchorCtr="0">
            <a:noAutofit/>
          </a:bodyPr>
          <a:lstStyle/>
          <a:p>
            <a:fld id="{00000000-1234-1234-1234-123412341234}" type="slidenum">
              <a:rPr lang="en-US" smtClean="0"/>
              <a:pPr/>
              <a:t>18</a:t>
            </a:fld>
            <a:endParaRPr lang="en-US" dirty="0"/>
          </a:p>
        </p:txBody>
      </p:sp>
      <p:sp>
        <p:nvSpPr>
          <p:cNvPr id="5" name="Content Placeholder 2">
            <a:extLst>
              <a:ext uri="{FF2B5EF4-FFF2-40B4-BE49-F238E27FC236}">
                <a16:creationId xmlns:a16="http://schemas.microsoft.com/office/drawing/2014/main" id="{E880095E-C7E4-079E-697A-7CB614DAEF12}"/>
              </a:ext>
            </a:extLst>
          </p:cNvPr>
          <p:cNvSpPr txBox="1">
            <a:spLocks/>
          </p:cNvSpPr>
          <p:nvPr/>
        </p:nvSpPr>
        <p:spPr>
          <a:xfrm>
            <a:off x="1267791" y="1887148"/>
            <a:ext cx="9589969" cy="361041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346075" marR="0" lvl="0" indent="-342900" algn="just" rtl="0">
              <a:lnSpc>
                <a:spcPct val="110000"/>
              </a:lnSpc>
              <a:spcBef>
                <a:spcPts val="0"/>
              </a:spcBef>
              <a:spcAft>
                <a:spcPts val="0"/>
              </a:spcAft>
              <a:buClr>
                <a:srgbClr val="973735"/>
              </a:buClr>
              <a:buSzPct val="50000"/>
              <a:buFont typeface="Noto Sans Symbols"/>
              <a:buChar char="◆"/>
              <a:defRPr lang="en-US" sz="2600" b="0" i="0" u="none" strike="noStrike" cap="none" dirty="0" smtClean="0">
                <a:solidFill>
                  <a:schemeClr val="dk1"/>
                </a:solidFill>
                <a:latin typeface="Arial"/>
                <a:ea typeface="Arial"/>
                <a:cs typeface="Arial"/>
                <a:sym typeface="Arial"/>
              </a:defRPr>
            </a:lvl1pPr>
            <a:lvl2pPr marL="682625" marR="0" lvl="1" indent="-342900" algn="l" rtl="0">
              <a:lnSpc>
                <a:spcPct val="90000"/>
              </a:lnSpc>
              <a:spcBef>
                <a:spcPts val="0"/>
              </a:spcBef>
              <a:spcAft>
                <a:spcPts val="0"/>
              </a:spcAft>
              <a:buClr>
                <a:srgbClr val="963737"/>
              </a:buClr>
              <a:buSzPts val="1800"/>
              <a:buFont typeface="Wingdings" panose="05000000000000000000" pitchFamily="2" charset="2"/>
              <a:buChar char="§"/>
              <a:defRPr sz="23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rgbClr val="963737"/>
              </a:buClr>
              <a:buSzPts val="1800"/>
              <a:buFont typeface="Arial"/>
              <a:buChar char="•"/>
              <a:defRPr sz="23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lnSpc>
                <a:spcPct val="150000"/>
              </a:lnSpc>
              <a:buNone/>
            </a:pPr>
            <a:endParaRPr lang="en-US" sz="2800" dirty="0"/>
          </a:p>
        </p:txBody>
      </p:sp>
      <p:graphicFrame>
        <p:nvGraphicFramePr>
          <p:cNvPr id="6" name="Table 5">
            <a:extLst>
              <a:ext uri="{FF2B5EF4-FFF2-40B4-BE49-F238E27FC236}">
                <a16:creationId xmlns:a16="http://schemas.microsoft.com/office/drawing/2014/main" id="{79E228EA-ED5D-4FBD-A109-82AAEBEEB4A9}"/>
              </a:ext>
            </a:extLst>
          </p:cNvPr>
          <p:cNvGraphicFramePr>
            <a:graphicFrameLocks noGrp="1"/>
          </p:cNvGraphicFramePr>
          <p:nvPr>
            <p:extLst>
              <p:ext uri="{D42A27DB-BD31-4B8C-83A1-F6EECF244321}">
                <p14:modId xmlns:p14="http://schemas.microsoft.com/office/powerpoint/2010/main" val="1118345824"/>
              </p:ext>
            </p:extLst>
          </p:nvPr>
        </p:nvGraphicFramePr>
        <p:xfrm>
          <a:off x="115824" y="1608399"/>
          <a:ext cx="11883136" cy="4741839"/>
        </p:xfrm>
        <a:graphic>
          <a:graphicData uri="http://schemas.openxmlformats.org/drawingml/2006/table">
            <a:tbl>
              <a:tblPr>
                <a:tableStyleId>{8A107856-5554-42FB-B03E-39F5DBC370BA}</a:tableStyleId>
              </a:tblPr>
              <a:tblGrid>
                <a:gridCol w="5941568">
                  <a:extLst>
                    <a:ext uri="{9D8B030D-6E8A-4147-A177-3AD203B41FA5}">
                      <a16:colId xmlns:a16="http://schemas.microsoft.com/office/drawing/2014/main" val="2837141442"/>
                    </a:ext>
                  </a:extLst>
                </a:gridCol>
                <a:gridCol w="5941568">
                  <a:extLst>
                    <a:ext uri="{9D8B030D-6E8A-4147-A177-3AD203B41FA5}">
                      <a16:colId xmlns:a16="http://schemas.microsoft.com/office/drawing/2014/main" val="4031673817"/>
                    </a:ext>
                  </a:extLst>
                </a:gridCol>
              </a:tblGrid>
              <a:tr h="390881">
                <a:tc>
                  <a:txBody>
                    <a:bodyPr/>
                    <a:lstStyle/>
                    <a:p>
                      <a:pPr algn="l" fontAlgn="t"/>
                      <a:r>
                        <a:rPr lang="en-US" sz="1600" b="1" dirty="0">
                          <a:effectLst/>
                        </a:rPr>
                        <a:t>JPA</a:t>
                      </a:r>
                      <a:endParaRPr lang="en-US" sz="1600" b="1" dirty="0">
                        <a:solidFill>
                          <a:srgbClr val="000000"/>
                        </a:solidFill>
                        <a:effectLst/>
                        <a:latin typeface="times new roman" panose="02020603050405020304" pitchFamily="18" charset="0"/>
                      </a:endParaRPr>
                    </a:p>
                  </a:txBody>
                  <a:tcPr marL="95704" marR="95704" marT="95704" marB="95704"/>
                </a:tc>
                <a:tc>
                  <a:txBody>
                    <a:bodyPr/>
                    <a:lstStyle/>
                    <a:p>
                      <a:pPr algn="l" fontAlgn="t"/>
                      <a:r>
                        <a:rPr lang="en-US" sz="1600" b="1" dirty="0">
                          <a:effectLst/>
                        </a:rPr>
                        <a:t>Hibernate</a:t>
                      </a:r>
                      <a:endParaRPr lang="en-US" sz="1600" b="1" dirty="0">
                        <a:solidFill>
                          <a:srgbClr val="000000"/>
                        </a:solidFill>
                        <a:effectLst/>
                        <a:latin typeface="times new roman" panose="02020603050405020304" pitchFamily="18" charset="0"/>
                      </a:endParaRPr>
                    </a:p>
                  </a:txBody>
                  <a:tcPr marL="95704" marR="95704" marT="95704" marB="95704"/>
                </a:tc>
                <a:extLst>
                  <a:ext uri="{0D108BD9-81ED-4DB2-BD59-A6C34878D82A}">
                    <a16:rowId xmlns:a16="http://schemas.microsoft.com/office/drawing/2014/main" val="3744910521"/>
                  </a:ext>
                </a:extLst>
              </a:tr>
              <a:tr h="690012">
                <a:tc>
                  <a:txBody>
                    <a:bodyPr/>
                    <a:lstStyle/>
                    <a:p>
                      <a:pPr algn="just" fontAlgn="t"/>
                      <a:r>
                        <a:rPr lang="en-US" sz="1600" dirty="0">
                          <a:effectLst/>
                        </a:rPr>
                        <a:t>Java Persistence API (</a:t>
                      </a:r>
                      <a:r>
                        <a:rPr lang="en-US" sz="1600" dirty="0" smtClean="0">
                          <a:effectLst/>
                        </a:rPr>
                        <a:t>JP.A</a:t>
                      </a:r>
                      <a:r>
                        <a:rPr lang="en-US" sz="1600" dirty="0">
                          <a:effectLst/>
                        </a:rPr>
                        <a:t>) defines the management of relational data in the Java applications.</a:t>
                      </a:r>
                      <a:endParaRPr lang="en-US" sz="1600" dirty="0">
                        <a:solidFill>
                          <a:srgbClr val="333333"/>
                        </a:solidFill>
                        <a:effectLst/>
                        <a:latin typeface="inter-regular"/>
                      </a:endParaRPr>
                    </a:p>
                  </a:txBody>
                  <a:tcPr marL="63803" marR="63803" marT="63803" marB="63803"/>
                </a:tc>
                <a:tc>
                  <a:txBody>
                    <a:bodyPr/>
                    <a:lstStyle/>
                    <a:p>
                      <a:pPr algn="just" fontAlgn="t"/>
                      <a:r>
                        <a:rPr lang="en-US" sz="1600" dirty="0">
                          <a:effectLst/>
                        </a:rPr>
                        <a:t>Hibernate is an Object-Relational Mapping (ORM) tool which is used to save the state of Java object into the database.</a:t>
                      </a:r>
                      <a:endParaRPr lang="en-US" sz="1600" dirty="0">
                        <a:solidFill>
                          <a:srgbClr val="333333"/>
                        </a:solidFill>
                        <a:effectLst/>
                        <a:latin typeface="inter-regular"/>
                      </a:endParaRPr>
                    </a:p>
                  </a:txBody>
                  <a:tcPr marL="63803" marR="63803" marT="63803" marB="63803"/>
                </a:tc>
                <a:extLst>
                  <a:ext uri="{0D108BD9-81ED-4DB2-BD59-A6C34878D82A}">
                    <a16:rowId xmlns:a16="http://schemas.microsoft.com/office/drawing/2014/main" val="3954863702"/>
                  </a:ext>
                </a:extLst>
              </a:tr>
              <a:tr h="503410">
                <a:tc>
                  <a:txBody>
                    <a:bodyPr/>
                    <a:lstStyle/>
                    <a:p>
                      <a:pPr algn="just" fontAlgn="t"/>
                      <a:r>
                        <a:rPr lang="en-US" sz="1600">
                          <a:effectLst/>
                        </a:rPr>
                        <a:t>It is just a specification. Various ORM tools implement it for data persistence.</a:t>
                      </a:r>
                      <a:endParaRPr lang="en-US" sz="1600">
                        <a:solidFill>
                          <a:srgbClr val="333333"/>
                        </a:solidFill>
                        <a:effectLst/>
                        <a:latin typeface="inter-regular"/>
                      </a:endParaRPr>
                    </a:p>
                  </a:txBody>
                  <a:tcPr marL="63803" marR="63803" marT="63803" marB="63803"/>
                </a:tc>
                <a:tc>
                  <a:txBody>
                    <a:bodyPr/>
                    <a:lstStyle/>
                    <a:p>
                      <a:pPr algn="just" fontAlgn="t"/>
                      <a:r>
                        <a:rPr lang="en-US" sz="1600" dirty="0">
                          <a:effectLst/>
                        </a:rPr>
                        <a:t>It is one of the most frequently used JPA implementation.</a:t>
                      </a:r>
                      <a:endParaRPr lang="en-US" sz="1600" dirty="0">
                        <a:solidFill>
                          <a:srgbClr val="333333"/>
                        </a:solidFill>
                        <a:effectLst/>
                        <a:latin typeface="inter-regular"/>
                      </a:endParaRPr>
                    </a:p>
                  </a:txBody>
                  <a:tcPr marL="63803" marR="63803" marT="63803" marB="63803"/>
                </a:tc>
                <a:extLst>
                  <a:ext uri="{0D108BD9-81ED-4DB2-BD59-A6C34878D82A}">
                    <a16:rowId xmlns:a16="http://schemas.microsoft.com/office/drawing/2014/main" val="3008335670"/>
                  </a:ext>
                </a:extLst>
              </a:tr>
              <a:tr h="324251">
                <a:tc>
                  <a:txBody>
                    <a:bodyPr/>
                    <a:lstStyle/>
                    <a:p>
                      <a:pPr algn="just" fontAlgn="t"/>
                      <a:r>
                        <a:rPr lang="en-US" sz="1600" dirty="0">
                          <a:effectLst/>
                        </a:rPr>
                        <a:t>It is defined in </a:t>
                      </a:r>
                      <a:r>
                        <a:rPr lang="en-US" sz="1600" b="1" dirty="0" err="1">
                          <a:effectLst/>
                        </a:rPr>
                        <a:t>javax.persistence</a:t>
                      </a:r>
                      <a:r>
                        <a:rPr lang="en-US" sz="1600" dirty="0">
                          <a:effectLst/>
                        </a:rPr>
                        <a:t> package.</a:t>
                      </a:r>
                      <a:endParaRPr lang="en-US" sz="1600" dirty="0">
                        <a:solidFill>
                          <a:srgbClr val="333333"/>
                        </a:solidFill>
                        <a:effectLst/>
                        <a:latin typeface="inter-regular"/>
                      </a:endParaRPr>
                    </a:p>
                  </a:txBody>
                  <a:tcPr marL="63803" marR="63803" marT="63803" marB="63803"/>
                </a:tc>
                <a:tc>
                  <a:txBody>
                    <a:bodyPr/>
                    <a:lstStyle/>
                    <a:p>
                      <a:pPr algn="just" fontAlgn="t"/>
                      <a:r>
                        <a:rPr lang="en-US" sz="1600" dirty="0">
                          <a:effectLst/>
                        </a:rPr>
                        <a:t>It is defined in </a:t>
                      </a:r>
                      <a:r>
                        <a:rPr lang="en-US" sz="1600" b="1" dirty="0" err="1">
                          <a:effectLst/>
                        </a:rPr>
                        <a:t>org.hibernate</a:t>
                      </a:r>
                      <a:r>
                        <a:rPr lang="en-US" sz="1600" dirty="0">
                          <a:effectLst/>
                        </a:rPr>
                        <a:t> package.</a:t>
                      </a:r>
                      <a:endParaRPr lang="en-US" sz="1600" dirty="0">
                        <a:solidFill>
                          <a:srgbClr val="333333"/>
                        </a:solidFill>
                        <a:effectLst/>
                        <a:latin typeface="inter-regular"/>
                      </a:endParaRPr>
                    </a:p>
                  </a:txBody>
                  <a:tcPr marL="63803" marR="63803" marT="63803" marB="63803"/>
                </a:tc>
                <a:extLst>
                  <a:ext uri="{0D108BD9-81ED-4DB2-BD59-A6C34878D82A}">
                    <a16:rowId xmlns:a16="http://schemas.microsoft.com/office/drawing/2014/main" val="1522444314"/>
                  </a:ext>
                </a:extLst>
              </a:tr>
              <a:tr h="876616">
                <a:tc>
                  <a:txBody>
                    <a:bodyPr/>
                    <a:lstStyle/>
                    <a:p>
                      <a:pPr algn="just" fontAlgn="t"/>
                      <a:r>
                        <a:rPr lang="en-US" sz="1600" dirty="0">
                          <a:effectLst/>
                        </a:rPr>
                        <a:t>The </a:t>
                      </a:r>
                      <a:r>
                        <a:rPr lang="en-US" sz="1600" b="1" dirty="0" err="1">
                          <a:effectLst/>
                        </a:rPr>
                        <a:t>EntityManagerFactory</a:t>
                      </a:r>
                      <a:r>
                        <a:rPr lang="en-US" sz="1600" dirty="0">
                          <a:effectLst/>
                        </a:rPr>
                        <a:t> interface is used to interact with the entity manager factory for the persistence unit. Thus, it provides an entity manager.</a:t>
                      </a:r>
                      <a:endParaRPr lang="en-US" sz="1600" dirty="0">
                        <a:solidFill>
                          <a:srgbClr val="333333"/>
                        </a:solidFill>
                        <a:effectLst/>
                        <a:latin typeface="inter-regular"/>
                      </a:endParaRPr>
                    </a:p>
                  </a:txBody>
                  <a:tcPr marL="63803" marR="63803" marT="63803" marB="63803"/>
                </a:tc>
                <a:tc>
                  <a:txBody>
                    <a:bodyPr/>
                    <a:lstStyle/>
                    <a:p>
                      <a:pPr algn="just" fontAlgn="t"/>
                      <a:r>
                        <a:rPr lang="en-US" sz="1600" dirty="0">
                          <a:effectLst/>
                        </a:rPr>
                        <a:t>It uses </a:t>
                      </a:r>
                      <a:r>
                        <a:rPr lang="en-US" sz="1600" b="1" dirty="0" err="1">
                          <a:effectLst/>
                        </a:rPr>
                        <a:t>SessionFactory</a:t>
                      </a:r>
                      <a:r>
                        <a:rPr lang="en-US" sz="1600" dirty="0">
                          <a:effectLst/>
                        </a:rPr>
                        <a:t> interface to create Session instances.</a:t>
                      </a:r>
                      <a:endParaRPr lang="en-US" sz="1600" dirty="0">
                        <a:solidFill>
                          <a:srgbClr val="333333"/>
                        </a:solidFill>
                        <a:effectLst/>
                        <a:latin typeface="inter-regular"/>
                      </a:endParaRPr>
                    </a:p>
                  </a:txBody>
                  <a:tcPr marL="63803" marR="63803" marT="63803" marB="63803"/>
                </a:tc>
                <a:extLst>
                  <a:ext uri="{0D108BD9-81ED-4DB2-BD59-A6C34878D82A}">
                    <a16:rowId xmlns:a16="http://schemas.microsoft.com/office/drawing/2014/main" val="1089361921"/>
                  </a:ext>
                </a:extLst>
              </a:tr>
              <a:tr h="1063219">
                <a:tc>
                  <a:txBody>
                    <a:bodyPr/>
                    <a:lstStyle/>
                    <a:p>
                      <a:pPr algn="just" fontAlgn="t"/>
                      <a:r>
                        <a:rPr lang="en-US" sz="1600" dirty="0">
                          <a:effectLst/>
                        </a:rPr>
                        <a:t>It uses </a:t>
                      </a:r>
                      <a:r>
                        <a:rPr lang="en-US" sz="1600" b="1" dirty="0" err="1">
                          <a:effectLst/>
                        </a:rPr>
                        <a:t>EntityManager</a:t>
                      </a:r>
                      <a:r>
                        <a:rPr lang="en-US" sz="1600" dirty="0">
                          <a:effectLst/>
                        </a:rPr>
                        <a:t> interface to create, read, and delete operations for instances of mapped entity classes. This interface interacts with the persistence context.</a:t>
                      </a:r>
                      <a:endParaRPr lang="en-US" sz="1600" dirty="0">
                        <a:solidFill>
                          <a:srgbClr val="333333"/>
                        </a:solidFill>
                        <a:effectLst/>
                        <a:latin typeface="inter-regular"/>
                      </a:endParaRPr>
                    </a:p>
                  </a:txBody>
                  <a:tcPr marL="63803" marR="63803" marT="63803" marB="63803"/>
                </a:tc>
                <a:tc>
                  <a:txBody>
                    <a:bodyPr/>
                    <a:lstStyle/>
                    <a:p>
                      <a:pPr algn="just" fontAlgn="t"/>
                      <a:r>
                        <a:rPr lang="en-US" sz="1600" dirty="0">
                          <a:effectLst/>
                        </a:rPr>
                        <a:t>It uses </a:t>
                      </a:r>
                      <a:r>
                        <a:rPr lang="en-US" sz="1600" b="1" dirty="0">
                          <a:effectLst/>
                        </a:rPr>
                        <a:t>Session</a:t>
                      </a:r>
                      <a:r>
                        <a:rPr lang="en-US" sz="1600" dirty="0">
                          <a:effectLst/>
                        </a:rPr>
                        <a:t> interface to create, read, and delete operations for instances of mapped entity classes. It behaves as a runtime interface between a Java application and Hibernate.</a:t>
                      </a:r>
                      <a:endParaRPr lang="en-US" sz="1600" dirty="0">
                        <a:solidFill>
                          <a:srgbClr val="333333"/>
                        </a:solidFill>
                        <a:effectLst/>
                        <a:latin typeface="inter-regular"/>
                      </a:endParaRPr>
                    </a:p>
                  </a:txBody>
                  <a:tcPr marL="63803" marR="63803" marT="63803" marB="63803"/>
                </a:tc>
                <a:extLst>
                  <a:ext uri="{0D108BD9-81ED-4DB2-BD59-A6C34878D82A}">
                    <a16:rowId xmlns:a16="http://schemas.microsoft.com/office/drawing/2014/main" val="620786031"/>
                  </a:ext>
                </a:extLst>
              </a:tr>
              <a:tr h="690012">
                <a:tc>
                  <a:txBody>
                    <a:bodyPr/>
                    <a:lstStyle/>
                    <a:p>
                      <a:pPr algn="just" fontAlgn="t"/>
                      <a:r>
                        <a:rPr lang="en-US" sz="1600" dirty="0">
                          <a:effectLst/>
                        </a:rPr>
                        <a:t>It uses </a:t>
                      </a:r>
                      <a:r>
                        <a:rPr lang="en-US" sz="1600" b="1" dirty="0">
                          <a:effectLst/>
                        </a:rPr>
                        <a:t>Java Persistence Query Language (JPQL) </a:t>
                      </a:r>
                      <a:r>
                        <a:rPr lang="en-US" sz="1600" dirty="0">
                          <a:effectLst/>
                        </a:rPr>
                        <a:t>as an object-oriented query language to perform database operations.</a:t>
                      </a:r>
                      <a:endParaRPr lang="en-US" sz="1600" dirty="0">
                        <a:solidFill>
                          <a:srgbClr val="333333"/>
                        </a:solidFill>
                        <a:effectLst/>
                        <a:latin typeface="inter-regular"/>
                      </a:endParaRPr>
                    </a:p>
                  </a:txBody>
                  <a:tcPr marL="63803" marR="63803" marT="63803" marB="63803"/>
                </a:tc>
                <a:tc>
                  <a:txBody>
                    <a:bodyPr/>
                    <a:lstStyle/>
                    <a:p>
                      <a:pPr algn="just" fontAlgn="t"/>
                      <a:r>
                        <a:rPr lang="en-US" sz="1600" dirty="0">
                          <a:effectLst/>
                        </a:rPr>
                        <a:t>It uses </a:t>
                      </a:r>
                      <a:r>
                        <a:rPr lang="en-US" sz="1600" b="1" dirty="0">
                          <a:effectLst/>
                        </a:rPr>
                        <a:t>Hibernate Query Language (HQL) </a:t>
                      </a:r>
                      <a:r>
                        <a:rPr lang="en-US" sz="1600" dirty="0">
                          <a:effectLst/>
                        </a:rPr>
                        <a:t>as an object-oriented query language to perform database operations.</a:t>
                      </a:r>
                      <a:endParaRPr lang="en-US" sz="1600" dirty="0">
                        <a:solidFill>
                          <a:srgbClr val="333333"/>
                        </a:solidFill>
                        <a:effectLst/>
                        <a:latin typeface="inter-regular"/>
                      </a:endParaRPr>
                    </a:p>
                  </a:txBody>
                  <a:tcPr marL="63803" marR="63803" marT="63803" marB="63803"/>
                </a:tc>
                <a:extLst>
                  <a:ext uri="{0D108BD9-81ED-4DB2-BD59-A6C34878D82A}">
                    <a16:rowId xmlns:a16="http://schemas.microsoft.com/office/drawing/2014/main" val="4024073785"/>
                  </a:ext>
                </a:extLst>
              </a:tr>
            </a:tbl>
          </a:graphicData>
        </a:graphic>
      </p:graphicFrame>
    </p:spTree>
    <p:extLst>
      <p:ext uri="{BB962C8B-B14F-4D97-AF65-F5344CB8AC3E}">
        <p14:creationId xmlns:p14="http://schemas.microsoft.com/office/powerpoint/2010/main" val="4137857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400B-A5F4-B41A-C5B8-3616CAFBE7D2}"/>
              </a:ext>
            </a:extLst>
          </p:cNvPr>
          <p:cNvSpPr>
            <a:spLocks noGrp="1"/>
          </p:cNvSpPr>
          <p:nvPr>
            <p:ph type="title"/>
          </p:nvPr>
        </p:nvSpPr>
        <p:spPr/>
        <p:txBody>
          <a:bodyPr/>
          <a:lstStyle/>
          <a:p>
            <a:r>
              <a:rPr lang="en-US" dirty="0"/>
              <a:t>Hibernate Configuration</a:t>
            </a:r>
            <a:endParaRPr lang="en-VN" dirty="0"/>
          </a:p>
        </p:txBody>
      </p:sp>
      <p:sp>
        <p:nvSpPr>
          <p:cNvPr id="3" name="Text Placeholder 2">
            <a:extLst>
              <a:ext uri="{FF2B5EF4-FFF2-40B4-BE49-F238E27FC236}">
                <a16:creationId xmlns:a16="http://schemas.microsoft.com/office/drawing/2014/main" id="{51CFF680-DF3A-73B1-6B65-D853E1E70EE7}"/>
              </a:ext>
            </a:extLst>
          </p:cNvPr>
          <p:cNvSpPr>
            <a:spLocks noGrp="1"/>
          </p:cNvSpPr>
          <p:nvPr>
            <p:ph type="body" idx="1"/>
          </p:nvPr>
        </p:nvSpPr>
        <p:spPr>
          <a:xfrm>
            <a:off x="-44450" y="1627444"/>
            <a:ext cx="12141962" cy="4814445"/>
          </a:xfrm>
        </p:spPr>
        <p:txBody>
          <a:bodyPr>
            <a:normAutofit/>
          </a:bodyPr>
          <a:lstStyle/>
          <a:p>
            <a:pPr>
              <a:buFont typeface="Wingdings" panose="05000000000000000000" pitchFamily="2" charset="2"/>
              <a:buChar char="v"/>
            </a:pPr>
            <a:r>
              <a:rPr lang="en-US" dirty="0"/>
              <a:t>As Hibernate can operate in different environments, it requires a wide range of configuration parameters. These configurations contain the mapping information that provides different functionalities to Java classes. Generally, we provide database related mappings in the configuration file. Hibernate facilitates to provide the configurations either in an XML file (like hibernate.cfg.xml) or properties file (like </a:t>
            </a:r>
            <a:r>
              <a:rPr lang="en-US" dirty="0" err="1"/>
              <a:t>hibernate.properties</a:t>
            </a:r>
            <a:r>
              <a:rPr lang="en-US" dirty="0"/>
              <a:t>).</a:t>
            </a:r>
          </a:p>
          <a:p>
            <a:pPr>
              <a:buFont typeface="Wingdings" panose="05000000000000000000" pitchFamily="2" charset="2"/>
              <a:buChar char="v"/>
            </a:pPr>
            <a:endParaRPr lang="en-US" dirty="0"/>
          </a:p>
          <a:p>
            <a:pPr>
              <a:buFont typeface="Wingdings" panose="05000000000000000000" pitchFamily="2" charset="2"/>
              <a:buChar char="v"/>
            </a:pPr>
            <a:r>
              <a:rPr lang="en-US" dirty="0"/>
              <a:t>An instance of Configuration class allows specifying properties and mappings to applications. This class also builds an immutable </a:t>
            </a:r>
            <a:r>
              <a:rPr lang="en-US" b="1" dirty="0"/>
              <a:t>SessionFactory</a:t>
            </a:r>
            <a:r>
              <a:rPr lang="en-US" dirty="0"/>
              <a:t>.</a:t>
            </a:r>
          </a:p>
        </p:txBody>
      </p:sp>
      <p:sp>
        <p:nvSpPr>
          <p:cNvPr id="4" name="Slide Number Placeholder 3">
            <a:extLst>
              <a:ext uri="{FF2B5EF4-FFF2-40B4-BE49-F238E27FC236}">
                <a16:creationId xmlns:a16="http://schemas.microsoft.com/office/drawing/2014/main" id="{F7781021-7264-B4C9-E2B4-F492C975CB07}"/>
              </a:ext>
            </a:extLst>
          </p:cNvPr>
          <p:cNvSpPr>
            <a:spLocks noGrp="1"/>
          </p:cNvSpPr>
          <p:nvPr>
            <p:ph type="sldNum" idx="12"/>
          </p:nvPr>
        </p:nvSpPr>
        <p:spPr/>
        <p:txBody>
          <a:bodyPr/>
          <a:lstStyle/>
          <a:p>
            <a:fld id="{00000000-1234-1234-1234-123412341234}" type="slidenum">
              <a:rPr lang="en-US" smtClean="0"/>
              <a:pPr/>
              <a:t>19</a:t>
            </a:fld>
            <a:endParaRPr lang="en-US" dirty="0"/>
          </a:p>
        </p:txBody>
      </p:sp>
    </p:spTree>
    <p:extLst>
      <p:ext uri="{BB962C8B-B14F-4D97-AF65-F5344CB8AC3E}">
        <p14:creationId xmlns:p14="http://schemas.microsoft.com/office/powerpoint/2010/main" val="1531528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idx="1"/>
          </p:nvPr>
        </p:nvSpPr>
        <p:spPr/>
        <p:txBody>
          <a:bodyPr>
            <a:normAutofit/>
          </a:bodyPr>
          <a:lstStyle/>
          <a:p>
            <a:endParaRPr lang="en-US" dirty="0"/>
          </a:p>
          <a:p>
            <a:endParaRPr lang="en-US" dirty="0"/>
          </a:p>
          <a:p>
            <a:endParaRPr lang="en-US" dirty="0"/>
          </a:p>
          <a:p>
            <a:pPr lvl="1"/>
            <a:endParaRPr lang="en-US" dirty="0"/>
          </a:p>
        </p:txBody>
      </p:sp>
      <p:sp>
        <p:nvSpPr>
          <p:cNvPr id="4" name="Slide Number Placeholder 3"/>
          <p:cNvSpPr>
            <a:spLocks noGrp="1"/>
          </p:cNvSpPr>
          <p:nvPr>
            <p:ph type="sldNum" idx="12"/>
          </p:nvPr>
        </p:nvSpPr>
        <p:spPr>
          <a:solidFill>
            <a:srgbClr val="FB7432"/>
          </a:solidFill>
          <a:ln>
            <a:noFill/>
          </a:ln>
        </p:spPr>
        <p:txBody>
          <a:bodyPr spcFirstLastPara="1" wrap="none" lIns="91425" tIns="45700" rIns="91425" bIns="45700" anchor="ctr" anchorCtr="0">
            <a:noAutofit/>
          </a:bodyPr>
          <a:lstStyle/>
          <a:p>
            <a:fld id="{00000000-1234-1234-1234-123412341234}" type="slidenum">
              <a:rPr lang="en-US" smtClean="0"/>
              <a:pPr/>
              <a:t>2</a:t>
            </a:fld>
            <a:endParaRPr lang="en-US" dirty="0"/>
          </a:p>
        </p:txBody>
      </p:sp>
      <p:sp>
        <p:nvSpPr>
          <p:cNvPr id="5" name="Content Placeholder 2">
            <a:extLst>
              <a:ext uri="{FF2B5EF4-FFF2-40B4-BE49-F238E27FC236}">
                <a16:creationId xmlns:a16="http://schemas.microsoft.com/office/drawing/2014/main" id="{A72F4D24-D5E1-37B1-259C-60C9C08A8EC1}"/>
              </a:ext>
            </a:extLst>
          </p:cNvPr>
          <p:cNvSpPr txBox="1">
            <a:spLocks/>
          </p:cNvSpPr>
          <p:nvPr/>
        </p:nvSpPr>
        <p:spPr>
          <a:xfrm>
            <a:off x="101600" y="1627444"/>
            <a:ext cx="12090399" cy="466825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346075" marR="0" lvl="0" indent="-342900" algn="just" rtl="0">
              <a:lnSpc>
                <a:spcPct val="110000"/>
              </a:lnSpc>
              <a:spcBef>
                <a:spcPts val="0"/>
              </a:spcBef>
              <a:spcAft>
                <a:spcPts val="0"/>
              </a:spcAft>
              <a:buClr>
                <a:srgbClr val="973735"/>
              </a:buClr>
              <a:buSzPct val="50000"/>
              <a:buFont typeface="Noto Sans Symbols"/>
              <a:buChar char="◆"/>
              <a:defRPr lang="en-US" sz="2600" b="0" i="0" u="none" strike="noStrike" cap="none" dirty="0" smtClean="0">
                <a:solidFill>
                  <a:schemeClr val="dk1"/>
                </a:solidFill>
                <a:latin typeface="Arial"/>
                <a:ea typeface="Arial"/>
                <a:cs typeface="Arial"/>
                <a:sym typeface="Arial"/>
              </a:defRPr>
            </a:lvl1pPr>
            <a:lvl2pPr marL="682625" marR="0" lvl="1" indent="-342900" algn="l" rtl="0">
              <a:lnSpc>
                <a:spcPct val="90000"/>
              </a:lnSpc>
              <a:spcBef>
                <a:spcPts val="0"/>
              </a:spcBef>
              <a:spcAft>
                <a:spcPts val="0"/>
              </a:spcAft>
              <a:buClr>
                <a:srgbClr val="963737"/>
              </a:buClr>
              <a:buSzPts val="1800"/>
              <a:buFont typeface="Wingdings" panose="05000000000000000000" pitchFamily="2" charset="2"/>
              <a:buChar char="§"/>
              <a:defRPr sz="23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rgbClr val="963737"/>
              </a:buClr>
              <a:buSzPts val="1800"/>
              <a:buFont typeface="Arial"/>
              <a:buChar char="•"/>
              <a:defRPr sz="23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US" b="1" dirty="0"/>
              <a:t>Understand ORM:</a:t>
            </a:r>
            <a:r>
              <a:rPr lang="en-US" dirty="0"/>
              <a:t> Grasp the core concepts and benefits of object-relational mapping.</a:t>
            </a:r>
          </a:p>
          <a:p>
            <a:r>
              <a:rPr lang="en-US" b="1" dirty="0"/>
              <a:t>Map Entities:</a:t>
            </a:r>
            <a:r>
              <a:rPr lang="en-US" dirty="0"/>
              <a:t> Efficiently map Java classes to database tables and manage </a:t>
            </a:r>
            <a:br>
              <a:rPr lang="en-US" dirty="0"/>
            </a:br>
            <a:r>
              <a:rPr lang="en-US" dirty="0"/>
              <a:t>relationships.</a:t>
            </a:r>
          </a:p>
          <a:p>
            <a:r>
              <a:rPr lang="en-US" b="1" dirty="0"/>
              <a:t>Control Transactions:</a:t>
            </a:r>
            <a:r>
              <a:rPr lang="en-US" dirty="0"/>
              <a:t> Ensure data integrity with transactions and </a:t>
            </a:r>
            <a:r>
              <a:rPr lang="en-US" dirty="0" err="1"/>
              <a:t>concurrecy</a:t>
            </a:r>
            <a:r>
              <a:rPr lang="en-US" dirty="0"/>
              <a:t> handling.</a:t>
            </a:r>
          </a:p>
          <a:p>
            <a:r>
              <a:rPr lang="en-US" b="1" dirty="0"/>
              <a:t>Integrate with Spring:</a:t>
            </a:r>
            <a:r>
              <a:rPr lang="en-US" dirty="0"/>
              <a:t> Leverage Spring Framework for dependency injection and simplified data access.</a:t>
            </a:r>
          </a:p>
          <a:p>
            <a:r>
              <a:rPr lang="en-US" b="1" dirty="0"/>
              <a:t>Gain Practical Experience:</a:t>
            </a:r>
            <a:r>
              <a:rPr lang="en-US" dirty="0"/>
              <a:t> Build projects and experiment with advanced </a:t>
            </a:r>
            <a:br>
              <a:rPr lang="en-US" dirty="0"/>
            </a:br>
            <a:r>
              <a:rPr lang="en-US" dirty="0"/>
              <a:t>features.</a:t>
            </a:r>
          </a:p>
        </p:txBody>
      </p:sp>
    </p:spTree>
    <p:extLst>
      <p:ext uri="{BB962C8B-B14F-4D97-AF65-F5344CB8AC3E}">
        <p14:creationId xmlns:p14="http://schemas.microsoft.com/office/powerpoint/2010/main" val="3861137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400B-A5F4-B41A-C5B8-3616CAFBE7D2}"/>
              </a:ext>
            </a:extLst>
          </p:cNvPr>
          <p:cNvSpPr>
            <a:spLocks noGrp="1"/>
          </p:cNvSpPr>
          <p:nvPr>
            <p:ph type="title"/>
          </p:nvPr>
        </p:nvSpPr>
        <p:spPr/>
        <p:txBody>
          <a:bodyPr>
            <a:normAutofit/>
          </a:bodyPr>
          <a:lstStyle/>
          <a:p>
            <a:r>
              <a:rPr lang="en-US" dirty="0"/>
              <a:t>Properties of Hibernate Configuration</a:t>
            </a:r>
            <a:endParaRPr lang="en-VN" dirty="0"/>
          </a:p>
        </p:txBody>
      </p:sp>
      <p:sp>
        <p:nvSpPr>
          <p:cNvPr id="3" name="Text Placeholder 2">
            <a:extLst>
              <a:ext uri="{FF2B5EF4-FFF2-40B4-BE49-F238E27FC236}">
                <a16:creationId xmlns:a16="http://schemas.microsoft.com/office/drawing/2014/main" id="{51CFF680-DF3A-73B1-6B65-D853E1E70EE7}"/>
              </a:ext>
            </a:extLst>
          </p:cNvPr>
          <p:cNvSpPr>
            <a:spLocks noGrp="1"/>
          </p:cNvSpPr>
          <p:nvPr>
            <p:ph type="body" idx="1"/>
          </p:nvPr>
        </p:nvSpPr>
        <p:spPr>
          <a:xfrm>
            <a:off x="-44450" y="1627444"/>
            <a:ext cx="12141962" cy="4814445"/>
          </a:xfrm>
        </p:spPr>
        <p:txBody>
          <a:bodyPr>
            <a:normAutofit/>
          </a:bodyPr>
          <a:lstStyle/>
          <a:p>
            <a:r>
              <a:rPr lang="en-US" b="1" dirty="0"/>
              <a:t>Hibernate JDBC Properties</a:t>
            </a:r>
          </a:p>
          <a:p>
            <a:r>
              <a:rPr lang="en-US" dirty="0"/>
              <a:t/>
            </a:r>
            <a:br>
              <a:rPr lang="en-US" dirty="0"/>
            </a:br>
            <a:endParaRPr lang="en-US" dirty="0"/>
          </a:p>
        </p:txBody>
      </p:sp>
      <p:sp>
        <p:nvSpPr>
          <p:cNvPr id="4" name="Slide Number Placeholder 3">
            <a:extLst>
              <a:ext uri="{FF2B5EF4-FFF2-40B4-BE49-F238E27FC236}">
                <a16:creationId xmlns:a16="http://schemas.microsoft.com/office/drawing/2014/main" id="{F7781021-7264-B4C9-E2B4-F492C975CB07}"/>
              </a:ext>
            </a:extLst>
          </p:cNvPr>
          <p:cNvSpPr>
            <a:spLocks noGrp="1"/>
          </p:cNvSpPr>
          <p:nvPr>
            <p:ph type="sldNum" idx="12"/>
          </p:nvPr>
        </p:nvSpPr>
        <p:spPr/>
        <p:txBody>
          <a:bodyPr/>
          <a:lstStyle/>
          <a:p>
            <a:fld id="{00000000-1234-1234-1234-123412341234}" type="slidenum">
              <a:rPr lang="en-US" smtClean="0"/>
              <a:pPr/>
              <a:t>20</a:t>
            </a:fld>
            <a:endParaRPr lang="en-US" dirty="0"/>
          </a:p>
        </p:txBody>
      </p:sp>
      <p:graphicFrame>
        <p:nvGraphicFramePr>
          <p:cNvPr id="5" name="Table 4">
            <a:extLst>
              <a:ext uri="{FF2B5EF4-FFF2-40B4-BE49-F238E27FC236}">
                <a16:creationId xmlns:a16="http://schemas.microsoft.com/office/drawing/2014/main" id="{EA1CA57E-36E9-4E68-902E-52AC8B1A0F0A}"/>
              </a:ext>
            </a:extLst>
          </p:cNvPr>
          <p:cNvGraphicFramePr>
            <a:graphicFrameLocks noGrp="1"/>
          </p:cNvGraphicFramePr>
          <p:nvPr>
            <p:extLst>
              <p:ext uri="{D42A27DB-BD31-4B8C-83A1-F6EECF244321}">
                <p14:modId xmlns:p14="http://schemas.microsoft.com/office/powerpoint/2010/main" val="2981983107"/>
              </p:ext>
            </p:extLst>
          </p:nvPr>
        </p:nvGraphicFramePr>
        <p:xfrm>
          <a:off x="475488" y="2249424"/>
          <a:ext cx="11117072" cy="3921093"/>
        </p:xfrm>
        <a:graphic>
          <a:graphicData uri="http://schemas.openxmlformats.org/drawingml/2006/table">
            <a:tbl>
              <a:tblPr>
                <a:tableStyleId>{8A107856-5554-42FB-B03E-39F5DBC370BA}</a:tableStyleId>
              </a:tblPr>
              <a:tblGrid>
                <a:gridCol w="4177792">
                  <a:extLst>
                    <a:ext uri="{9D8B030D-6E8A-4147-A177-3AD203B41FA5}">
                      <a16:colId xmlns:a16="http://schemas.microsoft.com/office/drawing/2014/main" val="84632745"/>
                    </a:ext>
                  </a:extLst>
                </a:gridCol>
                <a:gridCol w="6939280">
                  <a:extLst>
                    <a:ext uri="{9D8B030D-6E8A-4147-A177-3AD203B41FA5}">
                      <a16:colId xmlns:a16="http://schemas.microsoft.com/office/drawing/2014/main" val="1013127467"/>
                    </a:ext>
                  </a:extLst>
                </a:gridCol>
              </a:tblGrid>
              <a:tr h="668634">
                <a:tc>
                  <a:txBody>
                    <a:bodyPr/>
                    <a:lstStyle/>
                    <a:p>
                      <a:pPr algn="l" fontAlgn="t"/>
                      <a:r>
                        <a:rPr lang="en-US" sz="2000" b="1" dirty="0">
                          <a:effectLst/>
                        </a:rPr>
                        <a:t>Property</a:t>
                      </a:r>
                      <a:endParaRPr lang="en-US" sz="2000" b="1" dirty="0">
                        <a:solidFill>
                          <a:srgbClr val="000000"/>
                        </a:solidFill>
                        <a:effectLst/>
                        <a:latin typeface="times new roman" panose="02020603050405020304" pitchFamily="18" charset="0"/>
                      </a:endParaRPr>
                    </a:p>
                  </a:txBody>
                  <a:tcPr marL="148301" marR="148301" marT="148301" marB="148301"/>
                </a:tc>
                <a:tc>
                  <a:txBody>
                    <a:bodyPr/>
                    <a:lstStyle/>
                    <a:p>
                      <a:pPr algn="l" fontAlgn="t"/>
                      <a:r>
                        <a:rPr lang="en-US" sz="2000" b="1" dirty="0">
                          <a:effectLst/>
                        </a:rPr>
                        <a:t>Description</a:t>
                      </a:r>
                      <a:endParaRPr lang="en-US" sz="2000" b="1" dirty="0">
                        <a:solidFill>
                          <a:srgbClr val="000000"/>
                        </a:solidFill>
                        <a:effectLst/>
                        <a:latin typeface="times new roman" panose="02020603050405020304" pitchFamily="18" charset="0"/>
                      </a:endParaRPr>
                    </a:p>
                  </a:txBody>
                  <a:tcPr marL="148301" marR="148301" marT="148301" marB="148301"/>
                </a:tc>
                <a:extLst>
                  <a:ext uri="{0D108BD9-81ED-4DB2-BD59-A6C34878D82A}">
                    <a16:rowId xmlns:a16="http://schemas.microsoft.com/office/drawing/2014/main" val="2438194598"/>
                  </a:ext>
                </a:extLst>
              </a:tr>
              <a:tr h="553352">
                <a:tc>
                  <a:txBody>
                    <a:bodyPr/>
                    <a:lstStyle/>
                    <a:p>
                      <a:pPr algn="just" fontAlgn="t"/>
                      <a:r>
                        <a:rPr lang="en-US" sz="2000">
                          <a:effectLst/>
                        </a:rPr>
                        <a:t>hibernate.connection.driver_class</a:t>
                      </a:r>
                      <a:endParaRPr lang="en-US" sz="2000">
                        <a:solidFill>
                          <a:srgbClr val="333333"/>
                        </a:solidFill>
                        <a:effectLst/>
                        <a:latin typeface="inter-regular"/>
                      </a:endParaRPr>
                    </a:p>
                  </a:txBody>
                  <a:tcPr marL="98867" marR="98867" marT="98867" marB="98867"/>
                </a:tc>
                <a:tc>
                  <a:txBody>
                    <a:bodyPr/>
                    <a:lstStyle/>
                    <a:p>
                      <a:pPr algn="just" fontAlgn="t"/>
                      <a:r>
                        <a:rPr lang="en-US" sz="2000" dirty="0">
                          <a:effectLst/>
                        </a:rPr>
                        <a:t>It represents the JDBC driver class.</a:t>
                      </a:r>
                      <a:endParaRPr lang="en-US" sz="2000" dirty="0">
                        <a:solidFill>
                          <a:srgbClr val="333333"/>
                        </a:solidFill>
                        <a:effectLst/>
                        <a:latin typeface="inter-regular"/>
                      </a:endParaRPr>
                    </a:p>
                  </a:txBody>
                  <a:tcPr marL="98867" marR="98867" marT="98867" marB="98867"/>
                </a:tc>
                <a:extLst>
                  <a:ext uri="{0D108BD9-81ED-4DB2-BD59-A6C34878D82A}">
                    <a16:rowId xmlns:a16="http://schemas.microsoft.com/office/drawing/2014/main" val="1852564975"/>
                  </a:ext>
                </a:extLst>
              </a:tr>
              <a:tr h="553352">
                <a:tc>
                  <a:txBody>
                    <a:bodyPr/>
                    <a:lstStyle/>
                    <a:p>
                      <a:pPr algn="just" fontAlgn="t"/>
                      <a:r>
                        <a:rPr lang="en-US" sz="2000">
                          <a:effectLst/>
                        </a:rPr>
                        <a:t>hibernate.connection.url</a:t>
                      </a:r>
                      <a:endParaRPr lang="en-US" sz="2000">
                        <a:solidFill>
                          <a:srgbClr val="333333"/>
                        </a:solidFill>
                        <a:effectLst/>
                        <a:latin typeface="inter-regular"/>
                      </a:endParaRPr>
                    </a:p>
                  </a:txBody>
                  <a:tcPr marL="98867" marR="98867" marT="98867" marB="98867"/>
                </a:tc>
                <a:tc>
                  <a:txBody>
                    <a:bodyPr/>
                    <a:lstStyle/>
                    <a:p>
                      <a:pPr algn="just" fontAlgn="t"/>
                      <a:r>
                        <a:rPr lang="en-US" sz="2000" dirty="0">
                          <a:effectLst/>
                        </a:rPr>
                        <a:t>It represents the JDBC URL.</a:t>
                      </a:r>
                      <a:endParaRPr lang="en-US" sz="2000" dirty="0">
                        <a:solidFill>
                          <a:srgbClr val="333333"/>
                        </a:solidFill>
                        <a:effectLst/>
                        <a:latin typeface="inter-regular"/>
                      </a:endParaRPr>
                    </a:p>
                  </a:txBody>
                  <a:tcPr marL="98867" marR="98867" marT="98867" marB="98867"/>
                </a:tc>
                <a:extLst>
                  <a:ext uri="{0D108BD9-81ED-4DB2-BD59-A6C34878D82A}">
                    <a16:rowId xmlns:a16="http://schemas.microsoft.com/office/drawing/2014/main" val="1319884813"/>
                  </a:ext>
                </a:extLst>
              </a:tr>
              <a:tr h="553352">
                <a:tc>
                  <a:txBody>
                    <a:bodyPr/>
                    <a:lstStyle/>
                    <a:p>
                      <a:pPr algn="just" fontAlgn="t"/>
                      <a:r>
                        <a:rPr lang="en-US" sz="2000" dirty="0" err="1">
                          <a:effectLst/>
                        </a:rPr>
                        <a:t>hibernate.connection.username</a:t>
                      </a:r>
                      <a:endParaRPr lang="en-US" sz="2000" dirty="0">
                        <a:solidFill>
                          <a:srgbClr val="333333"/>
                        </a:solidFill>
                        <a:effectLst/>
                        <a:latin typeface="inter-regular"/>
                      </a:endParaRPr>
                    </a:p>
                  </a:txBody>
                  <a:tcPr marL="98867" marR="98867" marT="98867" marB="98867"/>
                </a:tc>
                <a:tc>
                  <a:txBody>
                    <a:bodyPr/>
                    <a:lstStyle/>
                    <a:p>
                      <a:pPr algn="just" fontAlgn="t"/>
                      <a:r>
                        <a:rPr lang="en-US" sz="2000" dirty="0">
                          <a:effectLst/>
                        </a:rPr>
                        <a:t>It represents the database username.</a:t>
                      </a:r>
                      <a:endParaRPr lang="en-US" sz="2000" dirty="0">
                        <a:solidFill>
                          <a:srgbClr val="333333"/>
                        </a:solidFill>
                        <a:effectLst/>
                        <a:latin typeface="inter-regular"/>
                      </a:endParaRPr>
                    </a:p>
                  </a:txBody>
                  <a:tcPr marL="98867" marR="98867" marT="98867" marB="98867"/>
                </a:tc>
                <a:extLst>
                  <a:ext uri="{0D108BD9-81ED-4DB2-BD59-A6C34878D82A}">
                    <a16:rowId xmlns:a16="http://schemas.microsoft.com/office/drawing/2014/main" val="1946729356"/>
                  </a:ext>
                </a:extLst>
              </a:tr>
              <a:tr h="716262">
                <a:tc>
                  <a:txBody>
                    <a:bodyPr/>
                    <a:lstStyle/>
                    <a:p>
                      <a:pPr algn="just" fontAlgn="t"/>
                      <a:r>
                        <a:rPr lang="en-US" sz="2000">
                          <a:effectLst/>
                        </a:rPr>
                        <a:t>hibernate.connection.password</a:t>
                      </a:r>
                      <a:endParaRPr lang="en-US" sz="2000">
                        <a:solidFill>
                          <a:srgbClr val="333333"/>
                        </a:solidFill>
                        <a:effectLst/>
                        <a:latin typeface="inter-regular"/>
                      </a:endParaRPr>
                    </a:p>
                  </a:txBody>
                  <a:tcPr marL="98867" marR="98867" marT="98867" marB="98867"/>
                </a:tc>
                <a:tc>
                  <a:txBody>
                    <a:bodyPr/>
                    <a:lstStyle/>
                    <a:p>
                      <a:pPr algn="just" fontAlgn="t"/>
                      <a:r>
                        <a:rPr lang="en-US" sz="2000" dirty="0">
                          <a:effectLst/>
                        </a:rPr>
                        <a:t>It represents the database password.</a:t>
                      </a:r>
                      <a:endParaRPr lang="en-US" sz="2000" dirty="0">
                        <a:solidFill>
                          <a:srgbClr val="333333"/>
                        </a:solidFill>
                        <a:effectLst/>
                        <a:latin typeface="inter-regular"/>
                      </a:endParaRPr>
                    </a:p>
                  </a:txBody>
                  <a:tcPr marL="98867" marR="98867" marT="98867" marB="98867"/>
                </a:tc>
                <a:extLst>
                  <a:ext uri="{0D108BD9-81ED-4DB2-BD59-A6C34878D82A}">
                    <a16:rowId xmlns:a16="http://schemas.microsoft.com/office/drawing/2014/main" val="402752632"/>
                  </a:ext>
                </a:extLst>
              </a:tr>
              <a:tr h="876141">
                <a:tc>
                  <a:txBody>
                    <a:bodyPr/>
                    <a:lstStyle/>
                    <a:p>
                      <a:pPr algn="just" fontAlgn="t"/>
                      <a:r>
                        <a:rPr lang="en-US" sz="2000" dirty="0" err="1">
                          <a:effectLst/>
                        </a:rPr>
                        <a:t>Hibernate.connection.pool_size</a:t>
                      </a:r>
                      <a:endParaRPr lang="en-US" sz="2000" dirty="0">
                        <a:solidFill>
                          <a:srgbClr val="333333"/>
                        </a:solidFill>
                        <a:effectLst/>
                        <a:latin typeface="inter-regular"/>
                      </a:endParaRPr>
                    </a:p>
                  </a:txBody>
                  <a:tcPr marL="98867" marR="98867" marT="98867" marB="98867"/>
                </a:tc>
                <a:tc>
                  <a:txBody>
                    <a:bodyPr/>
                    <a:lstStyle/>
                    <a:p>
                      <a:pPr algn="just" fontAlgn="t"/>
                      <a:r>
                        <a:rPr lang="en-US" sz="2000" dirty="0">
                          <a:effectLst/>
                        </a:rPr>
                        <a:t>It represents the maximum number of connections available in the connection pool.</a:t>
                      </a:r>
                      <a:endParaRPr lang="en-US" sz="2000" dirty="0">
                        <a:solidFill>
                          <a:srgbClr val="333333"/>
                        </a:solidFill>
                        <a:effectLst/>
                        <a:latin typeface="inter-regular"/>
                      </a:endParaRPr>
                    </a:p>
                  </a:txBody>
                  <a:tcPr marL="98867" marR="98867" marT="98867" marB="98867"/>
                </a:tc>
                <a:extLst>
                  <a:ext uri="{0D108BD9-81ED-4DB2-BD59-A6C34878D82A}">
                    <a16:rowId xmlns:a16="http://schemas.microsoft.com/office/drawing/2014/main" val="3418994635"/>
                  </a:ext>
                </a:extLst>
              </a:tr>
            </a:tbl>
          </a:graphicData>
        </a:graphic>
      </p:graphicFrame>
    </p:spTree>
    <p:extLst>
      <p:ext uri="{BB962C8B-B14F-4D97-AF65-F5344CB8AC3E}">
        <p14:creationId xmlns:p14="http://schemas.microsoft.com/office/powerpoint/2010/main" val="3983361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400B-A5F4-B41A-C5B8-3616CAFBE7D2}"/>
              </a:ext>
            </a:extLst>
          </p:cNvPr>
          <p:cNvSpPr>
            <a:spLocks noGrp="1"/>
          </p:cNvSpPr>
          <p:nvPr>
            <p:ph type="title"/>
          </p:nvPr>
        </p:nvSpPr>
        <p:spPr/>
        <p:txBody>
          <a:bodyPr>
            <a:normAutofit/>
          </a:bodyPr>
          <a:lstStyle/>
          <a:p>
            <a:r>
              <a:rPr lang="en-US" dirty="0"/>
              <a:t>Properties of Hibernate Configuration</a:t>
            </a:r>
            <a:endParaRPr lang="en-VN" dirty="0"/>
          </a:p>
        </p:txBody>
      </p:sp>
      <p:sp>
        <p:nvSpPr>
          <p:cNvPr id="3" name="Text Placeholder 2">
            <a:extLst>
              <a:ext uri="{FF2B5EF4-FFF2-40B4-BE49-F238E27FC236}">
                <a16:creationId xmlns:a16="http://schemas.microsoft.com/office/drawing/2014/main" id="{51CFF680-DF3A-73B1-6B65-D853E1E70EE7}"/>
              </a:ext>
            </a:extLst>
          </p:cNvPr>
          <p:cNvSpPr>
            <a:spLocks noGrp="1"/>
          </p:cNvSpPr>
          <p:nvPr>
            <p:ph type="body" idx="1"/>
          </p:nvPr>
        </p:nvSpPr>
        <p:spPr>
          <a:xfrm>
            <a:off x="-44450" y="1627444"/>
            <a:ext cx="12141962" cy="4814445"/>
          </a:xfrm>
        </p:spPr>
        <p:txBody>
          <a:bodyPr>
            <a:normAutofit/>
          </a:bodyPr>
          <a:lstStyle/>
          <a:p>
            <a:r>
              <a:rPr lang="en-US" b="1" dirty="0"/>
              <a:t>Hibernate Datasource Properties</a:t>
            </a:r>
          </a:p>
          <a:p>
            <a:r>
              <a:rPr lang="en-US" dirty="0"/>
              <a:t/>
            </a:r>
            <a:br>
              <a:rPr lang="en-US" dirty="0"/>
            </a:br>
            <a:r>
              <a:rPr lang="en-US" dirty="0"/>
              <a:t/>
            </a:r>
            <a:br>
              <a:rPr lang="en-US" dirty="0"/>
            </a:br>
            <a:endParaRPr lang="en-US" dirty="0"/>
          </a:p>
        </p:txBody>
      </p:sp>
      <p:sp>
        <p:nvSpPr>
          <p:cNvPr id="4" name="Slide Number Placeholder 3">
            <a:extLst>
              <a:ext uri="{FF2B5EF4-FFF2-40B4-BE49-F238E27FC236}">
                <a16:creationId xmlns:a16="http://schemas.microsoft.com/office/drawing/2014/main" id="{F7781021-7264-B4C9-E2B4-F492C975CB07}"/>
              </a:ext>
            </a:extLst>
          </p:cNvPr>
          <p:cNvSpPr>
            <a:spLocks noGrp="1"/>
          </p:cNvSpPr>
          <p:nvPr>
            <p:ph type="sldNum" idx="12"/>
          </p:nvPr>
        </p:nvSpPr>
        <p:spPr/>
        <p:txBody>
          <a:bodyPr/>
          <a:lstStyle/>
          <a:p>
            <a:fld id="{00000000-1234-1234-1234-123412341234}" type="slidenum">
              <a:rPr lang="en-US" smtClean="0"/>
              <a:pPr/>
              <a:t>21</a:t>
            </a:fld>
            <a:endParaRPr lang="en-US" dirty="0"/>
          </a:p>
        </p:txBody>
      </p:sp>
      <p:graphicFrame>
        <p:nvGraphicFramePr>
          <p:cNvPr id="5" name="Table 4">
            <a:extLst>
              <a:ext uri="{FF2B5EF4-FFF2-40B4-BE49-F238E27FC236}">
                <a16:creationId xmlns:a16="http://schemas.microsoft.com/office/drawing/2014/main" id="{EA1CA57E-36E9-4E68-902E-52AC8B1A0F0A}"/>
              </a:ext>
            </a:extLst>
          </p:cNvPr>
          <p:cNvGraphicFramePr>
            <a:graphicFrameLocks noGrp="1"/>
          </p:cNvGraphicFramePr>
          <p:nvPr>
            <p:extLst>
              <p:ext uri="{D42A27DB-BD31-4B8C-83A1-F6EECF244321}">
                <p14:modId xmlns:p14="http://schemas.microsoft.com/office/powerpoint/2010/main" val="1815132"/>
              </p:ext>
            </p:extLst>
          </p:nvPr>
        </p:nvGraphicFramePr>
        <p:xfrm>
          <a:off x="475488" y="2249424"/>
          <a:ext cx="10771632" cy="3346704"/>
        </p:xfrm>
        <a:graphic>
          <a:graphicData uri="http://schemas.openxmlformats.org/drawingml/2006/table">
            <a:tbl>
              <a:tblPr>
                <a:tableStyleId>{8A107856-5554-42FB-B03E-39F5DBC370BA}</a:tableStyleId>
              </a:tblPr>
              <a:tblGrid>
                <a:gridCol w="4553712">
                  <a:extLst>
                    <a:ext uri="{9D8B030D-6E8A-4147-A177-3AD203B41FA5}">
                      <a16:colId xmlns:a16="http://schemas.microsoft.com/office/drawing/2014/main" val="84632745"/>
                    </a:ext>
                  </a:extLst>
                </a:gridCol>
                <a:gridCol w="6217920">
                  <a:extLst>
                    <a:ext uri="{9D8B030D-6E8A-4147-A177-3AD203B41FA5}">
                      <a16:colId xmlns:a16="http://schemas.microsoft.com/office/drawing/2014/main" val="1013127467"/>
                    </a:ext>
                  </a:extLst>
                </a:gridCol>
              </a:tblGrid>
              <a:tr h="807330">
                <a:tc>
                  <a:txBody>
                    <a:bodyPr/>
                    <a:lstStyle/>
                    <a:p>
                      <a:pPr algn="l" fontAlgn="t"/>
                      <a:r>
                        <a:rPr lang="en-US" sz="2000" b="1" dirty="0">
                          <a:effectLst/>
                        </a:rPr>
                        <a:t>Property</a:t>
                      </a:r>
                      <a:endParaRPr lang="en-US" sz="2000" b="1" dirty="0">
                        <a:solidFill>
                          <a:srgbClr val="000000"/>
                        </a:solidFill>
                        <a:effectLst/>
                        <a:latin typeface="times new roman" panose="02020603050405020304" pitchFamily="18" charset="0"/>
                      </a:endParaRPr>
                    </a:p>
                  </a:txBody>
                  <a:tcPr marL="148301" marR="148301" marT="148301" marB="148301"/>
                </a:tc>
                <a:tc>
                  <a:txBody>
                    <a:bodyPr/>
                    <a:lstStyle/>
                    <a:p>
                      <a:pPr algn="l" fontAlgn="t"/>
                      <a:r>
                        <a:rPr lang="en-US" sz="2000" b="1" dirty="0">
                          <a:effectLst/>
                        </a:rPr>
                        <a:t>Description</a:t>
                      </a:r>
                      <a:endParaRPr lang="en-US" sz="2000" b="1" dirty="0">
                        <a:solidFill>
                          <a:srgbClr val="000000"/>
                        </a:solidFill>
                        <a:effectLst/>
                        <a:latin typeface="times new roman" panose="02020603050405020304" pitchFamily="18" charset="0"/>
                      </a:endParaRPr>
                    </a:p>
                  </a:txBody>
                  <a:tcPr marL="148301" marR="148301" marT="148301" marB="148301"/>
                </a:tc>
                <a:extLst>
                  <a:ext uri="{0D108BD9-81ED-4DB2-BD59-A6C34878D82A}">
                    <a16:rowId xmlns:a16="http://schemas.microsoft.com/office/drawing/2014/main" val="2438194598"/>
                  </a:ext>
                </a:extLst>
              </a:tr>
              <a:tr h="846458">
                <a:tc>
                  <a:txBody>
                    <a:bodyPr/>
                    <a:lstStyle/>
                    <a:p>
                      <a:pPr algn="just" fontAlgn="t"/>
                      <a:r>
                        <a:rPr lang="en-US" sz="2000" b="0" i="0" u="none" strike="noStrike" cap="none" dirty="0" err="1">
                          <a:solidFill>
                            <a:schemeClr val="dk1"/>
                          </a:solidFill>
                          <a:effectLst/>
                          <a:latin typeface="+mn-lt"/>
                          <a:ea typeface="+mn-ea"/>
                          <a:cs typeface="+mn-cs"/>
                          <a:sym typeface="Arial"/>
                        </a:rPr>
                        <a:t>hibernate.connection.datasource</a:t>
                      </a:r>
                      <a:endParaRPr lang="en-US" sz="2000" b="0" i="0" u="none" strike="noStrike" cap="none" dirty="0">
                        <a:solidFill>
                          <a:schemeClr val="dk1"/>
                        </a:solidFill>
                        <a:effectLst/>
                        <a:latin typeface="+mn-lt"/>
                        <a:ea typeface="+mn-ea"/>
                        <a:cs typeface="+mn-cs"/>
                        <a:sym typeface="Arial"/>
                      </a:endParaRPr>
                    </a:p>
                  </a:txBody>
                  <a:tcPr marL="76200" marR="76200" marT="76200" marB="76200"/>
                </a:tc>
                <a:tc>
                  <a:txBody>
                    <a:bodyPr/>
                    <a:lstStyle/>
                    <a:p>
                      <a:pPr algn="just" fontAlgn="t"/>
                      <a:r>
                        <a:rPr lang="en-US" sz="2000" b="0" i="0" u="none" strike="noStrike" cap="none" dirty="0">
                          <a:solidFill>
                            <a:schemeClr val="dk1"/>
                          </a:solidFill>
                          <a:effectLst/>
                          <a:latin typeface="+mn-lt"/>
                          <a:ea typeface="+mn-ea"/>
                          <a:cs typeface="+mn-cs"/>
                          <a:sym typeface="Arial"/>
                        </a:rPr>
                        <a:t>It represents </a:t>
                      </a:r>
                      <a:r>
                        <a:rPr lang="en-US" sz="2000" b="0" i="0" u="none" strike="noStrike" cap="none" dirty="0" err="1">
                          <a:solidFill>
                            <a:schemeClr val="dk1"/>
                          </a:solidFill>
                          <a:effectLst/>
                          <a:latin typeface="+mn-lt"/>
                          <a:ea typeface="+mn-ea"/>
                          <a:cs typeface="+mn-cs"/>
                          <a:sym typeface="Arial"/>
                        </a:rPr>
                        <a:t>datasource</a:t>
                      </a:r>
                      <a:r>
                        <a:rPr lang="en-US" sz="2000" b="0" i="0" u="none" strike="noStrike" cap="none" dirty="0">
                          <a:solidFill>
                            <a:schemeClr val="dk1"/>
                          </a:solidFill>
                          <a:effectLst/>
                          <a:latin typeface="+mn-lt"/>
                          <a:ea typeface="+mn-ea"/>
                          <a:cs typeface="+mn-cs"/>
                          <a:sym typeface="Arial"/>
                        </a:rPr>
                        <a:t> JNDI name which is used by Hibernate for database properties.</a:t>
                      </a:r>
                    </a:p>
                  </a:txBody>
                  <a:tcPr marL="76200" marR="76200" marT="76200" marB="76200"/>
                </a:tc>
                <a:extLst>
                  <a:ext uri="{0D108BD9-81ED-4DB2-BD59-A6C34878D82A}">
                    <a16:rowId xmlns:a16="http://schemas.microsoft.com/office/drawing/2014/main" val="1852564975"/>
                  </a:ext>
                </a:extLst>
              </a:tr>
              <a:tr h="846458">
                <a:tc>
                  <a:txBody>
                    <a:bodyPr/>
                    <a:lstStyle/>
                    <a:p>
                      <a:pPr algn="just" fontAlgn="t"/>
                      <a:r>
                        <a:rPr lang="en-US" sz="2000" b="0" i="0" u="none" strike="noStrike" cap="none">
                          <a:solidFill>
                            <a:schemeClr val="dk1"/>
                          </a:solidFill>
                          <a:effectLst/>
                          <a:latin typeface="+mn-lt"/>
                          <a:ea typeface="+mn-ea"/>
                          <a:cs typeface="+mn-cs"/>
                          <a:sym typeface="Arial"/>
                        </a:rPr>
                        <a:t>hibernate.jndi.url</a:t>
                      </a:r>
                    </a:p>
                  </a:txBody>
                  <a:tcPr marL="76200" marR="76200" marT="76200" marB="76200"/>
                </a:tc>
                <a:tc>
                  <a:txBody>
                    <a:bodyPr/>
                    <a:lstStyle/>
                    <a:p>
                      <a:pPr algn="just" fontAlgn="t"/>
                      <a:r>
                        <a:rPr lang="en-US" sz="2000" b="0" i="0" u="none" strike="noStrike" cap="none" dirty="0">
                          <a:solidFill>
                            <a:schemeClr val="dk1"/>
                          </a:solidFill>
                          <a:effectLst/>
                          <a:latin typeface="+mn-lt"/>
                          <a:ea typeface="+mn-ea"/>
                          <a:cs typeface="+mn-cs"/>
                          <a:sym typeface="Arial"/>
                        </a:rPr>
                        <a:t>It is optional. It represents the URL of the JNDI provider.</a:t>
                      </a:r>
                    </a:p>
                  </a:txBody>
                  <a:tcPr marL="76200" marR="76200" marT="76200" marB="76200"/>
                </a:tc>
                <a:extLst>
                  <a:ext uri="{0D108BD9-81ED-4DB2-BD59-A6C34878D82A}">
                    <a16:rowId xmlns:a16="http://schemas.microsoft.com/office/drawing/2014/main" val="1319884813"/>
                  </a:ext>
                </a:extLst>
              </a:tr>
              <a:tr h="846458">
                <a:tc>
                  <a:txBody>
                    <a:bodyPr/>
                    <a:lstStyle/>
                    <a:p>
                      <a:pPr algn="just" fontAlgn="t"/>
                      <a:r>
                        <a:rPr lang="en-US" sz="2000" b="0" i="0" u="none" strike="noStrike" cap="none">
                          <a:solidFill>
                            <a:schemeClr val="dk1"/>
                          </a:solidFill>
                          <a:effectLst/>
                          <a:latin typeface="+mn-lt"/>
                          <a:ea typeface="+mn-ea"/>
                          <a:cs typeface="+mn-cs"/>
                          <a:sym typeface="Arial"/>
                        </a:rPr>
                        <a:t>hibernate.jndi.class</a:t>
                      </a:r>
                    </a:p>
                  </a:txBody>
                  <a:tcPr marL="76200" marR="76200" marT="76200" marB="76200"/>
                </a:tc>
                <a:tc>
                  <a:txBody>
                    <a:bodyPr/>
                    <a:lstStyle/>
                    <a:p>
                      <a:pPr algn="just" fontAlgn="t"/>
                      <a:r>
                        <a:rPr lang="en-US" sz="2000" b="0" i="0" u="none" strike="noStrike" cap="none" dirty="0">
                          <a:solidFill>
                            <a:schemeClr val="dk1"/>
                          </a:solidFill>
                          <a:effectLst/>
                          <a:latin typeface="+mn-lt"/>
                          <a:ea typeface="+mn-ea"/>
                          <a:cs typeface="+mn-cs"/>
                          <a:sym typeface="Arial"/>
                        </a:rPr>
                        <a:t>It is optional. It represents the class of the JNDI </a:t>
                      </a:r>
                      <a:r>
                        <a:rPr lang="en-US" sz="2000" b="0" i="0" u="none" strike="noStrike" cap="none" dirty="0" err="1">
                          <a:solidFill>
                            <a:schemeClr val="dk1"/>
                          </a:solidFill>
                          <a:effectLst/>
                          <a:latin typeface="+mn-lt"/>
                          <a:ea typeface="+mn-ea"/>
                          <a:cs typeface="+mn-cs"/>
                          <a:sym typeface="Arial"/>
                        </a:rPr>
                        <a:t>InitialContextFactory</a:t>
                      </a:r>
                      <a:r>
                        <a:rPr lang="en-US" sz="2000" b="0" i="0" u="none" strike="noStrike" cap="none" dirty="0">
                          <a:solidFill>
                            <a:schemeClr val="dk1"/>
                          </a:solidFill>
                          <a:effectLst/>
                          <a:latin typeface="+mn-lt"/>
                          <a:ea typeface="+mn-ea"/>
                          <a:cs typeface="+mn-cs"/>
                          <a:sym typeface="Arial"/>
                        </a:rPr>
                        <a:t>.</a:t>
                      </a:r>
                    </a:p>
                  </a:txBody>
                  <a:tcPr marL="76200" marR="76200" marT="76200" marB="76200"/>
                </a:tc>
                <a:extLst>
                  <a:ext uri="{0D108BD9-81ED-4DB2-BD59-A6C34878D82A}">
                    <a16:rowId xmlns:a16="http://schemas.microsoft.com/office/drawing/2014/main" val="1946729356"/>
                  </a:ext>
                </a:extLst>
              </a:tr>
            </a:tbl>
          </a:graphicData>
        </a:graphic>
      </p:graphicFrame>
    </p:spTree>
    <p:extLst>
      <p:ext uri="{BB962C8B-B14F-4D97-AF65-F5344CB8AC3E}">
        <p14:creationId xmlns:p14="http://schemas.microsoft.com/office/powerpoint/2010/main" val="2463810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400B-A5F4-B41A-C5B8-3616CAFBE7D2}"/>
              </a:ext>
            </a:extLst>
          </p:cNvPr>
          <p:cNvSpPr>
            <a:spLocks noGrp="1"/>
          </p:cNvSpPr>
          <p:nvPr>
            <p:ph type="title"/>
          </p:nvPr>
        </p:nvSpPr>
        <p:spPr/>
        <p:txBody>
          <a:bodyPr>
            <a:normAutofit/>
          </a:bodyPr>
          <a:lstStyle/>
          <a:p>
            <a:r>
              <a:rPr lang="en-US" dirty="0"/>
              <a:t>Properties of Hibernate Configuration</a:t>
            </a:r>
            <a:endParaRPr lang="en-VN" dirty="0"/>
          </a:p>
        </p:txBody>
      </p:sp>
      <p:sp>
        <p:nvSpPr>
          <p:cNvPr id="3" name="Text Placeholder 2">
            <a:extLst>
              <a:ext uri="{FF2B5EF4-FFF2-40B4-BE49-F238E27FC236}">
                <a16:creationId xmlns:a16="http://schemas.microsoft.com/office/drawing/2014/main" id="{51CFF680-DF3A-73B1-6B65-D853E1E70EE7}"/>
              </a:ext>
            </a:extLst>
          </p:cNvPr>
          <p:cNvSpPr>
            <a:spLocks noGrp="1"/>
          </p:cNvSpPr>
          <p:nvPr>
            <p:ph type="body" idx="1"/>
          </p:nvPr>
        </p:nvSpPr>
        <p:spPr>
          <a:xfrm>
            <a:off x="-44450" y="1627444"/>
            <a:ext cx="12141962" cy="4814445"/>
          </a:xfrm>
        </p:spPr>
        <p:txBody>
          <a:bodyPr>
            <a:normAutofit/>
          </a:bodyPr>
          <a:lstStyle/>
          <a:p>
            <a:pPr marL="3175" indent="0">
              <a:buNone/>
            </a:pPr>
            <a:r>
              <a:rPr lang="en-US" dirty="0"/>
              <a:t/>
            </a:r>
            <a:br>
              <a:rPr lang="en-US" dirty="0"/>
            </a:br>
            <a:r>
              <a:rPr lang="en-US" dirty="0"/>
              <a:t/>
            </a:r>
            <a:br>
              <a:rPr lang="en-US" dirty="0"/>
            </a:br>
            <a:endParaRPr lang="en-US" dirty="0"/>
          </a:p>
        </p:txBody>
      </p:sp>
      <p:sp>
        <p:nvSpPr>
          <p:cNvPr id="4" name="Slide Number Placeholder 3">
            <a:extLst>
              <a:ext uri="{FF2B5EF4-FFF2-40B4-BE49-F238E27FC236}">
                <a16:creationId xmlns:a16="http://schemas.microsoft.com/office/drawing/2014/main" id="{F7781021-7264-B4C9-E2B4-F492C975CB07}"/>
              </a:ext>
            </a:extLst>
          </p:cNvPr>
          <p:cNvSpPr>
            <a:spLocks noGrp="1"/>
          </p:cNvSpPr>
          <p:nvPr>
            <p:ph type="sldNum" idx="12"/>
          </p:nvPr>
        </p:nvSpPr>
        <p:spPr/>
        <p:txBody>
          <a:bodyPr/>
          <a:lstStyle/>
          <a:p>
            <a:fld id="{00000000-1234-1234-1234-123412341234}" type="slidenum">
              <a:rPr lang="en-US" smtClean="0"/>
              <a:pPr/>
              <a:t>22</a:t>
            </a:fld>
            <a:endParaRPr lang="en-US" dirty="0"/>
          </a:p>
        </p:txBody>
      </p:sp>
      <p:graphicFrame>
        <p:nvGraphicFramePr>
          <p:cNvPr id="6" name="Table 5">
            <a:extLst>
              <a:ext uri="{FF2B5EF4-FFF2-40B4-BE49-F238E27FC236}">
                <a16:creationId xmlns:a16="http://schemas.microsoft.com/office/drawing/2014/main" id="{9E578788-3F8A-4C17-8CFD-14F438E5D0AE}"/>
              </a:ext>
            </a:extLst>
          </p:cNvPr>
          <p:cNvGraphicFramePr>
            <a:graphicFrameLocks noGrp="1"/>
          </p:cNvGraphicFramePr>
          <p:nvPr>
            <p:extLst>
              <p:ext uri="{D42A27DB-BD31-4B8C-83A1-F6EECF244321}">
                <p14:modId xmlns:p14="http://schemas.microsoft.com/office/powerpoint/2010/main" val="3685062632"/>
              </p:ext>
            </p:extLst>
          </p:nvPr>
        </p:nvGraphicFramePr>
        <p:xfrm>
          <a:off x="82296" y="1627444"/>
          <a:ext cx="12015216" cy="4239435"/>
        </p:xfrm>
        <a:graphic>
          <a:graphicData uri="http://schemas.openxmlformats.org/drawingml/2006/table">
            <a:tbl>
              <a:tblPr>
                <a:tableStyleId>{8A107856-5554-42FB-B03E-39F5DBC370BA}</a:tableStyleId>
              </a:tblPr>
              <a:tblGrid>
                <a:gridCol w="3973561">
                  <a:extLst>
                    <a:ext uri="{9D8B030D-6E8A-4147-A177-3AD203B41FA5}">
                      <a16:colId xmlns:a16="http://schemas.microsoft.com/office/drawing/2014/main" val="2116827743"/>
                    </a:ext>
                  </a:extLst>
                </a:gridCol>
                <a:gridCol w="8041655">
                  <a:extLst>
                    <a:ext uri="{9D8B030D-6E8A-4147-A177-3AD203B41FA5}">
                      <a16:colId xmlns:a16="http://schemas.microsoft.com/office/drawing/2014/main" val="148516225"/>
                    </a:ext>
                  </a:extLst>
                </a:gridCol>
              </a:tblGrid>
              <a:tr h="443575">
                <a:tc>
                  <a:txBody>
                    <a:bodyPr/>
                    <a:lstStyle/>
                    <a:p>
                      <a:pPr algn="l" fontAlgn="t"/>
                      <a:r>
                        <a:rPr lang="en-US" sz="2000" b="1" dirty="0">
                          <a:effectLst/>
                        </a:rPr>
                        <a:t>Property</a:t>
                      </a:r>
                      <a:endParaRPr lang="en-US" sz="2000" b="1" dirty="0">
                        <a:solidFill>
                          <a:srgbClr val="000000"/>
                        </a:solidFill>
                        <a:effectLst/>
                        <a:latin typeface="times new roman" panose="02020603050405020304" pitchFamily="18" charset="0"/>
                      </a:endParaRPr>
                    </a:p>
                  </a:txBody>
                  <a:tcPr marL="63124" marR="63124" marT="63124" marB="63124"/>
                </a:tc>
                <a:tc>
                  <a:txBody>
                    <a:bodyPr/>
                    <a:lstStyle/>
                    <a:p>
                      <a:pPr algn="l" fontAlgn="t"/>
                      <a:r>
                        <a:rPr lang="en-US" sz="2000" b="1" dirty="0">
                          <a:effectLst/>
                        </a:rPr>
                        <a:t>Description</a:t>
                      </a:r>
                      <a:endParaRPr lang="en-US" sz="2000" b="1" dirty="0">
                        <a:solidFill>
                          <a:srgbClr val="000000"/>
                        </a:solidFill>
                        <a:effectLst/>
                        <a:latin typeface="times new roman" panose="02020603050405020304" pitchFamily="18" charset="0"/>
                      </a:endParaRPr>
                    </a:p>
                  </a:txBody>
                  <a:tcPr marL="63124" marR="63124" marT="63124" marB="63124"/>
                </a:tc>
                <a:extLst>
                  <a:ext uri="{0D108BD9-81ED-4DB2-BD59-A6C34878D82A}">
                    <a16:rowId xmlns:a16="http://schemas.microsoft.com/office/drawing/2014/main" val="648956958"/>
                  </a:ext>
                </a:extLst>
              </a:tr>
              <a:tr h="626273">
                <a:tc>
                  <a:txBody>
                    <a:bodyPr/>
                    <a:lstStyle/>
                    <a:p>
                      <a:pPr algn="just" fontAlgn="t"/>
                      <a:r>
                        <a:rPr lang="en-US" sz="2000" dirty="0" err="1">
                          <a:effectLst/>
                        </a:rPr>
                        <a:t>hibernate.dialect</a:t>
                      </a:r>
                      <a:endParaRPr lang="en-US" sz="2000" dirty="0">
                        <a:solidFill>
                          <a:srgbClr val="333333"/>
                        </a:solidFill>
                        <a:effectLst/>
                        <a:latin typeface="inter-regular"/>
                      </a:endParaRPr>
                    </a:p>
                  </a:txBody>
                  <a:tcPr marL="42083" marR="42083" marT="42083" marB="42083"/>
                </a:tc>
                <a:tc>
                  <a:txBody>
                    <a:bodyPr/>
                    <a:lstStyle/>
                    <a:p>
                      <a:pPr algn="just" fontAlgn="t"/>
                      <a:r>
                        <a:rPr lang="en-US" sz="2000" dirty="0">
                          <a:effectLst/>
                        </a:rPr>
                        <a:t>It represents the type of database used in hibernate to generate SQL statements for a particular relational database.</a:t>
                      </a:r>
                      <a:endParaRPr lang="en-US" sz="2000" dirty="0">
                        <a:solidFill>
                          <a:srgbClr val="333333"/>
                        </a:solidFill>
                        <a:effectLst/>
                        <a:latin typeface="inter-regular"/>
                      </a:endParaRPr>
                    </a:p>
                  </a:txBody>
                  <a:tcPr marL="42083" marR="42083" marT="42083" marB="42083"/>
                </a:tc>
                <a:extLst>
                  <a:ext uri="{0D108BD9-81ED-4DB2-BD59-A6C34878D82A}">
                    <a16:rowId xmlns:a16="http://schemas.microsoft.com/office/drawing/2014/main" val="1748951899"/>
                  </a:ext>
                </a:extLst>
              </a:tr>
              <a:tr h="514675">
                <a:tc>
                  <a:txBody>
                    <a:bodyPr/>
                    <a:lstStyle/>
                    <a:p>
                      <a:pPr algn="just" fontAlgn="t"/>
                      <a:r>
                        <a:rPr lang="en-US" sz="2000">
                          <a:effectLst/>
                        </a:rPr>
                        <a:t>hibernate.show_sql</a:t>
                      </a:r>
                      <a:endParaRPr lang="en-US" sz="2000">
                        <a:solidFill>
                          <a:srgbClr val="333333"/>
                        </a:solidFill>
                        <a:effectLst/>
                        <a:latin typeface="inter-regular"/>
                      </a:endParaRPr>
                    </a:p>
                  </a:txBody>
                  <a:tcPr marL="42083" marR="42083" marT="42083" marB="42083"/>
                </a:tc>
                <a:tc>
                  <a:txBody>
                    <a:bodyPr/>
                    <a:lstStyle/>
                    <a:p>
                      <a:pPr algn="just" fontAlgn="t"/>
                      <a:r>
                        <a:rPr lang="en-US" sz="2000" dirty="0">
                          <a:effectLst/>
                        </a:rPr>
                        <a:t>It is used to display the executed SQL statements to console.</a:t>
                      </a:r>
                      <a:endParaRPr lang="en-US" sz="2000" dirty="0">
                        <a:solidFill>
                          <a:srgbClr val="333333"/>
                        </a:solidFill>
                        <a:effectLst/>
                        <a:latin typeface="inter-regular"/>
                      </a:endParaRPr>
                    </a:p>
                  </a:txBody>
                  <a:tcPr marL="42083" marR="42083" marT="42083" marB="42083"/>
                </a:tc>
                <a:extLst>
                  <a:ext uri="{0D108BD9-81ED-4DB2-BD59-A6C34878D82A}">
                    <a16:rowId xmlns:a16="http://schemas.microsoft.com/office/drawing/2014/main" val="336424148"/>
                  </a:ext>
                </a:extLst>
              </a:tr>
              <a:tr h="506121">
                <a:tc>
                  <a:txBody>
                    <a:bodyPr/>
                    <a:lstStyle/>
                    <a:p>
                      <a:pPr algn="just" fontAlgn="t"/>
                      <a:r>
                        <a:rPr lang="en-US" sz="2000">
                          <a:effectLst/>
                        </a:rPr>
                        <a:t>hibernate.format_sql</a:t>
                      </a:r>
                      <a:endParaRPr lang="en-US" sz="2000">
                        <a:solidFill>
                          <a:srgbClr val="333333"/>
                        </a:solidFill>
                        <a:effectLst/>
                        <a:latin typeface="inter-regular"/>
                      </a:endParaRPr>
                    </a:p>
                  </a:txBody>
                  <a:tcPr marL="42083" marR="42083" marT="42083" marB="42083"/>
                </a:tc>
                <a:tc>
                  <a:txBody>
                    <a:bodyPr/>
                    <a:lstStyle/>
                    <a:p>
                      <a:pPr algn="just" fontAlgn="t"/>
                      <a:r>
                        <a:rPr lang="en-US" sz="2000" dirty="0">
                          <a:effectLst/>
                        </a:rPr>
                        <a:t>It is used to print the SQL in the log and console.</a:t>
                      </a:r>
                      <a:endParaRPr lang="en-US" sz="2000" dirty="0">
                        <a:solidFill>
                          <a:srgbClr val="333333"/>
                        </a:solidFill>
                        <a:effectLst/>
                        <a:latin typeface="inter-regular"/>
                      </a:endParaRPr>
                    </a:p>
                  </a:txBody>
                  <a:tcPr marL="42083" marR="42083" marT="42083" marB="42083"/>
                </a:tc>
                <a:extLst>
                  <a:ext uri="{0D108BD9-81ED-4DB2-BD59-A6C34878D82A}">
                    <a16:rowId xmlns:a16="http://schemas.microsoft.com/office/drawing/2014/main" val="2061779993"/>
                  </a:ext>
                </a:extLst>
              </a:tr>
              <a:tr h="647235">
                <a:tc>
                  <a:txBody>
                    <a:bodyPr/>
                    <a:lstStyle/>
                    <a:p>
                      <a:pPr algn="just" fontAlgn="t"/>
                      <a:r>
                        <a:rPr lang="en-US" sz="2000">
                          <a:effectLst/>
                        </a:rPr>
                        <a:t>hibernate.default_catalog</a:t>
                      </a:r>
                      <a:endParaRPr lang="en-US" sz="2000">
                        <a:solidFill>
                          <a:srgbClr val="333333"/>
                        </a:solidFill>
                        <a:effectLst/>
                        <a:latin typeface="inter-regular"/>
                      </a:endParaRPr>
                    </a:p>
                  </a:txBody>
                  <a:tcPr marL="42083" marR="42083" marT="42083" marB="42083"/>
                </a:tc>
                <a:tc>
                  <a:txBody>
                    <a:bodyPr/>
                    <a:lstStyle/>
                    <a:p>
                      <a:pPr algn="just" fontAlgn="t"/>
                      <a:r>
                        <a:rPr lang="en-US" sz="2000" dirty="0">
                          <a:effectLst/>
                        </a:rPr>
                        <a:t>It qualifies unqualified table names with the given catalog in generated SQL.</a:t>
                      </a:r>
                      <a:endParaRPr lang="en-US" sz="2000" dirty="0">
                        <a:solidFill>
                          <a:srgbClr val="333333"/>
                        </a:solidFill>
                        <a:effectLst/>
                        <a:latin typeface="inter-regular"/>
                      </a:endParaRPr>
                    </a:p>
                  </a:txBody>
                  <a:tcPr marL="42083" marR="42083" marT="42083" marB="42083"/>
                </a:tc>
                <a:extLst>
                  <a:ext uri="{0D108BD9-81ED-4DB2-BD59-A6C34878D82A}">
                    <a16:rowId xmlns:a16="http://schemas.microsoft.com/office/drawing/2014/main" val="288955956"/>
                  </a:ext>
                </a:extLst>
              </a:tr>
              <a:tr h="647235">
                <a:tc>
                  <a:txBody>
                    <a:bodyPr/>
                    <a:lstStyle/>
                    <a:p>
                      <a:pPr algn="just" fontAlgn="t"/>
                      <a:r>
                        <a:rPr lang="en-US" sz="2000">
                          <a:effectLst/>
                        </a:rPr>
                        <a:t>hibernate.default_schema</a:t>
                      </a:r>
                      <a:endParaRPr lang="en-US" sz="2000">
                        <a:solidFill>
                          <a:srgbClr val="333333"/>
                        </a:solidFill>
                        <a:effectLst/>
                        <a:latin typeface="inter-regular"/>
                      </a:endParaRPr>
                    </a:p>
                  </a:txBody>
                  <a:tcPr marL="42083" marR="42083" marT="42083" marB="42083"/>
                </a:tc>
                <a:tc>
                  <a:txBody>
                    <a:bodyPr/>
                    <a:lstStyle/>
                    <a:p>
                      <a:pPr algn="just" fontAlgn="t"/>
                      <a:r>
                        <a:rPr lang="en-US" sz="2000" dirty="0">
                          <a:effectLst/>
                        </a:rPr>
                        <a:t>It qualifies unqualified table names with the given schema in generated SQL.</a:t>
                      </a:r>
                      <a:endParaRPr lang="en-US" sz="2000" dirty="0">
                        <a:solidFill>
                          <a:srgbClr val="333333"/>
                        </a:solidFill>
                        <a:effectLst/>
                        <a:latin typeface="inter-regular"/>
                      </a:endParaRPr>
                    </a:p>
                  </a:txBody>
                  <a:tcPr marL="42083" marR="42083" marT="42083" marB="42083"/>
                </a:tc>
                <a:extLst>
                  <a:ext uri="{0D108BD9-81ED-4DB2-BD59-A6C34878D82A}">
                    <a16:rowId xmlns:a16="http://schemas.microsoft.com/office/drawing/2014/main" val="2387515506"/>
                  </a:ext>
                </a:extLst>
              </a:tr>
              <a:tr h="692585">
                <a:tc>
                  <a:txBody>
                    <a:bodyPr/>
                    <a:lstStyle/>
                    <a:p>
                      <a:pPr algn="just" fontAlgn="t"/>
                      <a:r>
                        <a:rPr lang="en-US" sz="2000">
                          <a:effectLst/>
                        </a:rPr>
                        <a:t>hibernate.session_factory_name</a:t>
                      </a:r>
                      <a:endParaRPr lang="en-US" sz="2000">
                        <a:solidFill>
                          <a:srgbClr val="333333"/>
                        </a:solidFill>
                        <a:effectLst/>
                        <a:latin typeface="inter-regular"/>
                      </a:endParaRPr>
                    </a:p>
                  </a:txBody>
                  <a:tcPr marL="42083" marR="42083" marT="42083" marB="42083"/>
                </a:tc>
                <a:tc>
                  <a:txBody>
                    <a:bodyPr/>
                    <a:lstStyle/>
                    <a:p>
                      <a:pPr algn="just" fontAlgn="t"/>
                      <a:r>
                        <a:rPr lang="en-US" sz="2000" dirty="0">
                          <a:effectLst/>
                        </a:rPr>
                        <a:t>The </a:t>
                      </a:r>
                      <a:r>
                        <a:rPr lang="en-US" sz="2000" dirty="0" err="1">
                          <a:effectLst/>
                        </a:rPr>
                        <a:t>SessionFactory</a:t>
                      </a:r>
                      <a:r>
                        <a:rPr lang="en-US" sz="2000" dirty="0">
                          <a:effectLst/>
                        </a:rPr>
                        <a:t> interface automatically bound to this name in JNDI after it has been created.</a:t>
                      </a:r>
                      <a:endParaRPr lang="en-US" sz="2000" dirty="0">
                        <a:solidFill>
                          <a:srgbClr val="333333"/>
                        </a:solidFill>
                        <a:effectLst/>
                        <a:latin typeface="inter-regular"/>
                      </a:endParaRPr>
                    </a:p>
                  </a:txBody>
                  <a:tcPr marL="42083" marR="42083" marT="42083" marB="42083"/>
                </a:tc>
                <a:extLst>
                  <a:ext uri="{0D108BD9-81ED-4DB2-BD59-A6C34878D82A}">
                    <a16:rowId xmlns:a16="http://schemas.microsoft.com/office/drawing/2014/main" val="28614632"/>
                  </a:ext>
                </a:extLst>
              </a:tr>
            </a:tbl>
          </a:graphicData>
        </a:graphic>
      </p:graphicFrame>
    </p:spTree>
    <p:extLst>
      <p:ext uri="{BB962C8B-B14F-4D97-AF65-F5344CB8AC3E}">
        <p14:creationId xmlns:p14="http://schemas.microsoft.com/office/powerpoint/2010/main" val="1303379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400B-A5F4-B41A-C5B8-3616CAFBE7D2}"/>
              </a:ext>
            </a:extLst>
          </p:cNvPr>
          <p:cNvSpPr>
            <a:spLocks noGrp="1"/>
          </p:cNvSpPr>
          <p:nvPr>
            <p:ph type="title"/>
          </p:nvPr>
        </p:nvSpPr>
        <p:spPr/>
        <p:txBody>
          <a:bodyPr>
            <a:normAutofit/>
          </a:bodyPr>
          <a:lstStyle/>
          <a:p>
            <a:r>
              <a:rPr lang="en-US" dirty="0"/>
              <a:t>Properties of Hibernate Configuration</a:t>
            </a:r>
            <a:endParaRPr lang="en-VN" dirty="0"/>
          </a:p>
        </p:txBody>
      </p:sp>
      <p:sp>
        <p:nvSpPr>
          <p:cNvPr id="3" name="Text Placeholder 2">
            <a:extLst>
              <a:ext uri="{FF2B5EF4-FFF2-40B4-BE49-F238E27FC236}">
                <a16:creationId xmlns:a16="http://schemas.microsoft.com/office/drawing/2014/main" id="{51CFF680-DF3A-73B1-6B65-D853E1E70EE7}"/>
              </a:ext>
            </a:extLst>
          </p:cNvPr>
          <p:cNvSpPr>
            <a:spLocks noGrp="1"/>
          </p:cNvSpPr>
          <p:nvPr>
            <p:ph type="body" idx="1"/>
          </p:nvPr>
        </p:nvSpPr>
        <p:spPr>
          <a:xfrm>
            <a:off x="-44450" y="1627444"/>
            <a:ext cx="12141962" cy="4814445"/>
          </a:xfrm>
        </p:spPr>
        <p:txBody>
          <a:bodyPr>
            <a:normAutofit/>
          </a:bodyPr>
          <a:lstStyle/>
          <a:p>
            <a:pPr marL="3175" indent="0">
              <a:buNone/>
            </a:pPr>
            <a:r>
              <a:rPr lang="en-US" dirty="0"/>
              <a:t/>
            </a:r>
            <a:br>
              <a:rPr lang="en-US" dirty="0"/>
            </a:br>
            <a:r>
              <a:rPr lang="en-US" dirty="0"/>
              <a:t/>
            </a:r>
            <a:br>
              <a:rPr lang="en-US" dirty="0"/>
            </a:br>
            <a:endParaRPr lang="en-US" dirty="0"/>
          </a:p>
        </p:txBody>
      </p:sp>
      <p:sp>
        <p:nvSpPr>
          <p:cNvPr id="4" name="Slide Number Placeholder 3">
            <a:extLst>
              <a:ext uri="{FF2B5EF4-FFF2-40B4-BE49-F238E27FC236}">
                <a16:creationId xmlns:a16="http://schemas.microsoft.com/office/drawing/2014/main" id="{F7781021-7264-B4C9-E2B4-F492C975CB07}"/>
              </a:ext>
            </a:extLst>
          </p:cNvPr>
          <p:cNvSpPr>
            <a:spLocks noGrp="1"/>
          </p:cNvSpPr>
          <p:nvPr>
            <p:ph type="sldNum" idx="12"/>
          </p:nvPr>
        </p:nvSpPr>
        <p:spPr/>
        <p:txBody>
          <a:bodyPr/>
          <a:lstStyle/>
          <a:p>
            <a:fld id="{00000000-1234-1234-1234-123412341234}" type="slidenum">
              <a:rPr lang="en-US" smtClean="0"/>
              <a:pPr/>
              <a:t>23</a:t>
            </a:fld>
            <a:endParaRPr lang="en-US" dirty="0"/>
          </a:p>
        </p:txBody>
      </p:sp>
      <p:graphicFrame>
        <p:nvGraphicFramePr>
          <p:cNvPr id="6" name="Table 5">
            <a:extLst>
              <a:ext uri="{FF2B5EF4-FFF2-40B4-BE49-F238E27FC236}">
                <a16:creationId xmlns:a16="http://schemas.microsoft.com/office/drawing/2014/main" id="{9E578788-3F8A-4C17-8CFD-14F438E5D0AE}"/>
              </a:ext>
            </a:extLst>
          </p:cNvPr>
          <p:cNvGraphicFramePr>
            <a:graphicFrameLocks noGrp="1"/>
          </p:cNvGraphicFramePr>
          <p:nvPr>
            <p:extLst>
              <p:ext uri="{D42A27DB-BD31-4B8C-83A1-F6EECF244321}">
                <p14:modId xmlns:p14="http://schemas.microsoft.com/office/powerpoint/2010/main" val="3064347717"/>
              </p:ext>
            </p:extLst>
          </p:nvPr>
        </p:nvGraphicFramePr>
        <p:xfrm>
          <a:off x="94488" y="1627444"/>
          <a:ext cx="12003024" cy="3595078"/>
        </p:xfrm>
        <a:graphic>
          <a:graphicData uri="http://schemas.openxmlformats.org/drawingml/2006/table">
            <a:tbl>
              <a:tblPr>
                <a:tableStyleId>{8A107856-5554-42FB-B03E-39F5DBC370BA}</a:tableStyleId>
              </a:tblPr>
              <a:tblGrid>
                <a:gridCol w="4314952">
                  <a:extLst>
                    <a:ext uri="{9D8B030D-6E8A-4147-A177-3AD203B41FA5}">
                      <a16:colId xmlns:a16="http://schemas.microsoft.com/office/drawing/2014/main" val="2116827743"/>
                    </a:ext>
                  </a:extLst>
                </a:gridCol>
                <a:gridCol w="7688072">
                  <a:extLst>
                    <a:ext uri="{9D8B030D-6E8A-4147-A177-3AD203B41FA5}">
                      <a16:colId xmlns:a16="http://schemas.microsoft.com/office/drawing/2014/main" val="148516225"/>
                    </a:ext>
                  </a:extLst>
                </a:gridCol>
              </a:tblGrid>
              <a:tr h="395133">
                <a:tc>
                  <a:txBody>
                    <a:bodyPr/>
                    <a:lstStyle/>
                    <a:p>
                      <a:pPr algn="l" fontAlgn="t"/>
                      <a:r>
                        <a:rPr lang="en-US" sz="2000" b="1" dirty="0">
                          <a:effectLst/>
                          <a:latin typeface="Arial" panose="020B0604020202020204" pitchFamily="34" charset="0"/>
                          <a:cs typeface="Arial" panose="020B0604020202020204" pitchFamily="34" charset="0"/>
                        </a:rPr>
                        <a:t>Property</a:t>
                      </a:r>
                      <a:endParaRPr lang="en-US" sz="2000" b="1" dirty="0">
                        <a:solidFill>
                          <a:srgbClr val="000000"/>
                        </a:solidFill>
                        <a:effectLst/>
                        <a:latin typeface="Arial" panose="020B0604020202020204" pitchFamily="34" charset="0"/>
                        <a:cs typeface="Arial" panose="020B0604020202020204" pitchFamily="34" charset="0"/>
                      </a:endParaRPr>
                    </a:p>
                  </a:txBody>
                  <a:tcPr marL="63124" marR="63124" marT="63124" marB="63124"/>
                </a:tc>
                <a:tc>
                  <a:txBody>
                    <a:bodyPr/>
                    <a:lstStyle/>
                    <a:p>
                      <a:pPr algn="l" fontAlgn="t"/>
                      <a:r>
                        <a:rPr lang="en-US" sz="2000" b="1" dirty="0">
                          <a:effectLst/>
                          <a:latin typeface="Arial" panose="020B0604020202020204" pitchFamily="34" charset="0"/>
                          <a:cs typeface="Arial" panose="020B0604020202020204" pitchFamily="34" charset="0"/>
                        </a:rPr>
                        <a:t>Description</a:t>
                      </a:r>
                      <a:endParaRPr lang="en-US" sz="2000" b="1" dirty="0">
                        <a:solidFill>
                          <a:srgbClr val="000000"/>
                        </a:solidFill>
                        <a:effectLst/>
                        <a:latin typeface="Arial" panose="020B0604020202020204" pitchFamily="34" charset="0"/>
                        <a:cs typeface="Arial" panose="020B0604020202020204" pitchFamily="34" charset="0"/>
                      </a:endParaRPr>
                    </a:p>
                  </a:txBody>
                  <a:tcPr marL="63124" marR="63124" marT="63124" marB="63124"/>
                </a:tc>
                <a:extLst>
                  <a:ext uri="{0D108BD9-81ED-4DB2-BD59-A6C34878D82A}">
                    <a16:rowId xmlns:a16="http://schemas.microsoft.com/office/drawing/2014/main" val="648956958"/>
                  </a:ext>
                </a:extLst>
              </a:tr>
              <a:tr h="624220">
                <a:tc>
                  <a:txBody>
                    <a:bodyPr/>
                    <a:lstStyle/>
                    <a:p>
                      <a:pPr algn="just" fontAlgn="t"/>
                      <a:r>
                        <a:rPr lang="en-US" sz="2000" dirty="0" err="1">
                          <a:effectLst/>
                          <a:latin typeface="Arial" panose="020B0604020202020204" pitchFamily="34" charset="0"/>
                          <a:cs typeface="Arial" panose="020B0604020202020204" pitchFamily="34" charset="0"/>
                        </a:rPr>
                        <a:t>hibernate.default_entity_mode</a:t>
                      </a:r>
                      <a:endParaRPr lang="en-US" sz="2000" dirty="0">
                        <a:solidFill>
                          <a:srgbClr val="333333"/>
                        </a:solidFill>
                        <a:effectLst/>
                        <a:latin typeface="Arial" panose="020B0604020202020204" pitchFamily="34" charset="0"/>
                        <a:cs typeface="Arial" panose="020B0604020202020204" pitchFamily="34" charset="0"/>
                      </a:endParaRPr>
                    </a:p>
                  </a:txBody>
                  <a:tcPr marL="42083" marR="42083" marT="42083" marB="42083"/>
                </a:tc>
                <a:tc>
                  <a:txBody>
                    <a:bodyPr/>
                    <a:lstStyle/>
                    <a:p>
                      <a:pPr algn="just" fontAlgn="t"/>
                      <a:r>
                        <a:rPr lang="en-US" sz="2000" dirty="0">
                          <a:effectLst/>
                          <a:latin typeface="Arial" panose="020B0604020202020204" pitchFamily="34" charset="0"/>
                          <a:cs typeface="Arial" panose="020B0604020202020204" pitchFamily="34" charset="0"/>
                        </a:rPr>
                        <a:t>It sets a default mode for entity representation for all sessions opened from this </a:t>
                      </a:r>
                      <a:r>
                        <a:rPr lang="en-US" sz="2000" dirty="0" err="1">
                          <a:effectLst/>
                          <a:latin typeface="Arial" panose="020B0604020202020204" pitchFamily="34" charset="0"/>
                          <a:cs typeface="Arial" panose="020B0604020202020204" pitchFamily="34" charset="0"/>
                        </a:rPr>
                        <a:t>SessionFactory</a:t>
                      </a:r>
                      <a:endParaRPr lang="en-US" sz="2000" dirty="0">
                        <a:solidFill>
                          <a:srgbClr val="333333"/>
                        </a:solidFill>
                        <a:effectLst/>
                        <a:latin typeface="Arial" panose="020B0604020202020204" pitchFamily="34" charset="0"/>
                        <a:cs typeface="Arial" panose="020B0604020202020204" pitchFamily="34" charset="0"/>
                      </a:endParaRPr>
                    </a:p>
                  </a:txBody>
                  <a:tcPr marL="42083" marR="42083" marT="42083" marB="42083"/>
                </a:tc>
                <a:extLst>
                  <a:ext uri="{0D108BD9-81ED-4DB2-BD59-A6C34878D82A}">
                    <a16:rowId xmlns:a16="http://schemas.microsoft.com/office/drawing/2014/main" val="1370359577"/>
                  </a:ext>
                </a:extLst>
              </a:tr>
              <a:tr h="353622">
                <a:tc>
                  <a:txBody>
                    <a:bodyPr/>
                    <a:lstStyle/>
                    <a:p>
                      <a:pPr algn="just" fontAlgn="t"/>
                      <a:r>
                        <a:rPr lang="en-US" sz="2000" dirty="0" err="1">
                          <a:effectLst/>
                          <a:latin typeface="Arial" panose="020B0604020202020204" pitchFamily="34" charset="0"/>
                          <a:cs typeface="Arial" panose="020B0604020202020204" pitchFamily="34" charset="0"/>
                        </a:rPr>
                        <a:t>hibernate.order_updates</a:t>
                      </a:r>
                      <a:endParaRPr lang="en-US" sz="2000" dirty="0">
                        <a:solidFill>
                          <a:srgbClr val="333333"/>
                        </a:solidFill>
                        <a:effectLst/>
                        <a:latin typeface="Arial" panose="020B0604020202020204" pitchFamily="34" charset="0"/>
                        <a:cs typeface="Arial" panose="020B0604020202020204" pitchFamily="34" charset="0"/>
                      </a:endParaRPr>
                    </a:p>
                  </a:txBody>
                  <a:tcPr marL="42083" marR="42083" marT="42083" marB="42083"/>
                </a:tc>
                <a:tc>
                  <a:txBody>
                    <a:bodyPr/>
                    <a:lstStyle/>
                    <a:p>
                      <a:pPr algn="just" fontAlgn="t"/>
                      <a:r>
                        <a:rPr lang="en-US" sz="2000" dirty="0">
                          <a:effectLst/>
                          <a:latin typeface="Arial" panose="020B0604020202020204" pitchFamily="34" charset="0"/>
                          <a:cs typeface="Arial" panose="020B0604020202020204" pitchFamily="34" charset="0"/>
                        </a:rPr>
                        <a:t>It orders SQL updates on the basis of the updated primary key.</a:t>
                      </a:r>
                      <a:endParaRPr lang="en-US" sz="2000" dirty="0">
                        <a:solidFill>
                          <a:srgbClr val="333333"/>
                        </a:solidFill>
                        <a:effectLst/>
                        <a:latin typeface="Arial" panose="020B0604020202020204" pitchFamily="34" charset="0"/>
                        <a:cs typeface="Arial" panose="020B0604020202020204" pitchFamily="34" charset="0"/>
                      </a:endParaRPr>
                    </a:p>
                  </a:txBody>
                  <a:tcPr marL="42083" marR="42083" marT="42083" marB="42083"/>
                </a:tc>
                <a:extLst>
                  <a:ext uri="{0D108BD9-81ED-4DB2-BD59-A6C34878D82A}">
                    <a16:rowId xmlns:a16="http://schemas.microsoft.com/office/drawing/2014/main" val="1724694673"/>
                  </a:ext>
                </a:extLst>
              </a:tr>
              <a:tr h="624220">
                <a:tc>
                  <a:txBody>
                    <a:bodyPr/>
                    <a:lstStyle/>
                    <a:p>
                      <a:pPr algn="just" fontAlgn="t"/>
                      <a:r>
                        <a:rPr lang="en-US" sz="2000" dirty="0" err="1">
                          <a:effectLst/>
                          <a:latin typeface="Arial" panose="020B0604020202020204" pitchFamily="34" charset="0"/>
                          <a:cs typeface="Arial" panose="020B0604020202020204" pitchFamily="34" charset="0"/>
                        </a:rPr>
                        <a:t>hibernate.use_identifier_rollback</a:t>
                      </a:r>
                      <a:endParaRPr lang="en-US" sz="2000" dirty="0">
                        <a:solidFill>
                          <a:srgbClr val="333333"/>
                        </a:solidFill>
                        <a:effectLst/>
                        <a:latin typeface="Arial" panose="020B0604020202020204" pitchFamily="34" charset="0"/>
                        <a:cs typeface="Arial" panose="020B0604020202020204" pitchFamily="34" charset="0"/>
                      </a:endParaRPr>
                    </a:p>
                  </a:txBody>
                  <a:tcPr marL="42083" marR="42083" marT="42083" marB="42083"/>
                </a:tc>
                <a:tc>
                  <a:txBody>
                    <a:bodyPr/>
                    <a:lstStyle/>
                    <a:p>
                      <a:pPr algn="just" fontAlgn="t"/>
                      <a:r>
                        <a:rPr lang="en-US" sz="2000" dirty="0">
                          <a:effectLst/>
                          <a:latin typeface="Arial" panose="020B0604020202020204" pitchFamily="34" charset="0"/>
                          <a:cs typeface="Arial" panose="020B0604020202020204" pitchFamily="34" charset="0"/>
                        </a:rPr>
                        <a:t>If enabled, the generated identifier properties will be reset to default values when objects are deleted.</a:t>
                      </a:r>
                      <a:endParaRPr lang="en-US" sz="2000" dirty="0">
                        <a:solidFill>
                          <a:srgbClr val="333333"/>
                        </a:solidFill>
                        <a:effectLst/>
                        <a:latin typeface="Arial" panose="020B0604020202020204" pitchFamily="34" charset="0"/>
                        <a:cs typeface="Arial" panose="020B0604020202020204" pitchFamily="34" charset="0"/>
                      </a:endParaRPr>
                    </a:p>
                  </a:txBody>
                  <a:tcPr marL="42083" marR="42083" marT="42083" marB="42083"/>
                </a:tc>
                <a:extLst>
                  <a:ext uri="{0D108BD9-81ED-4DB2-BD59-A6C34878D82A}">
                    <a16:rowId xmlns:a16="http://schemas.microsoft.com/office/drawing/2014/main" val="1179097732"/>
                  </a:ext>
                </a:extLst>
              </a:tr>
              <a:tr h="353622">
                <a:tc>
                  <a:txBody>
                    <a:bodyPr/>
                    <a:lstStyle/>
                    <a:p>
                      <a:pPr algn="just" fontAlgn="t"/>
                      <a:r>
                        <a:rPr lang="en-US" sz="2000">
                          <a:effectLst/>
                          <a:latin typeface="Arial" panose="020B0604020202020204" pitchFamily="34" charset="0"/>
                          <a:cs typeface="Arial" panose="020B0604020202020204" pitchFamily="34" charset="0"/>
                        </a:rPr>
                        <a:t>hibernate.generate_statistics</a:t>
                      </a:r>
                      <a:endParaRPr lang="en-US" sz="2000">
                        <a:solidFill>
                          <a:srgbClr val="333333"/>
                        </a:solidFill>
                        <a:effectLst/>
                        <a:latin typeface="Arial" panose="020B0604020202020204" pitchFamily="34" charset="0"/>
                        <a:cs typeface="Arial" panose="020B0604020202020204" pitchFamily="34" charset="0"/>
                      </a:endParaRPr>
                    </a:p>
                  </a:txBody>
                  <a:tcPr marL="42083" marR="42083" marT="42083" marB="42083"/>
                </a:tc>
                <a:tc>
                  <a:txBody>
                    <a:bodyPr/>
                    <a:lstStyle/>
                    <a:p>
                      <a:pPr algn="just" fontAlgn="t"/>
                      <a:r>
                        <a:rPr lang="en-US" sz="2000" dirty="0">
                          <a:effectLst/>
                          <a:latin typeface="Arial" panose="020B0604020202020204" pitchFamily="34" charset="0"/>
                          <a:cs typeface="Arial" panose="020B0604020202020204" pitchFamily="34" charset="0"/>
                        </a:rPr>
                        <a:t>If enabled, the Hibernate will collect statistics useful for performance tuning.</a:t>
                      </a:r>
                      <a:endParaRPr lang="en-US" sz="2000" dirty="0">
                        <a:solidFill>
                          <a:srgbClr val="333333"/>
                        </a:solidFill>
                        <a:effectLst/>
                        <a:latin typeface="Arial" panose="020B0604020202020204" pitchFamily="34" charset="0"/>
                        <a:cs typeface="Arial" panose="020B0604020202020204" pitchFamily="34" charset="0"/>
                      </a:endParaRPr>
                    </a:p>
                  </a:txBody>
                  <a:tcPr marL="42083" marR="42083" marT="42083" marB="42083"/>
                </a:tc>
                <a:extLst>
                  <a:ext uri="{0D108BD9-81ED-4DB2-BD59-A6C34878D82A}">
                    <a16:rowId xmlns:a16="http://schemas.microsoft.com/office/drawing/2014/main" val="2535859517"/>
                  </a:ext>
                </a:extLst>
              </a:tr>
              <a:tr h="624220">
                <a:tc>
                  <a:txBody>
                    <a:bodyPr/>
                    <a:lstStyle/>
                    <a:p>
                      <a:pPr algn="just" fontAlgn="t"/>
                      <a:r>
                        <a:rPr lang="en-US" sz="2000">
                          <a:effectLst/>
                          <a:latin typeface="Arial" panose="020B0604020202020204" pitchFamily="34" charset="0"/>
                          <a:cs typeface="Arial" panose="020B0604020202020204" pitchFamily="34" charset="0"/>
                        </a:rPr>
                        <a:t>hibernate.use_sql_comments</a:t>
                      </a:r>
                      <a:endParaRPr lang="en-US" sz="2000">
                        <a:solidFill>
                          <a:srgbClr val="333333"/>
                        </a:solidFill>
                        <a:effectLst/>
                        <a:latin typeface="Arial" panose="020B0604020202020204" pitchFamily="34" charset="0"/>
                        <a:cs typeface="Arial" panose="020B0604020202020204" pitchFamily="34" charset="0"/>
                      </a:endParaRPr>
                    </a:p>
                  </a:txBody>
                  <a:tcPr marL="42083" marR="42083" marT="42083" marB="42083"/>
                </a:tc>
                <a:tc>
                  <a:txBody>
                    <a:bodyPr/>
                    <a:lstStyle/>
                    <a:p>
                      <a:pPr algn="just" fontAlgn="t"/>
                      <a:r>
                        <a:rPr lang="en-US" sz="2000" dirty="0">
                          <a:effectLst/>
                          <a:latin typeface="Arial" panose="020B0604020202020204" pitchFamily="34" charset="0"/>
                          <a:cs typeface="Arial" panose="020B0604020202020204" pitchFamily="34" charset="0"/>
                        </a:rPr>
                        <a:t>If enabled, the Hibernate generate comments inside the SQL. It is used to make debugging easier.</a:t>
                      </a:r>
                      <a:endParaRPr lang="en-US" sz="2000" dirty="0">
                        <a:solidFill>
                          <a:srgbClr val="333333"/>
                        </a:solidFill>
                        <a:effectLst/>
                        <a:latin typeface="Arial" panose="020B0604020202020204" pitchFamily="34" charset="0"/>
                        <a:cs typeface="Arial" panose="020B0604020202020204" pitchFamily="34" charset="0"/>
                      </a:endParaRPr>
                    </a:p>
                  </a:txBody>
                  <a:tcPr marL="42083" marR="42083" marT="42083" marB="42083"/>
                </a:tc>
                <a:extLst>
                  <a:ext uri="{0D108BD9-81ED-4DB2-BD59-A6C34878D82A}">
                    <a16:rowId xmlns:a16="http://schemas.microsoft.com/office/drawing/2014/main" val="3661642233"/>
                  </a:ext>
                </a:extLst>
              </a:tr>
            </a:tbl>
          </a:graphicData>
        </a:graphic>
      </p:graphicFrame>
    </p:spTree>
    <p:extLst>
      <p:ext uri="{BB962C8B-B14F-4D97-AF65-F5344CB8AC3E}">
        <p14:creationId xmlns:p14="http://schemas.microsoft.com/office/powerpoint/2010/main" val="2384445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400B-A5F4-B41A-C5B8-3616CAFBE7D2}"/>
              </a:ext>
            </a:extLst>
          </p:cNvPr>
          <p:cNvSpPr>
            <a:spLocks noGrp="1"/>
          </p:cNvSpPr>
          <p:nvPr>
            <p:ph type="title"/>
          </p:nvPr>
        </p:nvSpPr>
        <p:spPr/>
        <p:txBody>
          <a:bodyPr>
            <a:normAutofit/>
          </a:bodyPr>
          <a:lstStyle/>
          <a:p>
            <a:r>
              <a:rPr lang="en-US" dirty="0" smtClean="0"/>
              <a:t>Hibernate </a:t>
            </a:r>
            <a:r>
              <a:rPr lang="en-US" dirty="0"/>
              <a:t>Cache </a:t>
            </a:r>
            <a:r>
              <a:rPr lang="en-US" dirty="0" smtClean="0"/>
              <a:t>Properties</a:t>
            </a:r>
            <a:endParaRPr lang="en-VN" dirty="0"/>
          </a:p>
        </p:txBody>
      </p:sp>
      <p:sp>
        <p:nvSpPr>
          <p:cNvPr id="3" name="Text Placeholder 2">
            <a:extLst>
              <a:ext uri="{FF2B5EF4-FFF2-40B4-BE49-F238E27FC236}">
                <a16:creationId xmlns:a16="http://schemas.microsoft.com/office/drawing/2014/main" id="{51CFF680-DF3A-73B1-6B65-D853E1E70EE7}"/>
              </a:ext>
            </a:extLst>
          </p:cNvPr>
          <p:cNvSpPr>
            <a:spLocks noGrp="1"/>
          </p:cNvSpPr>
          <p:nvPr>
            <p:ph type="body" idx="1"/>
          </p:nvPr>
        </p:nvSpPr>
        <p:spPr>
          <a:xfrm>
            <a:off x="-44450" y="1627444"/>
            <a:ext cx="12141962" cy="4814445"/>
          </a:xfrm>
        </p:spPr>
        <p:txBody>
          <a:bodyPr>
            <a:normAutofit/>
          </a:bodyPr>
          <a:lstStyle/>
          <a:p>
            <a:r>
              <a:rPr lang="en-US" dirty="0"/>
              <a:t/>
            </a:r>
            <a:br>
              <a:rPr lang="en-US" dirty="0"/>
            </a:br>
            <a:r>
              <a:rPr lang="en-US" dirty="0"/>
              <a:t/>
            </a:r>
            <a:br>
              <a:rPr lang="en-US" dirty="0"/>
            </a:br>
            <a:r>
              <a:rPr lang="en-US" dirty="0"/>
              <a:t/>
            </a:r>
            <a:br>
              <a:rPr lang="en-US" dirty="0"/>
            </a:br>
            <a:endParaRPr lang="en-US" dirty="0"/>
          </a:p>
        </p:txBody>
      </p:sp>
      <p:sp>
        <p:nvSpPr>
          <p:cNvPr id="4" name="Slide Number Placeholder 3">
            <a:extLst>
              <a:ext uri="{FF2B5EF4-FFF2-40B4-BE49-F238E27FC236}">
                <a16:creationId xmlns:a16="http://schemas.microsoft.com/office/drawing/2014/main" id="{F7781021-7264-B4C9-E2B4-F492C975CB07}"/>
              </a:ext>
            </a:extLst>
          </p:cNvPr>
          <p:cNvSpPr>
            <a:spLocks noGrp="1"/>
          </p:cNvSpPr>
          <p:nvPr>
            <p:ph type="sldNum" idx="12"/>
          </p:nvPr>
        </p:nvSpPr>
        <p:spPr/>
        <p:txBody>
          <a:bodyPr/>
          <a:lstStyle/>
          <a:p>
            <a:fld id="{00000000-1234-1234-1234-123412341234}" type="slidenum">
              <a:rPr lang="en-US" smtClean="0"/>
              <a:pPr/>
              <a:t>24</a:t>
            </a:fld>
            <a:endParaRPr lang="en-US" dirty="0"/>
          </a:p>
        </p:txBody>
      </p:sp>
      <p:graphicFrame>
        <p:nvGraphicFramePr>
          <p:cNvPr id="5" name="Table 4">
            <a:extLst>
              <a:ext uri="{FF2B5EF4-FFF2-40B4-BE49-F238E27FC236}">
                <a16:creationId xmlns:a16="http://schemas.microsoft.com/office/drawing/2014/main" id="{EB969402-3508-4F88-B483-CDEA86A7DFBF}"/>
              </a:ext>
            </a:extLst>
          </p:cNvPr>
          <p:cNvGraphicFramePr>
            <a:graphicFrameLocks noGrp="1"/>
          </p:cNvGraphicFramePr>
          <p:nvPr>
            <p:extLst>
              <p:ext uri="{D42A27DB-BD31-4B8C-83A1-F6EECF244321}">
                <p14:modId xmlns:p14="http://schemas.microsoft.com/office/powerpoint/2010/main" val="3089493773"/>
              </p:ext>
            </p:extLst>
          </p:nvPr>
        </p:nvGraphicFramePr>
        <p:xfrm>
          <a:off x="115824" y="1608399"/>
          <a:ext cx="11883136" cy="4730627"/>
        </p:xfrm>
        <a:graphic>
          <a:graphicData uri="http://schemas.openxmlformats.org/drawingml/2006/table">
            <a:tbl>
              <a:tblPr>
                <a:tableStyleId>{8A107856-5554-42FB-B03E-39F5DBC370BA}</a:tableStyleId>
              </a:tblPr>
              <a:tblGrid>
                <a:gridCol w="5065776">
                  <a:extLst>
                    <a:ext uri="{9D8B030D-6E8A-4147-A177-3AD203B41FA5}">
                      <a16:colId xmlns:a16="http://schemas.microsoft.com/office/drawing/2014/main" val="4203460819"/>
                    </a:ext>
                  </a:extLst>
                </a:gridCol>
                <a:gridCol w="6817360">
                  <a:extLst>
                    <a:ext uri="{9D8B030D-6E8A-4147-A177-3AD203B41FA5}">
                      <a16:colId xmlns:a16="http://schemas.microsoft.com/office/drawing/2014/main" val="1545939166"/>
                    </a:ext>
                  </a:extLst>
                </a:gridCol>
              </a:tblGrid>
              <a:tr h="547657">
                <a:tc>
                  <a:txBody>
                    <a:bodyPr/>
                    <a:lstStyle/>
                    <a:p>
                      <a:pPr algn="l" fontAlgn="t"/>
                      <a:r>
                        <a:rPr lang="en-US" sz="1800" b="1" dirty="0">
                          <a:effectLst/>
                        </a:rPr>
                        <a:t>Property</a:t>
                      </a:r>
                      <a:endParaRPr lang="en-US" sz="1800" b="1" dirty="0">
                        <a:solidFill>
                          <a:srgbClr val="000000"/>
                        </a:solidFill>
                        <a:effectLst/>
                        <a:latin typeface="times new roman" panose="02020603050405020304" pitchFamily="18" charset="0"/>
                      </a:endParaRPr>
                    </a:p>
                  </a:txBody>
                  <a:tcPr marL="101037" marR="101037" marT="101037" marB="101037"/>
                </a:tc>
                <a:tc>
                  <a:txBody>
                    <a:bodyPr/>
                    <a:lstStyle/>
                    <a:p>
                      <a:pPr algn="l" fontAlgn="t"/>
                      <a:r>
                        <a:rPr lang="en-US" sz="1800" b="1" dirty="0">
                          <a:effectLst/>
                        </a:rPr>
                        <a:t>Description</a:t>
                      </a:r>
                      <a:endParaRPr lang="en-US" sz="1800" b="1" dirty="0">
                        <a:solidFill>
                          <a:srgbClr val="000000"/>
                        </a:solidFill>
                        <a:effectLst/>
                        <a:latin typeface="times new roman" panose="02020603050405020304" pitchFamily="18" charset="0"/>
                      </a:endParaRPr>
                    </a:p>
                  </a:txBody>
                  <a:tcPr marL="101037" marR="101037" marT="101037" marB="101037"/>
                </a:tc>
                <a:extLst>
                  <a:ext uri="{0D108BD9-81ED-4DB2-BD59-A6C34878D82A}">
                    <a16:rowId xmlns:a16="http://schemas.microsoft.com/office/drawing/2014/main" val="4033971166"/>
                  </a:ext>
                </a:extLst>
              </a:tr>
              <a:tr h="506215">
                <a:tc>
                  <a:txBody>
                    <a:bodyPr/>
                    <a:lstStyle/>
                    <a:p>
                      <a:pPr algn="just" fontAlgn="t"/>
                      <a:r>
                        <a:rPr lang="en-US" sz="1800" dirty="0" err="1">
                          <a:effectLst/>
                        </a:rPr>
                        <a:t>hibernate.cache.provider_class</a:t>
                      </a:r>
                      <a:endParaRPr lang="en-US" sz="1800" dirty="0">
                        <a:solidFill>
                          <a:srgbClr val="333333"/>
                        </a:solidFill>
                        <a:effectLst/>
                        <a:latin typeface="inter-regular"/>
                      </a:endParaRPr>
                    </a:p>
                  </a:txBody>
                  <a:tcPr marL="67358" marR="67358" marT="67358" marB="67358"/>
                </a:tc>
                <a:tc>
                  <a:txBody>
                    <a:bodyPr/>
                    <a:lstStyle/>
                    <a:p>
                      <a:pPr algn="just" fontAlgn="t"/>
                      <a:r>
                        <a:rPr lang="en-US" sz="1800">
                          <a:effectLst/>
                        </a:rPr>
                        <a:t>It represents the classname of a custom CacheProvider.</a:t>
                      </a:r>
                      <a:endParaRPr lang="en-US" sz="1800">
                        <a:solidFill>
                          <a:srgbClr val="333333"/>
                        </a:solidFill>
                        <a:effectLst/>
                        <a:latin typeface="inter-regular"/>
                      </a:endParaRPr>
                    </a:p>
                  </a:txBody>
                  <a:tcPr marL="67358" marR="67358" marT="67358" marB="67358"/>
                </a:tc>
                <a:extLst>
                  <a:ext uri="{0D108BD9-81ED-4DB2-BD59-A6C34878D82A}">
                    <a16:rowId xmlns:a16="http://schemas.microsoft.com/office/drawing/2014/main" val="2484574786"/>
                  </a:ext>
                </a:extLst>
              </a:tr>
              <a:tr h="692716">
                <a:tc>
                  <a:txBody>
                    <a:bodyPr/>
                    <a:lstStyle/>
                    <a:p>
                      <a:pPr algn="just" fontAlgn="t"/>
                      <a:r>
                        <a:rPr lang="en-US" sz="1800">
                          <a:effectLst/>
                        </a:rPr>
                        <a:t>hibernate.cache.use_minimal_puts</a:t>
                      </a:r>
                      <a:endParaRPr lang="en-US" sz="1800">
                        <a:solidFill>
                          <a:srgbClr val="333333"/>
                        </a:solidFill>
                        <a:effectLst/>
                        <a:latin typeface="inter-regular"/>
                      </a:endParaRPr>
                    </a:p>
                  </a:txBody>
                  <a:tcPr marL="67358" marR="67358" marT="67358" marB="67358"/>
                </a:tc>
                <a:tc>
                  <a:txBody>
                    <a:bodyPr/>
                    <a:lstStyle/>
                    <a:p>
                      <a:pPr algn="just" fontAlgn="t"/>
                      <a:r>
                        <a:rPr lang="en-US" sz="1800" dirty="0">
                          <a:effectLst/>
                        </a:rPr>
                        <a:t>It is used to optimize the second-level cache. It minimizes writes, at the cost of more frequent reads.</a:t>
                      </a:r>
                      <a:endParaRPr lang="en-US" sz="1800" dirty="0">
                        <a:solidFill>
                          <a:srgbClr val="333333"/>
                        </a:solidFill>
                        <a:effectLst/>
                        <a:latin typeface="inter-regular"/>
                      </a:endParaRPr>
                    </a:p>
                  </a:txBody>
                  <a:tcPr marL="67358" marR="67358" marT="67358" marB="67358"/>
                </a:tc>
                <a:extLst>
                  <a:ext uri="{0D108BD9-81ED-4DB2-BD59-A6C34878D82A}">
                    <a16:rowId xmlns:a16="http://schemas.microsoft.com/office/drawing/2014/main" val="1650191846"/>
                  </a:ext>
                </a:extLst>
              </a:tr>
              <a:tr h="343150">
                <a:tc>
                  <a:txBody>
                    <a:bodyPr/>
                    <a:lstStyle/>
                    <a:p>
                      <a:pPr algn="just" fontAlgn="t"/>
                      <a:r>
                        <a:rPr lang="en-US" sz="1800">
                          <a:effectLst/>
                        </a:rPr>
                        <a:t>hibernate.cache.use_query_cache</a:t>
                      </a:r>
                      <a:endParaRPr lang="en-US" sz="1800">
                        <a:solidFill>
                          <a:srgbClr val="333333"/>
                        </a:solidFill>
                        <a:effectLst/>
                        <a:latin typeface="inter-regular"/>
                      </a:endParaRPr>
                    </a:p>
                  </a:txBody>
                  <a:tcPr marL="67358" marR="67358" marT="67358" marB="67358"/>
                </a:tc>
                <a:tc>
                  <a:txBody>
                    <a:bodyPr/>
                    <a:lstStyle/>
                    <a:p>
                      <a:pPr algn="just" fontAlgn="t"/>
                      <a:r>
                        <a:rPr lang="en-US" sz="1800" dirty="0">
                          <a:effectLst/>
                        </a:rPr>
                        <a:t>It is used to enable the query cache.</a:t>
                      </a:r>
                      <a:endParaRPr lang="en-US" sz="1800" dirty="0">
                        <a:solidFill>
                          <a:srgbClr val="333333"/>
                        </a:solidFill>
                        <a:effectLst/>
                        <a:latin typeface="inter-regular"/>
                      </a:endParaRPr>
                    </a:p>
                  </a:txBody>
                  <a:tcPr marL="67358" marR="67358" marT="67358" marB="67358"/>
                </a:tc>
                <a:extLst>
                  <a:ext uri="{0D108BD9-81ED-4DB2-BD59-A6C34878D82A}">
                    <a16:rowId xmlns:a16="http://schemas.microsoft.com/office/drawing/2014/main" val="664283122"/>
                  </a:ext>
                </a:extLst>
              </a:tr>
              <a:tr h="692716">
                <a:tc>
                  <a:txBody>
                    <a:bodyPr/>
                    <a:lstStyle/>
                    <a:p>
                      <a:pPr algn="just" fontAlgn="t"/>
                      <a:r>
                        <a:rPr lang="en-US" sz="1800">
                          <a:effectLst/>
                        </a:rPr>
                        <a:t>hibernate.cache.use_second_level_cache</a:t>
                      </a:r>
                      <a:endParaRPr lang="en-US" sz="1800">
                        <a:solidFill>
                          <a:srgbClr val="333333"/>
                        </a:solidFill>
                        <a:effectLst/>
                        <a:latin typeface="inter-regular"/>
                      </a:endParaRPr>
                    </a:p>
                  </a:txBody>
                  <a:tcPr marL="67358" marR="67358" marT="67358" marB="67358"/>
                </a:tc>
                <a:tc>
                  <a:txBody>
                    <a:bodyPr/>
                    <a:lstStyle/>
                    <a:p>
                      <a:pPr algn="just" fontAlgn="t"/>
                      <a:r>
                        <a:rPr lang="en-US" sz="1800" dirty="0">
                          <a:effectLst/>
                        </a:rPr>
                        <a:t>It is used to disable the second-level cache, which is enabled by default for classes which specify a mapping.</a:t>
                      </a:r>
                      <a:endParaRPr lang="en-US" sz="1800" dirty="0">
                        <a:solidFill>
                          <a:srgbClr val="333333"/>
                        </a:solidFill>
                        <a:effectLst/>
                        <a:latin typeface="inter-regular"/>
                      </a:endParaRPr>
                    </a:p>
                  </a:txBody>
                  <a:tcPr marL="67358" marR="67358" marT="67358" marB="67358"/>
                </a:tc>
                <a:extLst>
                  <a:ext uri="{0D108BD9-81ED-4DB2-BD59-A6C34878D82A}">
                    <a16:rowId xmlns:a16="http://schemas.microsoft.com/office/drawing/2014/main" val="2633351538"/>
                  </a:ext>
                </a:extLst>
              </a:tr>
              <a:tr h="506215">
                <a:tc>
                  <a:txBody>
                    <a:bodyPr/>
                    <a:lstStyle/>
                    <a:p>
                      <a:pPr algn="just" fontAlgn="t"/>
                      <a:r>
                        <a:rPr lang="en-US" sz="1800">
                          <a:effectLst/>
                        </a:rPr>
                        <a:t>hibernate.cache.query_cache_factory</a:t>
                      </a:r>
                      <a:endParaRPr lang="en-US" sz="1800">
                        <a:solidFill>
                          <a:srgbClr val="333333"/>
                        </a:solidFill>
                        <a:effectLst/>
                        <a:latin typeface="inter-regular"/>
                      </a:endParaRPr>
                    </a:p>
                  </a:txBody>
                  <a:tcPr marL="67358" marR="67358" marT="67358" marB="67358"/>
                </a:tc>
                <a:tc>
                  <a:txBody>
                    <a:bodyPr/>
                    <a:lstStyle/>
                    <a:p>
                      <a:pPr algn="just" fontAlgn="t"/>
                      <a:r>
                        <a:rPr lang="en-US" sz="1800" dirty="0">
                          <a:effectLst/>
                        </a:rPr>
                        <a:t>It represents the </a:t>
                      </a:r>
                      <a:r>
                        <a:rPr lang="en-US" sz="1800" dirty="0" err="1">
                          <a:effectLst/>
                        </a:rPr>
                        <a:t>classname</a:t>
                      </a:r>
                      <a:r>
                        <a:rPr lang="en-US" sz="1800" dirty="0">
                          <a:effectLst/>
                        </a:rPr>
                        <a:t> of a custom </a:t>
                      </a:r>
                      <a:r>
                        <a:rPr lang="en-US" sz="1800" dirty="0" err="1">
                          <a:effectLst/>
                        </a:rPr>
                        <a:t>QueryCache</a:t>
                      </a:r>
                      <a:r>
                        <a:rPr lang="en-US" sz="1800" dirty="0">
                          <a:effectLst/>
                        </a:rPr>
                        <a:t> interface.</a:t>
                      </a:r>
                      <a:endParaRPr lang="en-US" sz="1800" dirty="0">
                        <a:solidFill>
                          <a:srgbClr val="333333"/>
                        </a:solidFill>
                        <a:effectLst/>
                        <a:latin typeface="inter-regular"/>
                      </a:endParaRPr>
                    </a:p>
                  </a:txBody>
                  <a:tcPr marL="67358" marR="67358" marT="67358" marB="67358"/>
                </a:tc>
                <a:extLst>
                  <a:ext uri="{0D108BD9-81ED-4DB2-BD59-A6C34878D82A}">
                    <a16:rowId xmlns:a16="http://schemas.microsoft.com/office/drawing/2014/main" val="4140267259"/>
                  </a:ext>
                </a:extLst>
              </a:tr>
              <a:tr h="506215">
                <a:tc>
                  <a:txBody>
                    <a:bodyPr/>
                    <a:lstStyle/>
                    <a:p>
                      <a:pPr algn="just" fontAlgn="t"/>
                      <a:r>
                        <a:rPr lang="en-US" sz="1800">
                          <a:effectLst/>
                        </a:rPr>
                        <a:t>hibernate.cache.region_prefix</a:t>
                      </a:r>
                      <a:endParaRPr lang="en-US" sz="1800">
                        <a:solidFill>
                          <a:srgbClr val="333333"/>
                        </a:solidFill>
                        <a:effectLst/>
                        <a:latin typeface="inter-regular"/>
                      </a:endParaRPr>
                    </a:p>
                  </a:txBody>
                  <a:tcPr marL="67358" marR="67358" marT="67358" marB="67358"/>
                </a:tc>
                <a:tc>
                  <a:txBody>
                    <a:bodyPr/>
                    <a:lstStyle/>
                    <a:p>
                      <a:pPr algn="just" fontAlgn="t"/>
                      <a:r>
                        <a:rPr lang="en-US" sz="1800" dirty="0">
                          <a:effectLst/>
                        </a:rPr>
                        <a:t>It specifies the prefix which is used for second-level cache region names.</a:t>
                      </a:r>
                      <a:endParaRPr lang="en-US" sz="1800" dirty="0">
                        <a:solidFill>
                          <a:srgbClr val="333333"/>
                        </a:solidFill>
                        <a:effectLst/>
                        <a:latin typeface="inter-regular"/>
                      </a:endParaRPr>
                    </a:p>
                  </a:txBody>
                  <a:tcPr marL="67358" marR="67358" marT="67358" marB="67358"/>
                </a:tc>
                <a:extLst>
                  <a:ext uri="{0D108BD9-81ED-4DB2-BD59-A6C34878D82A}">
                    <a16:rowId xmlns:a16="http://schemas.microsoft.com/office/drawing/2014/main" val="446637500"/>
                  </a:ext>
                </a:extLst>
              </a:tr>
              <a:tr h="692716">
                <a:tc>
                  <a:txBody>
                    <a:bodyPr/>
                    <a:lstStyle/>
                    <a:p>
                      <a:pPr algn="just" fontAlgn="t"/>
                      <a:r>
                        <a:rPr lang="en-US" sz="1800">
                          <a:effectLst/>
                        </a:rPr>
                        <a:t>hibernate.cache.use_structured_entries</a:t>
                      </a:r>
                      <a:endParaRPr lang="en-US" sz="1800">
                        <a:solidFill>
                          <a:srgbClr val="333333"/>
                        </a:solidFill>
                        <a:effectLst/>
                        <a:latin typeface="inter-regular"/>
                      </a:endParaRPr>
                    </a:p>
                  </a:txBody>
                  <a:tcPr marL="67358" marR="67358" marT="67358" marB="67358"/>
                </a:tc>
                <a:tc>
                  <a:txBody>
                    <a:bodyPr/>
                    <a:lstStyle/>
                    <a:p>
                      <a:pPr algn="just" fontAlgn="t"/>
                      <a:r>
                        <a:rPr lang="en-US" sz="1800" dirty="0">
                          <a:effectLst/>
                        </a:rPr>
                        <a:t>It facilitates Hibernate to store data in the second-level cache in a more human-friendly format.</a:t>
                      </a:r>
                      <a:endParaRPr lang="en-US" sz="1800" dirty="0">
                        <a:solidFill>
                          <a:srgbClr val="333333"/>
                        </a:solidFill>
                        <a:effectLst/>
                        <a:latin typeface="inter-regular"/>
                      </a:endParaRPr>
                    </a:p>
                  </a:txBody>
                  <a:tcPr marL="67358" marR="67358" marT="67358" marB="67358"/>
                </a:tc>
                <a:extLst>
                  <a:ext uri="{0D108BD9-81ED-4DB2-BD59-A6C34878D82A}">
                    <a16:rowId xmlns:a16="http://schemas.microsoft.com/office/drawing/2014/main" val="1418992074"/>
                  </a:ext>
                </a:extLst>
              </a:tr>
            </a:tbl>
          </a:graphicData>
        </a:graphic>
      </p:graphicFrame>
    </p:spTree>
    <p:extLst>
      <p:ext uri="{BB962C8B-B14F-4D97-AF65-F5344CB8AC3E}">
        <p14:creationId xmlns:p14="http://schemas.microsoft.com/office/powerpoint/2010/main" val="3352896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400B-A5F4-B41A-C5B8-3616CAFBE7D2}"/>
              </a:ext>
            </a:extLst>
          </p:cNvPr>
          <p:cNvSpPr>
            <a:spLocks noGrp="1"/>
          </p:cNvSpPr>
          <p:nvPr>
            <p:ph type="title"/>
          </p:nvPr>
        </p:nvSpPr>
        <p:spPr/>
        <p:txBody>
          <a:bodyPr>
            <a:normAutofit/>
          </a:bodyPr>
          <a:lstStyle/>
          <a:p>
            <a:r>
              <a:rPr lang="en-US" dirty="0"/>
              <a:t>Properties of Hibernate Configuration</a:t>
            </a:r>
            <a:endParaRPr lang="en-VN" dirty="0"/>
          </a:p>
        </p:txBody>
      </p:sp>
      <p:sp>
        <p:nvSpPr>
          <p:cNvPr id="3" name="Text Placeholder 2">
            <a:extLst>
              <a:ext uri="{FF2B5EF4-FFF2-40B4-BE49-F238E27FC236}">
                <a16:creationId xmlns:a16="http://schemas.microsoft.com/office/drawing/2014/main" id="{51CFF680-DF3A-73B1-6B65-D853E1E70EE7}"/>
              </a:ext>
            </a:extLst>
          </p:cNvPr>
          <p:cNvSpPr>
            <a:spLocks noGrp="1"/>
          </p:cNvSpPr>
          <p:nvPr>
            <p:ph type="body" idx="1"/>
          </p:nvPr>
        </p:nvSpPr>
        <p:spPr>
          <a:xfrm>
            <a:off x="-44450" y="1627444"/>
            <a:ext cx="12141962" cy="4814445"/>
          </a:xfrm>
        </p:spPr>
        <p:txBody>
          <a:bodyPr>
            <a:normAutofit/>
          </a:bodyPr>
          <a:lstStyle/>
          <a:p>
            <a:r>
              <a:rPr lang="en-US" dirty="0"/>
              <a:t>Hibernate Transaction Properties</a:t>
            </a:r>
          </a:p>
          <a:p>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4" name="Slide Number Placeholder 3">
            <a:extLst>
              <a:ext uri="{FF2B5EF4-FFF2-40B4-BE49-F238E27FC236}">
                <a16:creationId xmlns:a16="http://schemas.microsoft.com/office/drawing/2014/main" id="{F7781021-7264-B4C9-E2B4-F492C975CB07}"/>
              </a:ext>
            </a:extLst>
          </p:cNvPr>
          <p:cNvSpPr>
            <a:spLocks noGrp="1"/>
          </p:cNvSpPr>
          <p:nvPr>
            <p:ph type="sldNum" idx="12"/>
          </p:nvPr>
        </p:nvSpPr>
        <p:spPr/>
        <p:txBody>
          <a:bodyPr/>
          <a:lstStyle/>
          <a:p>
            <a:fld id="{00000000-1234-1234-1234-123412341234}" type="slidenum">
              <a:rPr lang="en-US" smtClean="0"/>
              <a:pPr/>
              <a:t>25</a:t>
            </a:fld>
            <a:endParaRPr lang="en-US" dirty="0"/>
          </a:p>
        </p:txBody>
      </p:sp>
      <p:graphicFrame>
        <p:nvGraphicFramePr>
          <p:cNvPr id="5" name="Table 4">
            <a:extLst>
              <a:ext uri="{FF2B5EF4-FFF2-40B4-BE49-F238E27FC236}">
                <a16:creationId xmlns:a16="http://schemas.microsoft.com/office/drawing/2014/main" id="{EB969402-3508-4F88-B483-CDEA86A7DFBF}"/>
              </a:ext>
            </a:extLst>
          </p:cNvPr>
          <p:cNvGraphicFramePr>
            <a:graphicFrameLocks noGrp="1"/>
          </p:cNvGraphicFramePr>
          <p:nvPr>
            <p:extLst>
              <p:ext uri="{D42A27DB-BD31-4B8C-83A1-F6EECF244321}">
                <p14:modId xmlns:p14="http://schemas.microsoft.com/office/powerpoint/2010/main" val="1506207064"/>
              </p:ext>
            </p:extLst>
          </p:nvPr>
        </p:nvGraphicFramePr>
        <p:xfrm>
          <a:off x="219895" y="2123440"/>
          <a:ext cx="11877616" cy="3607823"/>
        </p:xfrm>
        <a:graphic>
          <a:graphicData uri="http://schemas.openxmlformats.org/drawingml/2006/table">
            <a:tbl>
              <a:tblPr>
                <a:tableStyleId>{8A107856-5554-42FB-B03E-39F5DBC370BA}</a:tableStyleId>
              </a:tblPr>
              <a:tblGrid>
                <a:gridCol w="4098105">
                  <a:extLst>
                    <a:ext uri="{9D8B030D-6E8A-4147-A177-3AD203B41FA5}">
                      <a16:colId xmlns:a16="http://schemas.microsoft.com/office/drawing/2014/main" val="4203460819"/>
                    </a:ext>
                  </a:extLst>
                </a:gridCol>
                <a:gridCol w="7779511">
                  <a:extLst>
                    <a:ext uri="{9D8B030D-6E8A-4147-A177-3AD203B41FA5}">
                      <a16:colId xmlns:a16="http://schemas.microsoft.com/office/drawing/2014/main" val="1545939166"/>
                    </a:ext>
                  </a:extLst>
                </a:gridCol>
              </a:tblGrid>
              <a:tr h="559823">
                <a:tc>
                  <a:txBody>
                    <a:bodyPr/>
                    <a:lstStyle/>
                    <a:p>
                      <a:pPr algn="l" fontAlgn="t"/>
                      <a:r>
                        <a:rPr lang="en-US" sz="2000" b="1" dirty="0">
                          <a:effectLst/>
                          <a:latin typeface="+mj-lt"/>
                        </a:rPr>
                        <a:t>Property</a:t>
                      </a:r>
                      <a:endParaRPr lang="en-US" sz="2000" b="1" dirty="0">
                        <a:solidFill>
                          <a:srgbClr val="000000"/>
                        </a:solidFill>
                        <a:effectLst/>
                        <a:latin typeface="+mj-lt"/>
                      </a:endParaRPr>
                    </a:p>
                  </a:txBody>
                  <a:tcPr marL="101037" marR="101037" marT="101037" marB="101037"/>
                </a:tc>
                <a:tc>
                  <a:txBody>
                    <a:bodyPr/>
                    <a:lstStyle/>
                    <a:p>
                      <a:pPr algn="l" fontAlgn="t"/>
                      <a:r>
                        <a:rPr lang="en-US" sz="2000" b="1" dirty="0">
                          <a:effectLst/>
                          <a:latin typeface="+mj-lt"/>
                        </a:rPr>
                        <a:t>Description</a:t>
                      </a:r>
                      <a:endParaRPr lang="en-US" sz="2000" b="1" dirty="0">
                        <a:solidFill>
                          <a:srgbClr val="000000"/>
                        </a:solidFill>
                        <a:effectLst/>
                        <a:latin typeface="+mj-lt"/>
                      </a:endParaRPr>
                    </a:p>
                  </a:txBody>
                  <a:tcPr marL="101037" marR="101037" marT="101037" marB="101037"/>
                </a:tc>
                <a:extLst>
                  <a:ext uri="{0D108BD9-81ED-4DB2-BD59-A6C34878D82A}">
                    <a16:rowId xmlns:a16="http://schemas.microsoft.com/office/drawing/2014/main" val="4033971166"/>
                  </a:ext>
                </a:extLst>
              </a:tr>
              <a:tr h="639616">
                <a:tc>
                  <a:txBody>
                    <a:bodyPr/>
                    <a:lstStyle/>
                    <a:p>
                      <a:pPr algn="just" fontAlgn="t"/>
                      <a:r>
                        <a:rPr lang="en-US" sz="2000" dirty="0" err="1">
                          <a:solidFill>
                            <a:srgbClr val="333333"/>
                          </a:solidFill>
                          <a:effectLst/>
                          <a:latin typeface="+mj-lt"/>
                        </a:rPr>
                        <a:t>hibernate.transaction.factory_class</a:t>
                      </a:r>
                      <a:endParaRPr lang="en-US" sz="2000" dirty="0">
                        <a:solidFill>
                          <a:srgbClr val="333333"/>
                        </a:solidFill>
                        <a:effectLst/>
                        <a:latin typeface="+mj-lt"/>
                      </a:endParaRPr>
                    </a:p>
                  </a:txBody>
                  <a:tcPr marL="76200" marR="76200" marT="76200" marB="76200"/>
                </a:tc>
                <a:tc>
                  <a:txBody>
                    <a:bodyPr/>
                    <a:lstStyle/>
                    <a:p>
                      <a:pPr algn="just" fontAlgn="t"/>
                      <a:r>
                        <a:rPr lang="en-US" sz="2000" dirty="0">
                          <a:solidFill>
                            <a:srgbClr val="333333"/>
                          </a:solidFill>
                          <a:effectLst/>
                          <a:latin typeface="+mj-lt"/>
                        </a:rPr>
                        <a:t>It represents the </a:t>
                      </a:r>
                      <a:r>
                        <a:rPr lang="en-US" sz="2000" dirty="0" err="1">
                          <a:solidFill>
                            <a:srgbClr val="333333"/>
                          </a:solidFill>
                          <a:effectLst/>
                          <a:latin typeface="+mj-lt"/>
                        </a:rPr>
                        <a:t>classname</a:t>
                      </a:r>
                      <a:r>
                        <a:rPr lang="en-US" sz="2000" dirty="0">
                          <a:solidFill>
                            <a:srgbClr val="333333"/>
                          </a:solidFill>
                          <a:effectLst/>
                          <a:latin typeface="+mj-lt"/>
                        </a:rPr>
                        <a:t> of a </a:t>
                      </a:r>
                      <a:r>
                        <a:rPr lang="en-US" sz="2000" dirty="0" err="1">
                          <a:solidFill>
                            <a:srgbClr val="333333"/>
                          </a:solidFill>
                          <a:effectLst/>
                          <a:latin typeface="+mj-lt"/>
                        </a:rPr>
                        <a:t>TransactionFactory</a:t>
                      </a:r>
                      <a:r>
                        <a:rPr lang="en-US" sz="2000" dirty="0">
                          <a:solidFill>
                            <a:srgbClr val="333333"/>
                          </a:solidFill>
                          <a:effectLst/>
                          <a:latin typeface="+mj-lt"/>
                        </a:rPr>
                        <a:t> which is used with Hibernate Transaction API.</a:t>
                      </a:r>
                    </a:p>
                  </a:txBody>
                  <a:tcPr marL="76200" marR="76200" marT="76200" marB="76200"/>
                </a:tc>
                <a:extLst>
                  <a:ext uri="{0D108BD9-81ED-4DB2-BD59-A6C34878D82A}">
                    <a16:rowId xmlns:a16="http://schemas.microsoft.com/office/drawing/2014/main" val="2484574786"/>
                  </a:ext>
                </a:extLst>
              </a:tr>
              <a:tr h="708104">
                <a:tc>
                  <a:txBody>
                    <a:bodyPr/>
                    <a:lstStyle/>
                    <a:p>
                      <a:pPr algn="just" fontAlgn="t"/>
                      <a:r>
                        <a:rPr lang="en-US" sz="2000">
                          <a:solidFill>
                            <a:srgbClr val="333333"/>
                          </a:solidFill>
                          <a:effectLst/>
                          <a:latin typeface="+mj-lt"/>
                        </a:rPr>
                        <a:t>hibernate.transaction.manager_lookup_class</a:t>
                      </a:r>
                    </a:p>
                  </a:txBody>
                  <a:tcPr marL="76200" marR="76200" marT="76200" marB="76200"/>
                </a:tc>
                <a:tc>
                  <a:txBody>
                    <a:bodyPr/>
                    <a:lstStyle/>
                    <a:p>
                      <a:pPr algn="just" fontAlgn="t"/>
                      <a:r>
                        <a:rPr lang="en-US" sz="2000" dirty="0">
                          <a:solidFill>
                            <a:srgbClr val="333333"/>
                          </a:solidFill>
                          <a:effectLst/>
                          <a:latin typeface="+mj-lt"/>
                        </a:rPr>
                        <a:t>It represents the </a:t>
                      </a:r>
                      <a:r>
                        <a:rPr lang="en-US" sz="2000" dirty="0" err="1">
                          <a:solidFill>
                            <a:srgbClr val="333333"/>
                          </a:solidFill>
                          <a:effectLst/>
                          <a:latin typeface="+mj-lt"/>
                        </a:rPr>
                        <a:t>classname</a:t>
                      </a:r>
                      <a:r>
                        <a:rPr lang="en-US" sz="2000" dirty="0">
                          <a:solidFill>
                            <a:srgbClr val="333333"/>
                          </a:solidFill>
                          <a:effectLst/>
                          <a:latin typeface="+mj-lt"/>
                        </a:rPr>
                        <a:t> of a </a:t>
                      </a:r>
                      <a:r>
                        <a:rPr lang="en-US" sz="2000" dirty="0" err="1">
                          <a:solidFill>
                            <a:srgbClr val="333333"/>
                          </a:solidFill>
                          <a:effectLst/>
                          <a:latin typeface="+mj-lt"/>
                        </a:rPr>
                        <a:t>TransactionManagerLookup</a:t>
                      </a:r>
                      <a:r>
                        <a:rPr lang="en-US" sz="2000" dirty="0">
                          <a:solidFill>
                            <a:srgbClr val="333333"/>
                          </a:solidFill>
                          <a:effectLst/>
                          <a:latin typeface="+mj-lt"/>
                        </a:rPr>
                        <a:t>. It is required when JVM-level caching is enabled.</a:t>
                      </a:r>
                    </a:p>
                  </a:txBody>
                  <a:tcPr marL="76200" marR="76200" marT="76200" marB="76200"/>
                </a:tc>
                <a:extLst>
                  <a:ext uri="{0D108BD9-81ED-4DB2-BD59-A6C34878D82A}">
                    <a16:rowId xmlns:a16="http://schemas.microsoft.com/office/drawing/2014/main" val="1650191846"/>
                  </a:ext>
                </a:extLst>
              </a:tr>
              <a:tr h="639616">
                <a:tc>
                  <a:txBody>
                    <a:bodyPr/>
                    <a:lstStyle/>
                    <a:p>
                      <a:pPr algn="just" fontAlgn="t"/>
                      <a:r>
                        <a:rPr lang="en-US" sz="2000">
                          <a:solidFill>
                            <a:srgbClr val="333333"/>
                          </a:solidFill>
                          <a:effectLst/>
                          <a:latin typeface="+mj-lt"/>
                        </a:rPr>
                        <a:t>hibernate.transaction.flush_before_completion</a:t>
                      </a:r>
                    </a:p>
                  </a:txBody>
                  <a:tcPr marL="76200" marR="76200" marT="76200" marB="76200"/>
                </a:tc>
                <a:tc>
                  <a:txBody>
                    <a:bodyPr/>
                    <a:lstStyle/>
                    <a:p>
                      <a:pPr algn="just" fontAlgn="t"/>
                      <a:r>
                        <a:rPr lang="en-US" sz="2000" dirty="0">
                          <a:solidFill>
                            <a:srgbClr val="333333"/>
                          </a:solidFill>
                          <a:effectLst/>
                          <a:latin typeface="+mj-lt"/>
                        </a:rPr>
                        <a:t>If it is enabled, the session will be automatically flushed during the before completion phase of the transaction.</a:t>
                      </a:r>
                    </a:p>
                  </a:txBody>
                  <a:tcPr marL="76200" marR="76200" marT="76200" marB="76200"/>
                </a:tc>
                <a:extLst>
                  <a:ext uri="{0D108BD9-81ED-4DB2-BD59-A6C34878D82A}">
                    <a16:rowId xmlns:a16="http://schemas.microsoft.com/office/drawing/2014/main" val="664283122"/>
                  </a:ext>
                </a:extLst>
              </a:tr>
              <a:tr h="708104">
                <a:tc>
                  <a:txBody>
                    <a:bodyPr/>
                    <a:lstStyle/>
                    <a:p>
                      <a:pPr algn="just" fontAlgn="t"/>
                      <a:r>
                        <a:rPr lang="en-US" sz="2000">
                          <a:solidFill>
                            <a:srgbClr val="333333"/>
                          </a:solidFill>
                          <a:effectLst/>
                          <a:latin typeface="+mj-lt"/>
                        </a:rPr>
                        <a:t>hibernate.transaction.auto_close_session</a:t>
                      </a:r>
                    </a:p>
                  </a:txBody>
                  <a:tcPr marL="76200" marR="76200" marT="76200" marB="76200"/>
                </a:tc>
                <a:tc>
                  <a:txBody>
                    <a:bodyPr/>
                    <a:lstStyle/>
                    <a:p>
                      <a:pPr algn="just" fontAlgn="t"/>
                      <a:r>
                        <a:rPr lang="en-US" sz="2000" dirty="0">
                          <a:solidFill>
                            <a:srgbClr val="333333"/>
                          </a:solidFill>
                          <a:effectLst/>
                          <a:latin typeface="+mj-lt"/>
                        </a:rPr>
                        <a:t>If it is enabled, the session will be automatically closed during the after completion phase of the transaction.</a:t>
                      </a:r>
                    </a:p>
                  </a:txBody>
                  <a:tcPr marL="76200" marR="76200" marT="76200" marB="76200"/>
                </a:tc>
                <a:extLst>
                  <a:ext uri="{0D108BD9-81ED-4DB2-BD59-A6C34878D82A}">
                    <a16:rowId xmlns:a16="http://schemas.microsoft.com/office/drawing/2014/main" val="2633351538"/>
                  </a:ext>
                </a:extLst>
              </a:tr>
            </a:tbl>
          </a:graphicData>
        </a:graphic>
      </p:graphicFrame>
    </p:spTree>
    <p:extLst>
      <p:ext uri="{BB962C8B-B14F-4D97-AF65-F5344CB8AC3E}">
        <p14:creationId xmlns:p14="http://schemas.microsoft.com/office/powerpoint/2010/main" val="318173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400B-A5F4-B41A-C5B8-3616CAFBE7D2}"/>
              </a:ext>
            </a:extLst>
          </p:cNvPr>
          <p:cNvSpPr>
            <a:spLocks noGrp="1"/>
          </p:cNvSpPr>
          <p:nvPr>
            <p:ph type="title"/>
          </p:nvPr>
        </p:nvSpPr>
        <p:spPr/>
        <p:txBody>
          <a:bodyPr>
            <a:normAutofit/>
          </a:bodyPr>
          <a:lstStyle/>
          <a:p>
            <a:r>
              <a:rPr lang="en-US" b="0" dirty="0"/>
              <a:t>Properties of Hibernate Configuration</a:t>
            </a:r>
            <a:endParaRPr lang="en-VN" dirty="0"/>
          </a:p>
        </p:txBody>
      </p:sp>
      <p:sp>
        <p:nvSpPr>
          <p:cNvPr id="3" name="Text Placeholder 2">
            <a:extLst>
              <a:ext uri="{FF2B5EF4-FFF2-40B4-BE49-F238E27FC236}">
                <a16:creationId xmlns:a16="http://schemas.microsoft.com/office/drawing/2014/main" id="{51CFF680-DF3A-73B1-6B65-D853E1E70EE7}"/>
              </a:ext>
            </a:extLst>
          </p:cNvPr>
          <p:cNvSpPr>
            <a:spLocks noGrp="1"/>
          </p:cNvSpPr>
          <p:nvPr>
            <p:ph type="body" idx="1"/>
          </p:nvPr>
        </p:nvSpPr>
        <p:spPr>
          <a:xfrm>
            <a:off x="-44450" y="1627444"/>
            <a:ext cx="12141962" cy="4814445"/>
          </a:xfrm>
        </p:spPr>
        <p:txBody>
          <a:bodyPr>
            <a:normAutofit/>
          </a:bodyPr>
          <a:lstStyle/>
          <a:p>
            <a:r>
              <a:rPr lang="en-US" dirty="0"/>
              <a:t>Other Hibernate Properties</a:t>
            </a:r>
          </a:p>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4" name="Slide Number Placeholder 3">
            <a:extLst>
              <a:ext uri="{FF2B5EF4-FFF2-40B4-BE49-F238E27FC236}">
                <a16:creationId xmlns:a16="http://schemas.microsoft.com/office/drawing/2014/main" id="{F7781021-7264-B4C9-E2B4-F492C975CB07}"/>
              </a:ext>
            </a:extLst>
          </p:cNvPr>
          <p:cNvSpPr>
            <a:spLocks noGrp="1"/>
          </p:cNvSpPr>
          <p:nvPr>
            <p:ph type="sldNum" idx="12"/>
          </p:nvPr>
        </p:nvSpPr>
        <p:spPr/>
        <p:txBody>
          <a:bodyPr/>
          <a:lstStyle/>
          <a:p>
            <a:fld id="{00000000-1234-1234-1234-123412341234}" type="slidenum">
              <a:rPr lang="en-US" smtClean="0"/>
              <a:pPr/>
              <a:t>26</a:t>
            </a:fld>
            <a:endParaRPr lang="en-US" dirty="0"/>
          </a:p>
        </p:txBody>
      </p:sp>
      <p:graphicFrame>
        <p:nvGraphicFramePr>
          <p:cNvPr id="5" name="Table 4">
            <a:extLst>
              <a:ext uri="{FF2B5EF4-FFF2-40B4-BE49-F238E27FC236}">
                <a16:creationId xmlns:a16="http://schemas.microsoft.com/office/drawing/2014/main" id="{EB969402-3508-4F88-B483-CDEA86A7DFBF}"/>
              </a:ext>
            </a:extLst>
          </p:cNvPr>
          <p:cNvGraphicFramePr>
            <a:graphicFrameLocks noGrp="1"/>
          </p:cNvGraphicFramePr>
          <p:nvPr>
            <p:extLst>
              <p:ext uri="{D42A27DB-BD31-4B8C-83A1-F6EECF244321}">
                <p14:modId xmlns:p14="http://schemas.microsoft.com/office/powerpoint/2010/main" val="3646591015"/>
              </p:ext>
            </p:extLst>
          </p:nvPr>
        </p:nvGraphicFramePr>
        <p:xfrm>
          <a:off x="123770" y="2092961"/>
          <a:ext cx="11866880" cy="4225496"/>
        </p:xfrm>
        <a:graphic>
          <a:graphicData uri="http://schemas.openxmlformats.org/drawingml/2006/table">
            <a:tbl>
              <a:tblPr>
                <a:tableStyleId>{8A107856-5554-42FB-B03E-39F5DBC370BA}</a:tableStyleId>
              </a:tblPr>
              <a:tblGrid>
                <a:gridCol w="3474720">
                  <a:extLst>
                    <a:ext uri="{9D8B030D-6E8A-4147-A177-3AD203B41FA5}">
                      <a16:colId xmlns:a16="http://schemas.microsoft.com/office/drawing/2014/main" val="4203460819"/>
                    </a:ext>
                  </a:extLst>
                </a:gridCol>
                <a:gridCol w="8392160">
                  <a:extLst>
                    <a:ext uri="{9D8B030D-6E8A-4147-A177-3AD203B41FA5}">
                      <a16:colId xmlns:a16="http://schemas.microsoft.com/office/drawing/2014/main" val="1545939166"/>
                    </a:ext>
                  </a:extLst>
                </a:gridCol>
              </a:tblGrid>
              <a:tr h="493112">
                <a:tc>
                  <a:txBody>
                    <a:bodyPr/>
                    <a:lstStyle/>
                    <a:p>
                      <a:pPr algn="l" fontAlgn="t">
                        <a:lnSpc>
                          <a:spcPct val="85000"/>
                        </a:lnSpc>
                      </a:pPr>
                      <a:r>
                        <a:rPr lang="en-US" sz="2000" b="1" dirty="0">
                          <a:effectLst/>
                          <a:latin typeface="+mn-lt"/>
                        </a:rPr>
                        <a:t>Property</a:t>
                      </a:r>
                      <a:endParaRPr lang="en-US" sz="2000" b="1" dirty="0">
                        <a:solidFill>
                          <a:srgbClr val="000000"/>
                        </a:solidFill>
                        <a:effectLst/>
                        <a:latin typeface="+mn-lt"/>
                      </a:endParaRPr>
                    </a:p>
                  </a:txBody>
                  <a:tcPr marL="101037" marR="101037" marT="101037" marB="101037"/>
                </a:tc>
                <a:tc>
                  <a:txBody>
                    <a:bodyPr/>
                    <a:lstStyle/>
                    <a:p>
                      <a:pPr algn="l" fontAlgn="t">
                        <a:lnSpc>
                          <a:spcPct val="85000"/>
                        </a:lnSpc>
                      </a:pPr>
                      <a:r>
                        <a:rPr lang="en-US" sz="2000" b="1" dirty="0">
                          <a:effectLst/>
                          <a:latin typeface="+mn-lt"/>
                        </a:rPr>
                        <a:t>Description</a:t>
                      </a:r>
                      <a:endParaRPr lang="en-US" sz="2000" b="1" dirty="0">
                        <a:solidFill>
                          <a:srgbClr val="000000"/>
                        </a:solidFill>
                        <a:effectLst/>
                        <a:latin typeface="+mn-lt"/>
                      </a:endParaRPr>
                    </a:p>
                  </a:txBody>
                  <a:tcPr marL="101037" marR="101037" marT="101037" marB="101037"/>
                </a:tc>
                <a:extLst>
                  <a:ext uri="{0D108BD9-81ED-4DB2-BD59-A6C34878D82A}">
                    <a16:rowId xmlns:a16="http://schemas.microsoft.com/office/drawing/2014/main" val="4033971166"/>
                  </a:ext>
                </a:extLst>
              </a:tr>
              <a:tr h="563397">
                <a:tc>
                  <a:txBody>
                    <a:bodyPr/>
                    <a:lstStyle/>
                    <a:p>
                      <a:pPr algn="just" fontAlgn="t">
                        <a:lnSpc>
                          <a:spcPct val="85000"/>
                        </a:lnSpc>
                      </a:pPr>
                      <a:r>
                        <a:rPr lang="en-US" sz="1800" dirty="0" err="1">
                          <a:solidFill>
                            <a:srgbClr val="333333"/>
                          </a:solidFill>
                          <a:effectLst/>
                          <a:latin typeface="+mn-lt"/>
                        </a:rPr>
                        <a:t>hibernate.connection.provider_class</a:t>
                      </a:r>
                      <a:endParaRPr lang="en-US" sz="1800" dirty="0">
                        <a:solidFill>
                          <a:srgbClr val="333333"/>
                        </a:solidFill>
                        <a:effectLst/>
                        <a:latin typeface="+mn-lt"/>
                      </a:endParaRPr>
                    </a:p>
                  </a:txBody>
                  <a:tcPr marL="76200" marR="76200" marT="76200" marB="76200"/>
                </a:tc>
                <a:tc>
                  <a:txBody>
                    <a:bodyPr/>
                    <a:lstStyle/>
                    <a:p>
                      <a:pPr algn="just" fontAlgn="t">
                        <a:lnSpc>
                          <a:spcPct val="85000"/>
                        </a:lnSpc>
                      </a:pPr>
                      <a:r>
                        <a:rPr lang="en-US" sz="1800" dirty="0">
                          <a:solidFill>
                            <a:srgbClr val="333333"/>
                          </a:solidFill>
                          <a:effectLst/>
                          <a:latin typeface="+mn-lt"/>
                        </a:rPr>
                        <a:t>It represents the </a:t>
                      </a:r>
                      <a:r>
                        <a:rPr lang="en-US" sz="1800" dirty="0" err="1">
                          <a:solidFill>
                            <a:srgbClr val="333333"/>
                          </a:solidFill>
                          <a:effectLst/>
                          <a:latin typeface="+mn-lt"/>
                        </a:rPr>
                        <a:t>classname</a:t>
                      </a:r>
                      <a:r>
                        <a:rPr lang="en-US" sz="1800" dirty="0">
                          <a:solidFill>
                            <a:srgbClr val="333333"/>
                          </a:solidFill>
                          <a:effectLst/>
                          <a:latin typeface="+mn-lt"/>
                        </a:rPr>
                        <a:t> of a custom </a:t>
                      </a:r>
                      <a:r>
                        <a:rPr lang="en-US" sz="1800" dirty="0" err="1">
                          <a:solidFill>
                            <a:srgbClr val="333333"/>
                          </a:solidFill>
                          <a:effectLst/>
                          <a:latin typeface="+mn-lt"/>
                        </a:rPr>
                        <a:t>ConnectionProvider</a:t>
                      </a:r>
                      <a:r>
                        <a:rPr lang="en-US" sz="1800" dirty="0">
                          <a:solidFill>
                            <a:srgbClr val="333333"/>
                          </a:solidFill>
                          <a:effectLst/>
                          <a:latin typeface="+mn-lt"/>
                        </a:rPr>
                        <a:t> which provides JDBC connections to Hibernate.</a:t>
                      </a:r>
                    </a:p>
                  </a:txBody>
                  <a:tcPr marL="76200" marR="76200" marT="76200" marB="76200"/>
                </a:tc>
                <a:extLst>
                  <a:ext uri="{0D108BD9-81ED-4DB2-BD59-A6C34878D82A}">
                    <a16:rowId xmlns:a16="http://schemas.microsoft.com/office/drawing/2014/main" val="2484574786"/>
                  </a:ext>
                </a:extLst>
              </a:tr>
              <a:tr h="623724">
                <a:tc>
                  <a:txBody>
                    <a:bodyPr/>
                    <a:lstStyle/>
                    <a:p>
                      <a:pPr algn="just" fontAlgn="t">
                        <a:lnSpc>
                          <a:spcPct val="85000"/>
                        </a:lnSpc>
                      </a:pPr>
                      <a:r>
                        <a:rPr lang="en-US" sz="1800">
                          <a:solidFill>
                            <a:srgbClr val="333333"/>
                          </a:solidFill>
                          <a:effectLst/>
                          <a:latin typeface="+mn-lt"/>
                        </a:rPr>
                        <a:t>hibernate.connection.isolation</a:t>
                      </a:r>
                    </a:p>
                  </a:txBody>
                  <a:tcPr marL="76200" marR="76200" marT="76200" marB="76200"/>
                </a:tc>
                <a:tc>
                  <a:txBody>
                    <a:bodyPr/>
                    <a:lstStyle/>
                    <a:p>
                      <a:pPr algn="just" fontAlgn="t">
                        <a:lnSpc>
                          <a:spcPct val="85000"/>
                        </a:lnSpc>
                      </a:pPr>
                      <a:r>
                        <a:rPr lang="en-US" sz="1800" dirty="0">
                          <a:solidFill>
                            <a:srgbClr val="333333"/>
                          </a:solidFill>
                          <a:effectLst/>
                          <a:latin typeface="+mn-lt"/>
                        </a:rPr>
                        <a:t>It is used to set the JDBC transaction isolation level.</a:t>
                      </a:r>
                    </a:p>
                  </a:txBody>
                  <a:tcPr marL="76200" marR="76200" marT="76200" marB="76200"/>
                </a:tc>
                <a:extLst>
                  <a:ext uri="{0D108BD9-81ED-4DB2-BD59-A6C34878D82A}">
                    <a16:rowId xmlns:a16="http://schemas.microsoft.com/office/drawing/2014/main" val="1650191846"/>
                  </a:ext>
                </a:extLst>
              </a:tr>
              <a:tr h="563397">
                <a:tc>
                  <a:txBody>
                    <a:bodyPr/>
                    <a:lstStyle/>
                    <a:p>
                      <a:pPr algn="just" fontAlgn="t">
                        <a:lnSpc>
                          <a:spcPct val="85000"/>
                        </a:lnSpc>
                      </a:pPr>
                      <a:r>
                        <a:rPr lang="en-US" sz="1800">
                          <a:solidFill>
                            <a:srgbClr val="333333"/>
                          </a:solidFill>
                          <a:effectLst/>
                          <a:latin typeface="+mn-lt"/>
                        </a:rPr>
                        <a:t>hibernate.connection.autocommit</a:t>
                      </a:r>
                    </a:p>
                  </a:txBody>
                  <a:tcPr marL="76200" marR="76200" marT="76200" marB="76200"/>
                </a:tc>
                <a:tc>
                  <a:txBody>
                    <a:bodyPr/>
                    <a:lstStyle/>
                    <a:p>
                      <a:pPr algn="just" fontAlgn="t">
                        <a:lnSpc>
                          <a:spcPct val="85000"/>
                        </a:lnSpc>
                      </a:pPr>
                      <a:r>
                        <a:rPr lang="en-US" sz="1800" dirty="0">
                          <a:solidFill>
                            <a:srgbClr val="333333"/>
                          </a:solidFill>
                          <a:effectLst/>
                          <a:latin typeface="+mn-lt"/>
                        </a:rPr>
                        <a:t>It enables auto-commit for JDBC pooled connections. However, it is not recommended.</a:t>
                      </a:r>
                    </a:p>
                  </a:txBody>
                  <a:tcPr marL="76200" marR="76200" marT="76200" marB="76200"/>
                </a:tc>
                <a:extLst>
                  <a:ext uri="{0D108BD9-81ED-4DB2-BD59-A6C34878D82A}">
                    <a16:rowId xmlns:a16="http://schemas.microsoft.com/office/drawing/2014/main" val="664283122"/>
                  </a:ext>
                </a:extLst>
              </a:tr>
              <a:tr h="623724">
                <a:tc>
                  <a:txBody>
                    <a:bodyPr/>
                    <a:lstStyle/>
                    <a:p>
                      <a:pPr algn="just" fontAlgn="t">
                        <a:lnSpc>
                          <a:spcPct val="85000"/>
                        </a:lnSpc>
                      </a:pPr>
                      <a:r>
                        <a:rPr lang="en-US" sz="1800" dirty="0" err="1">
                          <a:solidFill>
                            <a:srgbClr val="333333"/>
                          </a:solidFill>
                          <a:effectLst/>
                          <a:latin typeface="+mn-lt"/>
                        </a:rPr>
                        <a:t>hibernate.connection.release_mode</a:t>
                      </a:r>
                      <a:endParaRPr lang="en-US" sz="1800" dirty="0">
                        <a:solidFill>
                          <a:srgbClr val="333333"/>
                        </a:solidFill>
                        <a:effectLst/>
                        <a:latin typeface="+mn-lt"/>
                      </a:endParaRPr>
                    </a:p>
                  </a:txBody>
                  <a:tcPr marL="76200" marR="76200" marT="76200" marB="76200"/>
                </a:tc>
                <a:tc>
                  <a:txBody>
                    <a:bodyPr/>
                    <a:lstStyle/>
                    <a:p>
                      <a:pPr algn="just" fontAlgn="t">
                        <a:lnSpc>
                          <a:spcPct val="85000"/>
                        </a:lnSpc>
                      </a:pPr>
                      <a:r>
                        <a:rPr lang="en-US" sz="1800" dirty="0">
                          <a:solidFill>
                            <a:srgbClr val="333333"/>
                          </a:solidFill>
                          <a:effectLst/>
                          <a:latin typeface="+mn-lt"/>
                        </a:rPr>
                        <a:t>It specifies when Hibernate should release JDBC connections.</a:t>
                      </a:r>
                    </a:p>
                  </a:txBody>
                  <a:tcPr marL="76200" marR="76200" marT="76200" marB="76200"/>
                </a:tc>
                <a:extLst>
                  <a:ext uri="{0D108BD9-81ED-4DB2-BD59-A6C34878D82A}">
                    <a16:rowId xmlns:a16="http://schemas.microsoft.com/office/drawing/2014/main" val="2633351538"/>
                  </a:ext>
                </a:extLst>
              </a:tr>
              <a:tr h="623724">
                <a:tc>
                  <a:txBody>
                    <a:bodyPr/>
                    <a:lstStyle/>
                    <a:p>
                      <a:pPr algn="just" fontAlgn="t">
                        <a:lnSpc>
                          <a:spcPct val="85000"/>
                        </a:lnSpc>
                      </a:pPr>
                      <a:r>
                        <a:rPr lang="en-US" sz="1800">
                          <a:solidFill>
                            <a:srgbClr val="333333"/>
                          </a:solidFill>
                          <a:effectLst/>
                          <a:latin typeface="+mn-lt"/>
                        </a:rPr>
                        <a:t>hibernate.current_session_context_class</a:t>
                      </a:r>
                    </a:p>
                  </a:txBody>
                  <a:tcPr marL="76200" marR="76200" marT="76200" marB="76200"/>
                </a:tc>
                <a:tc>
                  <a:txBody>
                    <a:bodyPr/>
                    <a:lstStyle/>
                    <a:p>
                      <a:pPr algn="just" fontAlgn="t">
                        <a:lnSpc>
                          <a:spcPct val="85000"/>
                        </a:lnSpc>
                      </a:pPr>
                      <a:r>
                        <a:rPr lang="en-US" sz="1800" dirty="0">
                          <a:solidFill>
                            <a:srgbClr val="333333"/>
                          </a:solidFill>
                          <a:effectLst/>
                          <a:latin typeface="+mn-lt"/>
                        </a:rPr>
                        <a:t>It provides a custom strategy for the scoping of the "current" Session.</a:t>
                      </a:r>
                    </a:p>
                  </a:txBody>
                  <a:tcPr marL="76200" marR="76200" marT="76200" marB="76200"/>
                </a:tc>
                <a:extLst>
                  <a:ext uri="{0D108BD9-81ED-4DB2-BD59-A6C34878D82A}">
                    <a16:rowId xmlns:a16="http://schemas.microsoft.com/office/drawing/2014/main" val="1637555270"/>
                  </a:ext>
                </a:extLst>
              </a:tr>
              <a:tr h="623724">
                <a:tc>
                  <a:txBody>
                    <a:bodyPr/>
                    <a:lstStyle/>
                    <a:p>
                      <a:pPr algn="just" fontAlgn="t">
                        <a:lnSpc>
                          <a:spcPct val="85000"/>
                        </a:lnSpc>
                      </a:pPr>
                      <a:r>
                        <a:rPr lang="en-US" sz="1800">
                          <a:solidFill>
                            <a:srgbClr val="333333"/>
                          </a:solidFill>
                          <a:effectLst/>
                          <a:latin typeface="+mn-lt"/>
                        </a:rPr>
                        <a:t>hibernate.hbm2ddl.auto</a:t>
                      </a:r>
                    </a:p>
                  </a:txBody>
                  <a:tcPr marL="76200" marR="76200" marT="76200" marB="76200"/>
                </a:tc>
                <a:tc>
                  <a:txBody>
                    <a:bodyPr/>
                    <a:lstStyle/>
                    <a:p>
                      <a:pPr algn="just" fontAlgn="t">
                        <a:lnSpc>
                          <a:spcPct val="85000"/>
                        </a:lnSpc>
                      </a:pPr>
                      <a:r>
                        <a:rPr lang="en-US" sz="1800" dirty="0">
                          <a:solidFill>
                            <a:srgbClr val="333333"/>
                          </a:solidFill>
                          <a:effectLst/>
                          <a:latin typeface="+mn-lt"/>
                        </a:rPr>
                        <a:t>It automatically generates a schema in the database with the creation of </a:t>
                      </a:r>
                      <a:r>
                        <a:rPr lang="en-US" sz="1800" dirty="0" err="1">
                          <a:solidFill>
                            <a:srgbClr val="333333"/>
                          </a:solidFill>
                          <a:effectLst/>
                          <a:latin typeface="+mn-lt"/>
                        </a:rPr>
                        <a:t>SessionFactory</a:t>
                      </a:r>
                      <a:r>
                        <a:rPr lang="en-US" sz="1800" dirty="0">
                          <a:solidFill>
                            <a:srgbClr val="333333"/>
                          </a:solidFill>
                          <a:effectLst/>
                          <a:latin typeface="+mn-lt"/>
                        </a:rPr>
                        <a:t>.</a:t>
                      </a:r>
                    </a:p>
                  </a:txBody>
                  <a:tcPr marL="76200" marR="76200" marT="76200" marB="76200"/>
                </a:tc>
                <a:extLst>
                  <a:ext uri="{0D108BD9-81ED-4DB2-BD59-A6C34878D82A}">
                    <a16:rowId xmlns:a16="http://schemas.microsoft.com/office/drawing/2014/main" val="3015807543"/>
                  </a:ext>
                </a:extLst>
              </a:tr>
            </a:tbl>
          </a:graphicData>
        </a:graphic>
      </p:graphicFrame>
    </p:spTree>
    <p:extLst>
      <p:ext uri="{BB962C8B-B14F-4D97-AF65-F5344CB8AC3E}">
        <p14:creationId xmlns:p14="http://schemas.microsoft.com/office/powerpoint/2010/main" val="2911237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524000" y="2241458"/>
            <a:ext cx="9202270"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p>
            <a:pPr>
              <a:spcBef>
                <a:spcPct val="0"/>
              </a:spcBef>
            </a:pPr>
            <a:r>
              <a:rPr lang="en-US" sz="4400" b="1" kern="1200" dirty="0">
                <a:solidFill>
                  <a:schemeClr val="accent2"/>
                </a:solidFill>
                <a:latin typeface="Arial" panose="020B0604020202020204" pitchFamily="34" charset="0"/>
                <a:ea typeface="+mj-ea"/>
                <a:cs typeface="Arial" panose="020B0604020202020204" pitchFamily="34" charset="0"/>
              </a:rPr>
              <a:t>Annotations in Hibernate</a:t>
            </a:r>
            <a:endParaRPr sz="4400" b="1" kern="1200" dirty="0">
              <a:solidFill>
                <a:schemeClr val="accent2"/>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91946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400B-A5F4-B41A-C5B8-3616CAFBE7D2}"/>
              </a:ext>
            </a:extLst>
          </p:cNvPr>
          <p:cNvSpPr>
            <a:spLocks noGrp="1"/>
          </p:cNvSpPr>
          <p:nvPr>
            <p:ph type="title"/>
          </p:nvPr>
        </p:nvSpPr>
        <p:spPr/>
        <p:txBody>
          <a:bodyPr/>
          <a:lstStyle/>
          <a:p>
            <a:r>
              <a:rPr lang="en-US" dirty="0"/>
              <a:t>Commonly Used Annotations</a:t>
            </a:r>
            <a:endParaRPr lang="en-VN" dirty="0"/>
          </a:p>
        </p:txBody>
      </p:sp>
      <p:sp>
        <p:nvSpPr>
          <p:cNvPr id="3" name="Text Placeholder 2">
            <a:extLst>
              <a:ext uri="{FF2B5EF4-FFF2-40B4-BE49-F238E27FC236}">
                <a16:creationId xmlns:a16="http://schemas.microsoft.com/office/drawing/2014/main" id="{51CFF680-DF3A-73B1-6B65-D853E1E70EE7}"/>
              </a:ext>
            </a:extLst>
          </p:cNvPr>
          <p:cNvSpPr>
            <a:spLocks noGrp="1"/>
          </p:cNvSpPr>
          <p:nvPr>
            <p:ph type="body" idx="1"/>
          </p:nvPr>
        </p:nvSpPr>
        <p:spPr>
          <a:xfrm>
            <a:off x="0" y="1627444"/>
            <a:ext cx="12045950" cy="4814445"/>
          </a:xfrm>
        </p:spPr>
        <p:txBody>
          <a:bodyPr>
            <a:normAutofit fontScale="92500" lnSpcReduction="10000"/>
          </a:bodyPr>
          <a:lstStyle/>
          <a:p>
            <a:pPr>
              <a:lnSpc>
                <a:spcPct val="150000"/>
              </a:lnSpc>
              <a:buFont typeface="Wingdings" panose="05000000000000000000" pitchFamily="2" charset="2"/>
              <a:buChar char="v"/>
            </a:pPr>
            <a:r>
              <a:rPr lang="en-US" b="1" dirty="0"/>
              <a:t>@Entity:</a:t>
            </a:r>
            <a:r>
              <a:rPr lang="en-US" dirty="0"/>
              <a:t> Marks a class as a persistent entity, indicating that it represents </a:t>
            </a:r>
            <a:br>
              <a:rPr lang="en-US" dirty="0"/>
            </a:br>
            <a:r>
              <a:rPr lang="en-US" dirty="0"/>
              <a:t>data stored in a database table.</a:t>
            </a:r>
          </a:p>
          <a:p>
            <a:pPr>
              <a:lnSpc>
                <a:spcPct val="150000"/>
              </a:lnSpc>
              <a:buFont typeface="Wingdings" panose="05000000000000000000" pitchFamily="2" charset="2"/>
              <a:buChar char="v"/>
            </a:pPr>
            <a:r>
              <a:rPr lang="en-US" b="1" dirty="0"/>
              <a:t>@Table:</a:t>
            </a:r>
            <a:r>
              <a:rPr lang="en-US" dirty="0"/>
              <a:t> Specifies the name of the database table to which the entity is </a:t>
            </a:r>
            <a:br>
              <a:rPr lang="en-US" dirty="0"/>
            </a:br>
            <a:r>
              <a:rPr lang="en-US" dirty="0"/>
              <a:t>mapped.</a:t>
            </a:r>
          </a:p>
          <a:p>
            <a:pPr>
              <a:lnSpc>
                <a:spcPct val="150000"/>
              </a:lnSpc>
              <a:buFont typeface="Wingdings" panose="05000000000000000000" pitchFamily="2" charset="2"/>
              <a:buChar char="v"/>
            </a:pPr>
            <a:r>
              <a:rPr lang="en-US" b="1" dirty="0"/>
              <a:t>@Id:</a:t>
            </a:r>
            <a:r>
              <a:rPr lang="en-US" dirty="0"/>
              <a:t> Identifies the primary key property of the entity.</a:t>
            </a:r>
          </a:p>
          <a:p>
            <a:pPr>
              <a:lnSpc>
                <a:spcPct val="150000"/>
              </a:lnSpc>
              <a:buFont typeface="Wingdings" panose="05000000000000000000" pitchFamily="2" charset="2"/>
              <a:buChar char="v"/>
            </a:pPr>
            <a:r>
              <a:rPr lang="en-US" b="1" dirty="0"/>
              <a:t>@GeneratedValue:</a:t>
            </a:r>
            <a:r>
              <a:rPr lang="en-US" dirty="0"/>
              <a:t> Configures the strategy for generating identifier values </a:t>
            </a:r>
            <a:br>
              <a:rPr lang="en-US" dirty="0"/>
            </a:br>
            <a:r>
              <a:rPr lang="en-US" dirty="0"/>
              <a:t>(e.g., AUTO, SEQUENCE, IDENTITY).</a:t>
            </a:r>
          </a:p>
          <a:p>
            <a:pPr>
              <a:lnSpc>
                <a:spcPct val="150000"/>
              </a:lnSpc>
              <a:buFont typeface="Wingdings" panose="05000000000000000000" pitchFamily="2" charset="2"/>
              <a:buChar char="v"/>
            </a:pPr>
            <a:r>
              <a:rPr lang="en-US" b="1" dirty="0"/>
              <a:t>@Column:</a:t>
            </a:r>
            <a:r>
              <a:rPr lang="en-US" dirty="0"/>
              <a:t> Provides details about the mapping of a property to a database column, such as the column name, data type, and nullability.</a:t>
            </a:r>
          </a:p>
        </p:txBody>
      </p:sp>
      <p:sp>
        <p:nvSpPr>
          <p:cNvPr id="4" name="Slide Number Placeholder 3">
            <a:extLst>
              <a:ext uri="{FF2B5EF4-FFF2-40B4-BE49-F238E27FC236}">
                <a16:creationId xmlns:a16="http://schemas.microsoft.com/office/drawing/2014/main" id="{F7781021-7264-B4C9-E2B4-F492C975CB07}"/>
              </a:ext>
            </a:extLst>
          </p:cNvPr>
          <p:cNvSpPr>
            <a:spLocks noGrp="1"/>
          </p:cNvSpPr>
          <p:nvPr>
            <p:ph type="sldNum" idx="12"/>
          </p:nvPr>
        </p:nvSpPr>
        <p:spPr/>
        <p:txBody>
          <a:bodyPr/>
          <a:lstStyle/>
          <a:p>
            <a:fld id="{00000000-1234-1234-1234-123412341234}" type="slidenum">
              <a:rPr lang="en-US" smtClean="0"/>
              <a:pPr/>
              <a:t>28</a:t>
            </a:fld>
            <a:endParaRPr lang="en-US" dirty="0"/>
          </a:p>
        </p:txBody>
      </p:sp>
    </p:spTree>
    <p:extLst>
      <p:ext uri="{BB962C8B-B14F-4D97-AF65-F5344CB8AC3E}">
        <p14:creationId xmlns:p14="http://schemas.microsoft.com/office/powerpoint/2010/main" val="3821062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400B-A5F4-B41A-C5B8-3616CAFBE7D2}"/>
              </a:ext>
            </a:extLst>
          </p:cNvPr>
          <p:cNvSpPr>
            <a:spLocks noGrp="1"/>
          </p:cNvSpPr>
          <p:nvPr>
            <p:ph type="title"/>
          </p:nvPr>
        </p:nvSpPr>
        <p:spPr/>
        <p:txBody>
          <a:bodyPr/>
          <a:lstStyle/>
          <a:p>
            <a:r>
              <a:rPr lang="en-US" dirty="0"/>
              <a:t>Commonly Used Annotations</a:t>
            </a:r>
            <a:endParaRPr lang="en-VN" dirty="0"/>
          </a:p>
        </p:txBody>
      </p:sp>
      <p:sp>
        <p:nvSpPr>
          <p:cNvPr id="3" name="Text Placeholder 2">
            <a:extLst>
              <a:ext uri="{FF2B5EF4-FFF2-40B4-BE49-F238E27FC236}">
                <a16:creationId xmlns:a16="http://schemas.microsoft.com/office/drawing/2014/main" id="{51CFF680-DF3A-73B1-6B65-D853E1E70EE7}"/>
              </a:ext>
            </a:extLst>
          </p:cNvPr>
          <p:cNvSpPr>
            <a:spLocks noGrp="1"/>
          </p:cNvSpPr>
          <p:nvPr>
            <p:ph type="body" idx="1"/>
          </p:nvPr>
        </p:nvSpPr>
        <p:spPr>
          <a:xfrm>
            <a:off x="0" y="1627444"/>
            <a:ext cx="12052300" cy="4814445"/>
          </a:xfrm>
        </p:spPr>
        <p:txBody>
          <a:bodyPr>
            <a:normAutofit fontScale="92500" lnSpcReduction="10000"/>
          </a:bodyPr>
          <a:lstStyle/>
          <a:p>
            <a:pPr>
              <a:lnSpc>
                <a:spcPct val="150000"/>
              </a:lnSpc>
              <a:buFont typeface="Wingdings" panose="05000000000000000000" pitchFamily="2" charset="2"/>
              <a:buChar char="v"/>
            </a:pPr>
            <a:r>
              <a:rPr lang="en-US" sz="2800" b="1" dirty="0"/>
              <a:t>@Basic:</a:t>
            </a:r>
            <a:r>
              <a:rPr lang="en-US" sz="2800" dirty="0"/>
              <a:t> Marks a property as a basic type (e.g., String, int, Date).</a:t>
            </a:r>
            <a:endParaRPr lang="en-US" sz="2800" b="1" dirty="0"/>
          </a:p>
          <a:p>
            <a:pPr>
              <a:lnSpc>
                <a:spcPct val="150000"/>
              </a:lnSpc>
              <a:buFont typeface="Wingdings" panose="05000000000000000000" pitchFamily="2" charset="2"/>
              <a:buChar char="v"/>
            </a:pPr>
            <a:r>
              <a:rPr lang="en-US" sz="2800" b="1" dirty="0"/>
              <a:t>@Transient:</a:t>
            </a:r>
            <a:r>
              <a:rPr lang="en-US" sz="2800" dirty="0"/>
              <a:t> Excludes a property from persistence.</a:t>
            </a:r>
          </a:p>
          <a:p>
            <a:pPr>
              <a:lnSpc>
                <a:spcPct val="150000"/>
              </a:lnSpc>
              <a:buFont typeface="Wingdings" panose="05000000000000000000" pitchFamily="2" charset="2"/>
              <a:buChar char="v"/>
            </a:pPr>
            <a:r>
              <a:rPr lang="en-US" sz="2800" b="1" dirty="0"/>
              <a:t>@Embedded:</a:t>
            </a:r>
            <a:r>
              <a:rPr lang="en-US" sz="2800" dirty="0"/>
              <a:t> Map embeddable components as value types.</a:t>
            </a:r>
          </a:p>
          <a:p>
            <a:pPr>
              <a:lnSpc>
                <a:spcPct val="150000"/>
              </a:lnSpc>
              <a:buFont typeface="Wingdings" panose="05000000000000000000" pitchFamily="2" charset="2"/>
              <a:buChar char="v"/>
            </a:pPr>
            <a:r>
              <a:rPr lang="en-US" sz="2800" b="1" dirty="0"/>
              <a:t>@Temporal:</a:t>
            </a:r>
            <a:r>
              <a:rPr lang="en-US" sz="2800" dirty="0"/>
              <a:t> Specifies the temporal precision of a date/time property.</a:t>
            </a:r>
          </a:p>
          <a:p>
            <a:pPr>
              <a:lnSpc>
                <a:spcPct val="150000"/>
              </a:lnSpc>
              <a:buFont typeface="Wingdings" panose="05000000000000000000" pitchFamily="2" charset="2"/>
              <a:buChar char="v"/>
            </a:pPr>
            <a:r>
              <a:rPr lang="en-US" sz="2800" b="1" dirty="0"/>
              <a:t>@Enumerated:</a:t>
            </a:r>
            <a:r>
              <a:rPr lang="en-US" sz="2800" dirty="0"/>
              <a:t> Configures the mapping of an </a:t>
            </a:r>
            <a:r>
              <a:rPr lang="en-US" sz="2800" dirty="0" err="1"/>
              <a:t>enum</a:t>
            </a:r>
            <a:r>
              <a:rPr lang="en-US" sz="2800" dirty="0"/>
              <a:t> type.</a:t>
            </a:r>
          </a:p>
          <a:p>
            <a:pPr>
              <a:lnSpc>
                <a:spcPct val="150000"/>
              </a:lnSpc>
              <a:buFont typeface="Wingdings" panose="05000000000000000000" pitchFamily="2" charset="2"/>
              <a:buChar char="v"/>
            </a:pPr>
            <a:r>
              <a:rPr lang="en-US" sz="2800" b="1" dirty="0"/>
              <a:t>@Lob:</a:t>
            </a:r>
            <a:r>
              <a:rPr lang="en-US" sz="2800" dirty="0"/>
              <a:t> Marks a property as a large object (BLOB or CLOB).</a:t>
            </a:r>
          </a:p>
          <a:p>
            <a:pPr>
              <a:lnSpc>
                <a:spcPct val="150000"/>
              </a:lnSpc>
              <a:buFont typeface="Wingdings" panose="05000000000000000000" pitchFamily="2" charset="2"/>
              <a:buChar char="v"/>
            </a:pPr>
            <a:r>
              <a:rPr lang="en-US" sz="2800" b="1" dirty="0"/>
              <a:t>@Version:</a:t>
            </a:r>
            <a:r>
              <a:rPr lang="en-US" sz="2800" dirty="0"/>
              <a:t> Enables optimistic locking with a version property.</a:t>
            </a:r>
          </a:p>
          <a:p>
            <a:r>
              <a:rPr lang="en-US" b="1" dirty="0"/>
              <a:t>@CreationTimestamp, @UpdateTimestamp:</a:t>
            </a:r>
            <a:r>
              <a:rPr lang="en-US" dirty="0"/>
              <a:t> Automatically set timestamps for </a:t>
            </a:r>
            <a:br>
              <a:rPr lang="en-US" dirty="0"/>
            </a:br>
            <a:r>
              <a:rPr lang="en-US" dirty="0"/>
              <a:t>creation and update events.</a:t>
            </a:r>
          </a:p>
        </p:txBody>
      </p:sp>
      <p:sp>
        <p:nvSpPr>
          <p:cNvPr id="4" name="Slide Number Placeholder 3">
            <a:extLst>
              <a:ext uri="{FF2B5EF4-FFF2-40B4-BE49-F238E27FC236}">
                <a16:creationId xmlns:a16="http://schemas.microsoft.com/office/drawing/2014/main" id="{F7781021-7264-B4C9-E2B4-F492C975CB07}"/>
              </a:ext>
            </a:extLst>
          </p:cNvPr>
          <p:cNvSpPr>
            <a:spLocks noGrp="1"/>
          </p:cNvSpPr>
          <p:nvPr>
            <p:ph type="sldNum" idx="12"/>
          </p:nvPr>
        </p:nvSpPr>
        <p:spPr/>
        <p:txBody>
          <a:bodyPr/>
          <a:lstStyle/>
          <a:p>
            <a:fld id="{00000000-1234-1234-1234-123412341234}" type="slidenum">
              <a:rPr lang="en-US" smtClean="0"/>
              <a:pPr/>
              <a:t>29</a:t>
            </a:fld>
            <a:endParaRPr lang="en-US" dirty="0"/>
          </a:p>
        </p:txBody>
      </p:sp>
    </p:spTree>
    <p:extLst>
      <p:ext uri="{BB962C8B-B14F-4D97-AF65-F5344CB8AC3E}">
        <p14:creationId xmlns:p14="http://schemas.microsoft.com/office/powerpoint/2010/main" val="1501236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Text Placeholder 2"/>
          <p:cNvSpPr>
            <a:spLocks noGrp="1"/>
          </p:cNvSpPr>
          <p:nvPr>
            <p:ph type="body" idx="1"/>
          </p:nvPr>
        </p:nvSpPr>
        <p:spPr/>
        <p:txBody>
          <a:bodyPr>
            <a:normAutofit/>
          </a:bodyPr>
          <a:lstStyle/>
          <a:p>
            <a:endParaRPr lang="en-US" dirty="0"/>
          </a:p>
          <a:p>
            <a:endParaRPr lang="en-US" dirty="0"/>
          </a:p>
          <a:p>
            <a:endParaRPr lang="en-US" dirty="0"/>
          </a:p>
          <a:p>
            <a:pPr lvl="1"/>
            <a:endParaRPr lang="en-US" dirty="0"/>
          </a:p>
        </p:txBody>
      </p:sp>
      <p:sp>
        <p:nvSpPr>
          <p:cNvPr id="4" name="Slide Number Placeholder 3"/>
          <p:cNvSpPr>
            <a:spLocks noGrp="1"/>
          </p:cNvSpPr>
          <p:nvPr>
            <p:ph type="sldNum" idx="12"/>
          </p:nvPr>
        </p:nvSpPr>
        <p:spPr>
          <a:solidFill>
            <a:srgbClr val="FB7432"/>
          </a:solidFill>
          <a:ln>
            <a:noFill/>
          </a:ln>
        </p:spPr>
        <p:txBody>
          <a:bodyPr spcFirstLastPara="1" wrap="none" lIns="91425" tIns="45700" rIns="91425" bIns="45700" anchor="ctr" anchorCtr="0">
            <a:noAutofit/>
          </a:bodyPr>
          <a:lstStyle/>
          <a:p>
            <a:fld id="{00000000-1234-1234-1234-123412341234}" type="slidenum">
              <a:rPr lang="en-US" smtClean="0"/>
              <a:pPr/>
              <a:t>3</a:t>
            </a:fld>
            <a:endParaRPr lang="en-US" dirty="0"/>
          </a:p>
        </p:txBody>
      </p:sp>
      <p:sp>
        <p:nvSpPr>
          <p:cNvPr id="5" name="Content Placeholder 2">
            <a:extLst>
              <a:ext uri="{FF2B5EF4-FFF2-40B4-BE49-F238E27FC236}">
                <a16:creationId xmlns:a16="http://schemas.microsoft.com/office/drawing/2014/main" id="{E880095E-C7E4-079E-697A-7CB614DAEF12}"/>
              </a:ext>
            </a:extLst>
          </p:cNvPr>
          <p:cNvSpPr txBox="1">
            <a:spLocks/>
          </p:cNvSpPr>
          <p:nvPr/>
        </p:nvSpPr>
        <p:spPr>
          <a:xfrm>
            <a:off x="0" y="1608399"/>
            <a:ext cx="12090400" cy="4551769"/>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346075" marR="0" lvl="0" indent="-342900" algn="just" rtl="0">
              <a:lnSpc>
                <a:spcPct val="110000"/>
              </a:lnSpc>
              <a:spcBef>
                <a:spcPts val="0"/>
              </a:spcBef>
              <a:spcAft>
                <a:spcPts val="0"/>
              </a:spcAft>
              <a:buClr>
                <a:srgbClr val="973735"/>
              </a:buClr>
              <a:buSzPct val="50000"/>
              <a:buFont typeface="Noto Sans Symbols"/>
              <a:buChar char="◆"/>
              <a:defRPr lang="en-US" sz="2600" b="0" i="0" u="none" strike="noStrike" cap="none" dirty="0" smtClean="0">
                <a:solidFill>
                  <a:schemeClr val="dk1"/>
                </a:solidFill>
                <a:latin typeface="Arial"/>
                <a:ea typeface="Arial"/>
                <a:cs typeface="Arial"/>
                <a:sym typeface="Arial"/>
              </a:defRPr>
            </a:lvl1pPr>
            <a:lvl2pPr marL="682625" marR="0" lvl="1" indent="-342900" algn="l" rtl="0">
              <a:lnSpc>
                <a:spcPct val="90000"/>
              </a:lnSpc>
              <a:spcBef>
                <a:spcPts val="0"/>
              </a:spcBef>
              <a:spcAft>
                <a:spcPts val="0"/>
              </a:spcAft>
              <a:buClr>
                <a:srgbClr val="963737"/>
              </a:buClr>
              <a:buSzPts val="1800"/>
              <a:buFont typeface="Wingdings" panose="05000000000000000000" pitchFamily="2" charset="2"/>
              <a:buChar char="§"/>
              <a:defRPr sz="23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rgbClr val="963737"/>
              </a:buClr>
              <a:buSzPts val="1800"/>
              <a:buFont typeface="Arial"/>
              <a:buChar char="•"/>
              <a:defRPr sz="23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457200" indent="-457200">
              <a:lnSpc>
                <a:spcPct val="150000"/>
              </a:lnSpc>
              <a:buFont typeface="Wingdings" pitchFamily="2" charset="2"/>
              <a:buChar char="v"/>
            </a:pPr>
            <a:r>
              <a:rPr lang="en-US" sz="2800" dirty="0"/>
              <a:t>Introduction</a:t>
            </a:r>
          </a:p>
          <a:p>
            <a:pPr marL="457200" indent="-457200">
              <a:lnSpc>
                <a:spcPct val="150000"/>
              </a:lnSpc>
              <a:buFont typeface="Wingdings" pitchFamily="2" charset="2"/>
              <a:buChar char="v"/>
            </a:pPr>
            <a:r>
              <a:rPr lang="en-US" sz="2800" dirty="0"/>
              <a:t>Key Concepts</a:t>
            </a:r>
          </a:p>
          <a:p>
            <a:pPr marL="457200" indent="-457200">
              <a:lnSpc>
                <a:spcPct val="150000"/>
              </a:lnSpc>
              <a:buFont typeface="Wingdings" pitchFamily="2" charset="2"/>
              <a:buChar char="v"/>
            </a:pPr>
            <a:r>
              <a:rPr lang="en-US" sz="2800" dirty="0"/>
              <a:t>Annotations</a:t>
            </a:r>
          </a:p>
          <a:p>
            <a:pPr marL="457200" indent="-457200">
              <a:lnSpc>
                <a:spcPct val="150000"/>
              </a:lnSpc>
              <a:buFont typeface="Wingdings" pitchFamily="2" charset="2"/>
              <a:buChar char="v"/>
            </a:pPr>
            <a:r>
              <a:rPr lang="en-US" sz="2800" dirty="0"/>
              <a:t>Relationships</a:t>
            </a:r>
          </a:p>
          <a:p>
            <a:pPr marL="457200" indent="-457200">
              <a:lnSpc>
                <a:spcPct val="150000"/>
              </a:lnSpc>
              <a:buFont typeface="Wingdings" pitchFamily="2" charset="2"/>
              <a:buChar char="v"/>
            </a:pPr>
            <a:r>
              <a:rPr lang="en-US" sz="2800" dirty="0"/>
              <a:t>Using Hibernate</a:t>
            </a:r>
          </a:p>
          <a:p>
            <a:pPr marL="457200" indent="-457200">
              <a:lnSpc>
                <a:spcPct val="150000"/>
              </a:lnSpc>
              <a:buFont typeface="Wingdings" pitchFamily="2" charset="2"/>
              <a:buChar char="v"/>
            </a:pPr>
            <a:r>
              <a:rPr lang="en-US" sz="2800" dirty="0"/>
              <a:t>Demo</a:t>
            </a:r>
          </a:p>
          <a:p>
            <a:pPr marL="457200" indent="-457200">
              <a:lnSpc>
                <a:spcPct val="150000"/>
              </a:lnSpc>
              <a:buFont typeface="Wingdings" pitchFamily="2" charset="2"/>
              <a:buChar char="v"/>
            </a:pPr>
            <a:r>
              <a:rPr lang="en-US" sz="2800" dirty="0"/>
              <a:t>Advantages and Disadvantages</a:t>
            </a:r>
          </a:p>
          <a:p>
            <a:pPr marL="457200" indent="-457200">
              <a:lnSpc>
                <a:spcPct val="150000"/>
              </a:lnSpc>
              <a:buFont typeface="Wingdings" pitchFamily="2" charset="2"/>
              <a:buChar char="v"/>
            </a:pPr>
            <a:endParaRPr lang="en-US" sz="2800" dirty="0"/>
          </a:p>
        </p:txBody>
      </p:sp>
    </p:spTree>
    <p:extLst>
      <p:ext uri="{BB962C8B-B14F-4D97-AF65-F5344CB8AC3E}">
        <p14:creationId xmlns:p14="http://schemas.microsoft.com/office/powerpoint/2010/main" val="1559112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400B-A5F4-B41A-C5B8-3616CAFBE7D2}"/>
              </a:ext>
            </a:extLst>
          </p:cNvPr>
          <p:cNvSpPr>
            <a:spLocks noGrp="1"/>
          </p:cNvSpPr>
          <p:nvPr>
            <p:ph type="title"/>
          </p:nvPr>
        </p:nvSpPr>
        <p:spPr/>
        <p:txBody>
          <a:bodyPr/>
          <a:lstStyle/>
          <a:p>
            <a:r>
              <a:rPr lang="en-US" dirty="0"/>
              <a:t>Relationships Annotations in Hibernate </a:t>
            </a:r>
            <a:endParaRPr lang="en-VN" dirty="0"/>
          </a:p>
        </p:txBody>
      </p:sp>
      <p:sp>
        <p:nvSpPr>
          <p:cNvPr id="3" name="Text Placeholder 2">
            <a:extLst>
              <a:ext uri="{FF2B5EF4-FFF2-40B4-BE49-F238E27FC236}">
                <a16:creationId xmlns:a16="http://schemas.microsoft.com/office/drawing/2014/main" id="{51CFF680-DF3A-73B1-6B65-D853E1E70EE7}"/>
              </a:ext>
            </a:extLst>
          </p:cNvPr>
          <p:cNvSpPr>
            <a:spLocks noGrp="1"/>
          </p:cNvSpPr>
          <p:nvPr>
            <p:ph type="body" idx="1"/>
          </p:nvPr>
        </p:nvSpPr>
        <p:spPr/>
        <p:txBody>
          <a:bodyPr>
            <a:normAutofit lnSpcReduction="10000"/>
          </a:bodyPr>
          <a:lstStyle/>
          <a:p>
            <a:pPr>
              <a:lnSpc>
                <a:spcPct val="150000"/>
              </a:lnSpc>
              <a:buFont typeface="Wingdings" pitchFamily="2" charset="2"/>
              <a:buChar char="v"/>
            </a:pPr>
            <a:r>
              <a:rPr lang="en-US" b="1" dirty="0">
                <a:solidFill>
                  <a:srgbClr val="0D0D0D"/>
                </a:solidFill>
              </a:rPr>
              <a:t>@</a:t>
            </a:r>
            <a:r>
              <a:rPr lang="en-US" b="1" dirty="0" err="1">
                <a:solidFill>
                  <a:srgbClr val="0D0D0D"/>
                </a:solidFill>
              </a:rPr>
              <a:t>ManyToOne</a:t>
            </a:r>
            <a:r>
              <a:rPr lang="en-US" b="1" dirty="0">
                <a:solidFill>
                  <a:srgbClr val="0D0D0D"/>
                </a:solidFill>
              </a:rPr>
              <a:t>: </a:t>
            </a:r>
            <a:r>
              <a:rPr lang="en-US" dirty="0">
                <a:solidFill>
                  <a:srgbClr val="0D0D0D"/>
                </a:solidFill>
              </a:rPr>
              <a:t>This annotation defines a many-to-one relationship between two entities. </a:t>
            </a:r>
          </a:p>
          <a:p>
            <a:pPr>
              <a:lnSpc>
                <a:spcPct val="150000"/>
              </a:lnSpc>
              <a:buFont typeface="Wingdings" pitchFamily="2" charset="2"/>
              <a:buChar char="v"/>
            </a:pPr>
            <a:r>
              <a:rPr lang="en-US" b="1" dirty="0">
                <a:solidFill>
                  <a:srgbClr val="0D0D0D"/>
                </a:solidFill>
              </a:rPr>
              <a:t>@</a:t>
            </a:r>
            <a:r>
              <a:rPr lang="en-US" b="1" dirty="0" err="1">
                <a:solidFill>
                  <a:srgbClr val="0D0D0D"/>
                </a:solidFill>
              </a:rPr>
              <a:t>OneToMany</a:t>
            </a:r>
            <a:r>
              <a:rPr lang="en-US" b="1" dirty="0">
                <a:solidFill>
                  <a:srgbClr val="0D0D0D"/>
                </a:solidFill>
              </a:rPr>
              <a:t>: </a:t>
            </a:r>
            <a:r>
              <a:rPr lang="en-US" dirty="0">
                <a:solidFill>
                  <a:srgbClr val="0D0D0D"/>
                </a:solidFill>
              </a:rPr>
              <a:t>This annotation defines a one-to-many relationship between two entities. </a:t>
            </a:r>
          </a:p>
          <a:p>
            <a:pPr>
              <a:lnSpc>
                <a:spcPct val="150000"/>
              </a:lnSpc>
              <a:buFont typeface="Wingdings" pitchFamily="2" charset="2"/>
              <a:buChar char="v"/>
            </a:pPr>
            <a:r>
              <a:rPr lang="en-US" b="1" dirty="0">
                <a:solidFill>
                  <a:srgbClr val="0D0D0D"/>
                </a:solidFill>
              </a:rPr>
              <a:t>@</a:t>
            </a:r>
            <a:r>
              <a:rPr lang="en-US" b="1" dirty="0" err="1">
                <a:solidFill>
                  <a:srgbClr val="0D0D0D"/>
                </a:solidFill>
              </a:rPr>
              <a:t>OneToOne</a:t>
            </a:r>
            <a:r>
              <a:rPr lang="en-US" b="1" dirty="0">
                <a:solidFill>
                  <a:srgbClr val="0D0D0D"/>
                </a:solidFill>
              </a:rPr>
              <a:t>: </a:t>
            </a:r>
            <a:r>
              <a:rPr lang="en-US" dirty="0">
                <a:solidFill>
                  <a:srgbClr val="0D0D0D"/>
                </a:solidFill>
              </a:rPr>
              <a:t>This annotation defines a one-to-one relationship between two entities. </a:t>
            </a:r>
          </a:p>
          <a:p>
            <a:pPr>
              <a:lnSpc>
                <a:spcPct val="150000"/>
              </a:lnSpc>
              <a:buFont typeface="Wingdings" pitchFamily="2" charset="2"/>
              <a:buChar char="v"/>
            </a:pPr>
            <a:r>
              <a:rPr lang="en-US" b="1" dirty="0">
                <a:solidFill>
                  <a:srgbClr val="0D0D0D"/>
                </a:solidFill>
              </a:rPr>
              <a:t>@</a:t>
            </a:r>
            <a:r>
              <a:rPr lang="en-US" b="1" dirty="0" err="1">
                <a:solidFill>
                  <a:srgbClr val="0D0D0D"/>
                </a:solidFill>
              </a:rPr>
              <a:t>ManyToMany</a:t>
            </a:r>
            <a:r>
              <a:rPr lang="en-US" b="1" dirty="0">
                <a:solidFill>
                  <a:srgbClr val="0D0D0D"/>
                </a:solidFill>
              </a:rPr>
              <a:t>: </a:t>
            </a:r>
            <a:r>
              <a:rPr lang="en-US" dirty="0">
                <a:solidFill>
                  <a:srgbClr val="0D0D0D"/>
                </a:solidFill>
              </a:rPr>
              <a:t>This annotation defines a many-to-many relationship between two entities. </a:t>
            </a:r>
          </a:p>
        </p:txBody>
      </p:sp>
      <p:sp>
        <p:nvSpPr>
          <p:cNvPr id="4" name="Slide Number Placeholder 3">
            <a:extLst>
              <a:ext uri="{FF2B5EF4-FFF2-40B4-BE49-F238E27FC236}">
                <a16:creationId xmlns:a16="http://schemas.microsoft.com/office/drawing/2014/main" id="{F7781021-7264-B4C9-E2B4-F492C975CB07}"/>
              </a:ext>
            </a:extLst>
          </p:cNvPr>
          <p:cNvSpPr>
            <a:spLocks noGrp="1"/>
          </p:cNvSpPr>
          <p:nvPr>
            <p:ph type="sldNum" idx="12"/>
          </p:nvPr>
        </p:nvSpPr>
        <p:spPr/>
        <p:txBody>
          <a:bodyPr/>
          <a:lstStyle/>
          <a:p>
            <a:fld id="{00000000-1234-1234-1234-123412341234}" type="slidenum">
              <a:rPr lang="en-US" smtClean="0"/>
              <a:pPr/>
              <a:t>30</a:t>
            </a:fld>
            <a:endParaRPr lang="en-US" dirty="0"/>
          </a:p>
        </p:txBody>
      </p:sp>
    </p:spTree>
    <p:extLst>
      <p:ext uri="{BB962C8B-B14F-4D97-AF65-F5344CB8AC3E}">
        <p14:creationId xmlns:p14="http://schemas.microsoft.com/office/powerpoint/2010/main" val="14217131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400B-A5F4-B41A-C5B8-3616CAFBE7D2}"/>
              </a:ext>
            </a:extLst>
          </p:cNvPr>
          <p:cNvSpPr>
            <a:spLocks noGrp="1"/>
          </p:cNvSpPr>
          <p:nvPr>
            <p:ph type="title"/>
          </p:nvPr>
        </p:nvSpPr>
        <p:spPr/>
        <p:txBody>
          <a:bodyPr>
            <a:normAutofit/>
          </a:bodyPr>
          <a:lstStyle/>
          <a:p>
            <a:r>
              <a:rPr lang="en-US" dirty="0"/>
              <a:t>Hibernate Query Language (HQL)</a:t>
            </a:r>
            <a:endParaRPr lang="en-VN" dirty="0"/>
          </a:p>
        </p:txBody>
      </p:sp>
      <p:sp>
        <p:nvSpPr>
          <p:cNvPr id="3" name="Text Placeholder 2">
            <a:extLst>
              <a:ext uri="{FF2B5EF4-FFF2-40B4-BE49-F238E27FC236}">
                <a16:creationId xmlns:a16="http://schemas.microsoft.com/office/drawing/2014/main" id="{51CFF680-DF3A-73B1-6B65-D853E1E70EE7}"/>
              </a:ext>
            </a:extLst>
          </p:cNvPr>
          <p:cNvSpPr>
            <a:spLocks noGrp="1"/>
          </p:cNvSpPr>
          <p:nvPr>
            <p:ph type="body" idx="1"/>
          </p:nvPr>
        </p:nvSpPr>
        <p:spPr/>
        <p:txBody>
          <a:bodyPr>
            <a:normAutofit/>
          </a:bodyPr>
          <a:lstStyle/>
          <a:p>
            <a:pPr>
              <a:lnSpc>
                <a:spcPct val="150000"/>
              </a:lnSpc>
              <a:buFont typeface="Wingdings" pitchFamily="2" charset="2"/>
              <a:buChar char="v"/>
            </a:pPr>
            <a:r>
              <a:rPr lang="en-US" dirty="0">
                <a:solidFill>
                  <a:srgbClr val="0D0D0D"/>
                </a:solidFill>
              </a:rPr>
              <a:t>Hibernate Query Language (HQL) is same as SQL (Structured Query Language) but it doesn't depends on the table of the database. Instead of table name, we use class name in HQL. So it is database independent query language.</a:t>
            </a:r>
          </a:p>
        </p:txBody>
      </p:sp>
      <p:sp>
        <p:nvSpPr>
          <p:cNvPr id="4" name="Slide Number Placeholder 3">
            <a:extLst>
              <a:ext uri="{FF2B5EF4-FFF2-40B4-BE49-F238E27FC236}">
                <a16:creationId xmlns:a16="http://schemas.microsoft.com/office/drawing/2014/main" id="{F7781021-7264-B4C9-E2B4-F492C975CB07}"/>
              </a:ext>
            </a:extLst>
          </p:cNvPr>
          <p:cNvSpPr>
            <a:spLocks noGrp="1"/>
          </p:cNvSpPr>
          <p:nvPr>
            <p:ph type="sldNum" idx="12"/>
          </p:nvPr>
        </p:nvSpPr>
        <p:spPr/>
        <p:txBody>
          <a:bodyPr/>
          <a:lstStyle/>
          <a:p>
            <a:fld id="{00000000-1234-1234-1234-123412341234}" type="slidenum">
              <a:rPr lang="en-US" smtClean="0"/>
              <a:pPr/>
              <a:t>31</a:t>
            </a:fld>
            <a:endParaRPr lang="en-US" dirty="0"/>
          </a:p>
        </p:txBody>
      </p:sp>
      <p:pic>
        <p:nvPicPr>
          <p:cNvPr id="8194" name="Picture 2" descr="HQL (Hibernate Query Language)">
            <a:extLst>
              <a:ext uri="{FF2B5EF4-FFF2-40B4-BE49-F238E27FC236}">
                <a16:creationId xmlns:a16="http://schemas.microsoft.com/office/drawing/2014/main" id="{93B37C2F-2928-4BA7-8EFC-D1CBAFD1B1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6816" y="4034666"/>
            <a:ext cx="7872984" cy="1777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7124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400B-A5F4-B41A-C5B8-3616CAFBE7D2}"/>
              </a:ext>
            </a:extLst>
          </p:cNvPr>
          <p:cNvSpPr>
            <a:spLocks noGrp="1"/>
          </p:cNvSpPr>
          <p:nvPr>
            <p:ph type="title"/>
          </p:nvPr>
        </p:nvSpPr>
        <p:spPr/>
        <p:txBody>
          <a:bodyPr>
            <a:normAutofit/>
          </a:bodyPr>
          <a:lstStyle/>
          <a:p>
            <a:r>
              <a:rPr lang="en-US" dirty="0"/>
              <a:t>Advantage of HQL</a:t>
            </a:r>
            <a:endParaRPr lang="en-VN" dirty="0"/>
          </a:p>
        </p:txBody>
      </p:sp>
      <p:sp>
        <p:nvSpPr>
          <p:cNvPr id="3" name="Text Placeholder 2">
            <a:extLst>
              <a:ext uri="{FF2B5EF4-FFF2-40B4-BE49-F238E27FC236}">
                <a16:creationId xmlns:a16="http://schemas.microsoft.com/office/drawing/2014/main" id="{51CFF680-DF3A-73B1-6B65-D853E1E70EE7}"/>
              </a:ext>
            </a:extLst>
          </p:cNvPr>
          <p:cNvSpPr>
            <a:spLocks noGrp="1"/>
          </p:cNvSpPr>
          <p:nvPr>
            <p:ph type="body" idx="1"/>
          </p:nvPr>
        </p:nvSpPr>
        <p:spPr/>
        <p:txBody>
          <a:bodyPr>
            <a:normAutofit/>
          </a:bodyPr>
          <a:lstStyle/>
          <a:p>
            <a:pPr>
              <a:lnSpc>
                <a:spcPct val="150000"/>
              </a:lnSpc>
            </a:pPr>
            <a:r>
              <a:rPr lang="en-US" dirty="0"/>
              <a:t>Database independent</a:t>
            </a:r>
          </a:p>
          <a:p>
            <a:pPr>
              <a:lnSpc>
                <a:spcPct val="150000"/>
              </a:lnSpc>
            </a:pPr>
            <a:r>
              <a:rPr lang="en-US" dirty="0"/>
              <a:t>Supports polymorphic queries</a:t>
            </a:r>
          </a:p>
          <a:p>
            <a:pPr>
              <a:lnSpc>
                <a:spcPct val="150000"/>
              </a:lnSpc>
            </a:pPr>
            <a:r>
              <a:rPr lang="en-US" dirty="0"/>
              <a:t>Easy to learn for Java Programmer</a:t>
            </a:r>
          </a:p>
        </p:txBody>
      </p:sp>
      <p:sp>
        <p:nvSpPr>
          <p:cNvPr id="4" name="Slide Number Placeholder 3">
            <a:extLst>
              <a:ext uri="{FF2B5EF4-FFF2-40B4-BE49-F238E27FC236}">
                <a16:creationId xmlns:a16="http://schemas.microsoft.com/office/drawing/2014/main" id="{F7781021-7264-B4C9-E2B4-F492C975CB07}"/>
              </a:ext>
            </a:extLst>
          </p:cNvPr>
          <p:cNvSpPr>
            <a:spLocks noGrp="1"/>
          </p:cNvSpPr>
          <p:nvPr>
            <p:ph type="sldNum" idx="12"/>
          </p:nvPr>
        </p:nvSpPr>
        <p:spPr/>
        <p:txBody>
          <a:bodyPr/>
          <a:lstStyle/>
          <a:p>
            <a:fld id="{00000000-1234-1234-1234-123412341234}" type="slidenum">
              <a:rPr lang="en-US" smtClean="0"/>
              <a:pPr/>
              <a:t>32</a:t>
            </a:fld>
            <a:endParaRPr lang="en-US" dirty="0"/>
          </a:p>
        </p:txBody>
      </p:sp>
    </p:spTree>
    <p:extLst>
      <p:ext uri="{BB962C8B-B14F-4D97-AF65-F5344CB8AC3E}">
        <p14:creationId xmlns:p14="http://schemas.microsoft.com/office/powerpoint/2010/main" val="2676451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400B-A5F4-B41A-C5B8-3616CAFBE7D2}"/>
              </a:ext>
            </a:extLst>
          </p:cNvPr>
          <p:cNvSpPr>
            <a:spLocks noGrp="1"/>
          </p:cNvSpPr>
          <p:nvPr>
            <p:ph type="title"/>
          </p:nvPr>
        </p:nvSpPr>
        <p:spPr/>
        <p:txBody>
          <a:bodyPr>
            <a:normAutofit/>
          </a:bodyPr>
          <a:lstStyle/>
          <a:p>
            <a:r>
              <a:rPr lang="en-US" dirty="0"/>
              <a:t>Query Interface</a:t>
            </a:r>
            <a:endParaRPr lang="en-VN" dirty="0"/>
          </a:p>
        </p:txBody>
      </p:sp>
      <p:sp>
        <p:nvSpPr>
          <p:cNvPr id="3" name="Text Placeholder 2">
            <a:extLst>
              <a:ext uri="{FF2B5EF4-FFF2-40B4-BE49-F238E27FC236}">
                <a16:creationId xmlns:a16="http://schemas.microsoft.com/office/drawing/2014/main" id="{51CFF680-DF3A-73B1-6B65-D853E1E70EE7}"/>
              </a:ext>
            </a:extLst>
          </p:cNvPr>
          <p:cNvSpPr>
            <a:spLocks noGrp="1"/>
          </p:cNvSpPr>
          <p:nvPr>
            <p:ph type="body" idx="1"/>
          </p:nvPr>
        </p:nvSpPr>
        <p:spPr/>
        <p:txBody>
          <a:bodyPr>
            <a:noAutofit/>
          </a:bodyPr>
          <a:lstStyle/>
          <a:p>
            <a:pPr>
              <a:lnSpc>
                <a:spcPct val="150000"/>
              </a:lnSpc>
            </a:pPr>
            <a:r>
              <a:rPr lang="en-US" sz="2800" dirty="0"/>
              <a:t>It is an object oriented representation of Hibernate Query. The object of Query can be obtained by calling the createQuery() method Session interface.</a:t>
            </a:r>
            <a:r>
              <a:rPr lang="en-US" sz="2800" b="1" dirty="0"/>
              <a:t> </a:t>
            </a:r>
          </a:p>
          <a:p>
            <a:pPr lvl="1">
              <a:lnSpc>
                <a:spcPct val="150000"/>
              </a:lnSpc>
            </a:pPr>
            <a:r>
              <a:rPr lang="en-US" sz="2600" b="1" dirty="0"/>
              <a:t>public int executeUpdate()</a:t>
            </a:r>
            <a:r>
              <a:rPr lang="en-US" sz="2600" dirty="0"/>
              <a:t> is used to execute the update or delete query.</a:t>
            </a:r>
          </a:p>
          <a:p>
            <a:pPr lvl="1">
              <a:lnSpc>
                <a:spcPct val="150000"/>
              </a:lnSpc>
            </a:pPr>
            <a:r>
              <a:rPr lang="en-US" sz="2600" b="1" dirty="0"/>
              <a:t>public List list()</a:t>
            </a:r>
            <a:r>
              <a:rPr lang="en-US" sz="2600" dirty="0"/>
              <a:t> returns the result of the ralation as a list.</a:t>
            </a:r>
          </a:p>
          <a:p>
            <a:pPr lvl="1">
              <a:lnSpc>
                <a:spcPct val="150000"/>
              </a:lnSpc>
            </a:pPr>
            <a:r>
              <a:rPr lang="en-US" sz="2600" b="1" dirty="0"/>
              <a:t>public Query setFirstResult(int rowno)</a:t>
            </a:r>
            <a:r>
              <a:rPr lang="en-US" sz="2600" dirty="0"/>
              <a:t> specifies the row number from where record will be retrieved.</a:t>
            </a:r>
            <a:r>
              <a:rPr lang="en-US" dirty="0"/>
              <a:t/>
            </a:r>
            <a:br>
              <a:rPr lang="en-US" dirty="0"/>
            </a:br>
            <a:endParaRPr lang="en-US" dirty="0"/>
          </a:p>
        </p:txBody>
      </p:sp>
      <p:sp>
        <p:nvSpPr>
          <p:cNvPr id="4" name="Slide Number Placeholder 3">
            <a:extLst>
              <a:ext uri="{FF2B5EF4-FFF2-40B4-BE49-F238E27FC236}">
                <a16:creationId xmlns:a16="http://schemas.microsoft.com/office/drawing/2014/main" id="{F7781021-7264-B4C9-E2B4-F492C975CB07}"/>
              </a:ext>
            </a:extLst>
          </p:cNvPr>
          <p:cNvSpPr>
            <a:spLocks noGrp="1"/>
          </p:cNvSpPr>
          <p:nvPr>
            <p:ph type="sldNum" idx="12"/>
          </p:nvPr>
        </p:nvSpPr>
        <p:spPr/>
        <p:txBody>
          <a:bodyPr/>
          <a:lstStyle/>
          <a:p>
            <a:fld id="{00000000-1234-1234-1234-123412341234}" type="slidenum">
              <a:rPr lang="en-US" smtClean="0"/>
              <a:pPr/>
              <a:t>33</a:t>
            </a:fld>
            <a:endParaRPr lang="en-US" dirty="0"/>
          </a:p>
        </p:txBody>
      </p:sp>
    </p:spTree>
    <p:extLst>
      <p:ext uri="{BB962C8B-B14F-4D97-AF65-F5344CB8AC3E}">
        <p14:creationId xmlns:p14="http://schemas.microsoft.com/office/powerpoint/2010/main" val="21364069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400B-A5F4-B41A-C5B8-3616CAFBE7D2}"/>
              </a:ext>
            </a:extLst>
          </p:cNvPr>
          <p:cNvSpPr>
            <a:spLocks noGrp="1"/>
          </p:cNvSpPr>
          <p:nvPr>
            <p:ph type="title"/>
          </p:nvPr>
        </p:nvSpPr>
        <p:spPr/>
        <p:txBody>
          <a:bodyPr>
            <a:normAutofit/>
          </a:bodyPr>
          <a:lstStyle/>
          <a:p>
            <a:r>
              <a:rPr lang="en-US" dirty="0"/>
              <a:t>Query Interface</a:t>
            </a:r>
            <a:endParaRPr lang="en-VN" dirty="0"/>
          </a:p>
        </p:txBody>
      </p:sp>
      <p:sp>
        <p:nvSpPr>
          <p:cNvPr id="3" name="Text Placeholder 2">
            <a:extLst>
              <a:ext uri="{FF2B5EF4-FFF2-40B4-BE49-F238E27FC236}">
                <a16:creationId xmlns:a16="http://schemas.microsoft.com/office/drawing/2014/main" id="{51CFF680-DF3A-73B1-6B65-D853E1E70EE7}"/>
              </a:ext>
            </a:extLst>
          </p:cNvPr>
          <p:cNvSpPr>
            <a:spLocks noGrp="1"/>
          </p:cNvSpPr>
          <p:nvPr>
            <p:ph type="body" idx="1"/>
          </p:nvPr>
        </p:nvSpPr>
        <p:spPr/>
        <p:txBody>
          <a:bodyPr>
            <a:normAutofit fontScale="92500" lnSpcReduction="10000"/>
          </a:bodyPr>
          <a:lstStyle/>
          <a:p>
            <a:pPr>
              <a:lnSpc>
                <a:spcPct val="150000"/>
              </a:lnSpc>
            </a:pPr>
            <a:r>
              <a:rPr lang="en-US" sz="2800" b="1" dirty="0" smtClean="0"/>
              <a:t>public </a:t>
            </a:r>
            <a:r>
              <a:rPr lang="en-US" sz="2800" b="1" dirty="0"/>
              <a:t>Query </a:t>
            </a:r>
            <a:r>
              <a:rPr lang="en-US" sz="2800" b="1" dirty="0" err="1"/>
              <a:t>setMaxResult</a:t>
            </a:r>
            <a:r>
              <a:rPr lang="en-US" sz="2800" b="1" dirty="0"/>
              <a:t>(int </a:t>
            </a:r>
            <a:r>
              <a:rPr lang="en-US" sz="2800" b="1" dirty="0" err="1"/>
              <a:t>rowno</a:t>
            </a:r>
            <a:r>
              <a:rPr lang="en-US" sz="2800" b="1" dirty="0"/>
              <a:t>)</a:t>
            </a:r>
            <a:r>
              <a:rPr lang="en-US" sz="2800" dirty="0"/>
              <a:t> specifies the no. of records to be retrieved from the relation (table).</a:t>
            </a:r>
          </a:p>
          <a:p>
            <a:pPr>
              <a:lnSpc>
                <a:spcPct val="150000"/>
              </a:lnSpc>
            </a:pPr>
            <a:r>
              <a:rPr lang="en-US" sz="2800" b="1" dirty="0"/>
              <a:t>public Query </a:t>
            </a:r>
            <a:r>
              <a:rPr lang="en-US" sz="2800" b="1" dirty="0" err="1"/>
              <a:t>setParameter</a:t>
            </a:r>
            <a:r>
              <a:rPr lang="en-US" sz="2800" b="1" dirty="0"/>
              <a:t>(int position, Object value)</a:t>
            </a:r>
            <a:r>
              <a:rPr lang="en-US" sz="2800" dirty="0"/>
              <a:t> it sets the value to the JDBC style query parameter.</a:t>
            </a:r>
          </a:p>
          <a:p>
            <a:pPr>
              <a:lnSpc>
                <a:spcPct val="150000"/>
              </a:lnSpc>
            </a:pPr>
            <a:r>
              <a:rPr lang="en-US" sz="2800" b="1" dirty="0"/>
              <a:t>public Query </a:t>
            </a:r>
            <a:r>
              <a:rPr lang="en-US" sz="2800" b="1" dirty="0" err="1"/>
              <a:t>setParameter</a:t>
            </a:r>
            <a:r>
              <a:rPr lang="en-US" sz="2800" b="1" dirty="0"/>
              <a:t>(String name, Object value)</a:t>
            </a:r>
            <a:r>
              <a:rPr lang="en-US" sz="2800" dirty="0"/>
              <a:t> it sets the value to a named query parameter.</a:t>
            </a:r>
          </a:p>
          <a:p>
            <a:pPr marL="3175" indent="0">
              <a:lnSpc>
                <a:spcPct val="150000"/>
              </a:lnSpc>
              <a:buNone/>
            </a:pPr>
            <a:r>
              <a:rPr lang="en-US" sz="2800" dirty="0"/>
              <a:t/>
            </a:r>
            <a:br>
              <a:rPr lang="en-US" sz="2800" dirty="0"/>
            </a:br>
            <a:endParaRPr lang="en-US" sz="2800" dirty="0"/>
          </a:p>
        </p:txBody>
      </p:sp>
      <p:sp>
        <p:nvSpPr>
          <p:cNvPr id="4" name="Slide Number Placeholder 3">
            <a:extLst>
              <a:ext uri="{FF2B5EF4-FFF2-40B4-BE49-F238E27FC236}">
                <a16:creationId xmlns:a16="http://schemas.microsoft.com/office/drawing/2014/main" id="{F7781021-7264-B4C9-E2B4-F492C975CB07}"/>
              </a:ext>
            </a:extLst>
          </p:cNvPr>
          <p:cNvSpPr>
            <a:spLocks noGrp="1"/>
          </p:cNvSpPr>
          <p:nvPr>
            <p:ph type="sldNum" idx="12"/>
          </p:nvPr>
        </p:nvSpPr>
        <p:spPr/>
        <p:txBody>
          <a:bodyPr/>
          <a:lstStyle/>
          <a:p>
            <a:fld id="{00000000-1234-1234-1234-123412341234}" type="slidenum">
              <a:rPr lang="en-US" smtClean="0"/>
              <a:pPr/>
              <a:t>34</a:t>
            </a:fld>
            <a:endParaRPr lang="en-US" dirty="0"/>
          </a:p>
        </p:txBody>
      </p:sp>
    </p:spTree>
    <p:extLst>
      <p:ext uri="{BB962C8B-B14F-4D97-AF65-F5344CB8AC3E}">
        <p14:creationId xmlns:p14="http://schemas.microsoft.com/office/powerpoint/2010/main" val="66543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400B-A5F4-B41A-C5B8-3616CAFBE7D2}"/>
              </a:ext>
            </a:extLst>
          </p:cNvPr>
          <p:cNvSpPr>
            <a:spLocks noGrp="1"/>
          </p:cNvSpPr>
          <p:nvPr>
            <p:ph type="title"/>
          </p:nvPr>
        </p:nvSpPr>
        <p:spPr/>
        <p:txBody>
          <a:bodyPr>
            <a:normAutofit/>
          </a:bodyPr>
          <a:lstStyle/>
          <a:p>
            <a:r>
              <a:rPr lang="en-US" dirty="0"/>
              <a:t>Example of HQL paging</a:t>
            </a:r>
            <a:endParaRPr lang="en-VN" dirty="0"/>
          </a:p>
        </p:txBody>
      </p:sp>
      <p:sp>
        <p:nvSpPr>
          <p:cNvPr id="3" name="Text Placeholder 2">
            <a:extLst>
              <a:ext uri="{FF2B5EF4-FFF2-40B4-BE49-F238E27FC236}">
                <a16:creationId xmlns:a16="http://schemas.microsoft.com/office/drawing/2014/main" id="{51CFF680-DF3A-73B1-6B65-D853E1E70EE7}"/>
              </a:ext>
            </a:extLst>
          </p:cNvPr>
          <p:cNvSpPr>
            <a:spLocks noGrp="1"/>
          </p:cNvSpPr>
          <p:nvPr>
            <p:ph type="body" idx="1"/>
          </p:nvPr>
        </p:nvSpPr>
        <p:spPr/>
        <p:txBody>
          <a:bodyPr>
            <a:normAutofit/>
          </a:bodyPr>
          <a:lstStyle/>
          <a:p>
            <a:pPr>
              <a:lnSpc>
                <a:spcPct val="150000"/>
              </a:lnSpc>
            </a:pPr>
            <a:r>
              <a:rPr lang="en-US" dirty="0"/>
              <a:t>Query query=session.createQuery("from Student");  </a:t>
            </a:r>
          </a:p>
          <a:p>
            <a:pPr>
              <a:lnSpc>
                <a:spcPct val="150000"/>
              </a:lnSpc>
            </a:pPr>
            <a:r>
              <a:rPr lang="en-US" dirty="0"/>
              <a:t>query.setFirstResult(5);  </a:t>
            </a:r>
          </a:p>
          <a:p>
            <a:pPr>
              <a:lnSpc>
                <a:spcPct val="150000"/>
              </a:lnSpc>
            </a:pPr>
            <a:r>
              <a:rPr lang="en-US" dirty="0"/>
              <a:t>query.setMaxResult(10);  </a:t>
            </a:r>
          </a:p>
          <a:p>
            <a:pPr>
              <a:lnSpc>
                <a:spcPct val="150000"/>
              </a:lnSpc>
            </a:pPr>
            <a:r>
              <a:rPr lang="en-US" dirty="0"/>
              <a:t>List list=query.list();//will return the records from 5 to 10th number  </a:t>
            </a:r>
          </a:p>
        </p:txBody>
      </p:sp>
      <p:sp>
        <p:nvSpPr>
          <p:cNvPr id="4" name="Slide Number Placeholder 3">
            <a:extLst>
              <a:ext uri="{FF2B5EF4-FFF2-40B4-BE49-F238E27FC236}">
                <a16:creationId xmlns:a16="http://schemas.microsoft.com/office/drawing/2014/main" id="{F7781021-7264-B4C9-E2B4-F492C975CB07}"/>
              </a:ext>
            </a:extLst>
          </p:cNvPr>
          <p:cNvSpPr>
            <a:spLocks noGrp="1"/>
          </p:cNvSpPr>
          <p:nvPr>
            <p:ph type="sldNum" idx="12"/>
          </p:nvPr>
        </p:nvSpPr>
        <p:spPr/>
        <p:txBody>
          <a:bodyPr/>
          <a:lstStyle/>
          <a:p>
            <a:fld id="{00000000-1234-1234-1234-123412341234}" type="slidenum">
              <a:rPr lang="en-US" smtClean="0"/>
              <a:pPr/>
              <a:t>35</a:t>
            </a:fld>
            <a:endParaRPr lang="en-US" dirty="0"/>
          </a:p>
        </p:txBody>
      </p:sp>
      <p:sp>
        <p:nvSpPr>
          <p:cNvPr id="5" name="Rectangle 1">
            <a:extLst>
              <a:ext uri="{FF2B5EF4-FFF2-40B4-BE49-F238E27FC236}">
                <a16:creationId xmlns:a16="http://schemas.microsoft.com/office/drawing/2014/main" id="{6151E8FD-5832-417E-9A2A-EF5239D44056}"/>
              </a:ext>
            </a:extLst>
          </p:cNvPr>
          <p:cNvSpPr>
            <a:spLocks noChangeArrowheads="1"/>
          </p:cNvSpPr>
          <p:nvPr/>
        </p:nvSpPr>
        <p:spPr bwMode="auto">
          <a:xfrm>
            <a:off x="6003634" y="-48399"/>
            <a:ext cx="184731"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inter-regular"/>
              </a:rPr>
              <a:t/>
            </a:r>
            <a:br>
              <a:rPr kumimoji="0" lang="en-US" altLang="en-US" sz="1200" b="0" i="0" u="none" strike="noStrike" cap="none" normalizeH="0" baseline="0" dirty="0">
                <a:ln>
                  <a:noFill/>
                </a:ln>
                <a:solidFill>
                  <a:srgbClr val="333333"/>
                </a:solidFill>
                <a:effectLst/>
                <a:latin typeface="inter-regular"/>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90210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400B-A5F4-B41A-C5B8-3616CAFBE7D2}"/>
              </a:ext>
            </a:extLst>
          </p:cNvPr>
          <p:cNvSpPr>
            <a:spLocks noGrp="1"/>
          </p:cNvSpPr>
          <p:nvPr>
            <p:ph type="title"/>
          </p:nvPr>
        </p:nvSpPr>
        <p:spPr/>
        <p:txBody>
          <a:bodyPr>
            <a:normAutofit/>
          </a:bodyPr>
          <a:lstStyle/>
          <a:p>
            <a:r>
              <a:rPr lang="en-US" dirty="0"/>
              <a:t>Example of HQL update query</a:t>
            </a:r>
            <a:endParaRPr lang="en-VN" dirty="0"/>
          </a:p>
        </p:txBody>
      </p:sp>
      <p:sp>
        <p:nvSpPr>
          <p:cNvPr id="3" name="Text Placeholder 2">
            <a:extLst>
              <a:ext uri="{FF2B5EF4-FFF2-40B4-BE49-F238E27FC236}">
                <a16:creationId xmlns:a16="http://schemas.microsoft.com/office/drawing/2014/main" id="{51CFF680-DF3A-73B1-6B65-D853E1E70EE7}"/>
              </a:ext>
            </a:extLst>
          </p:cNvPr>
          <p:cNvSpPr>
            <a:spLocks noGrp="1"/>
          </p:cNvSpPr>
          <p:nvPr>
            <p:ph type="body" idx="1"/>
          </p:nvPr>
        </p:nvSpPr>
        <p:spPr/>
        <p:txBody>
          <a:bodyPr>
            <a:normAutofit/>
          </a:bodyPr>
          <a:lstStyle/>
          <a:p>
            <a:pPr marL="517525" indent="-514350">
              <a:lnSpc>
                <a:spcPct val="150000"/>
              </a:lnSpc>
              <a:buFont typeface="+mj-lt"/>
              <a:buAutoNum type="arabicPeriod"/>
            </a:pPr>
            <a:r>
              <a:rPr lang="en-US" i="1" dirty="0"/>
              <a:t>Transaction tx=session.beginTransaction();  </a:t>
            </a:r>
          </a:p>
          <a:p>
            <a:pPr marL="517525" indent="-514350">
              <a:lnSpc>
                <a:spcPct val="150000"/>
              </a:lnSpc>
              <a:buFont typeface="+mj-lt"/>
              <a:buAutoNum type="arabicPeriod"/>
            </a:pPr>
            <a:r>
              <a:rPr lang="en-US" i="1" dirty="0"/>
              <a:t>Query q=session.createQuery("update Student set </a:t>
            </a:r>
            <a:r>
              <a:rPr lang="en-US" i="1"/>
              <a:t>lastName</a:t>
            </a:r>
            <a:r>
              <a:rPr lang="en-US" i="1" dirty="0"/>
              <a:t>=:n where id=:i"); </a:t>
            </a:r>
          </a:p>
          <a:p>
            <a:pPr marL="517525" indent="-514350">
              <a:lnSpc>
                <a:spcPct val="150000"/>
              </a:lnSpc>
              <a:buFont typeface="+mj-lt"/>
              <a:buAutoNum type="arabicPeriod"/>
            </a:pPr>
            <a:r>
              <a:rPr lang="en-US" i="1" dirty="0"/>
              <a:t>q.setParameter("</a:t>
            </a:r>
            <a:r>
              <a:rPr lang="en-US" i="1" dirty="0" err="1"/>
              <a:t>n",“Sang</a:t>
            </a:r>
            <a:r>
              <a:rPr lang="en-US" i="1" dirty="0"/>
              <a:t>");  </a:t>
            </a:r>
          </a:p>
          <a:p>
            <a:pPr marL="517525" indent="-514350">
              <a:lnSpc>
                <a:spcPct val="150000"/>
              </a:lnSpc>
              <a:buFont typeface="+mj-lt"/>
              <a:buAutoNum type="arabicPeriod"/>
            </a:pPr>
            <a:r>
              <a:rPr lang="en-US" i="1" dirty="0"/>
              <a:t>q.setParameter("i",1);  </a:t>
            </a:r>
          </a:p>
          <a:p>
            <a:pPr marL="517525" indent="-514350">
              <a:lnSpc>
                <a:spcPct val="150000"/>
              </a:lnSpc>
              <a:buFont typeface="+mj-lt"/>
              <a:buAutoNum type="arabicPeriod"/>
            </a:pPr>
            <a:r>
              <a:rPr lang="en-US" b="1" i="1" dirty="0"/>
              <a:t>int</a:t>
            </a:r>
            <a:r>
              <a:rPr lang="en-US" i="1" dirty="0"/>
              <a:t> status=q.executeUpdate();  </a:t>
            </a:r>
          </a:p>
          <a:p>
            <a:pPr marL="517525" indent="-514350">
              <a:lnSpc>
                <a:spcPct val="150000"/>
              </a:lnSpc>
              <a:buFont typeface="+mj-lt"/>
              <a:buAutoNum type="arabicPeriod"/>
            </a:pPr>
            <a:r>
              <a:rPr lang="en-US" i="1" dirty="0"/>
              <a:t>System.out.println(status);  </a:t>
            </a:r>
          </a:p>
          <a:p>
            <a:pPr marL="517525" indent="-514350">
              <a:lnSpc>
                <a:spcPct val="150000"/>
              </a:lnSpc>
              <a:buFont typeface="+mj-lt"/>
              <a:buAutoNum type="arabicPeriod"/>
            </a:pPr>
            <a:r>
              <a:rPr lang="en-US" i="1" dirty="0"/>
              <a:t>tx.commit();  </a:t>
            </a:r>
          </a:p>
        </p:txBody>
      </p:sp>
      <p:sp>
        <p:nvSpPr>
          <p:cNvPr id="4" name="Slide Number Placeholder 3">
            <a:extLst>
              <a:ext uri="{FF2B5EF4-FFF2-40B4-BE49-F238E27FC236}">
                <a16:creationId xmlns:a16="http://schemas.microsoft.com/office/drawing/2014/main" id="{F7781021-7264-B4C9-E2B4-F492C975CB07}"/>
              </a:ext>
            </a:extLst>
          </p:cNvPr>
          <p:cNvSpPr>
            <a:spLocks noGrp="1"/>
          </p:cNvSpPr>
          <p:nvPr>
            <p:ph type="sldNum" idx="12"/>
          </p:nvPr>
        </p:nvSpPr>
        <p:spPr/>
        <p:txBody>
          <a:bodyPr/>
          <a:lstStyle/>
          <a:p>
            <a:fld id="{00000000-1234-1234-1234-123412341234}" type="slidenum">
              <a:rPr lang="en-US" smtClean="0"/>
              <a:pPr/>
              <a:t>36</a:t>
            </a:fld>
            <a:endParaRPr lang="en-US" dirty="0"/>
          </a:p>
        </p:txBody>
      </p:sp>
      <p:sp>
        <p:nvSpPr>
          <p:cNvPr id="5" name="Rectangle 1">
            <a:extLst>
              <a:ext uri="{FF2B5EF4-FFF2-40B4-BE49-F238E27FC236}">
                <a16:creationId xmlns:a16="http://schemas.microsoft.com/office/drawing/2014/main" id="{6151E8FD-5832-417E-9A2A-EF5239D44056}"/>
              </a:ext>
            </a:extLst>
          </p:cNvPr>
          <p:cNvSpPr>
            <a:spLocks noChangeArrowheads="1"/>
          </p:cNvSpPr>
          <p:nvPr/>
        </p:nvSpPr>
        <p:spPr bwMode="auto">
          <a:xfrm>
            <a:off x="6003634" y="-48399"/>
            <a:ext cx="184731"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inter-regular"/>
              </a:rPr>
              <a:t/>
            </a:r>
            <a:br>
              <a:rPr kumimoji="0" lang="en-US" altLang="en-US" sz="1200" b="0" i="0" u="none" strike="noStrike" cap="none" normalizeH="0" baseline="0" dirty="0">
                <a:ln>
                  <a:noFill/>
                </a:ln>
                <a:solidFill>
                  <a:srgbClr val="333333"/>
                </a:solidFill>
                <a:effectLst/>
                <a:latin typeface="inter-regular"/>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08055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524000" y="2241458"/>
            <a:ext cx="9202270"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p>
            <a:pPr>
              <a:spcBef>
                <a:spcPct val="0"/>
              </a:spcBef>
            </a:pPr>
            <a:r>
              <a:rPr lang="en-US" sz="4400" b="1" kern="1200" dirty="0">
                <a:solidFill>
                  <a:schemeClr val="accent2"/>
                </a:solidFill>
                <a:latin typeface="Arial" panose="020B0604020202020204" pitchFamily="34" charset="0"/>
                <a:ea typeface="+mj-ea"/>
                <a:cs typeface="Arial" panose="020B0604020202020204" pitchFamily="34" charset="0"/>
              </a:rPr>
              <a:t>Demo Hibernate</a:t>
            </a:r>
            <a:br>
              <a:rPr lang="en-US" sz="4400" b="1" kern="1200" dirty="0">
                <a:solidFill>
                  <a:schemeClr val="accent2"/>
                </a:solidFill>
                <a:latin typeface="Arial" panose="020B0604020202020204" pitchFamily="34" charset="0"/>
                <a:ea typeface="+mj-ea"/>
                <a:cs typeface="Arial" panose="020B0604020202020204" pitchFamily="34" charset="0"/>
              </a:rPr>
            </a:br>
            <a:r>
              <a:rPr lang="en-US" sz="4400" b="1" kern="1200" dirty="0">
                <a:solidFill>
                  <a:schemeClr val="accent2"/>
                </a:solidFill>
                <a:latin typeface="Arial" panose="020B0604020202020204" pitchFamily="34" charset="0"/>
                <a:ea typeface="+mj-ea"/>
                <a:cs typeface="Arial" panose="020B0604020202020204" pitchFamily="34" charset="0"/>
              </a:rPr>
              <a:t>(One To Many)</a:t>
            </a:r>
            <a:endParaRPr sz="4400" b="1" kern="1200" dirty="0">
              <a:solidFill>
                <a:schemeClr val="accent2"/>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1476951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85" y="750543"/>
            <a:ext cx="11169301" cy="650138"/>
          </a:xfrm>
        </p:spPr>
        <p:txBody>
          <a:bodyPr>
            <a:normAutofit/>
          </a:bodyPr>
          <a:lstStyle/>
          <a:p>
            <a:r>
              <a:rPr lang="en-US" sz="2800" b="0" dirty="0"/>
              <a:t>1. Open Eclipse, File | New | Maven Project</a:t>
            </a:r>
            <a:endParaRPr lang="en-US" sz="2800" dirty="0"/>
          </a:p>
        </p:txBody>
      </p:sp>
      <p:sp>
        <p:nvSpPr>
          <p:cNvPr id="4" name="Slide Number Placeholder 3"/>
          <p:cNvSpPr>
            <a:spLocks noGrp="1"/>
          </p:cNvSpPr>
          <p:nvPr>
            <p:ph type="sldNum" idx="12"/>
          </p:nvPr>
        </p:nvSpPr>
        <p:spPr/>
        <p:txBody>
          <a:bodyPr/>
          <a:lstStyle/>
          <a:p>
            <a:fld id="{00000000-1234-1234-1234-123412341234}" type="slidenum">
              <a:rPr lang="en-US" smtClean="0"/>
              <a:pPr/>
              <a:t>38</a:t>
            </a:fld>
            <a:endParaRPr lang="en-US" dirty="0"/>
          </a:p>
        </p:txBody>
      </p:sp>
      <p:pic>
        <p:nvPicPr>
          <p:cNvPr id="7" name="Picture 6">
            <a:extLst>
              <a:ext uri="{FF2B5EF4-FFF2-40B4-BE49-F238E27FC236}">
                <a16:creationId xmlns:a16="http://schemas.microsoft.com/office/drawing/2014/main" id="{55A53924-88F1-4093-B912-C5E25CB8ED51}"/>
              </a:ext>
            </a:extLst>
          </p:cNvPr>
          <p:cNvPicPr>
            <a:picLocks noChangeAspect="1"/>
          </p:cNvPicPr>
          <p:nvPr/>
        </p:nvPicPr>
        <p:blipFill>
          <a:blip r:embed="rId2"/>
          <a:stretch>
            <a:fillRect/>
          </a:stretch>
        </p:blipFill>
        <p:spPr>
          <a:xfrm>
            <a:off x="1676215" y="1489957"/>
            <a:ext cx="9071033" cy="4906969"/>
          </a:xfrm>
          <a:prstGeom prst="rect">
            <a:avLst/>
          </a:prstGeom>
        </p:spPr>
      </p:pic>
    </p:spTree>
    <p:extLst>
      <p:ext uri="{BB962C8B-B14F-4D97-AF65-F5344CB8AC3E}">
        <p14:creationId xmlns:p14="http://schemas.microsoft.com/office/powerpoint/2010/main" val="3963196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85" y="750543"/>
            <a:ext cx="11169301" cy="650138"/>
          </a:xfrm>
        </p:spPr>
        <p:txBody>
          <a:bodyPr>
            <a:normAutofit/>
          </a:bodyPr>
          <a:lstStyle/>
          <a:p>
            <a:r>
              <a:rPr lang="en-US" sz="2800" b="0" dirty="0"/>
              <a:t>2. Check Create a simple project -&gt; Browse Project -&gt; Next</a:t>
            </a:r>
            <a:endParaRPr lang="en-US" sz="2800" dirty="0"/>
          </a:p>
        </p:txBody>
      </p:sp>
      <p:sp>
        <p:nvSpPr>
          <p:cNvPr id="4" name="Slide Number Placeholder 3"/>
          <p:cNvSpPr>
            <a:spLocks noGrp="1"/>
          </p:cNvSpPr>
          <p:nvPr>
            <p:ph type="sldNum" idx="12"/>
          </p:nvPr>
        </p:nvSpPr>
        <p:spPr/>
        <p:txBody>
          <a:bodyPr/>
          <a:lstStyle/>
          <a:p>
            <a:fld id="{00000000-1234-1234-1234-123412341234}" type="slidenum">
              <a:rPr lang="en-US" smtClean="0"/>
              <a:pPr/>
              <a:t>39</a:t>
            </a:fld>
            <a:endParaRPr lang="en-US" dirty="0"/>
          </a:p>
        </p:txBody>
      </p:sp>
      <p:pic>
        <p:nvPicPr>
          <p:cNvPr id="5" name="Picture 4">
            <a:extLst>
              <a:ext uri="{FF2B5EF4-FFF2-40B4-BE49-F238E27FC236}">
                <a16:creationId xmlns:a16="http://schemas.microsoft.com/office/drawing/2014/main" id="{06737A81-9310-48C2-BF68-49CDB0D57D5D}"/>
              </a:ext>
            </a:extLst>
          </p:cNvPr>
          <p:cNvPicPr>
            <a:picLocks noChangeAspect="1"/>
          </p:cNvPicPr>
          <p:nvPr/>
        </p:nvPicPr>
        <p:blipFill>
          <a:blip r:embed="rId2"/>
          <a:stretch>
            <a:fillRect/>
          </a:stretch>
        </p:blipFill>
        <p:spPr>
          <a:xfrm>
            <a:off x="1810512" y="1508759"/>
            <a:ext cx="9042912" cy="4882323"/>
          </a:xfrm>
          <a:prstGeom prst="rect">
            <a:avLst/>
          </a:prstGeom>
        </p:spPr>
      </p:pic>
    </p:spTree>
    <p:extLst>
      <p:ext uri="{BB962C8B-B14F-4D97-AF65-F5344CB8AC3E}">
        <p14:creationId xmlns:p14="http://schemas.microsoft.com/office/powerpoint/2010/main" val="128595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Hibernate ?</a:t>
            </a:r>
          </a:p>
        </p:txBody>
      </p:sp>
      <p:sp>
        <p:nvSpPr>
          <p:cNvPr id="3" name="Text Placeholder 2"/>
          <p:cNvSpPr>
            <a:spLocks noGrp="1"/>
          </p:cNvSpPr>
          <p:nvPr>
            <p:ph type="body" idx="1"/>
          </p:nvPr>
        </p:nvSpPr>
        <p:spPr/>
        <p:txBody>
          <a:bodyPr>
            <a:normAutofit/>
          </a:bodyPr>
          <a:lstStyle/>
          <a:p>
            <a:endParaRPr lang="en-US" dirty="0"/>
          </a:p>
          <a:p>
            <a:endParaRPr lang="en-US" dirty="0"/>
          </a:p>
          <a:p>
            <a:endParaRPr lang="en-US" dirty="0"/>
          </a:p>
          <a:p>
            <a:pPr lvl="1"/>
            <a:endParaRPr lang="en-US" dirty="0"/>
          </a:p>
        </p:txBody>
      </p:sp>
      <p:sp>
        <p:nvSpPr>
          <p:cNvPr id="4" name="Slide Number Placeholder 3"/>
          <p:cNvSpPr>
            <a:spLocks noGrp="1"/>
          </p:cNvSpPr>
          <p:nvPr>
            <p:ph type="sldNum" idx="12"/>
          </p:nvPr>
        </p:nvSpPr>
        <p:spPr>
          <a:solidFill>
            <a:srgbClr val="FB7432"/>
          </a:solidFill>
          <a:ln>
            <a:noFill/>
          </a:ln>
        </p:spPr>
        <p:txBody>
          <a:bodyPr spcFirstLastPara="1" wrap="none" lIns="91425" tIns="45700" rIns="91425" bIns="45700" anchor="ctr" anchorCtr="0">
            <a:noAutofit/>
          </a:bodyPr>
          <a:lstStyle/>
          <a:p>
            <a:fld id="{00000000-1234-1234-1234-123412341234}" type="slidenum">
              <a:rPr lang="en-US" smtClean="0"/>
              <a:pPr/>
              <a:t>4</a:t>
            </a:fld>
            <a:endParaRPr lang="en-US"/>
          </a:p>
        </p:txBody>
      </p:sp>
      <p:sp>
        <p:nvSpPr>
          <p:cNvPr id="5" name="Content Placeholder 2">
            <a:extLst>
              <a:ext uri="{FF2B5EF4-FFF2-40B4-BE49-F238E27FC236}">
                <a16:creationId xmlns:a16="http://schemas.microsoft.com/office/drawing/2014/main" id="{F97301A6-302A-69D3-637E-FC2D51F20906}"/>
              </a:ext>
            </a:extLst>
          </p:cNvPr>
          <p:cNvSpPr txBox="1">
            <a:spLocks/>
          </p:cNvSpPr>
          <p:nvPr/>
        </p:nvSpPr>
        <p:spPr>
          <a:xfrm>
            <a:off x="63500" y="1627506"/>
            <a:ext cx="11895667" cy="470434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346075" marR="0" lvl="0" indent="-342900" algn="just" rtl="0">
              <a:lnSpc>
                <a:spcPct val="110000"/>
              </a:lnSpc>
              <a:spcBef>
                <a:spcPts val="0"/>
              </a:spcBef>
              <a:spcAft>
                <a:spcPts val="0"/>
              </a:spcAft>
              <a:buClr>
                <a:srgbClr val="973735"/>
              </a:buClr>
              <a:buSzPct val="50000"/>
              <a:buFont typeface="Noto Sans Symbols"/>
              <a:buChar char="◆"/>
              <a:defRPr lang="en-US" sz="2600" b="0" i="0" u="none" strike="noStrike" cap="none" dirty="0" smtClean="0">
                <a:solidFill>
                  <a:schemeClr val="dk1"/>
                </a:solidFill>
                <a:latin typeface="Arial"/>
                <a:ea typeface="Arial"/>
                <a:cs typeface="Arial"/>
                <a:sym typeface="Arial"/>
              </a:defRPr>
            </a:lvl1pPr>
            <a:lvl2pPr marL="682625" marR="0" lvl="1" indent="-342900" algn="l" rtl="0">
              <a:lnSpc>
                <a:spcPct val="90000"/>
              </a:lnSpc>
              <a:spcBef>
                <a:spcPts val="0"/>
              </a:spcBef>
              <a:spcAft>
                <a:spcPts val="0"/>
              </a:spcAft>
              <a:buClr>
                <a:srgbClr val="963737"/>
              </a:buClr>
              <a:buSzPts val="1800"/>
              <a:buFont typeface="Wingdings" panose="05000000000000000000" pitchFamily="2" charset="2"/>
              <a:buChar char="§"/>
              <a:defRPr sz="23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rgbClr val="963737"/>
              </a:buClr>
              <a:buSzPts val="1800"/>
              <a:buFont typeface="Arial"/>
              <a:buChar char="•"/>
              <a:defRPr sz="23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US" dirty="0">
                <a:solidFill>
                  <a:srgbClr val="0D0D0D"/>
                </a:solidFill>
              </a:rPr>
              <a:t>Hibernate is a powerful object-relational mapping (ORM) framework for the Java programming language. </a:t>
            </a:r>
            <a:endParaRPr lang="en-US" dirty="0" smtClean="0">
              <a:solidFill>
                <a:srgbClr val="0D0D0D"/>
              </a:solidFill>
            </a:endParaRPr>
          </a:p>
          <a:p>
            <a:r>
              <a:rPr lang="en-US" dirty="0" smtClean="0">
                <a:solidFill>
                  <a:srgbClr val="0D0D0D"/>
                </a:solidFill>
              </a:rPr>
              <a:t>It </a:t>
            </a:r>
            <a:r>
              <a:rPr lang="en-US" dirty="0">
                <a:solidFill>
                  <a:srgbClr val="0D0D0D"/>
                </a:solidFill>
              </a:rPr>
              <a:t>acts as a bridge between the object-oriented world of Java and the relational world of databases, making it easier for developers to work with persistent data</a:t>
            </a:r>
            <a:r>
              <a:rPr lang="en-US" dirty="0" smtClean="0">
                <a:solidFill>
                  <a:srgbClr val="0D0D0D"/>
                </a:solidFill>
              </a:rPr>
              <a:t>.</a:t>
            </a:r>
            <a:endParaRPr lang="en-US" dirty="0">
              <a:solidFill>
                <a:srgbClr val="0D0D0D"/>
              </a:solidFill>
            </a:endParaRPr>
          </a:p>
          <a:p>
            <a:r>
              <a:rPr lang="en-US" dirty="0">
                <a:solidFill>
                  <a:srgbClr val="0D0D0D"/>
                </a:solidFill>
              </a:rPr>
              <a:t>Hibernate simplifies Java persistence, allowing developers to focus </a:t>
            </a:r>
            <a:br>
              <a:rPr lang="en-US" dirty="0">
                <a:solidFill>
                  <a:srgbClr val="0D0D0D"/>
                </a:solidFill>
              </a:rPr>
            </a:br>
            <a:r>
              <a:rPr lang="en-US" dirty="0">
                <a:solidFill>
                  <a:srgbClr val="0D0D0D"/>
                </a:solidFill>
              </a:rPr>
              <a:t>on the business logic of their applications rather than the intricacies of database interactions.</a:t>
            </a:r>
          </a:p>
          <a:p>
            <a:pPr marL="3175" indent="0" algn="l">
              <a:buNone/>
            </a:pPr>
            <a:r>
              <a:rPr lang="en-US" dirty="0">
                <a:solidFill>
                  <a:srgbClr val="0D0D0D"/>
                </a:solidFill>
              </a:rPr>
              <a:t/>
            </a:r>
            <a:br>
              <a:rPr lang="en-US" dirty="0">
                <a:solidFill>
                  <a:srgbClr val="0D0D0D"/>
                </a:solidFill>
              </a:rPr>
            </a:br>
            <a:endParaRPr lang="en-US" dirty="0">
              <a:solidFill>
                <a:srgbClr val="0D0D0D"/>
              </a:solidFill>
            </a:endParaRPr>
          </a:p>
        </p:txBody>
      </p:sp>
    </p:spTree>
    <p:extLst>
      <p:ext uri="{BB962C8B-B14F-4D97-AF65-F5344CB8AC3E}">
        <p14:creationId xmlns:p14="http://schemas.microsoft.com/office/powerpoint/2010/main" val="39465651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85" y="750543"/>
            <a:ext cx="11169301" cy="650138"/>
          </a:xfrm>
        </p:spPr>
        <p:txBody>
          <a:bodyPr>
            <a:normAutofit/>
          </a:bodyPr>
          <a:lstStyle/>
          <a:p>
            <a:r>
              <a:rPr lang="en-US" sz="2800" b="0" dirty="0"/>
              <a:t>3. Fill the information Project -&gt; Click Finish</a:t>
            </a:r>
            <a:endParaRPr lang="en-US" sz="2800" dirty="0"/>
          </a:p>
        </p:txBody>
      </p:sp>
      <p:sp>
        <p:nvSpPr>
          <p:cNvPr id="4" name="Slide Number Placeholder 3"/>
          <p:cNvSpPr>
            <a:spLocks noGrp="1"/>
          </p:cNvSpPr>
          <p:nvPr>
            <p:ph type="sldNum" idx="12"/>
          </p:nvPr>
        </p:nvSpPr>
        <p:spPr/>
        <p:txBody>
          <a:bodyPr/>
          <a:lstStyle/>
          <a:p>
            <a:fld id="{00000000-1234-1234-1234-123412341234}" type="slidenum">
              <a:rPr lang="en-US" smtClean="0"/>
              <a:pPr/>
              <a:t>40</a:t>
            </a:fld>
            <a:endParaRPr lang="en-US" dirty="0"/>
          </a:p>
        </p:txBody>
      </p:sp>
      <p:pic>
        <p:nvPicPr>
          <p:cNvPr id="6" name="Picture 5">
            <a:extLst>
              <a:ext uri="{FF2B5EF4-FFF2-40B4-BE49-F238E27FC236}">
                <a16:creationId xmlns:a16="http://schemas.microsoft.com/office/drawing/2014/main" id="{09AE9714-A6D2-48C8-8E52-46E948B0539D}"/>
              </a:ext>
            </a:extLst>
          </p:cNvPr>
          <p:cNvPicPr>
            <a:picLocks noChangeAspect="1"/>
          </p:cNvPicPr>
          <p:nvPr/>
        </p:nvPicPr>
        <p:blipFill>
          <a:blip r:embed="rId2"/>
          <a:stretch>
            <a:fillRect/>
          </a:stretch>
        </p:blipFill>
        <p:spPr>
          <a:xfrm>
            <a:off x="1485900" y="1524086"/>
            <a:ext cx="8970650" cy="4873118"/>
          </a:xfrm>
          <a:prstGeom prst="rect">
            <a:avLst/>
          </a:prstGeom>
        </p:spPr>
      </p:pic>
      <p:pic>
        <p:nvPicPr>
          <p:cNvPr id="3" name="Picture 2">
            <a:extLst>
              <a:ext uri="{FF2B5EF4-FFF2-40B4-BE49-F238E27FC236}">
                <a16:creationId xmlns:a16="http://schemas.microsoft.com/office/drawing/2014/main" id="{6BC973A5-ECAA-426F-8619-613537AF057A}"/>
              </a:ext>
            </a:extLst>
          </p:cNvPr>
          <p:cNvPicPr>
            <a:picLocks noChangeAspect="1"/>
          </p:cNvPicPr>
          <p:nvPr/>
        </p:nvPicPr>
        <p:blipFill>
          <a:blip r:embed="rId3"/>
          <a:stretch>
            <a:fillRect/>
          </a:stretch>
        </p:blipFill>
        <p:spPr>
          <a:xfrm>
            <a:off x="4361320" y="2743200"/>
            <a:ext cx="2772146" cy="2163531"/>
          </a:xfrm>
          <a:prstGeom prst="rect">
            <a:avLst/>
          </a:prstGeom>
        </p:spPr>
      </p:pic>
    </p:spTree>
    <p:extLst>
      <p:ext uri="{BB962C8B-B14F-4D97-AF65-F5344CB8AC3E}">
        <p14:creationId xmlns:p14="http://schemas.microsoft.com/office/powerpoint/2010/main" val="28808816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85" y="750543"/>
            <a:ext cx="11169301" cy="650138"/>
          </a:xfrm>
        </p:spPr>
        <p:txBody>
          <a:bodyPr>
            <a:normAutofit/>
          </a:bodyPr>
          <a:lstStyle/>
          <a:p>
            <a:r>
              <a:rPr lang="en-US" sz="2800" b="0" dirty="0"/>
              <a:t>4. Structure of Maven Project</a:t>
            </a:r>
            <a:endParaRPr lang="en-US" sz="2800" dirty="0"/>
          </a:p>
        </p:txBody>
      </p:sp>
      <p:sp>
        <p:nvSpPr>
          <p:cNvPr id="4" name="Slide Number Placeholder 3"/>
          <p:cNvSpPr>
            <a:spLocks noGrp="1"/>
          </p:cNvSpPr>
          <p:nvPr>
            <p:ph type="sldNum" idx="12"/>
          </p:nvPr>
        </p:nvSpPr>
        <p:spPr/>
        <p:txBody>
          <a:bodyPr/>
          <a:lstStyle/>
          <a:p>
            <a:fld id="{00000000-1234-1234-1234-123412341234}" type="slidenum">
              <a:rPr lang="en-US" smtClean="0"/>
              <a:pPr/>
              <a:t>41</a:t>
            </a:fld>
            <a:endParaRPr lang="en-US" dirty="0"/>
          </a:p>
        </p:txBody>
      </p:sp>
      <p:pic>
        <p:nvPicPr>
          <p:cNvPr id="5" name="Picture 4">
            <a:extLst>
              <a:ext uri="{FF2B5EF4-FFF2-40B4-BE49-F238E27FC236}">
                <a16:creationId xmlns:a16="http://schemas.microsoft.com/office/drawing/2014/main" id="{24400C84-1C29-4914-9178-ED91FC794C2D}"/>
              </a:ext>
            </a:extLst>
          </p:cNvPr>
          <p:cNvPicPr>
            <a:picLocks noChangeAspect="1"/>
          </p:cNvPicPr>
          <p:nvPr/>
        </p:nvPicPr>
        <p:blipFill>
          <a:blip r:embed="rId2"/>
          <a:stretch>
            <a:fillRect/>
          </a:stretch>
        </p:blipFill>
        <p:spPr>
          <a:xfrm>
            <a:off x="1792224" y="1565970"/>
            <a:ext cx="9028176" cy="4894964"/>
          </a:xfrm>
          <a:prstGeom prst="rect">
            <a:avLst/>
          </a:prstGeom>
        </p:spPr>
      </p:pic>
    </p:spTree>
    <p:extLst>
      <p:ext uri="{BB962C8B-B14F-4D97-AF65-F5344CB8AC3E}">
        <p14:creationId xmlns:p14="http://schemas.microsoft.com/office/powerpoint/2010/main" val="41872508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85" y="750543"/>
            <a:ext cx="11169301" cy="650138"/>
          </a:xfrm>
        </p:spPr>
        <p:txBody>
          <a:bodyPr>
            <a:normAutofit/>
          </a:bodyPr>
          <a:lstStyle/>
          <a:p>
            <a:r>
              <a:rPr lang="en-US" sz="2800" b="0" dirty="0"/>
              <a:t>5. Create hibernate.cfg.xml</a:t>
            </a:r>
            <a:endParaRPr lang="en-US" sz="2800" dirty="0"/>
          </a:p>
        </p:txBody>
      </p:sp>
      <p:sp>
        <p:nvSpPr>
          <p:cNvPr id="4" name="Slide Number Placeholder 3"/>
          <p:cNvSpPr>
            <a:spLocks noGrp="1"/>
          </p:cNvSpPr>
          <p:nvPr>
            <p:ph type="sldNum" idx="12"/>
          </p:nvPr>
        </p:nvSpPr>
        <p:spPr/>
        <p:txBody>
          <a:bodyPr/>
          <a:lstStyle/>
          <a:p>
            <a:fld id="{00000000-1234-1234-1234-123412341234}" type="slidenum">
              <a:rPr lang="en-US" smtClean="0"/>
              <a:pPr/>
              <a:t>42</a:t>
            </a:fld>
            <a:endParaRPr lang="en-US" dirty="0"/>
          </a:p>
        </p:txBody>
      </p:sp>
      <p:pic>
        <p:nvPicPr>
          <p:cNvPr id="3" name="Picture 2">
            <a:extLst>
              <a:ext uri="{FF2B5EF4-FFF2-40B4-BE49-F238E27FC236}">
                <a16:creationId xmlns:a16="http://schemas.microsoft.com/office/drawing/2014/main" id="{DD692D2A-A20D-448D-A11A-BA5FE08AF8D4}"/>
              </a:ext>
            </a:extLst>
          </p:cNvPr>
          <p:cNvPicPr>
            <a:picLocks noChangeAspect="1"/>
          </p:cNvPicPr>
          <p:nvPr/>
        </p:nvPicPr>
        <p:blipFill>
          <a:blip r:embed="rId2"/>
          <a:stretch>
            <a:fillRect/>
          </a:stretch>
        </p:blipFill>
        <p:spPr>
          <a:xfrm>
            <a:off x="1545336" y="1559360"/>
            <a:ext cx="8823960" cy="4784241"/>
          </a:xfrm>
          <a:prstGeom prst="rect">
            <a:avLst/>
          </a:prstGeom>
        </p:spPr>
      </p:pic>
    </p:spTree>
    <p:extLst>
      <p:ext uri="{BB962C8B-B14F-4D97-AF65-F5344CB8AC3E}">
        <p14:creationId xmlns:p14="http://schemas.microsoft.com/office/powerpoint/2010/main" val="17229220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85" y="750543"/>
            <a:ext cx="11169301" cy="650138"/>
          </a:xfrm>
        </p:spPr>
        <p:txBody>
          <a:bodyPr>
            <a:normAutofit/>
          </a:bodyPr>
          <a:lstStyle/>
          <a:p>
            <a:r>
              <a:rPr lang="en-US" sz="2800" b="0" dirty="0"/>
              <a:t>6. Create Books in </a:t>
            </a:r>
            <a:r>
              <a:rPr lang="en-US" sz="2800" b="0" dirty="0" err="1"/>
              <a:t>Pojo</a:t>
            </a:r>
            <a:endParaRPr lang="en-US" sz="2800" dirty="0"/>
          </a:p>
        </p:txBody>
      </p:sp>
      <p:sp>
        <p:nvSpPr>
          <p:cNvPr id="4" name="Slide Number Placeholder 3"/>
          <p:cNvSpPr>
            <a:spLocks noGrp="1"/>
          </p:cNvSpPr>
          <p:nvPr>
            <p:ph type="sldNum" idx="12"/>
          </p:nvPr>
        </p:nvSpPr>
        <p:spPr/>
        <p:txBody>
          <a:bodyPr/>
          <a:lstStyle/>
          <a:p>
            <a:fld id="{00000000-1234-1234-1234-123412341234}" type="slidenum">
              <a:rPr lang="en-US" smtClean="0"/>
              <a:pPr/>
              <a:t>43</a:t>
            </a:fld>
            <a:endParaRPr lang="en-US" dirty="0"/>
          </a:p>
        </p:txBody>
      </p:sp>
      <p:pic>
        <p:nvPicPr>
          <p:cNvPr id="3" name="Picture 2">
            <a:extLst>
              <a:ext uri="{FF2B5EF4-FFF2-40B4-BE49-F238E27FC236}">
                <a16:creationId xmlns:a16="http://schemas.microsoft.com/office/drawing/2014/main" id="{6CA5798C-EA74-4824-99AA-7C75D5824A93}"/>
              </a:ext>
            </a:extLst>
          </p:cNvPr>
          <p:cNvPicPr>
            <a:picLocks noChangeAspect="1"/>
          </p:cNvPicPr>
          <p:nvPr/>
        </p:nvPicPr>
        <p:blipFill>
          <a:blip r:embed="rId2"/>
          <a:stretch>
            <a:fillRect/>
          </a:stretch>
        </p:blipFill>
        <p:spPr>
          <a:xfrm>
            <a:off x="1975104" y="1596898"/>
            <a:ext cx="8735568" cy="4731766"/>
          </a:xfrm>
          <a:prstGeom prst="rect">
            <a:avLst/>
          </a:prstGeom>
        </p:spPr>
      </p:pic>
    </p:spTree>
    <p:extLst>
      <p:ext uri="{BB962C8B-B14F-4D97-AF65-F5344CB8AC3E}">
        <p14:creationId xmlns:p14="http://schemas.microsoft.com/office/powerpoint/2010/main" val="11686486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85" y="750543"/>
            <a:ext cx="11169301" cy="650138"/>
          </a:xfrm>
        </p:spPr>
        <p:txBody>
          <a:bodyPr>
            <a:normAutofit/>
          </a:bodyPr>
          <a:lstStyle/>
          <a:p>
            <a:r>
              <a:rPr lang="en-US" sz="2800" b="0" dirty="0"/>
              <a:t>7. Create Students in </a:t>
            </a:r>
            <a:r>
              <a:rPr lang="en-US" sz="2800" b="0" dirty="0" err="1"/>
              <a:t>Pojo</a:t>
            </a:r>
            <a:endParaRPr lang="en-US" sz="2800" dirty="0"/>
          </a:p>
        </p:txBody>
      </p:sp>
      <p:sp>
        <p:nvSpPr>
          <p:cNvPr id="4" name="Slide Number Placeholder 3"/>
          <p:cNvSpPr>
            <a:spLocks noGrp="1"/>
          </p:cNvSpPr>
          <p:nvPr>
            <p:ph type="sldNum" idx="12"/>
          </p:nvPr>
        </p:nvSpPr>
        <p:spPr/>
        <p:txBody>
          <a:bodyPr/>
          <a:lstStyle/>
          <a:p>
            <a:fld id="{00000000-1234-1234-1234-123412341234}" type="slidenum">
              <a:rPr lang="en-US" smtClean="0"/>
              <a:pPr/>
              <a:t>44</a:t>
            </a:fld>
            <a:endParaRPr lang="en-US" dirty="0"/>
          </a:p>
        </p:txBody>
      </p:sp>
      <p:pic>
        <p:nvPicPr>
          <p:cNvPr id="5" name="Picture 4">
            <a:extLst>
              <a:ext uri="{FF2B5EF4-FFF2-40B4-BE49-F238E27FC236}">
                <a16:creationId xmlns:a16="http://schemas.microsoft.com/office/drawing/2014/main" id="{B98DA75A-ED19-4E52-B550-30836F83D808}"/>
              </a:ext>
            </a:extLst>
          </p:cNvPr>
          <p:cNvPicPr>
            <a:picLocks noChangeAspect="1"/>
          </p:cNvPicPr>
          <p:nvPr/>
        </p:nvPicPr>
        <p:blipFill>
          <a:blip r:embed="rId2"/>
          <a:stretch>
            <a:fillRect/>
          </a:stretch>
        </p:blipFill>
        <p:spPr>
          <a:xfrm>
            <a:off x="1732788" y="1556130"/>
            <a:ext cx="8893362" cy="4817238"/>
          </a:xfrm>
          <a:prstGeom prst="rect">
            <a:avLst/>
          </a:prstGeom>
        </p:spPr>
      </p:pic>
    </p:spTree>
    <p:extLst>
      <p:ext uri="{BB962C8B-B14F-4D97-AF65-F5344CB8AC3E}">
        <p14:creationId xmlns:p14="http://schemas.microsoft.com/office/powerpoint/2010/main" val="41766904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85" y="750543"/>
            <a:ext cx="11169301" cy="650138"/>
          </a:xfrm>
        </p:spPr>
        <p:txBody>
          <a:bodyPr>
            <a:normAutofit/>
          </a:bodyPr>
          <a:lstStyle/>
          <a:p>
            <a:r>
              <a:rPr lang="en-US" sz="2800" b="0" dirty="0"/>
              <a:t>8. Create </a:t>
            </a:r>
            <a:r>
              <a:rPr lang="en-US" sz="2800" b="0" dirty="0" err="1"/>
              <a:t>StudentDAO</a:t>
            </a:r>
            <a:endParaRPr lang="en-US" sz="2800" dirty="0"/>
          </a:p>
        </p:txBody>
      </p:sp>
      <p:sp>
        <p:nvSpPr>
          <p:cNvPr id="4" name="Slide Number Placeholder 3"/>
          <p:cNvSpPr>
            <a:spLocks noGrp="1"/>
          </p:cNvSpPr>
          <p:nvPr>
            <p:ph type="sldNum" idx="12"/>
          </p:nvPr>
        </p:nvSpPr>
        <p:spPr/>
        <p:txBody>
          <a:bodyPr/>
          <a:lstStyle/>
          <a:p>
            <a:fld id="{00000000-1234-1234-1234-123412341234}" type="slidenum">
              <a:rPr lang="en-US" smtClean="0"/>
              <a:pPr/>
              <a:t>45</a:t>
            </a:fld>
            <a:endParaRPr lang="en-US" dirty="0"/>
          </a:p>
        </p:txBody>
      </p:sp>
      <p:pic>
        <p:nvPicPr>
          <p:cNvPr id="5" name="Picture 4">
            <a:extLst>
              <a:ext uri="{FF2B5EF4-FFF2-40B4-BE49-F238E27FC236}">
                <a16:creationId xmlns:a16="http://schemas.microsoft.com/office/drawing/2014/main" id="{F5DB8CA9-7991-45BC-8F2E-81813A44949F}"/>
              </a:ext>
            </a:extLst>
          </p:cNvPr>
          <p:cNvPicPr>
            <a:picLocks noChangeAspect="1"/>
          </p:cNvPicPr>
          <p:nvPr/>
        </p:nvPicPr>
        <p:blipFill>
          <a:blip r:embed="rId2"/>
          <a:stretch>
            <a:fillRect/>
          </a:stretch>
        </p:blipFill>
        <p:spPr>
          <a:xfrm>
            <a:off x="1773936" y="1527576"/>
            <a:ext cx="8845296" cy="4796198"/>
          </a:xfrm>
          <a:prstGeom prst="rect">
            <a:avLst/>
          </a:prstGeom>
        </p:spPr>
      </p:pic>
    </p:spTree>
    <p:extLst>
      <p:ext uri="{BB962C8B-B14F-4D97-AF65-F5344CB8AC3E}">
        <p14:creationId xmlns:p14="http://schemas.microsoft.com/office/powerpoint/2010/main" val="18476535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85" y="750543"/>
            <a:ext cx="11169301" cy="650138"/>
          </a:xfrm>
        </p:spPr>
        <p:txBody>
          <a:bodyPr>
            <a:normAutofit/>
          </a:bodyPr>
          <a:lstStyle/>
          <a:p>
            <a:r>
              <a:rPr lang="en-US" sz="2800" b="0" dirty="0"/>
              <a:t>9. Save Student in </a:t>
            </a:r>
            <a:r>
              <a:rPr lang="en-US" sz="2800" b="0" dirty="0" err="1"/>
              <a:t>StudentDAO</a:t>
            </a:r>
            <a:endParaRPr lang="en-US" sz="2800" dirty="0"/>
          </a:p>
        </p:txBody>
      </p:sp>
      <p:sp>
        <p:nvSpPr>
          <p:cNvPr id="4" name="Slide Number Placeholder 3"/>
          <p:cNvSpPr>
            <a:spLocks noGrp="1"/>
          </p:cNvSpPr>
          <p:nvPr>
            <p:ph type="sldNum" idx="12"/>
          </p:nvPr>
        </p:nvSpPr>
        <p:spPr/>
        <p:txBody>
          <a:bodyPr/>
          <a:lstStyle/>
          <a:p>
            <a:fld id="{00000000-1234-1234-1234-123412341234}" type="slidenum">
              <a:rPr lang="en-US" smtClean="0"/>
              <a:pPr/>
              <a:t>46</a:t>
            </a:fld>
            <a:endParaRPr lang="en-US" dirty="0"/>
          </a:p>
        </p:txBody>
      </p:sp>
      <p:pic>
        <p:nvPicPr>
          <p:cNvPr id="3" name="Picture 2">
            <a:extLst>
              <a:ext uri="{FF2B5EF4-FFF2-40B4-BE49-F238E27FC236}">
                <a16:creationId xmlns:a16="http://schemas.microsoft.com/office/drawing/2014/main" id="{C6369A27-FA90-4D1A-ADA7-ADF1C06A90C5}"/>
              </a:ext>
            </a:extLst>
          </p:cNvPr>
          <p:cNvPicPr>
            <a:picLocks noChangeAspect="1"/>
          </p:cNvPicPr>
          <p:nvPr/>
        </p:nvPicPr>
        <p:blipFill>
          <a:blip r:embed="rId2"/>
          <a:stretch>
            <a:fillRect/>
          </a:stretch>
        </p:blipFill>
        <p:spPr>
          <a:xfrm>
            <a:off x="1632204" y="1561147"/>
            <a:ext cx="8927592" cy="4835779"/>
          </a:xfrm>
          <a:prstGeom prst="rect">
            <a:avLst/>
          </a:prstGeom>
        </p:spPr>
      </p:pic>
    </p:spTree>
    <p:extLst>
      <p:ext uri="{BB962C8B-B14F-4D97-AF65-F5344CB8AC3E}">
        <p14:creationId xmlns:p14="http://schemas.microsoft.com/office/powerpoint/2010/main" val="37379299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85" y="750543"/>
            <a:ext cx="11169301" cy="650138"/>
          </a:xfrm>
        </p:spPr>
        <p:txBody>
          <a:bodyPr>
            <a:normAutofit/>
          </a:bodyPr>
          <a:lstStyle/>
          <a:p>
            <a:r>
              <a:rPr lang="en-US" sz="2800" b="0" dirty="0"/>
              <a:t>10. Get All Student in </a:t>
            </a:r>
            <a:r>
              <a:rPr lang="en-US" sz="2800" b="0" dirty="0" err="1"/>
              <a:t>StudentDAO</a:t>
            </a:r>
            <a:endParaRPr lang="en-US" sz="2800" dirty="0"/>
          </a:p>
        </p:txBody>
      </p:sp>
      <p:sp>
        <p:nvSpPr>
          <p:cNvPr id="4" name="Slide Number Placeholder 3"/>
          <p:cNvSpPr>
            <a:spLocks noGrp="1"/>
          </p:cNvSpPr>
          <p:nvPr>
            <p:ph type="sldNum" idx="12"/>
          </p:nvPr>
        </p:nvSpPr>
        <p:spPr/>
        <p:txBody>
          <a:bodyPr/>
          <a:lstStyle/>
          <a:p>
            <a:fld id="{00000000-1234-1234-1234-123412341234}" type="slidenum">
              <a:rPr lang="en-US" smtClean="0"/>
              <a:pPr/>
              <a:t>47</a:t>
            </a:fld>
            <a:endParaRPr lang="en-US" dirty="0"/>
          </a:p>
        </p:txBody>
      </p:sp>
      <p:pic>
        <p:nvPicPr>
          <p:cNvPr id="6" name="Picture 5">
            <a:extLst>
              <a:ext uri="{FF2B5EF4-FFF2-40B4-BE49-F238E27FC236}">
                <a16:creationId xmlns:a16="http://schemas.microsoft.com/office/drawing/2014/main" id="{47989904-4962-4427-859C-2245E5A41B9F}"/>
              </a:ext>
            </a:extLst>
          </p:cNvPr>
          <p:cNvPicPr>
            <a:picLocks noChangeAspect="1"/>
          </p:cNvPicPr>
          <p:nvPr/>
        </p:nvPicPr>
        <p:blipFill>
          <a:blip r:embed="rId2"/>
          <a:stretch>
            <a:fillRect/>
          </a:stretch>
        </p:blipFill>
        <p:spPr>
          <a:xfrm>
            <a:off x="1965960" y="1569910"/>
            <a:ext cx="8827008" cy="4781296"/>
          </a:xfrm>
          <a:prstGeom prst="rect">
            <a:avLst/>
          </a:prstGeom>
        </p:spPr>
      </p:pic>
    </p:spTree>
    <p:extLst>
      <p:ext uri="{BB962C8B-B14F-4D97-AF65-F5344CB8AC3E}">
        <p14:creationId xmlns:p14="http://schemas.microsoft.com/office/powerpoint/2010/main" val="19654051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85" y="750543"/>
            <a:ext cx="11169301" cy="650138"/>
          </a:xfrm>
        </p:spPr>
        <p:txBody>
          <a:bodyPr>
            <a:normAutofit/>
          </a:bodyPr>
          <a:lstStyle/>
          <a:p>
            <a:r>
              <a:rPr lang="en-US" sz="2800" b="0" dirty="0"/>
              <a:t>11. Delete Student in </a:t>
            </a:r>
            <a:r>
              <a:rPr lang="en-US" sz="2800" b="0" dirty="0" err="1"/>
              <a:t>StudentDAO</a:t>
            </a:r>
            <a:endParaRPr lang="en-US" sz="2800" dirty="0"/>
          </a:p>
        </p:txBody>
      </p:sp>
      <p:sp>
        <p:nvSpPr>
          <p:cNvPr id="4" name="Slide Number Placeholder 3"/>
          <p:cNvSpPr>
            <a:spLocks noGrp="1"/>
          </p:cNvSpPr>
          <p:nvPr>
            <p:ph type="sldNum" idx="12"/>
          </p:nvPr>
        </p:nvSpPr>
        <p:spPr/>
        <p:txBody>
          <a:bodyPr/>
          <a:lstStyle/>
          <a:p>
            <a:fld id="{00000000-1234-1234-1234-123412341234}" type="slidenum">
              <a:rPr lang="en-US" smtClean="0"/>
              <a:pPr/>
              <a:t>48</a:t>
            </a:fld>
            <a:endParaRPr lang="en-US" dirty="0"/>
          </a:p>
        </p:txBody>
      </p:sp>
      <p:pic>
        <p:nvPicPr>
          <p:cNvPr id="6" name="Picture 5">
            <a:extLst>
              <a:ext uri="{FF2B5EF4-FFF2-40B4-BE49-F238E27FC236}">
                <a16:creationId xmlns:a16="http://schemas.microsoft.com/office/drawing/2014/main" id="{20C7C0C9-EEB8-4A61-A31D-803C311E9282}"/>
              </a:ext>
            </a:extLst>
          </p:cNvPr>
          <p:cNvPicPr>
            <a:picLocks noChangeAspect="1"/>
          </p:cNvPicPr>
          <p:nvPr/>
        </p:nvPicPr>
        <p:blipFill>
          <a:blip r:embed="rId2"/>
          <a:stretch>
            <a:fillRect/>
          </a:stretch>
        </p:blipFill>
        <p:spPr>
          <a:xfrm>
            <a:off x="1636360" y="1533094"/>
            <a:ext cx="8919279" cy="4821986"/>
          </a:xfrm>
          <a:prstGeom prst="rect">
            <a:avLst/>
          </a:prstGeom>
        </p:spPr>
      </p:pic>
    </p:spTree>
    <p:extLst>
      <p:ext uri="{BB962C8B-B14F-4D97-AF65-F5344CB8AC3E}">
        <p14:creationId xmlns:p14="http://schemas.microsoft.com/office/powerpoint/2010/main" val="1020542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85" y="750543"/>
            <a:ext cx="11169301" cy="650138"/>
          </a:xfrm>
        </p:spPr>
        <p:txBody>
          <a:bodyPr>
            <a:normAutofit/>
          </a:bodyPr>
          <a:lstStyle/>
          <a:p>
            <a:r>
              <a:rPr lang="en-US" sz="2800" b="0" dirty="0"/>
              <a:t>12. Find A Student in </a:t>
            </a:r>
            <a:r>
              <a:rPr lang="en-US" sz="2800" b="0" dirty="0" err="1"/>
              <a:t>StudentDAO</a:t>
            </a:r>
            <a:endParaRPr lang="en-US" sz="2800" dirty="0"/>
          </a:p>
        </p:txBody>
      </p:sp>
      <p:sp>
        <p:nvSpPr>
          <p:cNvPr id="4" name="Slide Number Placeholder 3"/>
          <p:cNvSpPr>
            <a:spLocks noGrp="1"/>
          </p:cNvSpPr>
          <p:nvPr>
            <p:ph type="sldNum" idx="12"/>
          </p:nvPr>
        </p:nvSpPr>
        <p:spPr/>
        <p:txBody>
          <a:bodyPr/>
          <a:lstStyle/>
          <a:p>
            <a:fld id="{00000000-1234-1234-1234-123412341234}" type="slidenum">
              <a:rPr lang="en-US" smtClean="0"/>
              <a:pPr/>
              <a:t>49</a:t>
            </a:fld>
            <a:endParaRPr lang="en-US" dirty="0"/>
          </a:p>
        </p:txBody>
      </p:sp>
      <p:pic>
        <p:nvPicPr>
          <p:cNvPr id="3" name="Picture 2">
            <a:extLst>
              <a:ext uri="{FF2B5EF4-FFF2-40B4-BE49-F238E27FC236}">
                <a16:creationId xmlns:a16="http://schemas.microsoft.com/office/drawing/2014/main" id="{61E78737-C04B-46BA-8B19-D2A9DCB60B30}"/>
              </a:ext>
            </a:extLst>
          </p:cNvPr>
          <p:cNvPicPr>
            <a:picLocks noChangeAspect="1"/>
          </p:cNvPicPr>
          <p:nvPr/>
        </p:nvPicPr>
        <p:blipFill>
          <a:blip r:embed="rId2"/>
          <a:stretch>
            <a:fillRect/>
          </a:stretch>
        </p:blipFill>
        <p:spPr>
          <a:xfrm>
            <a:off x="1714500" y="1604580"/>
            <a:ext cx="8763000" cy="4746625"/>
          </a:xfrm>
          <a:prstGeom prst="rect">
            <a:avLst/>
          </a:prstGeom>
        </p:spPr>
      </p:pic>
    </p:spTree>
    <p:extLst>
      <p:ext uri="{BB962C8B-B14F-4D97-AF65-F5344CB8AC3E}">
        <p14:creationId xmlns:p14="http://schemas.microsoft.com/office/powerpoint/2010/main" val="2696369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21293-ECFD-868D-9BAD-F2C138D5A58B}"/>
              </a:ext>
            </a:extLst>
          </p:cNvPr>
          <p:cNvSpPr>
            <a:spLocks noGrp="1"/>
          </p:cNvSpPr>
          <p:nvPr>
            <p:ph type="title"/>
          </p:nvPr>
        </p:nvSpPr>
        <p:spPr/>
        <p:txBody>
          <a:bodyPr/>
          <a:lstStyle/>
          <a:p>
            <a:r>
              <a:rPr lang="en-US" dirty="0"/>
              <a:t>Key Features of Hibernate</a:t>
            </a:r>
            <a:endParaRPr lang="en-VN" dirty="0"/>
          </a:p>
        </p:txBody>
      </p:sp>
      <p:sp>
        <p:nvSpPr>
          <p:cNvPr id="3" name="Text Placeholder 2">
            <a:extLst>
              <a:ext uri="{FF2B5EF4-FFF2-40B4-BE49-F238E27FC236}">
                <a16:creationId xmlns:a16="http://schemas.microsoft.com/office/drawing/2014/main" id="{CE24B02F-F033-8B79-F485-57A4AF648A1B}"/>
              </a:ext>
            </a:extLst>
          </p:cNvPr>
          <p:cNvSpPr>
            <a:spLocks noGrp="1"/>
          </p:cNvSpPr>
          <p:nvPr>
            <p:ph type="body" idx="1"/>
          </p:nvPr>
        </p:nvSpPr>
        <p:spPr/>
        <p:txBody>
          <a:bodyPr>
            <a:noAutofit/>
          </a:bodyPr>
          <a:lstStyle/>
          <a:p>
            <a:r>
              <a:rPr lang="en-US" b="1" dirty="0"/>
              <a:t>ORM: </a:t>
            </a:r>
            <a:r>
              <a:rPr lang="en-US" dirty="0"/>
              <a:t>Maps Java objects to relational database tables, simplifying data access.</a:t>
            </a:r>
          </a:p>
          <a:p>
            <a:r>
              <a:rPr lang="en-US" b="1" dirty="0"/>
              <a:t>JPA Implementation: </a:t>
            </a:r>
            <a:r>
              <a:rPr lang="en-US" dirty="0"/>
              <a:t>Adheres to the JPA standard, ensuring portability and flexibility. </a:t>
            </a:r>
          </a:p>
          <a:p>
            <a:r>
              <a:rPr lang="en-US" b="1" dirty="0"/>
              <a:t>HQL (Hibernate Query Language): </a:t>
            </a:r>
            <a:r>
              <a:rPr lang="en-US" dirty="0"/>
              <a:t>Powerful object-oriented query language for retrieving and manipulating data. </a:t>
            </a:r>
          </a:p>
          <a:p>
            <a:r>
              <a:rPr lang="en-US" b="1" dirty="0"/>
              <a:t>Lazy Loading: </a:t>
            </a:r>
            <a:r>
              <a:rPr lang="en-US" dirty="0"/>
              <a:t>Loads associated data on demand, minimizing data transfer and enhancing responsiveness. </a:t>
            </a:r>
          </a:p>
          <a:p>
            <a:r>
              <a:rPr lang="en-US" b="1" dirty="0"/>
              <a:t>Transaction Management: </a:t>
            </a:r>
            <a:r>
              <a:rPr lang="en-US" dirty="0"/>
              <a:t>Ensures data consistency and integrity through transaction support. </a:t>
            </a:r>
          </a:p>
          <a:p>
            <a:r>
              <a:rPr lang="en-US" b="1" dirty="0"/>
              <a:t>Inheritance Mapping: </a:t>
            </a:r>
            <a:r>
              <a:rPr lang="en-US" dirty="0"/>
              <a:t>Handles various inheritance scenarios, mapping Java class hierarchies to database tables. </a:t>
            </a:r>
          </a:p>
        </p:txBody>
      </p:sp>
      <p:sp>
        <p:nvSpPr>
          <p:cNvPr id="4" name="Slide Number Placeholder 3">
            <a:extLst>
              <a:ext uri="{FF2B5EF4-FFF2-40B4-BE49-F238E27FC236}">
                <a16:creationId xmlns:a16="http://schemas.microsoft.com/office/drawing/2014/main" id="{BF0A5FBA-89C1-63CF-0474-DAEC7355A65A}"/>
              </a:ext>
            </a:extLst>
          </p:cNvPr>
          <p:cNvSpPr>
            <a:spLocks noGrp="1"/>
          </p:cNvSpPr>
          <p:nvPr>
            <p:ph type="sldNum" idx="12"/>
          </p:nvPr>
        </p:nvSpPr>
        <p:spPr/>
        <p:txBody>
          <a:bodyPr/>
          <a:lstStyle/>
          <a:p>
            <a:fld id="{00000000-1234-1234-1234-123412341234}" type="slidenum">
              <a:rPr lang="en-US" smtClean="0"/>
              <a:pPr/>
              <a:t>5</a:t>
            </a:fld>
            <a:endParaRPr lang="en-US" dirty="0"/>
          </a:p>
        </p:txBody>
      </p:sp>
    </p:spTree>
    <p:extLst>
      <p:ext uri="{BB962C8B-B14F-4D97-AF65-F5344CB8AC3E}">
        <p14:creationId xmlns:p14="http://schemas.microsoft.com/office/powerpoint/2010/main" val="40747441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85" y="750543"/>
            <a:ext cx="11169301" cy="650138"/>
          </a:xfrm>
        </p:spPr>
        <p:txBody>
          <a:bodyPr>
            <a:normAutofit/>
          </a:bodyPr>
          <a:lstStyle/>
          <a:p>
            <a:r>
              <a:rPr lang="en-US" sz="2800" b="0" dirty="0"/>
              <a:t>13. Update a Student in </a:t>
            </a:r>
            <a:r>
              <a:rPr lang="en-US" sz="2800" b="0" dirty="0" err="1"/>
              <a:t>StudentDAO</a:t>
            </a:r>
            <a:endParaRPr lang="en-US" sz="2800" dirty="0"/>
          </a:p>
        </p:txBody>
      </p:sp>
      <p:sp>
        <p:nvSpPr>
          <p:cNvPr id="4" name="Slide Number Placeholder 3"/>
          <p:cNvSpPr>
            <a:spLocks noGrp="1"/>
          </p:cNvSpPr>
          <p:nvPr>
            <p:ph type="sldNum" idx="12"/>
          </p:nvPr>
        </p:nvSpPr>
        <p:spPr/>
        <p:txBody>
          <a:bodyPr/>
          <a:lstStyle/>
          <a:p>
            <a:fld id="{00000000-1234-1234-1234-123412341234}" type="slidenum">
              <a:rPr lang="en-US" smtClean="0"/>
              <a:pPr/>
              <a:t>50</a:t>
            </a:fld>
            <a:endParaRPr lang="en-US" dirty="0"/>
          </a:p>
        </p:txBody>
      </p:sp>
      <p:pic>
        <p:nvPicPr>
          <p:cNvPr id="5" name="Picture 4">
            <a:extLst>
              <a:ext uri="{FF2B5EF4-FFF2-40B4-BE49-F238E27FC236}">
                <a16:creationId xmlns:a16="http://schemas.microsoft.com/office/drawing/2014/main" id="{54F26D3E-CAC9-455E-B143-C3F414BE87C3}"/>
              </a:ext>
            </a:extLst>
          </p:cNvPr>
          <p:cNvPicPr>
            <a:picLocks noChangeAspect="1"/>
          </p:cNvPicPr>
          <p:nvPr/>
        </p:nvPicPr>
        <p:blipFill>
          <a:blip r:embed="rId2"/>
          <a:stretch>
            <a:fillRect/>
          </a:stretch>
        </p:blipFill>
        <p:spPr>
          <a:xfrm>
            <a:off x="1554480" y="1592415"/>
            <a:ext cx="8641842" cy="4676496"/>
          </a:xfrm>
          <a:prstGeom prst="rect">
            <a:avLst/>
          </a:prstGeom>
        </p:spPr>
      </p:pic>
    </p:spTree>
    <p:extLst>
      <p:ext uri="{BB962C8B-B14F-4D97-AF65-F5344CB8AC3E}">
        <p14:creationId xmlns:p14="http://schemas.microsoft.com/office/powerpoint/2010/main" val="34462884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85" y="750543"/>
            <a:ext cx="11169301" cy="650138"/>
          </a:xfrm>
        </p:spPr>
        <p:txBody>
          <a:bodyPr>
            <a:normAutofit/>
          </a:bodyPr>
          <a:lstStyle/>
          <a:p>
            <a:r>
              <a:rPr lang="en-US" sz="2800" b="0" dirty="0"/>
              <a:t>14. Create </a:t>
            </a:r>
            <a:r>
              <a:rPr lang="en-US" sz="2800" b="0" dirty="0" err="1"/>
              <a:t>IStudentRepository</a:t>
            </a:r>
            <a:endParaRPr lang="en-US" sz="2800" dirty="0"/>
          </a:p>
        </p:txBody>
      </p:sp>
      <p:sp>
        <p:nvSpPr>
          <p:cNvPr id="4" name="Slide Number Placeholder 3"/>
          <p:cNvSpPr>
            <a:spLocks noGrp="1"/>
          </p:cNvSpPr>
          <p:nvPr>
            <p:ph type="sldNum" idx="12"/>
          </p:nvPr>
        </p:nvSpPr>
        <p:spPr/>
        <p:txBody>
          <a:bodyPr/>
          <a:lstStyle/>
          <a:p>
            <a:fld id="{00000000-1234-1234-1234-123412341234}" type="slidenum">
              <a:rPr lang="en-US" smtClean="0"/>
              <a:pPr/>
              <a:t>51</a:t>
            </a:fld>
            <a:endParaRPr lang="en-US" dirty="0"/>
          </a:p>
        </p:txBody>
      </p:sp>
      <p:pic>
        <p:nvPicPr>
          <p:cNvPr id="3" name="Picture 2">
            <a:extLst>
              <a:ext uri="{FF2B5EF4-FFF2-40B4-BE49-F238E27FC236}">
                <a16:creationId xmlns:a16="http://schemas.microsoft.com/office/drawing/2014/main" id="{4455F89D-5C8F-4D0B-B422-D07BE5B2117F}"/>
              </a:ext>
            </a:extLst>
          </p:cNvPr>
          <p:cNvPicPr>
            <a:picLocks noChangeAspect="1"/>
          </p:cNvPicPr>
          <p:nvPr/>
        </p:nvPicPr>
        <p:blipFill>
          <a:blip r:embed="rId2"/>
          <a:stretch>
            <a:fillRect/>
          </a:stretch>
        </p:blipFill>
        <p:spPr>
          <a:xfrm>
            <a:off x="1417320" y="1537080"/>
            <a:ext cx="8964168" cy="4855591"/>
          </a:xfrm>
          <a:prstGeom prst="rect">
            <a:avLst/>
          </a:prstGeom>
        </p:spPr>
      </p:pic>
    </p:spTree>
    <p:extLst>
      <p:ext uri="{BB962C8B-B14F-4D97-AF65-F5344CB8AC3E}">
        <p14:creationId xmlns:p14="http://schemas.microsoft.com/office/powerpoint/2010/main" val="39907884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85" y="750543"/>
            <a:ext cx="11169301" cy="650138"/>
          </a:xfrm>
        </p:spPr>
        <p:txBody>
          <a:bodyPr>
            <a:normAutofit/>
          </a:bodyPr>
          <a:lstStyle/>
          <a:p>
            <a:r>
              <a:rPr lang="en-US" sz="2800" b="0" dirty="0"/>
              <a:t>15. Create </a:t>
            </a:r>
            <a:r>
              <a:rPr lang="en-US" sz="2800" b="0" dirty="0" err="1"/>
              <a:t>StudentRepository</a:t>
            </a:r>
            <a:endParaRPr lang="en-US" sz="2800" dirty="0"/>
          </a:p>
        </p:txBody>
      </p:sp>
      <p:sp>
        <p:nvSpPr>
          <p:cNvPr id="4" name="Slide Number Placeholder 3"/>
          <p:cNvSpPr>
            <a:spLocks noGrp="1"/>
          </p:cNvSpPr>
          <p:nvPr>
            <p:ph type="sldNum" idx="12"/>
          </p:nvPr>
        </p:nvSpPr>
        <p:spPr/>
        <p:txBody>
          <a:bodyPr/>
          <a:lstStyle/>
          <a:p>
            <a:fld id="{00000000-1234-1234-1234-123412341234}" type="slidenum">
              <a:rPr lang="en-US" smtClean="0"/>
              <a:pPr/>
              <a:t>52</a:t>
            </a:fld>
            <a:endParaRPr lang="en-US" dirty="0"/>
          </a:p>
        </p:txBody>
      </p:sp>
      <p:pic>
        <p:nvPicPr>
          <p:cNvPr id="5" name="Picture 4">
            <a:extLst>
              <a:ext uri="{FF2B5EF4-FFF2-40B4-BE49-F238E27FC236}">
                <a16:creationId xmlns:a16="http://schemas.microsoft.com/office/drawing/2014/main" id="{1A6965B1-424B-48AA-B98B-CC9150E0FFD4}"/>
              </a:ext>
            </a:extLst>
          </p:cNvPr>
          <p:cNvPicPr>
            <a:picLocks noChangeAspect="1"/>
          </p:cNvPicPr>
          <p:nvPr/>
        </p:nvPicPr>
        <p:blipFill>
          <a:blip r:embed="rId2"/>
          <a:stretch>
            <a:fillRect/>
          </a:stretch>
        </p:blipFill>
        <p:spPr>
          <a:xfrm>
            <a:off x="1993392" y="1572600"/>
            <a:ext cx="8763000" cy="4760317"/>
          </a:xfrm>
          <a:prstGeom prst="rect">
            <a:avLst/>
          </a:prstGeom>
        </p:spPr>
      </p:pic>
    </p:spTree>
    <p:extLst>
      <p:ext uri="{BB962C8B-B14F-4D97-AF65-F5344CB8AC3E}">
        <p14:creationId xmlns:p14="http://schemas.microsoft.com/office/powerpoint/2010/main" val="17895468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85" y="750543"/>
            <a:ext cx="11169301" cy="650138"/>
          </a:xfrm>
        </p:spPr>
        <p:txBody>
          <a:bodyPr>
            <a:normAutofit/>
          </a:bodyPr>
          <a:lstStyle/>
          <a:p>
            <a:r>
              <a:rPr lang="en-US" sz="2800" b="0" dirty="0"/>
              <a:t>16. Create </a:t>
            </a:r>
            <a:r>
              <a:rPr lang="en-US" sz="2800" b="0" dirty="0" err="1"/>
              <a:t>IStudentService</a:t>
            </a:r>
            <a:endParaRPr lang="en-US" sz="2800" dirty="0"/>
          </a:p>
        </p:txBody>
      </p:sp>
      <p:sp>
        <p:nvSpPr>
          <p:cNvPr id="4" name="Slide Number Placeholder 3"/>
          <p:cNvSpPr>
            <a:spLocks noGrp="1"/>
          </p:cNvSpPr>
          <p:nvPr>
            <p:ph type="sldNum" idx="12"/>
          </p:nvPr>
        </p:nvSpPr>
        <p:spPr/>
        <p:txBody>
          <a:bodyPr/>
          <a:lstStyle/>
          <a:p>
            <a:fld id="{00000000-1234-1234-1234-123412341234}" type="slidenum">
              <a:rPr lang="en-US" smtClean="0"/>
              <a:pPr/>
              <a:t>53</a:t>
            </a:fld>
            <a:endParaRPr lang="en-US" dirty="0"/>
          </a:p>
        </p:txBody>
      </p:sp>
      <p:pic>
        <p:nvPicPr>
          <p:cNvPr id="3" name="Picture 2">
            <a:extLst>
              <a:ext uri="{FF2B5EF4-FFF2-40B4-BE49-F238E27FC236}">
                <a16:creationId xmlns:a16="http://schemas.microsoft.com/office/drawing/2014/main" id="{FF9C6D67-50BB-4522-BBE1-76EE5D6FE871}"/>
              </a:ext>
            </a:extLst>
          </p:cNvPr>
          <p:cNvPicPr>
            <a:picLocks noChangeAspect="1"/>
          </p:cNvPicPr>
          <p:nvPr/>
        </p:nvPicPr>
        <p:blipFill>
          <a:blip r:embed="rId2"/>
          <a:stretch>
            <a:fillRect/>
          </a:stretch>
        </p:blipFill>
        <p:spPr>
          <a:xfrm>
            <a:off x="2139696" y="1571323"/>
            <a:ext cx="8808720" cy="4785154"/>
          </a:xfrm>
          <a:prstGeom prst="rect">
            <a:avLst/>
          </a:prstGeom>
        </p:spPr>
      </p:pic>
    </p:spTree>
    <p:extLst>
      <p:ext uri="{BB962C8B-B14F-4D97-AF65-F5344CB8AC3E}">
        <p14:creationId xmlns:p14="http://schemas.microsoft.com/office/powerpoint/2010/main" val="8529527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85" y="750543"/>
            <a:ext cx="11169301" cy="650138"/>
          </a:xfrm>
        </p:spPr>
        <p:txBody>
          <a:bodyPr>
            <a:normAutofit/>
          </a:bodyPr>
          <a:lstStyle/>
          <a:p>
            <a:r>
              <a:rPr lang="en-US" sz="2800" b="0" dirty="0"/>
              <a:t>17. Create </a:t>
            </a:r>
            <a:r>
              <a:rPr lang="en-US" sz="2800" b="0" dirty="0" err="1"/>
              <a:t>StudentService</a:t>
            </a:r>
            <a:endParaRPr lang="en-US" sz="2800" dirty="0"/>
          </a:p>
        </p:txBody>
      </p:sp>
      <p:sp>
        <p:nvSpPr>
          <p:cNvPr id="4" name="Slide Number Placeholder 3"/>
          <p:cNvSpPr>
            <a:spLocks noGrp="1"/>
          </p:cNvSpPr>
          <p:nvPr>
            <p:ph type="sldNum" idx="12"/>
          </p:nvPr>
        </p:nvSpPr>
        <p:spPr/>
        <p:txBody>
          <a:bodyPr/>
          <a:lstStyle/>
          <a:p>
            <a:fld id="{00000000-1234-1234-1234-123412341234}" type="slidenum">
              <a:rPr lang="en-US" smtClean="0"/>
              <a:pPr/>
              <a:t>54</a:t>
            </a:fld>
            <a:endParaRPr lang="en-US" dirty="0"/>
          </a:p>
        </p:txBody>
      </p:sp>
      <p:pic>
        <p:nvPicPr>
          <p:cNvPr id="5" name="Picture 4">
            <a:extLst>
              <a:ext uri="{FF2B5EF4-FFF2-40B4-BE49-F238E27FC236}">
                <a16:creationId xmlns:a16="http://schemas.microsoft.com/office/drawing/2014/main" id="{708C1121-632A-43DB-A7D2-989845426EB5}"/>
              </a:ext>
            </a:extLst>
          </p:cNvPr>
          <p:cNvPicPr>
            <a:picLocks noChangeAspect="1"/>
          </p:cNvPicPr>
          <p:nvPr/>
        </p:nvPicPr>
        <p:blipFill>
          <a:blip r:embed="rId2"/>
          <a:stretch>
            <a:fillRect/>
          </a:stretch>
        </p:blipFill>
        <p:spPr>
          <a:xfrm>
            <a:off x="1595628" y="1489836"/>
            <a:ext cx="9075420" cy="4915853"/>
          </a:xfrm>
          <a:prstGeom prst="rect">
            <a:avLst/>
          </a:prstGeom>
        </p:spPr>
      </p:pic>
    </p:spTree>
    <p:extLst>
      <p:ext uri="{BB962C8B-B14F-4D97-AF65-F5344CB8AC3E}">
        <p14:creationId xmlns:p14="http://schemas.microsoft.com/office/powerpoint/2010/main" val="13600591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85" y="750543"/>
            <a:ext cx="11169301" cy="650138"/>
          </a:xfrm>
        </p:spPr>
        <p:txBody>
          <a:bodyPr>
            <a:normAutofit/>
          </a:bodyPr>
          <a:lstStyle/>
          <a:p>
            <a:r>
              <a:rPr lang="en-US" sz="2800" b="0" dirty="0"/>
              <a:t>18. Create Main function</a:t>
            </a:r>
            <a:endParaRPr lang="en-US" sz="2800" dirty="0"/>
          </a:p>
        </p:txBody>
      </p:sp>
      <p:sp>
        <p:nvSpPr>
          <p:cNvPr id="4" name="Slide Number Placeholder 3"/>
          <p:cNvSpPr>
            <a:spLocks noGrp="1"/>
          </p:cNvSpPr>
          <p:nvPr>
            <p:ph type="sldNum" idx="12"/>
          </p:nvPr>
        </p:nvSpPr>
        <p:spPr/>
        <p:txBody>
          <a:bodyPr/>
          <a:lstStyle/>
          <a:p>
            <a:fld id="{00000000-1234-1234-1234-123412341234}" type="slidenum">
              <a:rPr lang="en-US" smtClean="0"/>
              <a:pPr/>
              <a:t>55</a:t>
            </a:fld>
            <a:endParaRPr lang="en-US" dirty="0"/>
          </a:p>
        </p:txBody>
      </p:sp>
      <p:pic>
        <p:nvPicPr>
          <p:cNvPr id="6" name="Picture 5">
            <a:extLst>
              <a:ext uri="{FF2B5EF4-FFF2-40B4-BE49-F238E27FC236}">
                <a16:creationId xmlns:a16="http://schemas.microsoft.com/office/drawing/2014/main" id="{7448281E-2F79-4592-99BB-AD33A5DD10EF}"/>
              </a:ext>
            </a:extLst>
          </p:cNvPr>
          <p:cNvPicPr>
            <a:picLocks noChangeAspect="1"/>
          </p:cNvPicPr>
          <p:nvPr/>
        </p:nvPicPr>
        <p:blipFill>
          <a:blip r:embed="rId2"/>
          <a:stretch>
            <a:fillRect/>
          </a:stretch>
        </p:blipFill>
        <p:spPr>
          <a:xfrm>
            <a:off x="1721092" y="1591056"/>
            <a:ext cx="9007867" cy="4869878"/>
          </a:xfrm>
          <a:prstGeom prst="rect">
            <a:avLst/>
          </a:prstGeom>
        </p:spPr>
      </p:pic>
    </p:spTree>
    <p:extLst>
      <p:ext uri="{BB962C8B-B14F-4D97-AF65-F5344CB8AC3E}">
        <p14:creationId xmlns:p14="http://schemas.microsoft.com/office/powerpoint/2010/main" val="7677271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85" y="750543"/>
            <a:ext cx="11169301" cy="650138"/>
          </a:xfrm>
        </p:spPr>
        <p:txBody>
          <a:bodyPr>
            <a:normAutofit/>
          </a:bodyPr>
          <a:lstStyle/>
          <a:p>
            <a:r>
              <a:rPr lang="en-US" sz="2800" b="0" dirty="0"/>
              <a:t>19. Result</a:t>
            </a:r>
            <a:endParaRPr lang="en-US" sz="2800" dirty="0"/>
          </a:p>
        </p:txBody>
      </p:sp>
      <p:sp>
        <p:nvSpPr>
          <p:cNvPr id="4" name="Slide Number Placeholder 3"/>
          <p:cNvSpPr>
            <a:spLocks noGrp="1"/>
          </p:cNvSpPr>
          <p:nvPr>
            <p:ph type="sldNum" idx="12"/>
          </p:nvPr>
        </p:nvSpPr>
        <p:spPr/>
        <p:txBody>
          <a:bodyPr/>
          <a:lstStyle/>
          <a:p>
            <a:fld id="{00000000-1234-1234-1234-123412341234}" type="slidenum">
              <a:rPr lang="en-US" smtClean="0"/>
              <a:pPr/>
              <a:t>56</a:t>
            </a:fld>
            <a:endParaRPr lang="en-US" dirty="0"/>
          </a:p>
        </p:txBody>
      </p:sp>
      <p:pic>
        <p:nvPicPr>
          <p:cNvPr id="5" name="Picture 4">
            <a:extLst>
              <a:ext uri="{FF2B5EF4-FFF2-40B4-BE49-F238E27FC236}">
                <a16:creationId xmlns:a16="http://schemas.microsoft.com/office/drawing/2014/main" id="{8D4E2F80-6DD8-4F92-9FCA-C766B12CC38B}"/>
              </a:ext>
            </a:extLst>
          </p:cNvPr>
          <p:cNvPicPr>
            <a:picLocks noChangeAspect="1"/>
          </p:cNvPicPr>
          <p:nvPr/>
        </p:nvPicPr>
        <p:blipFill>
          <a:blip r:embed="rId2"/>
          <a:stretch>
            <a:fillRect/>
          </a:stretch>
        </p:blipFill>
        <p:spPr>
          <a:xfrm>
            <a:off x="1319415" y="1606894"/>
            <a:ext cx="9006840" cy="4790031"/>
          </a:xfrm>
          <a:prstGeom prst="rect">
            <a:avLst/>
          </a:prstGeom>
        </p:spPr>
      </p:pic>
    </p:spTree>
    <p:extLst>
      <p:ext uri="{BB962C8B-B14F-4D97-AF65-F5344CB8AC3E}">
        <p14:creationId xmlns:p14="http://schemas.microsoft.com/office/powerpoint/2010/main" val="2267932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85" y="750543"/>
            <a:ext cx="11169301" cy="650138"/>
          </a:xfrm>
        </p:spPr>
        <p:txBody>
          <a:bodyPr>
            <a:normAutofit/>
          </a:bodyPr>
          <a:lstStyle/>
          <a:p>
            <a:r>
              <a:rPr lang="en-US" sz="2800" b="0" dirty="0"/>
              <a:t>20. Result</a:t>
            </a:r>
            <a:endParaRPr lang="en-US" sz="2800" dirty="0"/>
          </a:p>
        </p:txBody>
      </p:sp>
      <p:sp>
        <p:nvSpPr>
          <p:cNvPr id="4" name="Slide Number Placeholder 3"/>
          <p:cNvSpPr>
            <a:spLocks noGrp="1"/>
          </p:cNvSpPr>
          <p:nvPr>
            <p:ph type="sldNum" idx="12"/>
          </p:nvPr>
        </p:nvSpPr>
        <p:spPr/>
        <p:txBody>
          <a:bodyPr/>
          <a:lstStyle/>
          <a:p>
            <a:fld id="{00000000-1234-1234-1234-123412341234}" type="slidenum">
              <a:rPr lang="en-US" smtClean="0"/>
              <a:pPr/>
              <a:t>57</a:t>
            </a:fld>
            <a:endParaRPr lang="en-US" dirty="0"/>
          </a:p>
        </p:txBody>
      </p:sp>
      <p:pic>
        <p:nvPicPr>
          <p:cNvPr id="6" name="Picture 5">
            <a:extLst>
              <a:ext uri="{FF2B5EF4-FFF2-40B4-BE49-F238E27FC236}">
                <a16:creationId xmlns:a16="http://schemas.microsoft.com/office/drawing/2014/main" id="{3E4F335C-3E65-4E3A-8074-FBE399FCF8D0}"/>
              </a:ext>
            </a:extLst>
          </p:cNvPr>
          <p:cNvPicPr>
            <a:picLocks noChangeAspect="1"/>
          </p:cNvPicPr>
          <p:nvPr/>
        </p:nvPicPr>
        <p:blipFill>
          <a:blip r:embed="rId2"/>
          <a:stretch>
            <a:fillRect/>
          </a:stretch>
        </p:blipFill>
        <p:spPr>
          <a:xfrm>
            <a:off x="137160" y="1870577"/>
            <a:ext cx="6877918" cy="3537359"/>
          </a:xfrm>
          <a:prstGeom prst="rect">
            <a:avLst/>
          </a:prstGeom>
        </p:spPr>
      </p:pic>
      <p:pic>
        <p:nvPicPr>
          <p:cNvPr id="7" name="Picture 6">
            <a:extLst>
              <a:ext uri="{FF2B5EF4-FFF2-40B4-BE49-F238E27FC236}">
                <a16:creationId xmlns:a16="http://schemas.microsoft.com/office/drawing/2014/main" id="{18D33FB0-E080-4EB9-88AD-2D45BB6AFE0A}"/>
              </a:ext>
            </a:extLst>
          </p:cNvPr>
          <p:cNvPicPr>
            <a:picLocks noChangeAspect="1"/>
          </p:cNvPicPr>
          <p:nvPr/>
        </p:nvPicPr>
        <p:blipFill>
          <a:blip r:embed="rId3"/>
          <a:stretch>
            <a:fillRect/>
          </a:stretch>
        </p:blipFill>
        <p:spPr>
          <a:xfrm>
            <a:off x="5073538" y="1870577"/>
            <a:ext cx="6710792" cy="3537359"/>
          </a:xfrm>
          <a:prstGeom prst="rect">
            <a:avLst/>
          </a:prstGeom>
        </p:spPr>
      </p:pic>
    </p:spTree>
    <p:extLst>
      <p:ext uri="{BB962C8B-B14F-4D97-AF65-F5344CB8AC3E}">
        <p14:creationId xmlns:p14="http://schemas.microsoft.com/office/powerpoint/2010/main" val="920556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524000" y="2241458"/>
            <a:ext cx="9202270"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p>
            <a:pPr>
              <a:spcBef>
                <a:spcPct val="0"/>
              </a:spcBef>
            </a:pPr>
            <a:r>
              <a:rPr lang="en-US" sz="4400" b="1" kern="1200" dirty="0">
                <a:solidFill>
                  <a:schemeClr val="accent2"/>
                </a:solidFill>
                <a:latin typeface="Arial" panose="020B0604020202020204" pitchFamily="34" charset="0"/>
                <a:ea typeface="+mj-ea"/>
                <a:cs typeface="Arial" panose="020B0604020202020204" pitchFamily="34" charset="0"/>
              </a:rPr>
              <a:t>Demo JPA</a:t>
            </a:r>
            <a:br>
              <a:rPr lang="en-US" sz="4400" b="1" kern="1200" dirty="0">
                <a:solidFill>
                  <a:schemeClr val="accent2"/>
                </a:solidFill>
                <a:latin typeface="Arial" panose="020B0604020202020204" pitchFamily="34" charset="0"/>
                <a:ea typeface="+mj-ea"/>
                <a:cs typeface="Arial" panose="020B0604020202020204" pitchFamily="34" charset="0"/>
              </a:rPr>
            </a:br>
            <a:r>
              <a:rPr lang="en-US" sz="4400" b="1" kern="1200" dirty="0">
                <a:solidFill>
                  <a:schemeClr val="accent2"/>
                </a:solidFill>
                <a:latin typeface="Arial" panose="020B0604020202020204" pitchFamily="34" charset="0"/>
                <a:ea typeface="+mj-ea"/>
                <a:cs typeface="Arial" panose="020B0604020202020204" pitchFamily="34" charset="0"/>
              </a:rPr>
              <a:t>(Many To Many)</a:t>
            </a:r>
            <a:endParaRPr sz="4400" b="1" kern="1200" dirty="0">
              <a:solidFill>
                <a:schemeClr val="accent2"/>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41264755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85" y="750543"/>
            <a:ext cx="11169301" cy="650138"/>
          </a:xfrm>
        </p:spPr>
        <p:txBody>
          <a:bodyPr>
            <a:normAutofit/>
          </a:bodyPr>
          <a:lstStyle/>
          <a:p>
            <a:r>
              <a:rPr lang="en-US" sz="2800" b="0" dirty="0"/>
              <a:t>1. Create Books in </a:t>
            </a:r>
            <a:r>
              <a:rPr lang="en-US" sz="2800" b="0" dirty="0" err="1"/>
              <a:t>Pojo’s</a:t>
            </a:r>
            <a:r>
              <a:rPr lang="en-US" sz="2800" b="0" dirty="0"/>
              <a:t> Package</a:t>
            </a:r>
            <a:endParaRPr lang="en-US" sz="2800" dirty="0"/>
          </a:p>
        </p:txBody>
      </p:sp>
      <p:sp>
        <p:nvSpPr>
          <p:cNvPr id="4" name="Slide Number Placeholder 3"/>
          <p:cNvSpPr>
            <a:spLocks noGrp="1"/>
          </p:cNvSpPr>
          <p:nvPr>
            <p:ph type="sldNum" idx="12"/>
          </p:nvPr>
        </p:nvSpPr>
        <p:spPr/>
        <p:txBody>
          <a:bodyPr/>
          <a:lstStyle/>
          <a:p>
            <a:fld id="{00000000-1234-1234-1234-123412341234}" type="slidenum">
              <a:rPr lang="en-US" smtClean="0"/>
              <a:pPr/>
              <a:t>59</a:t>
            </a:fld>
            <a:endParaRPr lang="en-US" dirty="0"/>
          </a:p>
        </p:txBody>
      </p:sp>
      <p:pic>
        <p:nvPicPr>
          <p:cNvPr id="5" name="Picture 4">
            <a:extLst>
              <a:ext uri="{FF2B5EF4-FFF2-40B4-BE49-F238E27FC236}">
                <a16:creationId xmlns:a16="http://schemas.microsoft.com/office/drawing/2014/main" id="{E9F27A1B-23FE-48D8-802A-72902BB89A2D}"/>
              </a:ext>
            </a:extLst>
          </p:cNvPr>
          <p:cNvPicPr>
            <a:picLocks noChangeAspect="1"/>
          </p:cNvPicPr>
          <p:nvPr/>
        </p:nvPicPr>
        <p:blipFill>
          <a:blip r:embed="rId2"/>
          <a:stretch>
            <a:fillRect/>
          </a:stretch>
        </p:blipFill>
        <p:spPr>
          <a:xfrm>
            <a:off x="1883664" y="1567647"/>
            <a:ext cx="8854440" cy="4800767"/>
          </a:xfrm>
          <a:prstGeom prst="rect">
            <a:avLst/>
          </a:prstGeom>
        </p:spPr>
      </p:pic>
    </p:spTree>
    <p:extLst>
      <p:ext uri="{BB962C8B-B14F-4D97-AF65-F5344CB8AC3E}">
        <p14:creationId xmlns:p14="http://schemas.microsoft.com/office/powerpoint/2010/main" val="1289013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400B-A5F4-B41A-C5B8-3616CAFBE7D2}"/>
              </a:ext>
            </a:extLst>
          </p:cNvPr>
          <p:cNvSpPr>
            <a:spLocks noGrp="1"/>
          </p:cNvSpPr>
          <p:nvPr>
            <p:ph type="title"/>
          </p:nvPr>
        </p:nvSpPr>
        <p:spPr/>
        <p:txBody>
          <a:bodyPr/>
          <a:lstStyle/>
          <a:p>
            <a:r>
              <a:rPr lang="en-US" dirty="0"/>
              <a:t>Benefits of Using Hibernate </a:t>
            </a:r>
            <a:endParaRPr lang="en-VN" dirty="0"/>
          </a:p>
        </p:txBody>
      </p:sp>
      <p:sp>
        <p:nvSpPr>
          <p:cNvPr id="3" name="Text Placeholder 2">
            <a:extLst>
              <a:ext uri="{FF2B5EF4-FFF2-40B4-BE49-F238E27FC236}">
                <a16:creationId xmlns:a16="http://schemas.microsoft.com/office/drawing/2014/main" id="{51CFF680-DF3A-73B1-6B65-D853E1E70EE7}"/>
              </a:ext>
            </a:extLst>
          </p:cNvPr>
          <p:cNvSpPr>
            <a:spLocks noGrp="1"/>
          </p:cNvSpPr>
          <p:nvPr>
            <p:ph type="body" idx="1"/>
          </p:nvPr>
        </p:nvSpPr>
        <p:spPr>
          <a:xfrm>
            <a:off x="-44450" y="1627444"/>
            <a:ext cx="12236450" cy="4814445"/>
          </a:xfrm>
        </p:spPr>
        <p:txBody>
          <a:bodyPr>
            <a:noAutofit/>
          </a:bodyPr>
          <a:lstStyle/>
          <a:p>
            <a:pPr>
              <a:lnSpc>
                <a:spcPct val="120000"/>
              </a:lnSpc>
            </a:pPr>
            <a:r>
              <a:rPr lang="en-US" b="1" dirty="0"/>
              <a:t>Faster Development:</a:t>
            </a:r>
            <a:r>
              <a:rPr lang="en-US" dirty="0"/>
              <a:t> Spend less time on database code, more time on logic features</a:t>
            </a:r>
          </a:p>
          <a:p>
            <a:pPr>
              <a:lnSpc>
                <a:spcPct val="120000"/>
              </a:lnSpc>
            </a:pPr>
            <a:r>
              <a:rPr lang="en-US" b="1" dirty="0"/>
              <a:t>Cleaner Code:</a:t>
            </a:r>
            <a:r>
              <a:rPr lang="en-US" dirty="0"/>
              <a:t> Write concise, object-oriented code instead of complex SQL.</a:t>
            </a:r>
          </a:p>
          <a:p>
            <a:pPr>
              <a:lnSpc>
                <a:spcPct val="120000"/>
              </a:lnSpc>
            </a:pPr>
            <a:r>
              <a:rPr lang="en-US" b="1" dirty="0"/>
              <a:t>Improved Maintainability:</a:t>
            </a:r>
            <a:r>
              <a:rPr lang="en-US" dirty="0"/>
              <a:t> Easier to understand, update, and refactor your codebase.</a:t>
            </a:r>
          </a:p>
          <a:p>
            <a:pPr>
              <a:lnSpc>
                <a:spcPct val="120000"/>
              </a:lnSpc>
            </a:pPr>
            <a:r>
              <a:rPr lang="en-US" b="1" dirty="0"/>
              <a:t>Database Flexibility:</a:t>
            </a:r>
            <a:r>
              <a:rPr lang="en-US" dirty="0"/>
              <a:t> Switch between different databases without major code </a:t>
            </a:r>
            <a:br>
              <a:rPr lang="en-US" dirty="0"/>
            </a:br>
            <a:r>
              <a:rPr lang="en-US" dirty="0"/>
              <a:t>changes</a:t>
            </a:r>
            <a:r>
              <a:rPr lang="en-US" dirty="0" smtClean="0"/>
              <a:t>.</a:t>
            </a:r>
            <a:endParaRPr lang="en-US" dirty="0"/>
          </a:p>
        </p:txBody>
      </p:sp>
      <p:sp>
        <p:nvSpPr>
          <p:cNvPr id="4" name="Slide Number Placeholder 3">
            <a:extLst>
              <a:ext uri="{FF2B5EF4-FFF2-40B4-BE49-F238E27FC236}">
                <a16:creationId xmlns:a16="http://schemas.microsoft.com/office/drawing/2014/main" id="{F7781021-7264-B4C9-E2B4-F492C975CB07}"/>
              </a:ext>
            </a:extLst>
          </p:cNvPr>
          <p:cNvSpPr>
            <a:spLocks noGrp="1"/>
          </p:cNvSpPr>
          <p:nvPr>
            <p:ph type="sldNum" idx="12"/>
          </p:nvPr>
        </p:nvSpPr>
        <p:spPr/>
        <p:txBody>
          <a:bodyPr/>
          <a:lstStyle/>
          <a:p>
            <a:fld id="{00000000-1234-1234-1234-123412341234}" type="slidenum">
              <a:rPr lang="en-US" smtClean="0"/>
              <a:pPr/>
              <a:t>6</a:t>
            </a:fld>
            <a:endParaRPr lang="en-US" dirty="0"/>
          </a:p>
        </p:txBody>
      </p:sp>
    </p:spTree>
    <p:extLst>
      <p:ext uri="{BB962C8B-B14F-4D97-AF65-F5344CB8AC3E}">
        <p14:creationId xmlns:p14="http://schemas.microsoft.com/office/powerpoint/2010/main" val="5774624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85" y="750543"/>
            <a:ext cx="11169301" cy="650138"/>
          </a:xfrm>
        </p:spPr>
        <p:txBody>
          <a:bodyPr>
            <a:normAutofit/>
          </a:bodyPr>
          <a:lstStyle/>
          <a:p>
            <a:r>
              <a:rPr lang="en-US" sz="2800" b="0" dirty="0"/>
              <a:t>2. Create Students in </a:t>
            </a:r>
            <a:r>
              <a:rPr lang="en-US" sz="2800" b="0" dirty="0" err="1"/>
              <a:t>Pojo’s</a:t>
            </a:r>
            <a:r>
              <a:rPr lang="en-US" sz="2800" b="0" dirty="0"/>
              <a:t> Package</a:t>
            </a:r>
            <a:endParaRPr lang="en-US" sz="2800" dirty="0"/>
          </a:p>
        </p:txBody>
      </p:sp>
      <p:sp>
        <p:nvSpPr>
          <p:cNvPr id="4" name="Slide Number Placeholder 3"/>
          <p:cNvSpPr>
            <a:spLocks noGrp="1"/>
          </p:cNvSpPr>
          <p:nvPr>
            <p:ph type="sldNum" idx="12"/>
          </p:nvPr>
        </p:nvSpPr>
        <p:spPr/>
        <p:txBody>
          <a:bodyPr/>
          <a:lstStyle/>
          <a:p>
            <a:fld id="{00000000-1234-1234-1234-123412341234}" type="slidenum">
              <a:rPr lang="en-US" smtClean="0"/>
              <a:pPr/>
              <a:t>60</a:t>
            </a:fld>
            <a:endParaRPr lang="en-US" dirty="0"/>
          </a:p>
        </p:txBody>
      </p:sp>
      <p:pic>
        <p:nvPicPr>
          <p:cNvPr id="3" name="Picture 2">
            <a:extLst>
              <a:ext uri="{FF2B5EF4-FFF2-40B4-BE49-F238E27FC236}">
                <a16:creationId xmlns:a16="http://schemas.microsoft.com/office/drawing/2014/main" id="{52243203-8CE1-4BDE-8E2B-64382478DA21}"/>
              </a:ext>
            </a:extLst>
          </p:cNvPr>
          <p:cNvPicPr>
            <a:picLocks noChangeAspect="1"/>
          </p:cNvPicPr>
          <p:nvPr/>
        </p:nvPicPr>
        <p:blipFill>
          <a:blip r:embed="rId2"/>
          <a:stretch>
            <a:fillRect/>
          </a:stretch>
        </p:blipFill>
        <p:spPr>
          <a:xfrm>
            <a:off x="1883664" y="1570463"/>
            <a:ext cx="8790432" cy="4780601"/>
          </a:xfrm>
          <a:prstGeom prst="rect">
            <a:avLst/>
          </a:prstGeom>
        </p:spPr>
      </p:pic>
    </p:spTree>
    <p:extLst>
      <p:ext uri="{BB962C8B-B14F-4D97-AF65-F5344CB8AC3E}">
        <p14:creationId xmlns:p14="http://schemas.microsoft.com/office/powerpoint/2010/main" val="9389641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85" y="750543"/>
            <a:ext cx="11169301" cy="650138"/>
          </a:xfrm>
        </p:spPr>
        <p:txBody>
          <a:bodyPr>
            <a:normAutofit/>
          </a:bodyPr>
          <a:lstStyle/>
          <a:p>
            <a:r>
              <a:rPr lang="en-US" sz="2800" b="0" dirty="0"/>
              <a:t>3. Run Program</a:t>
            </a:r>
            <a:endParaRPr lang="en-US" sz="2800" dirty="0"/>
          </a:p>
        </p:txBody>
      </p:sp>
      <p:sp>
        <p:nvSpPr>
          <p:cNvPr id="4" name="Slide Number Placeholder 3"/>
          <p:cNvSpPr>
            <a:spLocks noGrp="1"/>
          </p:cNvSpPr>
          <p:nvPr>
            <p:ph type="sldNum" idx="12"/>
          </p:nvPr>
        </p:nvSpPr>
        <p:spPr/>
        <p:txBody>
          <a:bodyPr/>
          <a:lstStyle/>
          <a:p>
            <a:fld id="{00000000-1234-1234-1234-123412341234}" type="slidenum">
              <a:rPr lang="en-US" smtClean="0"/>
              <a:pPr/>
              <a:t>61</a:t>
            </a:fld>
            <a:endParaRPr lang="en-US" dirty="0"/>
          </a:p>
        </p:txBody>
      </p:sp>
      <p:pic>
        <p:nvPicPr>
          <p:cNvPr id="3" name="Picture 2">
            <a:extLst>
              <a:ext uri="{FF2B5EF4-FFF2-40B4-BE49-F238E27FC236}">
                <a16:creationId xmlns:a16="http://schemas.microsoft.com/office/drawing/2014/main" id="{CA55EDD0-2881-4BCC-84B7-87761CD37927}"/>
              </a:ext>
            </a:extLst>
          </p:cNvPr>
          <p:cNvPicPr>
            <a:picLocks noChangeAspect="1"/>
          </p:cNvPicPr>
          <p:nvPr/>
        </p:nvPicPr>
        <p:blipFill>
          <a:blip r:embed="rId2"/>
          <a:stretch>
            <a:fillRect/>
          </a:stretch>
        </p:blipFill>
        <p:spPr>
          <a:xfrm>
            <a:off x="2113436" y="1700784"/>
            <a:ext cx="8560660" cy="4637024"/>
          </a:xfrm>
          <a:prstGeom prst="rect">
            <a:avLst/>
          </a:prstGeom>
        </p:spPr>
      </p:pic>
    </p:spTree>
    <p:extLst>
      <p:ext uri="{BB962C8B-B14F-4D97-AF65-F5344CB8AC3E}">
        <p14:creationId xmlns:p14="http://schemas.microsoft.com/office/powerpoint/2010/main" val="35767648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705" y="750543"/>
            <a:ext cx="11169301" cy="650138"/>
          </a:xfrm>
        </p:spPr>
        <p:txBody>
          <a:bodyPr>
            <a:normAutofit/>
          </a:bodyPr>
          <a:lstStyle/>
          <a:p>
            <a:r>
              <a:rPr lang="en-US" sz="2800" b="0" dirty="0"/>
              <a:t>4. Result</a:t>
            </a:r>
            <a:endParaRPr lang="en-US" sz="2800" dirty="0"/>
          </a:p>
        </p:txBody>
      </p:sp>
      <p:sp>
        <p:nvSpPr>
          <p:cNvPr id="4" name="Slide Number Placeholder 3"/>
          <p:cNvSpPr>
            <a:spLocks noGrp="1"/>
          </p:cNvSpPr>
          <p:nvPr>
            <p:ph type="sldNum" idx="12"/>
          </p:nvPr>
        </p:nvSpPr>
        <p:spPr/>
        <p:txBody>
          <a:bodyPr/>
          <a:lstStyle/>
          <a:p>
            <a:fld id="{00000000-1234-1234-1234-123412341234}" type="slidenum">
              <a:rPr lang="en-US" smtClean="0"/>
              <a:pPr/>
              <a:t>62</a:t>
            </a:fld>
            <a:endParaRPr lang="en-US" dirty="0"/>
          </a:p>
        </p:txBody>
      </p:sp>
      <p:pic>
        <p:nvPicPr>
          <p:cNvPr id="6" name="Picture 5">
            <a:extLst>
              <a:ext uri="{FF2B5EF4-FFF2-40B4-BE49-F238E27FC236}">
                <a16:creationId xmlns:a16="http://schemas.microsoft.com/office/drawing/2014/main" id="{7ED39EF7-CCC9-43F0-9615-048E75596976}"/>
              </a:ext>
            </a:extLst>
          </p:cNvPr>
          <p:cNvPicPr>
            <a:picLocks noChangeAspect="1"/>
          </p:cNvPicPr>
          <p:nvPr/>
        </p:nvPicPr>
        <p:blipFill>
          <a:blip r:embed="rId2"/>
          <a:stretch>
            <a:fillRect/>
          </a:stretch>
        </p:blipFill>
        <p:spPr>
          <a:xfrm>
            <a:off x="1772530" y="1583943"/>
            <a:ext cx="9223716" cy="4750382"/>
          </a:xfrm>
          <a:prstGeom prst="rect">
            <a:avLst/>
          </a:prstGeom>
        </p:spPr>
      </p:pic>
    </p:spTree>
    <p:extLst>
      <p:ext uri="{BB962C8B-B14F-4D97-AF65-F5344CB8AC3E}">
        <p14:creationId xmlns:p14="http://schemas.microsoft.com/office/powerpoint/2010/main" val="20581328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85" y="750543"/>
            <a:ext cx="11169301" cy="650138"/>
          </a:xfrm>
        </p:spPr>
        <p:txBody>
          <a:bodyPr>
            <a:normAutofit/>
          </a:bodyPr>
          <a:lstStyle/>
          <a:p>
            <a:r>
              <a:rPr lang="en-US" sz="2800" b="0" dirty="0"/>
              <a:t>5. Result</a:t>
            </a:r>
            <a:endParaRPr lang="en-US" sz="2800" dirty="0"/>
          </a:p>
        </p:txBody>
      </p:sp>
      <p:sp>
        <p:nvSpPr>
          <p:cNvPr id="4" name="Slide Number Placeholder 3"/>
          <p:cNvSpPr>
            <a:spLocks noGrp="1"/>
          </p:cNvSpPr>
          <p:nvPr>
            <p:ph type="sldNum" idx="12"/>
          </p:nvPr>
        </p:nvSpPr>
        <p:spPr/>
        <p:txBody>
          <a:bodyPr/>
          <a:lstStyle/>
          <a:p>
            <a:fld id="{00000000-1234-1234-1234-123412341234}" type="slidenum">
              <a:rPr lang="en-US" smtClean="0"/>
              <a:pPr/>
              <a:t>63</a:t>
            </a:fld>
            <a:endParaRPr lang="en-US" dirty="0"/>
          </a:p>
        </p:txBody>
      </p:sp>
      <p:pic>
        <p:nvPicPr>
          <p:cNvPr id="5" name="Picture 4">
            <a:extLst>
              <a:ext uri="{FF2B5EF4-FFF2-40B4-BE49-F238E27FC236}">
                <a16:creationId xmlns:a16="http://schemas.microsoft.com/office/drawing/2014/main" id="{AFE99969-797E-401B-B986-113ABE97D8BF}"/>
              </a:ext>
            </a:extLst>
          </p:cNvPr>
          <p:cNvPicPr>
            <a:picLocks noChangeAspect="1"/>
          </p:cNvPicPr>
          <p:nvPr/>
        </p:nvPicPr>
        <p:blipFill>
          <a:blip r:embed="rId2"/>
          <a:stretch>
            <a:fillRect/>
          </a:stretch>
        </p:blipFill>
        <p:spPr>
          <a:xfrm>
            <a:off x="594563" y="3519714"/>
            <a:ext cx="5283725" cy="2717455"/>
          </a:xfrm>
          <a:prstGeom prst="rect">
            <a:avLst/>
          </a:prstGeom>
        </p:spPr>
      </p:pic>
      <p:pic>
        <p:nvPicPr>
          <p:cNvPr id="7" name="Picture 6">
            <a:extLst>
              <a:ext uri="{FF2B5EF4-FFF2-40B4-BE49-F238E27FC236}">
                <a16:creationId xmlns:a16="http://schemas.microsoft.com/office/drawing/2014/main" id="{8D99A4F2-F26F-4F7D-9E05-D0D5883A9D1B}"/>
              </a:ext>
            </a:extLst>
          </p:cNvPr>
          <p:cNvPicPr>
            <a:picLocks noChangeAspect="1"/>
          </p:cNvPicPr>
          <p:nvPr/>
        </p:nvPicPr>
        <p:blipFill>
          <a:blip r:embed="rId3"/>
          <a:stretch>
            <a:fillRect/>
          </a:stretch>
        </p:blipFill>
        <p:spPr>
          <a:xfrm>
            <a:off x="5969360" y="3525615"/>
            <a:ext cx="5155336" cy="2717455"/>
          </a:xfrm>
          <a:prstGeom prst="rect">
            <a:avLst/>
          </a:prstGeom>
        </p:spPr>
      </p:pic>
      <p:pic>
        <p:nvPicPr>
          <p:cNvPr id="3" name="Picture 2">
            <a:extLst>
              <a:ext uri="{FF2B5EF4-FFF2-40B4-BE49-F238E27FC236}">
                <a16:creationId xmlns:a16="http://schemas.microsoft.com/office/drawing/2014/main" id="{C9A2F711-D1DF-492D-8B5F-A946610FC1DB}"/>
              </a:ext>
            </a:extLst>
          </p:cNvPr>
          <p:cNvPicPr>
            <a:picLocks noChangeAspect="1"/>
          </p:cNvPicPr>
          <p:nvPr/>
        </p:nvPicPr>
        <p:blipFill>
          <a:blip r:embed="rId4"/>
          <a:stretch>
            <a:fillRect/>
          </a:stretch>
        </p:blipFill>
        <p:spPr>
          <a:xfrm>
            <a:off x="3186440" y="1531310"/>
            <a:ext cx="5272789" cy="2717455"/>
          </a:xfrm>
          <a:prstGeom prst="rect">
            <a:avLst/>
          </a:prstGeom>
        </p:spPr>
      </p:pic>
    </p:spTree>
    <p:extLst>
      <p:ext uri="{BB962C8B-B14F-4D97-AF65-F5344CB8AC3E}">
        <p14:creationId xmlns:p14="http://schemas.microsoft.com/office/powerpoint/2010/main" val="3903299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normAutofit/>
          </a:bodyPr>
          <a:lstStyle/>
          <a:p>
            <a:pPr>
              <a:lnSpc>
                <a:spcPct val="120000"/>
              </a:lnSpc>
              <a:buFont typeface="Wingdings" panose="05000000000000000000" pitchFamily="2" charset="2"/>
              <a:buChar char="v"/>
            </a:pPr>
            <a:r>
              <a:rPr lang="en-US" dirty="0"/>
              <a:t>Concepts were introduced:</a:t>
            </a:r>
          </a:p>
          <a:p>
            <a:pPr lvl="1">
              <a:lnSpc>
                <a:spcPct val="120000"/>
              </a:lnSpc>
              <a:buFont typeface="Wingdings" panose="05000000000000000000" pitchFamily="2" charset="2"/>
              <a:buChar char="v"/>
            </a:pPr>
            <a:r>
              <a:rPr lang="en-US" sz="2600" dirty="0"/>
              <a:t>Overview about Hibernate</a:t>
            </a:r>
          </a:p>
          <a:p>
            <a:pPr lvl="1">
              <a:lnSpc>
                <a:spcPct val="120000"/>
              </a:lnSpc>
              <a:buFont typeface="Wingdings" panose="05000000000000000000" pitchFamily="2" charset="2"/>
              <a:buChar char="v"/>
            </a:pPr>
            <a:r>
              <a:rPr lang="en-US" sz="2600" dirty="0"/>
              <a:t>Architecture Overview new features of Hibernate</a:t>
            </a:r>
          </a:p>
          <a:p>
            <a:pPr lvl="1">
              <a:lnSpc>
                <a:spcPct val="120000"/>
              </a:lnSpc>
              <a:buFont typeface="Wingdings" panose="05000000000000000000" pitchFamily="2" charset="2"/>
              <a:buChar char="v"/>
            </a:pPr>
            <a:r>
              <a:rPr lang="en-US" sz="2600" dirty="0"/>
              <a:t>Explain and demo using Eclipse IDE to create Hibernate Console</a:t>
            </a:r>
          </a:p>
          <a:p>
            <a:pPr lvl="1">
              <a:lnSpc>
                <a:spcPct val="120000"/>
              </a:lnSpc>
              <a:buFont typeface="Wingdings" panose="05000000000000000000" pitchFamily="2" charset="2"/>
              <a:buChar char="v"/>
            </a:pPr>
            <a:r>
              <a:rPr lang="en-US" sz="2600" dirty="0"/>
              <a:t>Create and Run cross-platform Console application with Java connect to MSSQL with Repository Pattern</a:t>
            </a:r>
          </a:p>
        </p:txBody>
      </p:sp>
      <p:sp>
        <p:nvSpPr>
          <p:cNvPr id="4" name="Slide Number Placeholder 3"/>
          <p:cNvSpPr>
            <a:spLocks noGrp="1"/>
          </p:cNvSpPr>
          <p:nvPr>
            <p:ph type="sldNum" idx="12"/>
          </p:nvPr>
        </p:nvSpPr>
        <p:spPr/>
        <p:txBody>
          <a:bodyPr/>
          <a:lstStyle/>
          <a:p>
            <a:fld id="{00000000-1234-1234-1234-123412341234}" type="slidenum">
              <a:rPr lang="en-US" smtClean="0"/>
              <a:pPr/>
              <a:t>64</a:t>
            </a:fld>
            <a:endParaRPr lang="en-US" dirty="0"/>
          </a:p>
        </p:txBody>
      </p:sp>
    </p:spTree>
    <p:extLst>
      <p:ext uri="{BB962C8B-B14F-4D97-AF65-F5344CB8AC3E}">
        <p14:creationId xmlns:p14="http://schemas.microsoft.com/office/powerpoint/2010/main" val="453582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400B-A5F4-B41A-C5B8-3616CAFBE7D2}"/>
              </a:ext>
            </a:extLst>
          </p:cNvPr>
          <p:cNvSpPr>
            <a:spLocks noGrp="1"/>
          </p:cNvSpPr>
          <p:nvPr>
            <p:ph type="title"/>
          </p:nvPr>
        </p:nvSpPr>
        <p:spPr/>
        <p:txBody>
          <a:bodyPr/>
          <a:lstStyle/>
          <a:p>
            <a:r>
              <a:rPr lang="en-US" dirty="0"/>
              <a:t>Benefits of Using Hibernate </a:t>
            </a:r>
            <a:endParaRPr lang="en-VN" dirty="0"/>
          </a:p>
        </p:txBody>
      </p:sp>
      <p:sp>
        <p:nvSpPr>
          <p:cNvPr id="3" name="Text Placeholder 2">
            <a:extLst>
              <a:ext uri="{FF2B5EF4-FFF2-40B4-BE49-F238E27FC236}">
                <a16:creationId xmlns:a16="http://schemas.microsoft.com/office/drawing/2014/main" id="{51CFF680-DF3A-73B1-6B65-D853E1E70EE7}"/>
              </a:ext>
            </a:extLst>
          </p:cNvPr>
          <p:cNvSpPr>
            <a:spLocks noGrp="1"/>
          </p:cNvSpPr>
          <p:nvPr>
            <p:ph type="body" idx="1"/>
          </p:nvPr>
        </p:nvSpPr>
        <p:spPr>
          <a:xfrm>
            <a:off x="-44450" y="1627444"/>
            <a:ext cx="12236450" cy="4814445"/>
          </a:xfrm>
        </p:spPr>
        <p:txBody>
          <a:bodyPr>
            <a:normAutofit/>
          </a:bodyPr>
          <a:lstStyle/>
          <a:p>
            <a:pPr>
              <a:lnSpc>
                <a:spcPct val="120000"/>
              </a:lnSpc>
            </a:pPr>
            <a:r>
              <a:rPr lang="en-US" b="1" dirty="0" smtClean="0"/>
              <a:t>Performance</a:t>
            </a:r>
            <a:r>
              <a:rPr lang="en-US" b="1" dirty="0"/>
              <a:t> Boost:</a:t>
            </a:r>
            <a:r>
              <a:rPr lang="en-US" dirty="0"/>
              <a:t> Caching and lazy loading optimize data access for faster </a:t>
            </a:r>
            <a:br>
              <a:rPr lang="en-US" dirty="0"/>
            </a:br>
            <a:r>
              <a:rPr lang="en-US" dirty="0"/>
              <a:t>applications.</a:t>
            </a:r>
          </a:p>
          <a:p>
            <a:pPr>
              <a:lnSpc>
                <a:spcPct val="120000"/>
              </a:lnSpc>
            </a:pPr>
            <a:r>
              <a:rPr lang="en-US" b="1" dirty="0"/>
              <a:t>Data Integrity:</a:t>
            </a:r>
            <a:r>
              <a:rPr lang="en-US" dirty="0"/>
              <a:t> </a:t>
            </a:r>
            <a:r>
              <a:rPr lang="en-US" dirty="0" smtClean="0"/>
              <a:t>Built-in</a:t>
            </a:r>
            <a:r>
              <a:rPr lang="en-US" dirty="0"/>
              <a:t> </a:t>
            </a:r>
            <a:r>
              <a:rPr lang="en-US" dirty="0" smtClean="0"/>
              <a:t>mechanisms</a:t>
            </a:r>
            <a:r>
              <a:rPr lang="en-US" dirty="0"/>
              <a:t> </a:t>
            </a:r>
            <a:r>
              <a:rPr lang="en-US" dirty="0" smtClean="0"/>
              <a:t>ensure</a:t>
            </a:r>
            <a:r>
              <a:rPr lang="en-US" dirty="0"/>
              <a:t> </a:t>
            </a:r>
            <a:r>
              <a:rPr lang="en-US" dirty="0" smtClean="0"/>
              <a:t>data</a:t>
            </a:r>
            <a:r>
              <a:rPr lang="en-US" dirty="0"/>
              <a:t> </a:t>
            </a:r>
            <a:r>
              <a:rPr lang="en-US" dirty="0" smtClean="0"/>
              <a:t>consistency</a:t>
            </a:r>
            <a:r>
              <a:rPr lang="en-US" dirty="0"/>
              <a:t> </a:t>
            </a:r>
            <a:r>
              <a:rPr lang="en-US" dirty="0" smtClean="0"/>
              <a:t>and</a:t>
            </a:r>
            <a:r>
              <a:rPr lang="en-US" dirty="0"/>
              <a:t> </a:t>
            </a:r>
            <a:r>
              <a:rPr lang="en-US" dirty="0" smtClean="0"/>
              <a:t>prevent</a:t>
            </a:r>
            <a:r>
              <a:rPr lang="en-US" dirty="0"/>
              <a:t> errors.</a:t>
            </a:r>
          </a:p>
          <a:p>
            <a:pPr>
              <a:lnSpc>
                <a:spcPct val="120000"/>
              </a:lnSpc>
            </a:pPr>
            <a:r>
              <a:rPr lang="en-US" b="1" dirty="0"/>
              <a:t>Industry Standard:</a:t>
            </a:r>
            <a:r>
              <a:rPr lang="en-US" dirty="0"/>
              <a:t> Widely used in the Java ecosystem, making you job-ready.</a:t>
            </a:r>
          </a:p>
          <a:p>
            <a:pPr>
              <a:lnSpc>
                <a:spcPct val="120000"/>
              </a:lnSpc>
            </a:pPr>
            <a:r>
              <a:rPr lang="en-US" b="1" dirty="0"/>
              <a:t>Spring Integration:</a:t>
            </a:r>
            <a:r>
              <a:rPr lang="en-US" dirty="0"/>
              <a:t> Works seamlessly with Spring, the leading Java framework.</a:t>
            </a:r>
          </a:p>
        </p:txBody>
      </p:sp>
      <p:sp>
        <p:nvSpPr>
          <p:cNvPr id="4" name="Slide Number Placeholder 3">
            <a:extLst>
              <a:ext uri="{FF2B5EF4-FFF2-40B4-BE49-F238E27FC236}">
                <a16:creationId xmlns:a16="http://schemas.microsoft.com/office/drawing/2014/main" id="{F7781021-7264-B4C9-E2B4-F492C975CB07}"/>
              </a:ext>
            </a:extLst>
          </p:cNvPr>
          <p:cNvSpPr>
            <a:spLocks noGrp="1"/>
          </p:cNvSpPr>
          <p:nvPr>
            <p:ph type="sldNum" idx="12"/>
          </p:nvPr>
        </p:nvSpPr>
        <p:spPr/>
        <p:txBody>
          <a:bodyPr/>
          <a:lstStyle/>
          <a:p>
            <a:fld id="{00000000-1234-1234-1234-123412341234}" type="slidenum">
              <a:rPr lang="en-US" smtClean="0"/>
              <a:pPr/>
              <a:t>7</a:t>
            </a:fld>
            <a:endParaRPr lang="en-US" dirty="0"/>
          </a:p>
        </p:txBody>
      </p:sp>
    </p:spTree>
    <p:extLst>
      <p:ext uri="{BB962C8B-B14F-4D97-AF65-F5344CB8AC3E}">
        <p14:creationId xmlns:p14="http://schemas.microsoft.com/office/powerpoint/2010/main" val="2539476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Architecture</a:t>
            </a:r>
          </a:p>
        </p:txBody>
      </p:sp>
      <p:sp>
        <p:nvSpPr>
          <p:cNvPr id="3" name="Text Placeholder 2"/>
          <p:cNvSpPr>
            <a:spLocks noGrp="1"/>
          </p:cNvSpPr>
          <p:nvPr>
            <p:ph type="body" idx="1"/>
          </p:nvPr>
        </p:nvSpPr>
        <p:spPr/>
        <p:txBody>
          <a:bodyPr>
            <a:normAutofit/>
          </a:bodyPr>
          <a:lstStyle/>
          <a:p>
            <a:endParaRPr lang="en-US" dirty="0"/>
          </a:p>
          <a:p>
            <a:endParaRPr lang="en-US" dirty="0"/>
          </a:p>
          <a:p>
            <a:endParaRPr lang="en-US" dirty="0"/>
          </a:p>
          <a:p>
            <a:pPr lvl="1"/>
            <a:endParaRPr lang="en-US" dirty="0"/>
          </a:p>
        </p:txBody>
      </p:sp>
      <p:sp>
        <p:nvSpPr>
          <p:cNvPr id="4" name="Slide Number Placeholder 3"/>
          <p:cNvSpPr>
            <a:spLocks noGrp="1"/>
          </p:cNvSpPr>
          <p:nvPr>
            <p:ph type="sldNum" idx="12"/>
          </p:nvPr>
        </p:nvSpPr>
        <p:spPr>
          <a:solidFill>
            <a:srgbClr val="FB7432"/>
          </a:solidFill>
          <a:ln>
            <a:noFill/>
          </a:ln>
        </p:spPr>
        <p:txBody>
          <a:bodyPr spcFirstLastPara="1" wrap="none" lIns="91425" tIns="45700" rIns="91425" bIns="45700" anchor="ctr" anchorCtr="0">
            <a:noAutofit/>
          </a:bodyPr>
          <a:lstStyle/>
          <a:p>
            <a:fld id="{00000000-1234-1234-1234-123412341234}" type="slidenum">
              <a:rPr lang="en-US" smtClean="0"/>
              <a:pPr/>
              <a:t>8</a:t>
            </a:fld>
            <a:endParaRPr lang="en-US" dirty="0"/>
          </a:p>
        </p:txBody>
      </p:sp>
      <p:sp>
        <p:nvSpPr>
          <p:cNvPr id="5" name="Content Placeholder 2">
            <a:extLst>
              <a:ext uri="{FF2B5EF4-FFF2-40B4-BE49-F238E27FC236}">
                <a16:creationId xmlns:a16="http://schemas.microsoft.com/office/drawing/2014/main" id="{E880095E-C7E4-079E-697A-7CB614DAEF12}"/>
              </a:ext>
            </a:extLst>
          </p:cNvPr>
          <p:cNvSpPr txBox="1">
            <a:spLocks/>
          </p:cNvSpPr>
          <p:nvPr/>
        </p:nvSpPr>
        <p:spPr>
          <a:xfrm>
            <a:off x="1267791" y="1887148"/>
            <a:ext cx="9589969" cy="361041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346075" marR="0" lvl="0" indent="-342900" algn="just" rtl="0">
              <a:lnSpc>
                <a:spcPct val="110000"/>
              </a:lnSpc>
              <a:spcBef>
                <a:spcPts val="0"/>
              </a:spcBef>
              <a:spcAft>
                <a:spcPts val="0"/>
              </a:spcAft>
              <a:buClr>
                <a:srgbClr val="973735"/>
              </a:buClr>
              <a:buSzPct val="50000"/>
              <a:buFont typeface="Noto Sans Symbols"/>
              <a:buChar char="◆"/>
              <a:defRPr lang="en-US" sz="2600" b="0" i="0" u="none" strike="noStrike" cap="none" dirty="0" smtClean="0">
                <a:solidFill>
                  <a:schemeClr val="dk1"/>
                </a:solidFill>
                <a:latin typeface="Arial"/>
                <a:ea typeface="Arial"/>
                <a:cs typeface="Arial"/>
                <a:sym typeface="Arial"/>
              </a:defRPr>
            </a:lvl1pPr>
            <a:lvl2pPr marL="682625" marR="0" lvl="1" indent="-342900" algn="l" rtl="0">
              <a:lnSpc>
                <a:spcPct val="90000"/>
              </a:lnSpc>
              <a:spcBef>
                <a:spcPts val="0"/>
              </a:spcBef>
              <a:spcAft>
                <a:spcPts val="0"/>
              </a:spcAft>
              <a:buClr>
                <a:srgbClr val="963737"/>
              </a:buClr>
              <a:buSzPts val="1800"/>
              <a:buFont typeface="Wingdings" panose="05000000000000000000" pitchFamily="2" charset="2"/>
              <a:buChar char="§"/>
              <a:defRPr sz="23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rgbClr val="963737"/>
              </a:buClr>
              <a:buSzPts val="1800"/>
              <a:buFont typeface="Arial"/>
              <a:buChar char="•"/>
              <a:defRPr sz="23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lnSpc>
                <a:spcPct val="150000"/>
              </a:lnSpc>
              <a:buNone/>
            </a:pPr>
            <a:endParaRPr lang="en-US" sz="2800" dirty="0"/>
          </a:p>
        </p:txBody>
      </p:sp>
      <p:pic>
        <p:nvPicPr>
          <p:cNvPr id="1026" name="Picture 2" descr="Hibernate - Architecture">
            <a:extLst>
              <a:ext uri="{FF2B5EF4-FFF2-40B4-BE49-F238E27FC236}">
                <a16:creationId xmlns:a16="http://schemas.microsoft.com/office/drawing/2014/main" id="{85709AD5-26CB-41D5-A1F7-9CF15BFD9C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332" y="1510029"/>
            <a:ext cx="5218430" cy="4855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118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400B-A5F4-B41A-C5B8-3616CAFBE7D2}"/>
              </a:ext>
            </a:extLst>
          </p:cNvPr>
          <p:cNvSpPr>
            <a:spLocks noGrp="1"/>
          </p:cNvSpPr>
          <p:nvPr>
            <p:ph type="title"/>
          </p:nvPr>
        </p:nvSpPr>
        <p:spPr/>
        <p:txBody>
          <a:bodyPr/>
          <a:lstStyle/>
          <a:p>
            <a:r>
              <a:rPr lang="en-US" dirty="0"/>
              <a:t>Hibernate Architecture</a:t>
            </a:r>
          </a:p>
        </p:txBody>
      </p:sp>
      <p:sp>
        <p:nvSpPr>
          <p:cNvPr id="3" name="Text Placeholder 2">
            <a:extLst>
              <a:ext uri="{FF2B5EF4-FFF2-40B4-BE49-F238E27FC236}">
                <a16:creationId xmlns:a16="http://schemas.microsoft.com/office/drawing/2014/main" id="{51CFF680-DF3A-73B1-6B65-D853E1E70EE7}"/>
              </a:ext>
            </a:extLst>
          </p:cNvPr>
          <p:cNvSpPr>
            <a:spLocks noGrp="1"/>
          </p:cNvSpPr>
          <p:nvPr>
            <p:ph type="body" idx="1"/>
          </p:nvPr>
        </p:nvSpPr>
        <p:spPr>
          <a:xfrm>
            <a:off x="50800" y="1564640"/>
            <a:ext cx="12261850" cy="5023299"/>
          </a:xfrm>
        </p:spPr>
        <p:txBody>
          <a:bodyPr>
            <a:normAutofit/>
          </a:bodyPr>
          <a:lstStyle/>
          <a:p>
            <a:pPr>
              <a:lnSpc>
                <a:spcPct val="120000"/>
              </a:lnSpc>
              <a:buFont typeface="Wingdings" panose="05000000000000000000" pitchFamily="2" charset="2"/>
              <a:buChar char="v"/>
            </a:pPr>
            <a:r>
              <a:rPr lang="en-US" b="1" dirty="0"/>
              <a:t>Session Factory:</a:t>
            </a:r>
            <a:r>
              <a:rPr lang="en-US" dirty="0"/>
              <a:t> Manages configuration and creates Sessions</a:t>
            </a:r>
          </a:p>
          <a:p>
            <a:pPr>
              <a:lnSpc>
                <a:spcPct val="120000"/>
              </a:lnSpc>
              <a:buFont typeface="Wingdings" panose="05000000000000000000" pitchFamily="2" charset="2"/>
              <a:buChar char="v"/>
            </a:pPr>
            <a:r>
              <a:rPr lang="en-US" b="1" dirty="0"/>
              <a:t>Session:</a:t>
            </a:r>
            <a:r>
              <a:rPr lang="en-US" dirty="0"/>
              <a:t> Provides data access methods and interacts with persistent object</a:t>
            </a:r>
          </a:p>
          <a:p>
            <a:pPr>
              <a:lnSpc>
                <a:spcPct val="120000"/>
              </a:lnSpc>
              <a:buFont typeface="Wingdings" panose="05000000000000000000" pitchFamily="2" charset="2"/>
              <a:buChar char="v"/>
            </a:pPr>
            <a:r>
              <a:rPr lang="en-US" b="1" dirty="0"/>
              <a:t>Persistent Objects:</a:t>
            </a:r>
            <a:r>
              <a:rPr lang="en-US" dirty="0"/>
              <a:t> Java objects representing data stored in the database.</a:t>
            </a:r>
          </a:p>
          <a:p>
            <a:pPr>
              <a:lnSpc>
                <a:spcPct val="120000"/>
              </a:lnSpc>
              <a:buFont typeface="Wingdings" panose="05000000000000000000" pitchFamily="2" charset="2"/>
              <a:buChar char="v"/>
            </a:pPr>
            <a:r>
              <a:rPr lang="en-US" b="1" dirty="0"/>
              <a:t>Transaction Management:</a:t>
            </a:r>
            <a:r>
              <a:rPr lang="en-US" dirty="0"/>
              <a:t> Ensures data consistency and integrity.</a:t>
            </a:r>
          </a:p>
          <a:p>
            <a:pPr>
              <a:lnSpc>
                <a:spcPct val="120000"/>
              </a:lnSpc>
              <a:buFont typeface="Wingdings" panose="05000000000000000000" pitchFamily="2" charset="2"/>
              <a:buChar char="v"/>
            </a:pPr>
            <a:r>
              <a:rPr lang="en-US" b="1" dirty="0"/>
              <a:t>Connection Provider:</a:t>
            </a:r>
            <a:r>
              <a:rPr lang="en-US" dirty="0"/>
              <a:t> Handles database connections and pooling.</a:t>
            </a:r>
          </a:p>
          <a:p>
            <a:pPr>
              <a:lnSpc>
                <a:spcPct val="120000"/>
              </a:lnSpc>
              <a:buFont typeface="Wingdings" panose="05000000000000000000" pitchFamily="2" charset="2"/>
              <a:buChar char="v"/>
            </a:pPr>
            <a:r>
              <a:rPr lang="en-US" b="1" dirty="0"/>
              <a:t>Query API:</a:t>
            </a:r>
            <a:r>
              <a:rPr lang="en-US" dirty="0"/>
              <a:t> Supports HQL, Criteria API, and native SQL for flexible querying</a:t>
            </a:r>
          </a:p>
          <a:p>
            <a:pPr>
              <a:lnSpc>
                <a:spcPct val="120000"/>
              </a:lnSpc>
              <a:buFont typeface="Wingdings" panose="05000000000000000000" pitchFamily="2" charset="2"/>
              <a:buChar char="v"/>
            </a:pPr>
            <a:r>
              <a:rPr lang="en-US" b="1" dirty="0"/>
              <a:t>Caching:</a:t>
            </a:r>
            <a:r>
              <a:rPr lang="en-US" dirty="0"/>
              <a:t> Optimizes performance with first-level and second-level caches.</a:t>
            </a:r>
          </a:p>
          <a:p>
            <a:pPr>
              <a:lnSpc>
                <a:spcPct val="120000"/>
              </a:lnSpc>
              <a:buFont typeface="Wingdings" panose="05000000000000000000" pitchFamily="2" charset="2"/>
              <a:buChar char="v"/>
            </a:pPr>
            <a:r>
              <a:rPr lang="en-US" b="1" dirty="0"/>
              <a:t>Event System:</a:t>
            </a:r>
            <a:r>
              <a:rPr lang="en-US" dirty="0"/>
              <a:t> Allows customization of persistence lifecycle events.</a:t>
            </a:r>
          </a:p>
          <a:p>
            <a:pPr>
              <a:lnSpc>
                <a:spcPct val="120000"/>
              </a:lnSpc>
              <a:buFont typeface="Wingdings" panose="05000000000000000000" pitchFamily="2" charset="2"/>
              <a:buChar char="v"/>
            </a:pPr>
            <a:r>
              <a:rPr lang="en-US" b="1" dirty="0"/>
              <a:t>Dialects:</a:t>
            </a:r>
            <a:r>
              <a:rPr lang="en-US" dirty="0"/>
              <a:t> Generates database-specific SQL for portability.</a:t>
            </a:r>
          </a:p>
        </p:txBody>
      </p:sp>
      <p:sp>
        <p:nvSpPr>
          <p:cNvPr id="4" name="Slide Number Placeholder 3">
            <a:extLst>
              <a:ext uri="{FF2B5EF4-FFF2-40B4-BE49-F238E27FC236}">
                <a16:creationId xmlns:a16="http://schemas.microsoft.com/office/drawing/2014/main" id="{F7781021-7264-B4C9-E2B4-F492C975CB07}"/>
              </a:ext>
            </a:extLst>
          </p:cNvPr>
          <p:cNvSpPr>
            <a:spLocks noGrp="1"/>
          </p:cNvSpPr>
          <p:nvPr>
            <p:ph type="sldNum" idx="12"/>
          </p:nvPr>
        </p:nvSpPr>
        <p:spPr/>
        <p:txBody>
          <a:bodyPr/>
          <a:lstStyle/>
          <a:p>
            <a:fld id="{00000000-1234-1234-1234-123412341234}" type="slidenum">
              <a:rPr lang="en-US" smtClean="0"/>
              <a:pPr/>
              <a:t>9</a:t>
            </a:fld>
            <a:endParaRPr lang="en-US" dirty="0"/>
          </a:p>
        </p:txBody>
      </p:sp>
    </p:spTree>
    <p:extLst>
      <p:ext uri="{BB962C8B-B14F-4D97-AF65-F5344CB8AC3E}">
        <p14:creationId xmlns:p14="http://schemas.microsoft.com/office/powerpoint/2010/main" val="13118074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5970</TotalTime>
  <Words>1589</Words>
  <Application>Microsoft Office PowerPoint</Application>
  <PresentationFormat>Widescreen</PresentationFormat>
  <Paragraphs>374</Paragraphs>
  <Slides>64</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Arial</vt:lpstr>
      <vt:lpstr>Calibri</vt:lpstr>
      <vt:lpstr>inter-regular</vt:lpstr>
      <vt:lpstr>Noto Sans Symbols</vt:lpstr>
      <vt:lpstr>Times New Roman</vt:lpstr>
      <vt:lpstr>Wingdings</vt:lpstr>
      <vt:lpstr>Office Theme</vt:lpstr>
      <vt:lpstr>Hibernate Architecture, Configuration</vt:lpstr>
      <vt:lpstr>Objectives</vt:lpstr>
      <vt:lpstr>Contents</vt:lpstr>
      <vt:lpstr>What is Hibernate ?</vt:lpstr>
      <vt:lpstr>Key Features of Hibernate</vt:lpstr>
      <vt:lpstr>Benefits of Using Hibernate </vt:lpstr>
      <vt:lpstr>Benefits of Using Hibernate </vt:lpstr>
      <vt:lpstr>Hibernate Architecture</vt:lpstr>
      <vt:lpstr>Hibernate Architecture</vt:lpstr>
      <vt:lpstr>Hibernate Architecture</vt:lpstr>
      <vt:lpstr>Hibernate Architecture</vt:lpstr>
      <vt:lpstr>Hibernate Lifecycle</vt:lpstr>
      <vt:lpstr>Hibernate Lifecycle</vt:lpstr>
      <vt:lpstr>Hibernate Lifecycle</vt:lpstr>
      <vt:lpstr>Hibernate Lifecycle</vt:lpstr>
      <vt:lpstr>Hibernate Lifecycle</vt:lpstr>
      <vt:lpstr>Hibernate Lifecycle</vt:lpstr>
      <vt:lpstr>JPA vs Hibernate</vt:lpstr>
      <vt:lpstr>Hibernate Configuration</vt:lpstr>
      <vt:lpstr>Properties of Hibernate Configuration</vt:lpstr>
      <vt:lpstr>Properties of Hibernate Configuration</vt:lpstr>
      <vt:lpstr>Properties of Hibernate Configuration</vt:lpstr>
      <vt:lpstr>Properties of Hibernate Configuration</vt:lpstr>
      <vt:lpstr>Hibernate Cache Properties</vt:lpstr>
      <vt:lpstr>Properties of Hibernate Configuration</vt:lpstr>
      <vt:lpstr>Properties of Hibernate Configuration</vt:lpstr>
      <vt:lpstr>Annotations in Hibernate</vt:lpstr>
      <vt:lpstr>Commonly Used Annotations</vt:lpstr>
      <vt:lpstr>Commonly Used Annotations</vt:lpstr>
      <vt:lpstr>Relationships Annotations in Hibernate </vt:lpstr>
      <vt:lpstr>Hibernate Query Language (HQL)</vt:lpstr>
      <vt:lpstr>Advantage of HQL</vt:lpstr>
      <vt:lpstr>Query Interface</vt:lpstr>
      <vt:lpstr>Query Interface</vt:lpstr>
      <vt:lpstr>Example of HQL paging</vt:lpstr>
      <vt:lpstr>Example of HQL update query</vt:lpstr>
      <vt:lpstr>Demo Hibernate (One To Many)</vt:lpstr>
      <vt:lpstr>1. Open Eclipse, File | New | Maven Project</vt:lpstr>
      <vt:lpstr>2. Check Create a simple project -&gt; Browse Project -&gt; Next</vt:lpstr>
      <vt:lpstr>3. Fill the information Project -&gt; Click Finish</vt:lpstr>
      <vt:lpstr>4. Structure of Maven Project</vt:lpstr>
      <vt:lpstr>5. Create hibernate.cfg.xml</vt:lpstr>
      <vt:lpstr>6. Create Books in Pojo</vt:lpstr>
      <vt:lpstr>7. Create Students in Pojo</vt:lpstr>
      <vt:lpstr>8. Create StudentDAO</vt:lpstr>
      <vt:lpstr>9. Save Student in StudentDAO</vt:lpstr>
      <vt:lpstr>10. Get All Student in StudentDAO</vt:lpstr>
      <vt:lpstr>11. Delete Student in StudentDAO</vt:lpstr>
      <vt:lpstr>12. Find A Student in StudentDAO</vt:lpstr>
      <vt:lpstr>13. Update a Student in StudentDAO</vt:lpstr>
      <vt:lpstr>14. Create IStudentRepository</vt:lpstr>
      <vt:lpstr>15. Create StudentRepository</vt:lpstr>
      <vt:lpstr>16. Create IStudentService</vt:lpstr>
      <vt:lpstr>17. Create StudentService</vt:lpstr>
      <vt:lpstr>18. Create Main function</vt:lpstr>
      <vt:lpstr>19. Result</vt:lpstr>
      <vt:lpstr>20. Result</vt:lpstr>
      <vt:lpstr>Demo JPA (Many To Many)</vt:lpstr>
      <vt:lpstr>1. Create Books in Pojo’s Package</vt:lpstr>
      <vt:lpstr>2. Create Students in Pojo’s Package</vt:lpstr>
      <vt:lpstr>3. Run Program</vt:lpstr>
      <vt:lpstr>4. Result</vt:lpstr>
      <vt:lpstr>5. Result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 Architecture - Configuration - Mapping</dc:title>
  <dc:creator>Thanh Van</dc:creator>
  <cp:lastModifiedBy>Thanh Van</cp:lastModifiedBy>
  <cp:revision>487</cp:revision>
  <dcterms:created xsi:type="dcterms:W3CDTF">2021-01-25T08:25:31Z</dcterms:created>
  <dcterms:modified xsi:type="dcterms:W3CDTF">2024-04-15T13:20:59Z</dcterms:modified>
</cp:coreProperties>
</file>