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6"/>
  </p:notesMasterIdLst>
  <p:sldIdLst>
    <p:sldId id="256" r:id="rId2"/>
    <p:sldId id="349" r:id="rId3"/>
    <p:sldId id="306" r:id="rId4"/>
    <p:sldId id="307" r:id="rId5"/>
    <p:sldId id="308" r:id="rId6"/>
    <p:sldId id="346" r:id="rId7"/>
    <p:sldId id="347" r:id="rId8"/>
    <p:sldId id="309" r:id="rId9"/>
    <p:sldId id="310" r:id="rId10"/>
    <p:sldId id="311" r:id="rId11"/>
    <p:sldId id="312" r:id="rId12"/>
    <p:sldId id="313" r:id="rId13"/>
    <p:sldId id="314" r:id="rId14"/>
    <p:sldId id="315" r:id="rId15"/>
    <p:sldId id="316" r:id="rId16"/>
    <p:sldId id="319" r:id="rId17"/>
    <p:sldId id="350" r:id="rId18"/>
    <p:sldId id="329" r:id="rId19"/>
    <p:sldId id="330" r:id="rId20"/>
    <p:sldId id="331" r:id="rId21"/>
    <p:sldId id="332" r:id="rId22"/>
    <p:sldId id="357" r:id="rId23"/>
    <p:sldId id="333" r:id="rId24"/>
    <p:sldId id="334" r:id="rId25"/>
    <p:sldId id="353" r:id="rId26"/>
    <p:sldId id="354" r:id="rId27"/>
    <p:sldId id="355" r:id="rId28"/>
    <p:sldId id="351" r:id="rId29"/>
    <p:sldId id="336" r:id="rId30"/>
    <p:sldId id="338" r:id="rId31"/>
    <p:sldId id="337" r:id="rId32"/>
    <p:sldId id="341" r:id="rId33"/>
    <p:sldId id="335" r:id="rId34"/>
    <p:sldId id="358" r:id="rId35"/>
    <p:sldId id="339" r:id="rId36"/>
    <p:sldId id="342" r:id="rId37"/>
    <p:sldId id="343" r:id="rId38"/>
    <p:sldId id="345" r:id="rId39"/>
    <p:sldId id="356" r:id="rId40"/>
    <p:sldId id="352" r:id="rId41"/>
    <p:sldId id="317" r:id="rId42"/>
    <p:sldId id="318" r:id="rId43"/>
    <p:sldId id="348" r:id="rId44"/>
    <p:sldId id="303" r:id="rId4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37" autoAdjust="0"/>
    <p:restoredTop sz="93883" autoAdjust="0"/>
  </p:normalViewPr>
  <p:slideViewPr>
    <p:cSldViewPr snapToGrid="0">
      <p:cViewPr varScale="1">
        <p:scale>
          <a:sx n="68" d="100"/>
          <a:sy n="68" d="100"/>
        </p:scale>
        <p:origin x="892"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rgbClr val="FB743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 name="Picture 3"/>
          <p:cNvPicPr>
            <a:picLocks noChangeAspect="1"/>
          </p:cNvPicPr>
          <p:nvPr userDrawn="1"/>
        </p:nvPicPr>
        <p:blipFill>
          <a:blip r:embed="rId2"/>
          <a:stretch>
            <a:fillRect/>
          </a:stretch>
        </p:blipFill>
        <p:spPr>
          <a:xfrm>
            <a:off x="11389199" y="25370"/>
            <a:ext cx="802801" cy="1349067"/>
          </a:xfrm>
          <a:prstGeom prst="rect">
            <a:avLst/>
          </a:prstGeom>
        </p:spPr>
      </p:pic>
      <p:pic>
        <p:nvPicPr>
          <p:cNvPr id="2" name="Picture 1">
            <a:extLst>
              <a:ext uri="{FF2B5EF4-FFF2-40B4-BE49-F238E27FC236}">
                <a16:creationId xmlns:a16="http://schemas.microsoft.com/office/drawing/2014/main" id="{08CEAAFF-FE0C-4084-11F9-F8B3E26F6AB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81214"/>
            <a:ext cx="12192000" cy="3827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558A2C-75A2-6180-1CC5-B21A1BFD44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9817" y="31035"/>
            <a:ext cx="1595654" cy="7764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3" name="Google Shape;23;p49"/>
          <p:cNvSpPr txBox="1">
            <a:spLocks noGrp="1"/>
          </p:cNvSpPr>
          <p:nvPr>
            <p:ph type="title"/>
          </p:nvPr>
        </p:nvSpPr>
        <p:spPr>
          <a:xfrm>
            <a:off x="219897" y="659103"/>
            <a:ext cx="11169301"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627444"/>
            <a:ext cx="12192000" cy="4814445"/>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1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l">
              <a:lnSpc>
                <a:spcPct val="90000"/>
              </a:lnSpc>
              <a:spcBef>
                <a:spcPts val="0"/>
              </a:spcBef>
              <a:spcAft>
                <a:spcPts val="0"/>
              </a:spcAft>
              <a:buClr>
                <a:srgbClr val="963737"/>
              </a:buClr>
              <a:buSzPts val="1800"/>
              <a:buFont typeface="Wingdings" panose="05000000000000000000" pitchFamily="2" charset="2"/>
              <a:buChar char="§"/>
              <a:defRPr sz="23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dirty="0"/>
          </a:p>
        </p:txBody>
      </p:sp>
      <p:sp>
        <p:nvSpPr>
          <p:cNvPr id="26" name="Google Shape;26;p49"/>
          <p:cNvSpPr txBox="1"/>
          <p:nvPr userDrawn="1"/>
        </p:nvSpPr>
        <p:spPr>
          <a:xfrm>
            <a:off x="1" y="600804"/>
            <a:ext cx="219896" cy="867538"/>
          </a:xfrm>
          <a:prstGeom prst="rect">
            <a:avLst/>
          </a:prstGeom>
          <a:solidFill>
            <a:srgbClr val="FB743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p:cNvPicPr>
            <a:picLocks noChangeAspect="1"/>
          </p:cNvPicPr>
          <p:nvPr userDrawn="1"/>
        </p:nvPicPr>
        <p:blipFill>
          <a:blip r:embed="rId2"/>
          <a:stretch>
            <a:fillRect/>
          </a:stretch>
        </p:blipFill>
        <p:spPr>
          <a:xfrm>
            <a:off x="11389199" y="25370"/>
            <a:ext cx="802801" cy="1349067"/>
          </a:xfrm>
          <a:prstGeom prst="rect">
            <a:avLst/>
          </a:prstGeom>
        </p:spPr>
      </p:pic>
      <p:pic>
        <p:nvPicPr>
          <p:cNvPr id="3" name="Picture 2">
            <a:extLst>
              <a:ext uri="{FF2B5EF4-FFF2-40B4-BE49-F238E27FC236}">
                <a16:creationId xmlns:a16="http://schemas.microsoft.com/office/drawing/2014/main" id="{C27C59A4-873A-9F24-D0CF-49407B9C5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7909"/>
            <a:ext cx="1197849" cy="582842"/>
          </a:xfrm>
          <a:prstGeom prst="rect">
            <a:avLst/>
          </a:prstGeom>
        </p:spPr>
      </p:pic>
      <p:pic>
        <p:nvPicPr>
          <p:cNvPr id="2" name="Picture 1">
            <a:extLst>
              <a:ext uri="{FF2B5EF4-FFF2-40B4-BE49-F238E27FC236}">
                <a16:creationId xmlns:a16="http://schemas.microsoft.com/office/drawing/2014/main" id="{2C8BF003-DE94-8FC6-3C20-271FF86E136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453319"/>
            <a:ext cx="11784330" cy="4125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49A8C01-8DC2-97C8-4F54-16BE6D03727C}"/>
              </a:ext>
            </a:extLst>
          </p:cNvPr>
          <p:cNvCxnSpPr>
            <a:cxnSpLocks/>
          </p:cNvCxnSpPr>
          <p:nvPr userDrawn="1"/>
        </p:nvCxnSpPr>
        <p:spPr>
          <a:xfrm>
            <a:off x="0" y="1468342"/>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E00232-167D-C55B-1FD9-04BD27E02609}"/>
              </a:ext>
            </a:extLst>
          </p:cNvPr>
          <p:cNvSpPr txBox="1"/>
          <p:nvPr userDrawn="1"/>
        </p:nvSpPr>
        <p:spPr>
          <a:xfrm>
            <a:off x="15556230" y="3337560"/>
            <a:ext cx="184731" cy="307777"/>
          </a:xfrm>
          <a:prstGeom prst="rect">
            <a:avLst/>
          </a:prstGeom>
          <a:noFill/>
          <a:ln>
            <a:solidFill>
              <a:schemeClr val="accent2"/>
            </a:solidFill>
          </a:ln>
        </p:spPr>
        <p:txBody>
          <a:bodyPr wrap="none" rtlCol="0">
            <a:spAutoFit/>
          </a:bodyPr>
          <a:lstStyle/>
          <a:p>
            <a:endParaRPr lang="en-VN" dirty="0"/>
          </a:p>
        </p:txBody>
      </p:sp>
      <p:sp>
        <p:nvSpPr>
          <p:cNvPr id="25" name="Google Shape;25;p49"/>
          <p:cNvSpPr txBox="1">
            <a:spLocks noGrp="1"/>
          </p:cNvSpPr>
          <p:nvPr>
            <p:ph type="sldNum" idx="12"/>
          </p:nvPr>
        </p:nvSpPr>
        <p:spPr>
          <a:xfrm>
            <a:off x="11784330" y="6460934"/>
            <a:ext cx="412640" cy="387127"/>
          </a:xfrm>
          <a:prstGeom prst="rect">
            <a:avLst/>
          </a:prstGeom>
          <a:solidFill>
            <a:srgbClr val="FB7432"/>
          </a:solidFill>
          <a:ln/>
        </p:spPr>
        <p:style>
          <a:lnRef idx="2">
            <a:schemeClr val="accent2"/>
          </a:lnRef>
          <a:fillRef idx="1">
            <a:schemeClr val="lt1"/>
          </a:fillRef>
          <a:effectRef idx="0">
            <a:schemeClr val="accent2"/>
          </a:effectRef>
          <a:fontRef idx="minor">
            <a:schemeClr val="dk1"/>
          </a:fontRef>
        </p:style>
        <p:txBody>
          <a:bodyPr spcFirstLastPara="1" wrap="none" lIns="91425" tIns="45700" rIns="91425" bIns="45700" anchor="ctr" anchorCtr="0">
            <a:noAutofit/>
          </a:bodyPr>
          <a:lstStyle>
            <a:lvl1pPr marL="0" lvl="0" indent="0" algn="ctr">
              <a:spcBef>
                <a:spcPts val="0"/>
              </a:spcBef>
              <a:buNone/>
              <a:defRPr sz="1400" b="1">
                <a:solidFill>
                  <a:schemeClr val="bg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8E955E-38D4-6645-BF9C-5404CE26DFBD}" type="datetime1">
              <a:rPr lang="en-US" smtClean="0"/>
              <a:t>4/15/2024</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smtClean="0">
                <a:solidFill>
                  <a:schemeClr val="accent2"/>
                </a:solidFill>
                <a:latin typeface="Arial" panose="020B0604020202020204" pitchFamily="34" charset="0"/>
                <a:ea typeface="+mj-ea"/>
                <a:cs typeface="Arial" panose="020B0604020202020204" pitchFamily="34" charset="0"/>
              </a:rPr>
              <a:t>Introduction </a:t>
            </a:r>
            <a:r>
              <a:rPr lang="en-US" sz="4400" b="1" kern="1200" smtClean="0">
                <a:solidFill>
                  <a:schemeClr val="accent2"/>
                </a:solidFill>
                <a:latin typeface="Arial" panose="020B0604020202020204" pitchFamily="34" charset="0"/>
                <a:ea typeface="+mj-ea"/>
                <a:cs typeface="Arial" panose="020B0604020202020204" pitchFamily="34" charset="0"/>
              </a:rPr>
              <a:t>to JavaFX</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rPr>
              <a:t>JavaFX Scene Builder</a:t>
            </a:r>
            <a:endParaRPr lang="en-US" dirty="0">
              <a:latin typeface="+mj-lt"/>
            </a:endParaRPr>
          </a:p>
        </p:txBody>
      </p:sp>
      <p:sp>
        <p:nvSpPr>
          <p:cNvPr id="3" name="Text Placeholder 2"/>
          <p:cNvSpPr>
            <a:spLocks noGrp="1"/>
          </p:cNvSpPr>
          <p:nvPr>
            <p:ph type="body" idx="1"/>
          </p:nvPr>
        </p:nvSpPr>
        <p:spPr/>
        <p:txBody>
          <a:bodyPr/>
          <a:lstStyle/>
          <a:p>
            <a:r>
              <a:rPr lang="en-US" altLang="en-US" dirty="0">
                <a:solidFill>
                  <a:srgbClr val="000000"/>
                </a:solidFill>
              </a:rPr>
              <a:t>The FXML code is separate from the program logic that’s defined in Java source code—this separation of the interface (the GUI) from the implementation (the Java code) makes it easier to debug, modify and maintain JavaFX GUI apps. </a:t>
            </a:r>
          </a:p>
          <a:p>
            <a:pPr marL="109537" indent="0">
              <a:buNone/>
            </a:pPr>
            <a:endParaRPr lang="en-US" altLang="en-US" dirty="0">
              <a:solidFill>
                <a:srgbClr val="000000"/>
              </a:solidFill>
            </a:endParaRPr>
          </a:p>
          <a:p>
            <a:r>
              <a:rPr lang="en-US" altLang="en-US" dirty="0">
                <a:solidFill>
                  <a:srgbClr val="000000"/>
                </a:solidFill>
              </a:rPr>
              <a:t>Placing GUI components in a window can be tedious. Being able to do it dynamically using a configuration file makes the job much easier.</a:t>
            </a:r>
          </a:p>
          <a:p>
            <a:endParaRPr lang="en-US" altLang="en-US" dirty="0">
              <a:solidFill>
                <a:srgbClr val="000000"/>
              </a:solidFill>
            </a:endParaRPr>
          </a:p>
          <a:p>
            <a:r>
              <a:rPr lang="en-US" altLang="en-US" dirty="0">
                <a:solidFill>
                  <a:srgbClr val="000000"/>
                </a:solidFill>
              </a:rPr>
              <a:t>No additional compilation is needed unless actions need to be programmed in the Controller.java class.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372320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rPr>
              <a:t>JavaFX App Window Structure</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1659726" y="2162936"/>
            <a:ext cx="8421565" cy="3110104"/>
          </a:xfrm>
          <a:prstGeom prst="rect">
            <a:avLst/>
          </a:prstGeom>
        </p:spPr>
      </p:pic>
    </p:spTree>
    <p:extLst>
      <p:ext uri="{BB962C8B-B14F-4D97-AF65-F5344CB8AC3E}">
        <p14:creationId xmlns:p14="http://schemas.microsoft.com/office/powerpoint/2010/main" val="422419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n-lt"/>
              </a:rPr>
              <a:t>JavaFX App Window Structure</a:t>
            </a:r>
            <a:endParaRPr lang="en-US" dirty="0">
              <a:latin typeface="+mn-lt"/>
            </a:endParaRPr>
          </a:p>
        </p:txBody>
      </p:sp>
      <p:sp>
        <p:nvSpPr>
          <p:cNvPr id="3" name="Text Placeholder 2"/>
          <p:cNvSpPr>
            <a:spLocks noGrp="1"/>
          </p:cNvSpPr>
          <p:nvPr>
            <p:ph type="body" idx="1"/>
          </p:nvPr>
        </p:nvSpPr>
        <p:spPr/>
        <p:txBody>
          <a:bodyPr/>
          <a:lstStyle/>
          <a:p>
            <a:r>
              <a:rPr lang="en-US" dirty="0">
                <a:latin typeface="+mj-lt"/>
              </a:rPr>
              <a:t>The </a:t>
            </a:r>
            <a:r>
              <a:rPr lang="en-US" b="1" dirty="0">
                <a:solidFill>
                  <a:schemeClr val="tx1">
                    <a:lumMod val="95000"/>
                    <a:lumOff val="5000"/>
                  </a:schemeClr>
                </a:solidFill>
              </a:rPr>
              <a:t>Stage</a:t>
            </a:r>
            <a:r>
              <a:rPr lang="en-US" dirty="0">
                <a:latin typeface="+mj-lt"/>
              </a:rPr>
              <a:t> is the window in which a JavaFX app’s GUI is displayed </a:t>
            </a:r>
          </a:p>
          <a:p>
            <a:pPr lvl="1"/>
            <a:r>
              <a:rPr lang="en-US" sz="2600" dirty="0">
                <a:latin typeface="+mj-lt"/>
              </a:rPr>
              <a:t>It’s an instance of class </a:t>
            </a:r>
            <a:r>
              <a:rPr lang="en-US" sz="2600" b="1" dirty="0">
                <a:solidFill>
                  <a:schemeClr val="tx1">
                    <a:lumMod val="95000"/>
                    <a:lumOff val="5000"/>
                  </a:schemeClr>
                </a:solidFill>
              </a:rPr>
              <a:t>Stage</a:t>
            </a:r>
            <a:r>
              <a:rPr lang="en-US" sz="2600" dirty="0">
                <a:latin typeface="+mj-lt"/>
              </a:rPr>
              <a:t> (package </a:t>
            </a:r>
            <a:r>
              <a:rPr lang="en-US" sz="2600" dirty="0" err="1">
                <a:latin typeface="+mj-lt"/>
              </a:rPr>
              <a:t>javafx.stage</a:t>
            </a:r>
            <a:r>
              <a:rPr lang="en-US" sz="2600" dirty="0">
                <a:latin typeface="+mj-lt"/>
              </a:rPr>
              <a:t>).</a:t>
            </a:r>
          </a:p>
          <a:p>
            <a:r>
              <a:rPr lang="en-US" dirty="0">
                <a:latin typeface="+mj-lt"/>
              </a:rPr>
              <a:t>The </a:t>
            </a:r>
            <a:r>
              <a:rPr lang="en-US" b="1" dirty="0">
                <a:solidFill>
                  <a:schemeClr val="tx1">
                    <a:lumMod val="95000"/>
                    <a:lumOff val="5000"/>
                  </a:schemeClr>
                </a:solidFill>
              </a:rPr>
              <a:t>Stage</a:t>
            </a:r>
            <a:r>
              <a:rPr lang="en-US" dirty="0">
                <a:latin typeface="+mj-lt"/>
              </a:rPr>
              <a:t> contains one active </a:t>
            </a:r>
            <a:r>
              <a:rPr lang="en-US" b="1" dirty="0">
                <a:solidFill>
                  <a:schemeClr val="tx1">
                    <a:lumMod val="95000"/>
                    <a:lumOff val="5000"/>
                  </a:schemeClr>
                </a:solidFill>
              </a:rPr>
              <a:t>Scene</a:t>
            </a:r>
            <a:r>
              <a:rPr lang="en-US" dirty="0">
                <a:latin typeface="+mj-lt"/>
              </a:rPr>
              <a:t> that defines the GUI as a </a:t>
            </a:r>
            <a:r>
              <a:rPr lang="en-US" b="1" dirty="0">
                <a:solidFill>
                  <a:schemeClr val="tx1">
                    <a:lumMod val="95000"/>
                    <a:lumOff val="5000"/>
                  </a:schemeClr>
                </a:solidFill>
              </a:rPr>
              <a:t>scene</a:t>
            </a:r>
            <a:r>
              <a:rPr lang="en-US" b="1" dirty="0">
                <a:latin typeface="+mj-lt"/>
              </a:rPr>
              <a:t> </a:t>
            </a:r>
            <a:r>
              <a:rPr lang="en-US" b="1" dirty="0" smtClean="0">
                <a:solidFill>
                  <a:schemeClr val="tx1">
                    <a:lumMod val="95000"/>
                    <a:lumOff val="5000"/>
                  </a:schemeClr>
                </a:solidFill>
              </a:rPr>
              <a:t>graph -a</a:t>
            </a:r>
            <a:r>
              <a:rPr lang="en-US" dirty="0" smtClean="0">
                <a:latin typeface="+mj-lt"/>
              </a:rPr>
              <a:t> </a:t>
            </a:r>
            <a:r>
              <a:rPr lang="en-US" dirty="0">
                <a:latin typeface="+mj-lt"/>
              </a:rPr>
              <a:t>tree data structure of an app’s visual elements, such as GUI controls, shapes, images, video, text and. </a:t>
            </a:r>
          </a:p>
          <a:p>
            <a:r>
              <a:rPr lang="en-US" dirty="0">
                <a:latin typeface="+mj-lt"/>
              </a:rPr>
              <a:t>The scene is an instance of class </a:t>
            </a:r>
            <a:r>
              <a:rPr lang="en-US" b="1" dirty="0">
                <a:solidFill>
                  <a:schemeClr val="tx1">
                    <a:lumMod val="95000"/>
                    <a:lumOff val="5000"/>
                  </a:schemeClr>
                </a:solidFill>
              </a:rPr>
              <a:t>Scene</a:t>
            </a:r>
            <a:r>
              <a:rPr lang="en-US" dirty="0">
                <a:latin typeface="+mj-lt"/>
              </a:rPr>
              <a:t> (package </a:t>
            </a:r>
            <a:r>
              <a:rPr lang="en-US" dirty="0" err="1">
                <a:latin typeface="+mj-lt"/>
              </a:rPr>
              <a:t>javafx.scene</a:t>
            </a:r>
            <a:r>
              <a:rPr lang="en-US" dirty="0">
                <a:latin typeface="+mj-lt"/>
              </a:rPr>
              <a:t>). </a:t>
            </a:r>
            <a:endParaRPr lang="en-US" dirty="0" smtClean="0">
              <a:latin typeface="+mj-lt"/>
            </a:endParaRPr>
          </a:p>
          <a:p>
            <a:pPr marL="3175" indent="0">
              <a:buNone/>
            </a:pPr>
            <a:endParaRPr lang="en-US" dirty="0">
              <a:latin typeface="+mj-lt"/>
            </a:endParaRPr>
          </a:p>
          <a:p>
            <a:r>
              <a:rPr lang="en-US" b="1" dirty="0">
                <a:solidFill>
                  <a:schemeClr val="tx1">
                    <a:lumMod val="95000"/>
                    <a:lumOff val="5000"/>
                  </a:schemeClr>
                </a:solidFill>
              </a:rPr>
              <a:t>Controls</a:t>
            </a:r>
            <a:r>
              <a:rPr lang="en-US" dirty="0">
                <a:solidFill>
                  <a:srgbClr val="0000CC"/>
                </a:solidFill>
                <a:latin typeface="+mj-lt"/>
              </a:rPr>
              <a:t> </a:t>
            </a:r>
            <a:r>
              <a:rPr lang="en-US" dirty="0">
                <a:latin typeface="+mj-lt"/>
              </a:rPr>
              <a:t>are GUI components, such as </a:t>
            </a:r>
          </a:p>
          <a:p>
            <a:pPr lvl="1"/>
            <a:r>
              <a:rPr lang="en-US" sz="2600" dirty="0">
                <a:latin typeface="+mj-lt"/>
              </a:rPr>
              <a:t>Labels that display text, </a:t>
            </a:r>
          </a:p>
          <a:p>
            <a:pPr lvl="1"/>
            <a:r>
              <a:rPr lang="en-US" sz="2600" dirty="0" err="1">
                <a:latin typeface="+mj-lt"/>
              </a:rPr>
              <a:t>TextFields</a:t>
            </a:r>
            <a:r>
              <a:rPr lang="en-US" sz="2600" dirty="0">
                <a:latin typeface="+mj-lt"/>
              </a:rPr>
              <a:t> that enable a program to receive user input, </a:t>
            </a:r>
          </a:p>
          <a:p>
            <a:pPr lvl="1"/>
            <a:r>
              <a:rPr lang="en-US" sz="2600" dirty="0">
                <a:latin typeface="+mj-lt"/>
              </a:rPr>
              <a:t>Buttons that users click to initiate actions, and more. </a:t>
            </a:r>
            <a:endParaRPr lang="en-US" sz="2600" b="1" i="1" dirty="0">
              <a:latin typeface="+mj-lt"/>
            </a:endParaRP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2414232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JavaFX Application Layout</a:t>
            </a:r>
          </a:p>
        </p:txBody>
      </p:sp>
      <p:sp>
        <p:nvSpPr>
          <p:cNvPr id="3" name="Text Placeholder 2"/>
          <p:cNvSpPr>
            <a:spLocks noGrp="1"/>
          </p:cNvSpPr>
          <p:nvPr>
            <p:ph type="body" idx="1"/>
          </p:nvPr>
        </p:nvSpPr>
        <p:spPr/>
        <p:txBody>
          <a:bodyPr/>
          <a:lstStyle/>
          <a:p>
            <a:r>
              <a:rPr lang="en-US" dirty="0">
                <a:latin typeface="+mj-lt"/>
              </a:rPr>
              <a:t>An application Window in JavaFX is known as a </a:t>
            </a:r>
            <a:r>
              <a:rPr lang="en-US" b="1" dirty="0">
                <a:solidFill>
                  <a:schemeClr val="tx1">
                    <a:lumMod val="95000"/>
                    <a:lumOff val="5000"/>
                  </a:schemeClr>
                </a:solidFill>
                <a:latin typeface="+mj-lt"/>
              </a:rPr>
              <a:t>Stage</a:t>
            </a:r>
            <a:r>
              <a:rPr lang="en-US" dirty="0">
                <a:solidFill>
                  <a:srgbClr val="0000CC"/>
                </a:solidFill>
                <a:latin typeface="+mj-lt"/>
              </a:rPr>
              <a:t>.</a:t>
            </a:r>
          </a:p>
          <a:p>
            <a:pPr lvl="1"/>
            <a:r>
              <a:rPr lang="en-US" sz="2600" dirty="0">
                <a:latin typeface="+mj-lt"/>
              </a:rPr>
              <a:t>package </a:t>
            </a:r>
            <a:r>
              <a:rPr lang="en-US" sz="2600" dirty="0" err="1">
                <a:latin typeface="+mj-lt"/>
              </a:rPr>
              <a:t>javafx.stage</a:t>
            </a:r>
            <a:endParaRPr lang="en-US" sz="2600" dirty="0">
              <a:latin typeface="+mj-lt"/>
            </a:endParaRPr>
          </a:p>
          <a:p>
            <a:pPr marL="109537" indent="0">
              <a:buNone/>
            </a:pPr>
            <a:endParaRPr lang="en-US" dirty="0">
              <a:solidFill>
                <a:srgbClr val="0000CC"/>
              </a:solidFill>
              <a:latin typeface="+mj-lt"/>
            </a:endParaRPr>
          </a:p>
          <a:p>
            <a:r>
              <a:rPr lang="en-US" dirty="0">
                <a:latin typeface="+mj-lt"/>
              </a:rPr>
              <a:t>A </a:t>
            </a:r>
            <a:r>
              <a:rPr lang="en-US" b="1" dirty="0">
                <a:solidFill>
                  <a:schemeClr val="tx1">
                    <a:lumMod val="95000"/>
                    <a:lumOff val="5000"/>
                  </a:schemeClr>
                </a:solidFill>
                <a:latin typeface="+mj-lt"/>
              </a:rPr>
              <a:t>Stage</a:t>
            </a:r>
            <a:r>
              <a:rPr lang="en-US" dirty="0">
                <a:latin typeface="+mj-lt"/>
              </a:rPr>
              <a:t> contains an active </a:t>
            </a:r>
            <a:r>
              <a:rPr lang="en-US" b="1" dirty="0">
                <a:solidFill>
                  <a:schemeClr val="tx1">
                    <a:lumMod val="95000"/>
                    <a:lumOff val="5000"/>
                  </a:schemeClr>
                </a:solidFill>
                <a:latin typeface="+mj-lt"/>
              </a:rPr>
              <a:t>Scene</a:t>
            </a:r>
            <a:r>
              <a:rPr lang="en-US" dirty="0">
                <a:latin typeface="+mj-lt"/>
              </a:rPr>
              <a:t> which is set to a Layout container.</a:t>
            </a:r>
          </a:p>
          <a:p>
            <a:pPr lvl="1"/>
            <a:r>
              <a:rPr lang="en-US" sz="2600" dirty="0">
                <a:latin typeface="+mj-lt"/>
              </a:rPr>
              <a:t>package </a:t>
            </a:r>
            <a:r>
              <a:rPr lang="en-US" sz="2600" dirty="0" err="1">
                <a:latin typeface="+mj-lt"/>
              </a:rPr>
              <a:t>javafx.scene</a:t>
            </a:r>
            <a:endParaRPr lang="en-US" sz="2600" dirty="0">
              <a:latin typeface="+mj-lt"/>
            </a:endParaRPr>
          </a:p>
          <a:p>
            <a:pPr marL="392113" lvl="1" indent="0">
              <a:buNone/>
            </a:pPr>
            <a:endParaRPr lang="en-US" sz="2600" dirty="0">
              <a:latin typeface="+mj-lt"/>
            </a:endParaRPr>
          </a:p>
          <a:p>
            <a:r>
              <a:rPr lang="en-US" dirty="0">
                <a:latin typeface="+mj-lt"/>
              </a:rPr>
              <a:t>The Scene may have other Layout containers for organizing </a:t>
            </a:r>
            <a:r>
              <a:rPr lang="en-US" b="1" dirty="0">
                <a:solidFill>
                  <a:schemeClr val="tx1">
                    <a:lumMod val="95000"/>
                    <a:lumOff val="5000"/>
                  </a:schemeClr>
                </a:solidFill>
                <a:latin typeface="+mj-lt"/>
              </a:rPr>
              <a:t>Controllers</a:t>
            </a:r>
            <a:r>
              <a:rPr lang="en-US" dirty="0">
                <a:latin typeface="+mj-lt"/>
              </a:rPr>
              <a:t> in a Tree organization.</a:t>
            </a:r>
          </a:p>
          <a:p>
            <a:pPr lvl="1"/>
            <a:r>
              <a:rPr lang="en-US" sz="2600" dirty="0">
                <a:latin typeface="+mj-lt"/>
              </a:rPr>
              <a:t>Nodes with children are layout containers.</a:t>
            </a:r>
          </a:p>
          <a:p>
            <a:pPr lvl="1"/>
            <a:r>
              <a:rPr lang="en-US" sz="2600" dirty="0">
                <a:latin typeface="+mj-lt"/>
              </a:rPr>
              <a:t>Nodes without children are widgets.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450244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JavaFX Application Layout</a:t>
            </a:r>
            <a:endParaRPr lang="en-US" dirty="0"/>
          </a:p>
        </p:txBody>
      </p:sp>
      <p:sp>
        <p:nvSpPr>
          <p:cNvPr id="3" name="Text Placeholder 2"/>
          <p:cNvSpPr>
            <a:spLocks noGrp="1"/>
          </p:cNvSpPr>
          <p:nvPr>
            <p:ph type="body" idx="1"/>
          </p:nvPr>
        </p:nvSpPr>
        <p:spPr/>
        <p:txBody>
          <a:bodyPr/>
          <a:lstStyle/>
          <a:p>
            <a:r>
              <a:rPr lang="en-US" dirty="0">
                <a:latin typeface="+mj-lt"/>
              </a:rPr>
              <a:t>Each visual element in the scene graph is a </a:t>
            </a:r>
            <a:r>
              <a:rPr lang="en-US" b="1" dirty="0" smtClean="0">
                <a:latin typeface="+mj-lt"/>
              </a:rPr>
              <a:t>node</a:t>
            </a:r>
            <a:r>
              <a:rPr lang="en-US" dirty="0" smtClean="0">
                <a:latin typeface="+mj-lt"/>
              </a:rPr>
              <a:t> - an </a:t>
            </a:r>
            <a:r>
              <a:rPr lang="en-US" dirty="0">
                <a:latin typeface="+mj-lt"/>
              </a:rPr>
              <a:t>instance of a subclass of </a:t>
            </a:r>
            <a:r>
              <a:rPr lang="en-US" b="1" dirty="0">
                <a:latin typeface="+mj-lt"/>
              </a:rPr>
              <a:t>Node</a:t>
            </a:r>
            <a:r>
              <a:rPr lang="en-US" dirty="0">
                <a:latin typeface="+mj-lt"/>
              </a:rPr>
              <a:t> (package </a:t>
            </a:r>
            <a:r>
              <a:rPr lang="en-US" dirty="0" err="1">
                <a:latin typeface="+mj-lt"/>
              </a:rPr>
              <a:t>javafx.scene</a:t>
            </a:r>
            <a:r>
              <a:rPr lang="en-US" dirty="0">
                <a:latin typeface="+mj-lt"/>
              </a:rPr>
              <a:t>), which defines common attributes and behaviors for all nodes</a:t>
            </a:r>
          </a:p>
          <a:p>
            <a:pPr marL="109537" indent="0">
              <a:buNone/>
            </a:pPr>
            <a:endParaRPr lang="en-US" dirty="0">
              <a:latin typeface="+mj-lt"/>
            </a:endParaRPr>
          </a:p>
          <a:p>
            <a:r>
              <a:rPr lang="en-US" dirty="0">
                <a:latin typeface="+mj-lt"/>
              </a:rPr>
              <a:t>With the exception of the first node in the scene </a:t>
            </a:r>
            <a:r>
              <a:rPr lang="en-US" dirty="0" smtClean="0">
                <a:latin typeface="+mj-lt"/>
              </a:rPr>
              <a:t>graph - the </a:t>
            </a:r>
            <a:r>
              <a:rPr lang="en-US" b="1" dirty="0">
                <a:latin typeface="+mj-lt"/>
              </a:rPr>
              <a:t>root </a:t>
            </a:r>
            <a:r>
              <a:rPr lang="en-US" b="1" dirty="0" smtClean="0">
                <a:latin typeface="+mj-lt"/>
              </a:rPr>
              <a:t>node</a:t>
            </a:r>
            <a:r>
              <a:rPr lang="en-US" dirty="0">
                <a:latin typeface="+mj-lt"/>
              </a:rPr>
              <a:t> </a:t>
            </a:r>
            <a:r>
              <a:rPr lang="en-US" dirty="0" smtClean="0">
                <a:latin typeface="+mj-lt"/>
              </a:rPr>
              <a:t>- each </a:t>
            </a:r>
            <a:r>
              <a:rPr lang="en-US" dirty="0">
                <a:latin typeface="+mj-lt"/>
              </a:rPr>
              <a:t>node in the scene graph has one parent. </a:t>
            </a:r>
          </a:p>
          <a:p>
            <a:pPr marL="109537" indent="0">
              <a:buNone/>
            </a:pPr>
            <a:endParaRPr lang="en-US" dirty="0">
              <a:latin typeface="+mj-lt"/>
            </a:endParaRPr>
          </a:p>
          <a:p>
            <a:r>
              <a:rPr lang="en-US" dirty="0">
                <a:latin typeface="+mj-lt"/>
              </a:rPr>
              <a:t>Nodes can have transforms (e.g., moving, rotating and scaling), opacity (whether a node is transparent, partially transparent or opaque), effects (e.g., drop shadows, blurs, reflection and lighting) and more.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242507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lt1"/>
          </a:solidFill>
          <a:ln>
            <a:noFill/>
          </a:ln>
        </p:spPr>
        <p:txBody>
          <a:bodyPr spcFirstLastPara="1" wrap="square" lIns="91425" tIns="45700" rIns="91425" bIns="45700" anchor="ctr" anchorCtr="0">
            <a:normAutofit/>
          </a:bodyPr>
          <a:lstStyle/>
          <a:p>
            <a:r>
              <a:rPr lang="en-US" dirty="0">
                <a:solidFill>
                  <a:schemeClr val="tx1"/>
                </a:solidFill>
              </a:rPr>
              <a:t>JavaFX </a:t>
            </a:r>
            <a:r>
              <a:rPr lang="en-US" dirty="0" smtClean="0">
                <a:solidFill>
                  <a:schemeClr val="tx1"/>
                </a:solidFill>
              </a:rPr>
              <a:t>Application Controls</a:t>
            </a:r>
            <a:endParaRPr lang="en-US" dirty="0">
              <a:solidFill>
                <a:schemeClr val="tx1"/>
              </a:solidFill>
            </a:endParaRPr>
          </a:p>
        </p:txBody>
      </p:sp>
      <p:sp>
        <p:nvSpPr>
          <p:cNvPr id="3" name="Text Placeholder 2"/>
          <p:cNvSpPr>
            <a:spLocks noGrp="1"/>
          </p:cNvSpPr>
          <p:nvPr>
            <p:ph type="body" idx="1"/>
          </p:nvPr>
        </p:nvSpPr>
        <p:spPr/>
        <p:txBody>
          <a:bodyPr>
            <a:normAutofit/>
          </a:bodyPr>
          <a:lstStyle/>
          <a:p>
            <a:r>
              <a:rPr lang="en-US" dirty="0"/>
              <a:t>Nodes with children are typically </a:t>
            </a:r>
            <a:r>
              <a:rPr lang="en-US" b="1" dirty="0">
                <a:solidFill>
                  <a:schemeClr val="tx1">
                    <a:lumMod val="95000"/>
                    <a:lumOff val="5000"/>
                  </a:schemeClr>
                </a:solidFill>
              </a:rPr>
              <a:t>layout containers </a:t>
            </a:r>
            <a:r>
              <a:rPr lang="en-US" dirty="0"/>
              <a:t>that arrange their child nodes in the scene. </a:t>
            </a:r>
          </a:p>
          <a:p>
            <a:pPr lvl="1"/>
            <a:r>
              <a:rPr lang="en-US" sz="2600" b="1" dirty="0">
                <a:solidFill>
                  <a:schemeClr val="tx1">
                    <a:lumMod val="95000"/>
                    <a:lumOff val="5000"/>
                  </a:schemeClr>
                </a:solidFill>
              </a:rPr>
              <a:t>Layout</a:t>
            </a:r>
            <a:r>
              <a:rPr lang="en-US" sz="2600" dirty="0">
                <a:solidFill>
                  <a:srgbClr val="0000CC"/>
                </a:solidFill>
              </a:rPr>
              <a:t> </a:t>
            </a:r>
            <a:r>
              <a:rPr lang="en-US" sz="2600" b="1" dirty="0">
                <a:solidFill>
                  <a:schemeClr val="tx1">
                    <a:lumMod val="95000"/>
                    <a:lumOff val="5000"/>
                  </a:schemeClr>
                </a:solidFill>
              </a:rPr>
              <a:t>containers</a:t>
            </a:r>
            <a:r>
              <a:rPr lang="en-US" sz="2600" dirty="0"/>
              <a:t> contain </a:t>
            </a:r>
            <a:r>
              <a:rPr lang="en-US" sz="2600" b="1" dirty="0"/>
              <a:t>controls</a:t>
            </a:r>
            <a:r>
              <a:rPr lang="en-US" sz="2600" dirty="0"/>
              <a:t> that accept inputs or other layout containers.</a:t>
            </a:r>
          </a:p>
          <a:p>
            <a:endParaRPr lang="en-US" dirty="0"/>
          </a:p>
          <a:p>
            <a:r>
              <a:rPr lang="en-US" dirty="0"/>
              <a:t>When the user interacts with a </a:t>
            </a:r>
            <a:r>
              <a:rPr lang="en-US" b="1" dirty="0">
                <a:solidFill>
                  <a:schemeClr val="tx1">
                    <a:lumMod val="95000"/>
                    <a:lumOff val="5000"/>
                  </a:schemeClr>
                </a:solidFill>
              </a:rPr>
              <a:t>control</a:t>
            </a:r>
            <a:r>
              <a:rPr lang="en-US" dirty="0"/>
              <a:t>, the control generates an </a:t>
            </a:r>
            <a:r>
              <a:rPr lang="en-US" b="1" dirty="0">
                <a:solidFill>
                  <a:schemeClr val="tx1">
                    <a:lumMod val="95000"/>
                    <a:lumOff val="5000"/>
                  </a:schemeClr>
                </a:solidFill>
              </a:rPr>
              <a:t>event</a:t>
            </a:r>
            <a:r>
              <a:rPr lang="en-US" dirty="0"/>
              <a:t>. </a:t>
            </a:r>
          </a:p>
          <a:p>
            <a:r>
              <a:rPr lang="en-US" dirty="0"/>
              <a:t>Programs can respond to these events—known as event handling—to specify what should happen when each user interaction occurs. </a:t>
            </a:r>
          </a:p>
          <a:p>
            <a:endParaRPr lang="en-US" dirty="0"/>
          </a:p>
          <a:p>
            <a:r>
              <a:rPr lang="en-US" dirty="0"/>
              <a:t>An </a:t>
            </a:r>
            <a:r>
              <a:rPr lang="en-US" b="1" dirty="0"/>
              <a:t>event handler</a:t>
            </a:r>
            <a:r>
              <a:rPr lang="en-US" dirty="0"/>
              <a:t> is a method that responds to a user interaction. An FXML GUI’s event handlers are defined in a so-called </a:t>
            </a:r>
            <a:r>
              <a:rPr lang="en-US" b="1" dirty="0"/>
              <a:t>controller class</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1779411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JavaFX </a:t>
            </a:r>
            <a:r>
              <a:rPr lang="en-US" dirty="0"/>
              <a:t>Application </a:t>
            </a:r>
            <a:r>
              <a:rPr lang="en-US" dirty="0" smtClean="0"/>
              <a:t>Class</a:t>
            </a:r>
            <a:endParaRPr lang="en-US" dirty="0"/>
          </a:p>
        </p:txBody>
      </p:sp>
      <p:sp>
        <p:nvSpPr>
          <p:cNvPr id="3" name="Text Placeholder 2"/>
          <p:cNvSpPr>
            <a:spLocks noGrp="1"/>
          </p:cNvSpPr>
          <p:nvPr>
            <p:ph type="body" idx="1"/>
          </p:nvPr>
        </p:nvSpPr>
        <p:spPr/>
        <p:txBody>
          <a:bodyPr>
            <a:normAutofit/>
          </a:bodyPr>
          <a:lstStyle/>
          <a:p>
            <a:r>
              <a:rPr lang="en-US" dirty="0" smtClean="0"/>
              <a:t>JavaFX </a:t>
            </a:r>
            <a:r>
              <a:rPr lang="en-US" dirty="0"/>
              <a:t>class </a:t>
            </a:r>
            <a:r>
              <a:rPr lang="en-US" dirty="0" smtClean="0"/>
              <a:t>must </a:t>
            </a:r>
            <a:r>
              <a:rPr lang="en-US" dirty="0"/>
              <a:t>implement the abstract </a:t>
            </a:r>
            <a:r>
              <a:rPr lang="en-US" b="1" dirty="0"/>
              <a:t>start() </a:t>
            </a:r>
            <a:r>
              <a:rPr lang="en-US" dirty="0"/>
              <a:t>method of the </a:t>
            </a:r>
            <a:r>
              <a:rPr lang="en-US" b="1" dirty="0"/>
              <a:t>Application</a:t>
            </a:r>
            <a:r>
              <a:rPr lang="en-US" dirty="0"/>
              <a:t> </a:t>
            </a:r>
            <a:r>
              <a:rPr lang="en-US" dirty="0" smtClean="0"/>
              <a:t>class</a:t>
            </a:r>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5" name="Picture 4"/>
          <p:cNvPicPr>
            <a:picLocks noChangeAspect="1"/>
          </p:cNvPicPr>
          <p:nvPr/>
        </p:nvPicPr>
        <p:blipFill>
          <a:blip r:embed="rId2"/>
          <a:stretch>
            <a:fillRect/>
          </a:stretch>
        </p:blipFill>
        <p:spPr>
          <a:xfrm>
            <a:off x="2394677" y="2585016"/>
            <a:ext cx="7126396" cy="3233272"/>
          </a:xfrm>
          <a:prstGeom prst="rect">
            <a:avLst/>
          </a:prstGeom>
        </p:spPr>
      </p:pic>
    </p:spTree>
    <p:extLst>
      <p:ext uri="{BB962C8B-B14F-4D97-AF65-F5344CB8AC3E}">
        <p14:creationId xmlns:p14="http://schemas.microsoft.com/office/powerpoint/2010/main" val="320575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sp>
        <p:nvSpPr>
          <p:cNvPr id="6" name="Google Shape;91;p1"/>
          <p:cNvSpPr txBox="1">
            <a:spLocks/>
          </p:cNvSpPr>
          <p:nvPr/>
        </p:nvSpPr>
        <p:spPr>
          <a:xfrm>
            <a:off x="0" y="2910761"/>
            <a:ext cx="1219200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JavaFX Core Components, Concepts and Features</a:t>
            </a:r>
          </a:p>
        </p:txBody>
      </p:sp>
    </p:spTree>
    <p:extLst>
      <p:ext uri="{BB962C8B-B14F-4D97-AF65-F5344CB8AC3E}">
        <p14:creationId xmlns:p14="http://schemas.microsoft.com/office/powerpoint/2010/main" val="2024164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Scene to the Stage object</a:t>
            </a:r>
          </a:p>
        </p:txBody>
      </p:sp>
      <p:sp>
        <p:nvSpPr>
          <p:cNvPr id="3" name="Text Placeholder 2"/>
          <p:cNvSpPr>
            <a:spLocks noGrp="1"/>
          </p:cNvSpPr>
          <p:nvPr>
            <p:ph type="body" idx="1"/>
          </p:nvPr>
        </p:nvSpPr>
        <p:spPr/>
        <p:txBody>
          <a:bodyPr>
            <a:normAutofit/>
          </a:bodyPr>
          <a:lstStyle/>
          <a:p>
            <a:r>
              <a:rPr lang="en-US" dirty="0"/>
              <a:t>To display something inside the JavaFX application window you must add a Scene to the Stage object. </a:t>
            </a:r>
            <a:endParaRPr lang="en-US" dirty="0" smtClean="0"/>
          </a:p>
          <a:p>
            <a:pPr marL="3175" indent="0">
              <a:buNone/>
            </a:pPr>
            <a:endParaRPr lang="en-US" sz="3400" dirty="0" smtClean="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5" name="Picture 4"/>
          <p:cNvPicPr>
            <a:picLocks noChangeAspect="1"/>
          </p:cNvPicPr>
          <p:nvPr/>
        </p:nvPicPr>
        <p:blipFill>
          <a:blip r:embed="rId2"/>
          <a:stretch>
            <a:fillRect/>
          </a:stretch>
        </p:blipFill>
        <p:spPr>
          <a:xfrm>
            <a:off x="2117829" y="2640809"/>
            <a:ext cx="6385147" cy="3801080"/>
          </a:xfrm>
          <a:prstGeom prst="rect">
            <a:avLst/>
          </a:prstGeom>
        </p:spPr>
      </p:pic>
    </p:spTree>
    <p:extLst>
      <p:ext uri="{BB962C8B-B14F-4D97-AF65-F5344CB8AC3E}">
        <p14:creationId xmlns:p14="http://schemas.microsoft.com/office/powerpoint/2010/main" val="229706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a:t>
            </a:r>
            <a:r>
              <a:rPr lang="en-US" dirty="0" smtClean="0"/>
              <a:t>Stage</a:t>
            </a:r>
            <a:endParaRPr lang="en-US" dirty="0"/>
          </a:p>
        </p:txBody>
      </p:sp>
      <p:sp>
        <p:nvSpPr>
          <p:cNvPr id="3" name="Text Placeholder 2"/>
          <p:cNvSpPr>
            <a:spLocks noGrp="1"/>
          </p:cNvSpPr>
          <p:nvPr>
            <p:ph type="body" idx="1"/>
          </p:nvPr>
        </p:nvSpPr>
        <p:spPr>
          <a:xfrm>
            <a:off x="0" y="1627444"/>
            <a:ext cx="12192000" cy="5321996"/>
          </a:xfrm>
        </p:spPr>
        <p:txBody>
          <a:bodyPr>
            <a:normAutofit fontScale="92500" lnSpcReduction="20000"/>
          </a:bodyPr>
          <a:lstStyle/>
          <a:p>
            <a:r>
              <a:rPr lang="en-US" sz="2800" dirty="0"/>
              <a:t>A JavaFX Stage, </a:t>
            </a:r>
            <a:r>
              <a:rPr lang="en-US" sz="2800" dirty="0" err="1"/>
              <a:t>javafx.stage.Stage</a:t>
            </a:r>
            <a:r>
              <a:rPr lang="en-US" sz="2800" dirty="0"/>
              <a:t>, represents a window in a JavaFX desktop application. Inside a JavaFX </a:t>
            </a:r>
            <a:r>
              <a:rPr lang="en-US" sz="2800" dirty="0" smtClean="0"/>
              <a:t>Stage, insert </a:t>
            </a:r>
            <a:r>
              <a:rPr lang="en-US" sz="2800" dirty="0"/>
              <a:t>a JavaFX Scene which represents the content displayed inside a window - inside a Stage</a:t>
            </a:r>
            <a:r>
              <a:rPr lang="en-US" sz="2800" dirty="0" smtClean="0"/>
              <a:t>.</a:t>
            </a:r>
          </a:p>
          <a:p>
            <a:r>
              <a:rPr lang="en-US" sz="2800" dirty="0" smtClean="0"/>
              <a:t>Operations:</a:t>
            </a:r>
          </a:p>
          <a:p>
            <a:pPr lvl="1">
              <a:lnSpc>
                <a:spcPct val="110000"/>
              </a:lnSpc>
            </a:pPr>
            <a:r>
              <a:rPr lang="en-US" sz="2800" dirty="0"/>
              <a:t>Creating a Stage</a:t>
            </a:r>
          </a:p>
          <a:p>
            <a:pPr lvl="1">
              <a:lnSpc>
                <a:spcPct val="110000"/>
              </a:lnSpc>
            </a:pPr>
            <a:r>
              <a:rPr lang="en-US" sz="2800" dirty="0"/>
              <a:t>Showing a Stage (show() vs. </a:t>
            </a:r>
            <a:r>
              <a:rPr lang="en-US" sz="2800" dirty="0" err="1"/>
              <a:t>showAndWait</a:t>
            </a:r>
            <a:r>
              <a:rPr lang="en-US" sz="2800" dirty="0" smtClean="0"/>
              <a:t>())</a:t>
            </a:r>
          </a:p>
          <a:p>
            <a:pPr lvl="1">
              <a:lnSpc>
                <a:spcPct val="110000"/>
              </a:lnSpc>
            </a:pPr>
            <a:r>
              <a:rPr lang="en-US" sz="2800" dirty="0"/>
              <a:t>Set a Scene on a Stage</a:t>
            </a:r>
          </a:p>
          <a:p>
            <a:pPr lvl="1">
              <a:lnSpc>
                <a:spcPct val="110000"/>
              </a:lnSpc>
            </a:pPr>
            <a:r>
              <a:rPr lang="en-US" sz="2800" dirty="0"/>
              <a:t>Stage Title</a:t>
            </a:r>
          </a:p>
          <a:p>
            <a:pPr lvl="1">
              <a:lnSpc>
                <a:spcPct val="110000"/>
              </a:lnSpc>
            </a:pPr>
            <a:r>
              <a:rPr lang="en-US" sz="2800" dirty="0"/>
              <a:t>Stage Position</a:t>
            </a:r>
          </a:p>
          <a:p>
            <a:pPr lvl="1">
              <a:lnSpc>
                <a:spcPct val="110000"/>
              </a:lnSpc>
            </a:pPr>
            <a:r>
              <a:rPr lang="en-US" sz="2800" dirty="0"/>
              <a:t>Stage Width and Height</a:t>
            </a:r>
          </a:p>
          <a:p>
            <a:pPr lvl="1">
              <a:lnSpc>
                <a:spcPct val="110000"/>
              </a:lnSpc>
            </a:pPr>
            <a:r>
              <a:rPr lang="en-US" sz="2800" dirty="0"/>
              <a:t>Stage Modality</a:t>
            </a:r>
          </a:p>
          <a:p>
            <a:pPr lvl="1">
              <a:lnSpc>
                <a:spcPct val="110000"/>
              </a:lnSpc>
            </a:pPr>
            <a:r>
              <a:rPr lang="en-US" sz="2800" dirty="0"/>
              <a:t>Stage Owner</a:t>
            </a:r>
          </a:p>
          <a:p>
            <a:pPr lvl="1">
              <a:lnSpc>
                <a:spcPct val="110000"/>
              </a:lnSpc>
            </a:pPr>
            <a:r>
              <a:rPr lang="en-US" sz="2800" dirty="0"/>
              <a:t>Stage Style (DECORATED, UNDECORATED, TRANSPARENT, UNIFIED, </a:t>
            </a:r>
            <a:r>
              <a:rPr lang="en-US" sz="2800" dirty="0" smtClean="0"/>
              <a:t>UTILITY)</a:t>
            </a:r>
            <a:endParaRPr lang="en-US" sz="2800" b="1" dirty="0" smtClean="0"/>
          </a:p>
          <a:p>
            <a:endParaRPr lang="en-US" b="1"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334436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idx="1"/>
          </p:nvPr>
        </p:nvSpPr>
        <p:spPr/>
        <p:txBody>
          <a:bodyPr/>
          <a:lstStyle/>
          <a:p>
            <a:r>
              <a:rPr lang="en-US" dirty="0" smtClean="0"/>
              <a:t>Understand JavaFX Architecture</a:t>
            </a:r>
          </a:p>
          <a:p>
            <a:r>
              <a:rPr lang="en-US" dirty="0" smtClean="0"/>
              <a:t>JavaFX Core: Stage, Scene, FXML</a:t>
            </a:r>
            <a:endParaRPr lang="en-US" dirty="0"/>
          </a:p>
          <a:p>
            <a:r>
              <a:rPr lang="en-US" dirty="0" smtClean="0"/>
              <a:t>Understand </a:t>
            </a:r>
            <a:r>
              <a:rPr lang="en-US" dirty="0"/>
              <a:t>JavaFX Properties and Bindings, Events, Layouts, Controls</a:t>
            </a:r>
          </a:p>
          <a:p>
            <a:r>
              <a:rPr lang="en-US" dirty="0" smtClean="0"/>
              <a:t>Create </a:t>
            </a:r>
            <a:r>
              <a:rPr lang="en-US" dirty="0"/>
              <a:t>Java </a:t>
            </a:r>
            <a:r>
              <a:rPr lang="en-US" dirty="0" smtClean="0"/>
              <a:t>desktop applications </a:t>
            </a:r>
            <a:r>
              <a:rPr lang="en-US" dirty="0"/>
              <a:t>with JavaFX</a:t>
            </a:r>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2601527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Stage Life Cycle </a:t>
            </a:r>
            <a:r>
              <a:rPr lang="en-US" dirty="0" smtClean="0"/>
              <a:t>Events</a:t>
            </a:r>
            <a:endParaRPr lang="en-US" dirty="0"/>
          </a:p>
        </p:txBody>
      </p:sp>
      <p:sp>
        <p:nvSpPr>
          <p:cNvPr id="3" name="Text Placeholder 2"/>
          <p:cNvSpPr>
            <a:spLocks noGrp="1"/>
          </p:cNvSpPr>
          <p:nvPr>
            <p:ph type="body" idx="1"/>
          </p:nvPr>
        </p:nvSpPr>
        <p:spPr>
          <a:xfrm>
            <a:off x="0" y="1627444"/>
            <a:ext cx="5175315" cy="4814445"/>
          </a:xfrm>
        </p:spPr>
        <p:txBody>
          <a:bodyPr>
            <a:normAutofit/>
          </a:bodyPr>
          <a:lstStyle/>
          <a:p>
            <a:r>
              <a:rPr lang="en-US" dirty="0" smtClean="0"/>
              <a:t>The Stage events: Close Request, Hiding, Hidden, Showing, Shown</a:t>
            </a:r>
            <a:endParaRPr lang="en-US" dirty="0"/>
          </a:p>
          <a:p>
            <a:r>
              <a:rPr lang="en-US" dirty="0"/>
              <a:t>Stage </a:t>
            </a:r>
            <a:r>
              <a:rPr lang="en-US" dirty="0" smtClean="0"/>
              <a:t>keyboard events</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pic>
        <p:nvPicPr>
          <p:cNvPr id="5" name="Picture 4"/>
          <p:cNvPicPr>
            <a:picLocks noChangeAspect="1"/>
          </p:cNvPicPr>
          <p:nvPr/>
        </p:nvPicPr>
        <p:blipFill>
          <a:blip r:embed="rId2"/>
          <a:stretch>
            <a:fillRect/>
          </a:stretch>
        </p:blipFill>
        <p:spPr>
          <a:xfrm>
            <a:off x="5502661" y="1501329"/>
            <a:ext cx="5353325" cy="4959605"/>
          </a:xfrm>
          <a:prstGeom prst="rect">
            <a:avLst/>
          </a:prstGeom>
        </p:spPr>
      </p:pic>
    </p:spTree>
    <p:extLst>
      <p:ext uri="{BB962C8B-B14F-4D97-AF65-F5344CB8AC3E}">
        <p14:creationId xmlns:p14="http://schemas.microsoft.com/office/powerpoint/2010/main" val="3278438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a:t>
            </a:r>
            <a:r>
              <a:rPr lang="en-US" dirty="0" smtClean="0"/>
              <a:t>Scene</a:t>
            </a:r>
            <a:endParaRPr lang="en-US" dirty="0"/>
          </a:p>
        </p:txBody>
      </p:sp>
      <p:sp>
        <p:nvSpPr>
          <p:cNvPr id="3" name="Text Placeholder 2"/>
          <p:cNvSpPr>
            <a:spLocks noGrp="1"/>
          </p:cNvSpPr>
          <p:nvPr>
            <p:ph type="body" idx="1"/>
          </p:nvPr>
        </p:nvSpPr>
        <p:spPr/>
        <p:txBody>
          <a:bodyPr>
            <a:normAutofit/>
          </a:bodyPr>
          <a:lstStyle/>
          <a:p>
            <a:r>
              <a:rPr lang="en-US" dirty="0"/>
              <a:t>The JavaFX Scene object is the root of the JavaFX Scene graph. </a:t>
            </a:r>
          </a:p>
          <a:p>
            <a:r>
              <a:rPr lang="en-US" dirty="0"/>
              <a:t>JavaFX Scene contains all the visual JavaFX GUI components inside it. </a:t>
            </a:r>
          </a:p>
          <a:p>
            <a:r>
              <a:rPr lang="en-US" dirty="0"/>
              <a:t>A JavaFX Scene is represented by the class </a:t>
            </a:r>
            <a:r>
              <a:rPr lang="en-US" dirty="0" err="1"/>
              <a:t>javafx.scene.Scene</a:t>
            </a:r>
            <a:r>
              <a:rPr lang="en-US" dirty="0"/>
              <a:t>. </a:t>
            </a:r>
          </a:p>
          <a:p>
            <a:r>
              <a:rPr lang="en-US" dirty="0"/>
              <a:t>A Scene object has to be set on a JavaFX Stage to be visible</a:t>
            </a:r>
            <a:r>
              <a:rPr lang="en-US" dirty="0" smtClean="0"/>
              <a:t>.</a:t>
            </a:r>
          </a:p>
          <a:p>
            <a:endParaRPr lang="en-US" dirty="0" smtClean="0"/>
          </a:p>
          <a:p>
            <a:r>
              <a:rPr lang="en-US" dirty="0" smtClean="0"/>
              <a:t>Operations</a:t>
            </a:r>
          </a:p>
          <a:p>
            <a:pPr lvl="1"/>
            <a:r>
              <a:rPr lang="en-US" sz="2600" dirty="0"/>
              <a:t>Create Scene</a:t>
            </a:r>
          </a:p>
          <a:p>
            <a:pPr lvl="1"/>
            <a:r>
              <a:rPr lang="en-US" sz="2600" dirty="0"/>
              <a:t>Set Scene on Stage</a:t>
            </a:r>
          </a:p>
          <a:p>
            <a:pPr lvl="1"/>
            <a:r>
              <a:rPr lang="en-US" sz="2600" dirty="0"/>
              <a:t>The Scene Graph</a:t>
            </a:r>
          </a:p>
          <a:p>
            <a:pPr lvl="1"/>
            <a:r>
              <a:rPr lang="en-US" sz="2600" dirty="0"/>
              <a:t>Scene Mouse </a:t>
            </a:r>
            <a:r>
              <a:rPr lang="en-US" sz="2600" dirty="0" smtClean="0"/>
              <a:t>Cursor</a:t>
            </a:r>
            <a:endParaRPr lang="en-US" sz="2600" dirty="0"/>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475988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a:t>
            </a:r>
            <a:r>
              <a:rPr lang="en-US" dirty="0" smtClean="0"/>
              <a:t>Scene</a:t>
            </a:r>
            <a:endParaRPr lang="en-US" dirty="0"/>
          </a:p>
        </p:txBody>
      </p:sp>
      <p:sp>
        <p:nvSpPr>
          <p:cNvPr id="3" name="Text Placeholder 2"/>
          <p:cNvSpPr>
            <a:spLocks noGrp="1"/>
          </p:cNvSpPr>
          <p:nvPr>
            <p:ph type="body" idx="1"/>
          </p:nvPr>
        </p:nvSpPr>
        <p:spPr>
          <a:xfrm>
            <a:off x="0" y="1627444"/>
            <a:ext cx="5015060" cy="4814445"/>
          </a:xfrm>
        </p:spPr>
        <p:txBody>
          <a:bodyPr>
            <a:normAutofit/>
          </a:bodyPr>
          <a:lstStyle/>
          <a:p>
            <a:r>
              <a:rPr lang="en-US" dirty="0" smtClean="0"/>
              <a:t>The </a:t>
            </a:r>
            <a:r>
              <a:rPr lang="en-US" dirty="0"/>
              <a:t>example shows how to set a specific mouse cursor</a:t>
            </a:r>
            <a:endParaRPr lang="en-US" sz="2600"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pic>
        <p:nvPicPr>
          <p:cNvPr id="5" name="Picture 4"/>
          <p:cNvPicPr>
            <a:picLocks noChangeAspect="1"/>
          </p:cNvPicPr>
          <p:nvPr/>
        </p:nvPicPr>
        <p:blipFill>
          <a:blip r:embed="rId2"/>
          <a:stretch>
            <a:fillRect/>
          </a:stretch>
        </p:blipFill>
        <p:spPr>
          <a:xfrm>
            <a:off x="5451329" y="1551423"/>
            <a:ext cx="4544943" cy="4890465"/>
          </a:xfrm>
          <a:prstGeom prst="rect">
            <a:avLst/>
          </a:prstGeom>
        </p:spPr>
      </p:pic>
    </p:spTree>
    <p:extLst>
      <p:ext uri="{BB962C8B-B14F-4D97-AF65-F5344CB8AC3E}">
        <p14:creationId xmlns:p14="http://schemas.microsoft.com/office/powerpoint/2010/main" val="3918194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JavaFX Node</a:t>
            </a:r>
          </a:p>
        </p:txBody>
      </p:sp>
      <p:sp>
        <p:nvSpPr>
          <p:cNvPr id="3" name="Text Placeholder 2"/>
          <p:cNvSpPr>
            <a:spLocks noGrp="1"/>
          </p:cNvSpPr>
          <p:nvPr>
            <p:ph type="body" idx="1"/>
          </p:nvPr>
        </p:nvSpPr>
        <p:spPr>
          <a:xfrm>
            <a:off x="0" y="1627444"/>
            <a:ext cx="7098384" cy="4814445"/>
          </a:xfrm>
        </p:spPr>
        <p:txBody>
          <a:bodyPr/>
          <a:lstStyle/>
          <a:p>
            <a:r>
              <a:rPr lang="en-US" dirty="0"/>
              <a:t>Each JavaFX Node (subclass) instance can only be added to the JavaFX scene graph once. </a:t>
            </a:r>
          </a:p>
          <a:p>
            <a:r>
              <a:rPr lang="en-US" dirty="0"/>
              <a:t>Node instance can only appear in one place in the scene graph.</a:t>
            </a:r>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6841" y="1808948"/>
            <a:ext cx="4708639" cy="4035304"/>
          </a:xfrm>
          <a:prstGeom prst="rect">
            <a:avLst/>
          </a:prstGeom>
        </p:spPr>
      </p:pic>
    </p:spTree>
    <p:extLst>
      <p:ext uri="{BB962C8B-B14F-4D97-AF65-F5344CB8AC3E}">
        <p14:creationId xmlns:p14="http://schemas.microsoft.com/office/powerpoint/2010/main" val="309744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Node </a:t>
            </a:r>
            <a:r>
              <a:rPr lang="en-US" dirty="0" smtClean="0"/>
              <a:t>Properties</a:t>
            </a:r>
            <a:endParaRPr lang="en-US" dirty="0"/>
          </a:p>
        </p:txBody>
      </p:sp>
      <p:sp>
        <p:nvSpPr>
          <p:cNvPr id="3" name="Text Placeholder 2"/>
          <p:cNvSpPr>
            <a:spLocks noGrp="1"/>
          </p:cNvSpPr>
          <p:nvPr>
            <p:ph type="body" idx="1"/>
          </p:nvPr>
        </p:nvSpPr>
        <p:spPr>
          <a:xfrm>
            <a:off x="0" y="1627444"/>
            <a:ext cx="12192000" cy="5047676"/>
          </a:xfrm>
        </p:spPr>
        <p:txBody>
          <a:bodyPr>
            <a:normAutofit fontScale="92500" lnSpcReduction="20000"/>
          </a:bodyPr>
          <a:lstStyle/>
          <a:p>
            <a:pPr>
              <a:lnSpc>
                <a:spcPct val="120000"/>
              </a:lnSpc>
            </a:pPr>
            <a:r>
              <a:rPr lang="en-US" sz="2800" dirty="0"/>
              <a:t>A </a:t>
            </a:r>
            <a:r>
              <a:rPr lang="en-US" sz="2800" dirty="0" err="1"/>
              <a:t>cartesian</a:t>
            </a:r>
            <a:r>
              <a:rPr lang="en-US" sz="2800" dirty="0"/>
              <a:t> coordinate system</a:t>
            </a:r>
          </a:p>
          <a:p>
            <a:pPr>
              <a:lnSpc>
                <a:spcPct val="120000"/>
              </a:lnSpc>
            </a:pPr>
            <a:r>
              <a:rPr lang="en-US" sz="2800" dirty="0"/>
              <a:t>A bounding box delimited by: </a:t>
            </a:r>
            <a:r>
              <a:rPr lang="en-US" sz="2800" dirty="0" smtClean="0"/>
              <a:t>Layout bounds, Bounds </a:t>
            </a:r>
            <a:r>
              <a:rPr lang="en-US" sz="2800" dirty="0"/>
              <a:t>in </a:t>
            </a:r>
            <a:r>
              <a:rPr lang="en-US" sz="2800" dirty="0" smtClean="0"/>
              <a:t>local, Bounds </a:t>
            </a:r>
            <a:r>
              <a:rPr lang="en-US" sz="2800" dirty="0"/>
              <a:t>in parent</a:t>
            </a:r>
          </a:p>
          <a:p>
            <a:pPr>
              <a:lnSpc>
                <a:spcPct val="120000"/>
              </a:lnSpc>
            </a:pPr>
            <a:r>
              <a:rPr lang="en-US" sz="2800" dirty="0" err="1"/>
              <a:t>layoutX</a:t>
            </a:r>
            <a:endParaRPr lang="en-US" sz="2800" dirty="0"/>
          </a:p>
          <a:p>
            <a:pPr>
              <a:lnSpc>
                <a:spcPct val="120000"/>
              </a:lnSpc>
            </a:pPr>
            <a:r>
              <a:rPr lang="en-US" sz="2800" dirty="0" err="1"/>
              <a:t>layoutY</a:t>
            </a:r>
            <a:endParaRPr lang="en-US" sz="2800" dirty="0"/>
          </a:p>
          <a:p>
            <a:pPr>
              <a:lnSpc>
                <a:spcPct val="120000"/>
              </a:lnSpc>
            </a:pPr>
            <a:r>
              <a:rPr lang="en-US" sz="2800" dirty="0"/>
              <a:t>Preferred height</a:t>
            </a:r>
          </a:p>
          <a:p>
            <a:pPr>
              <a:lnSpc>
                <a:spcPct val="120000"/>
              </a:lnSpc>
            </a:pPr>
            <a:r>
              <a:rPr lang="en-US" sz="2800" dirty="0"/>
              <a:t>Preferred width</a:t>
            </a:r>
          </a:p>
          <a:p>
            <a:pPr>
              <a:lnSpc>
                <a:spcPct val="120000"/>
              </a:lnSpc>
            </a:pPr>
            <a:r>
              <a:rPr lang="en-US" sz="2800" dirty="0"/>
              <a:t>Minimum height</a:t>
            </a:r>
          </a:p>
          <a:p>
            <a:pPr>
              <a:lnSpc>
                <a:spcPct val="120000"/>
              </a:lnSpc>
            </a:pPr>
            <a:r>
              <a:rPr lang="en-US" sz="2800" dirty="0"/>
              <a:t>Minimum width</a:t>
            </a:r>
          </a:p>
          <a:p>
            <a:pPr>
              <a:lnSpc>
                <a:spcPct val="120000"/>
              </a:lnSpc>
            </a:pPr>
            <a:r>
              <a:rPr lang="en-US" sz="2800" dirty="0"/>
              <a:t>Maximum height</a:t>
            </a:r>
          </a:p>
          <a:p>
            <a:pPr>
              <a:lnSpc>
                <a:spcPct val="120000"/>
              </a:lnSpc>
            </a:pPr>
            <a:r>
              <a:rPr lang="en-US" sz="2800" dirty="0"/>
              <a:t>Maximum width</a:t>
            </a:r>
          </a:p>
          <a:p>
            <a:pPr>
              <a:lnSpc>
                <a:spcPct val="120000"/>
              </a:lnSpc>
            </a:pPr>
            <a:r>
              <a:rPr lang="en-US" sz="2800" dirty="0"/>
              <a:t>User data</a:t>
            </a:r>
          </a:p>
          <a:p>
            <a:pPr>
              <a:lnSpc>
                <a:spcPct val="120000"/>
              </a:lnSpc>
            </a:pPr>
            <a:r>
              <a:rPr lang="en-US" sz="2800" dirty="0"/>
              <a:t>Items (Child nodes</a:t>
            </a:r>
            <a:r>
              <a:rPr lang="en-US" sz="2800" dirty="0" smtClean="0"/>
              <a:t>)</a:t>
            </a:r>
            <a:endParaRPr lang="en-US" sz="2800"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5180602" y="2776796"/>
            <a:ext cx="5293715" cy="3228078"/>
          </a:xfrm>
          <a:prstGeom prst="rect">
            <a:avLst/>
          </a:prstGeom>
        </p:spPr>
      </p:pic>
    </p:spTree>
    <p:extLst>
      <p:ext uri="{BB962C8B-B14F-4D97-AF65-F5344CB8AC3E}">
        <p14:creationId xmlns:p14="http://schemas.microsoft.com/office/powerpoint/2010/main" val="207347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a:t>
            </a:r>
            <a:r>
              <a:rPr lang="en-US" dirty="0" smtClean="0"/>
              <a:t>Properties</a:t>
            </a:r>
            <a:endParaRPr lang="en-US" dirty="0"/>
          </a:p>
        </p:txBody>
      </p:sp>
      <p:sp>
        <p:nvSpPr>
          <p:cNvPr id="3" name="Text Placeholder 2"/>
          <p:cNvSpPr>
            <a:spLocks noGrp="1"/>
          </p:cNvSpPr>
          <p:nvPr>
            <p:ph type="body" idx="1"/>
          </p:nvPr>
        </p:nvSpPr>
        <p:spPr/>
        <p:txBody>
          <a:bodyPr/>
          <a:lstStyle/>
          <a:p>
            <a:r>
              <a:rPr lang="en-US" dirty="0"/>
              <a:t>A JavaFX Property is a special kind member variable of JavaFX controls. </a:t>
            </a:r>
          </a:p>
          <a:p>
            <a:endParaRPr lang="en-US" dirty="0" smtClean="0"/>
          </a:p>
          <a:p>
            <a:r>
              <a:rPr lang="en-US" dirty="0" smtClean="0"/>
              <a:t>JavaFX </a:t>
            </a:r>
            <a:r>
              <a:rPr lang="en-US" dirty="0"/>
              <a:t>properties are typically used to contain control properties such as X and Y position, width and height, text, children and other central properties of JavaFX controls. </a:t>
            </a:r>
          </a:p>
          <a:p>
            <a:r>
              <a:rPr lang="en-US" dirty="0"/>
              <a:t>Can attach change listeners to JavaFX properties so other components can get notified when the value of the property changes, and  can bind properties to each other so when one property value changes, so does the other.</a:t>
            </a:r>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348589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JavaFX FXML</a:t>
            </a:r>
          </a:p>
        </p:txBody>
      </p:sp>
      <p:sp>
        <p:nvSpPr>
          <p:cNvPr id="3" name="Text Placeholder 2"/>
          <p:cNvSpPr>
            <a:spLocks noGrp="1"/>
          </p:cNvSpPr>
          <p:nvPr>
            <p:ph type="body" idx="1"/>
          </p:nvPr>
        </p:nvSpPr>
        <p:spPr/>
        <p:txBody>
          <a:bodyPr/>
          <a:lstStyle/>
          <a:p>
            <a:r>
              <a:rPr lang="en-US" dirty="0"/>
              <a:t>JavaFX FXML is an XML format that enables you to compose JavaFX GUIs in a fashion similar to how you compose web GUIs in HTML.</a:t>
            </a:r>
          </a:p>
          <a:p>
            <a:r>
              <a:rPr lang="en-US" dirty="0"/>
              <a:t>FXML enables to separate the JavaFX layout code from the rest of the application code. This cleans up both the layout code and the rest of the application code.</a:t>
            </a:r>
          </a:p>
          <a:p>
            <a:endParaRPr lang="en-US" dirty="0"/>
          </a:p>
          <a:p>
            <a:r>
              <a:rPr lang="en-US" dirty="0"/>
              <a:t>FXML can be used both to compose the layout of a whole application GUI, or just part of an application GUI, e.g. the layout of one part of a form, tab, dialog etc.</a:t>
            </a:r>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2315944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FXML </a:t>
            </a:r>
            <a:r>
              <a:rPr lang="en-US" dirty="0" smtClean="0"/>
              <a:t>Example</a:t>
            </a:r>
            <a:endParaRPr lang="en-US" dirty="0"/>
          </a:p>
        </p:txBody>
      </p:sp>
      <p:sp>
        <p:nvSpPr>
          <p:cNvPr id="3" name="Text Placeholder 2"/>
          <p:cNvSpPr>
            <a:spLocks noGrp="1"/>
          </p:cNvSpPr>
          <p:nvPr>
            <p:ph type="body" idx="1"/>
          </p:nvPr>
        </p:nvSpPr>
        <p:spPr/>
        <p:txBody>
          <a:bodyPr>
            <a:normAutofit/>
          </a:bodyPr>
          <a:lstStyle/>
          <a:p>
            <a:endParaRPr lang="en-US" dirty="0">
              <a:latin typeface="Courier" panose="02020500000000000000" pitchFamily="18" charset="0"/>
              <a:ea typeface="Courier" panose="02020500000000000000" pitchFamily="18" charset="0"/>
              <a:cs typeface="Courier" panose="02020500000000000000" pitchFamily="18" charset="0"/>
            </a:endParaRPr>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7" name="Picture 6"/>
          <p:cNvPicPr>
            <a:picLocks noChangeAspect="1"/>
          </p:cNvPicPr>
          <p:nvPr/>
        </p:nvPicPr>
        <p:blipFill>
          <a:blip r:embed="rId2"/>
          <a:stretch>
            <a:fillRect/>
          </a:stretch>
        </p:blipFill>
        <p:spPr>
          <a:xfrm>
            <a:off x="81342" y="1627444"/>
            <a:ext cx="4921503" cy="4673840"/>
          </a:xfrm>
          <a:prstGeom prst="rect">
            <a:avLst/>
          </a:prstGeom>
        </p:spPr>
      </p:pic>
      <p:pic>
        <p:nvPicPr>
          <p:cNvPr id="8" name="Picture 7"/>
          <p:cNvPicPr>
            <a:picLocks noChangeAspect="1"/>
          </p:cNvPicPr>
          <p:nvPr/>
        </p:nvPicPr>
        <p:blipFill>
          <a:blip r:embed="rId3"/>
          <a:stretch>
            <a:fillRect/>
          </a:stretch>
        </p:blipFill>
        <p:spPr>
          <a:xfrm>
            <a:off x="5804548" y="350686"/>
            <a:ext cx="4942010" cy="1876578"/>
          </a:xfrm>
          <a:prstGeom prst="rect">
            <a:avLst/>
          </a:prstGeom>
        </p:spPr>
      </p:pic>
      <p:pic>
        <p:nvPicPr>
          <p:cNvPr id="6" name="Picture 5"/>
          <p:cNvPicPr>
            <a:picLocks noChangeAspect="1"/>
          </p:cNvPicPr>
          <p:nvPr/>
        </p:nvPicPr>
        <p:blipFill>
          <a:blip r:embed="rId4"/>
          <a:stretch>
            <a:fillRect/>
          </a:stretch>
        </p:blipFill>
        <p:spPr>
          <a:xfrm>
            <a:off x="7307350" y="2072864"/>
            <a:ext cx="4476980" cy="4369025"/>
          </a:xfrm>
          <a:prstGeom prst="rect">
            <a:avLst/>
          </a:prstGeom>
        </p:spPr>
      </p:pic>
    </p:spTree>
    <p:extLst>
      <p:ext uri="{BB962C8B-B14F-4D97-AF65-F5344CB8AC3E}">
        <p14:creationId xmlns:p14="http://schemas.microsoft.com/office/powerpoint/2010/main" val="1938372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sp>
        <p:nvSpPr>
          <p:cNvPr id="6" name="Google Shape;91;p1"/>
          <p:cNvSpPr txBox="1">
            <a:spLocks/>
          </p:cNvSpPr>
          <p:nvPr/>
        </p:nvSpPr>
        <p:spPr>
          <a:xfrm>
            <a:off x="94268" y="2910761"/>
            <a:ext cx="11981468"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a:solidFill>
                  <a:schemeClr val="accent2"/>
                </a:solidFill>
                <a:latin typeface="Arial" panose="020B0604020202020204" pitchFamily="34" charset="0"/>
                <a:ea typeface="+mj-ea"/>
                <a:cs typeface="Arial" panose="020B0604020202020204" pitchFamily="34" charset="0"/>
              </a:rPr>
              <a:t>JavaFX </a:t>
            </a:r>
            <a:r>
              <a:rPr lang="en-US" sz="4400" kern="1200" dirty="0" smtClean="0">
                <a:solidFill>
                  <a:schemeClr val="accent2"/>
                </a:solidFill>
                <a:latin typeface="Arial" panose="020B0604020202020204" pitchFamily="34" charset="0"/>
                <a:ea typeface="+mj-ea"/>
                <a:cs typeface="Arial" panose="020B0604020202020204" pitchFamily="34" charset="0"/>
              </a:rPr>
              <a:t>Layout, Control Components</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649572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JavaFX Layout Components</a:t>
            </a:r>
            <a:endParaRPr lang="en-US" dirty="0"/>
          </a:p>
        </p:txBody>
      </p:sp>
      <p:sp>
        <p:nvSpPr>
          <p:cNvPr id="3" name="Text Placeholder 2"/>
          <p:cNvSpPr>
            <a:spLocks noGrp="1"/>
          </p:cNvSpPr>
          <p:nvPr>
            <p:ph type="body" idx="1"/>
          </p:nvPr>
        </p:nvSpPr>
        <p:spPr/>
        <p:txBody>
          <a:bodyPr>
            <a:noAutofit/>
          </a:bodyPr>
          <a:lstStyle/>
          <a:p>
            <a:pPr>
              <a:lnSpc>
                <a:spcPct val="90000"/>
              </a:lnSpc>
            </a:pPr>
            <a:r>
              <a:rPr lang="en-US" dirty="0"/>
              <a:t>L</a:t>
            </a:r>
            <a:r>
              <a:rPr lang="en-US" dirty="0" smtClean="0"/>
              <a:t>ayout </a:t>
            </a:r>
            <a:r>
              <a:rPr lang="en-US" dirty="0"/>
              <a:t>components to help organize and structure the user interface </a:t>
            </a:r>
          </a:p>
          <a:p>
            <a:pPr>
              <a:lnSpc>
                <a:spcPct val="90000"/>
              </a:lnSpc>
            </a:pPr>
            <a:r>
              <a:rPr lang="en-US" dirty="0"/>
              <a:t>JavaFX layouts are components which contains other components inside them. The layout component manages the layout of the components nested inside it. </a:t>
            </a:r>
          </a:p>
          <a:p>
            <a:pPr>
              <a:lnSpc>
                <a:spcPct val="90000"/>
              </a:lnSpc>
            </a:pPr>
            <a:r>
              <a:rPr lang="en-US" dirty="0"/>
              <a:t>JavaFX layout components are also sometimes called parent components because they contain child components, and because layout components are subclasses of the JavaFX class </a:t>
            </a:r>
            <a:r>
              <a:rPr lang="en-US" b="1" dirty="0" err="1"/>
              <a:t>javafx.scene.Parent</a:t>
            </a:r>
            <a:r>
              <a:rPr lang="en-US" dirty="0"/>
              <a:t>. </a:t>
            </a:r>
            <a:endParaRPr lang="en-US" dirty="0" smtClean="0"/>
          </a:p>
          <a:p>
            <a:r>
              <a:rPr lang="en-US" dirty="0" smtClean="0"/>
              <a:t>Common layout components:</a:t>
            </a:r>
          </a:p>
          <a:p>
            <a:pPr lvl="1"/>
            <a:r>
              <a:rPr lang="en-US" sz="2600" dirty="0" smtClean="0"/>
              <a:t>Group</a:t>
            </a:r>
            <a:endParaRPr lang="en-US" sz="2600" dirty="0"/>
          </a:p>
          <a:p>
            <a:pPr lvl="1"/>
            <a:r>
              <a:rPr lang="en-US" sz="2600" dirty="0"/>
              <a:t>Region</a:t>
            </a:r>
          </a:p>
          <a:p>
            <a:pPr lvl="1"/>
            <a:r>
              <a:rPr lang="en-US" sz="2600" dirty="0"/>
              <a:t>Pane</a:t>
            </a:r>
          </a:p>
          <a:p>
            <a:pPr lvl="1"/>
            <a:r>
              <a:rPr lang="en-US" sz="2600" b="1" dirty="0" err="1" smtClean="0"/>
              <a:t>VBox</a:t>
            </a:r>
            <a:r>
              <a:rPr lang="en-US" sz="2600" dirty="0" smtClean="0"/>
              <a:t> </a:t>
            </a:r>
            <a:r>
              <a:rPr lang="en-US" sz="2600" dirty="0"/>
              <a:t>and </a:t>
            </a:r>
            <a:r>
              <a:rPr lang="en-US" sz="2600" b="1" dirty="0" err="1" smtClean="0"/>
              <a:t>HBox</a:t>
            </a:r>
            <a:r>
              <a:rPr lang="en-US" sz="2600" dirty="0" smtClean="0"/>
              <a:t>: Arranges </a:t>
            </a:r>
            <a:r>
              <a:rPr lang="en-US" sz="2600" dirty="0"/>
              <a:t>its child nodes in a single vertical </a:t>
            </a:r>
            <a:r>
              <a:rPr lang="en-US" sz="2600" dirty="0" smtClean="0"/>
              <a:t>column or in </a:t>
            </a:r>
            <a:r>
              <a:rPr lang="en-US" sz="2600" dirty="0"/>
              <a:t>a single horizontal row. </a:t>
            </a:r>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spTree>
    <p:extLst>
      <p:ext uri="{BB962C8B-B14F-4D97-AF65-F5344CB8AC3E}">
        <p14:creationId xmlns:p14="http://schemas.microsoft.com/office/powerpoint/2010/main" val="1656331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21293-ECFD-868D-9BAD-F2C138D5A58B}"/>
              </a:ext>
            </a:extLst>
          </p:cNvPr>
          <p:cNvSpPr>
            <a:spLocks noGrp="1"/>
          </p:cNvSpPr>
          <p:nvPr>
            <p:ph type="title"/>
          </p:nvPr>
        </p:nvSpPr>
        <p:spPr/>
        <p:txBody>
          <a:bodyPr>
            <a:normAutofit/>
          </a:bodyPr>
          <a:lstStyle/>
          <a:p>
            <a:r>
              <a:rPr lang="en-US" dirty="0"/>
              <a:t>What is JavaFX</a:t>
            </a:r>
            <a:r>
              <a:rPr lang="en-US" dirty="0" smtClean="0"/>
              <a:t>?</a:t>
            </a:r>
            <a:endParaRPr lang="en-VN" dirty="0"/>
          </a:p>
        </p:txBody>
      </p:sp>
      <p:sp>
        <p:nvSpPr>
          <p:cNvPr id="3" name="Text Placeholder 2">
            <a:extLst>
              <a:ext uri="{FF2B5EF4-FFF2-40B4-BE49-F238E27FC236}">
                <a16:creationId xmlns:a16="http://schemas.microsoft.com/office/drawing/2014/main" id="{CE24B02F-F033-8B79-F485-57A4AF648A1B}"/>
              </a:ext>
            </a:extLst>
          </p:cNvPr>
          <p:cNvSpPr>
            <a:spLocks noGrp="1"/>
          </p:cNvSpPr>
          <p:nvPr>
            <p:ph type="body" idx="1"/>
          </p:nvPr>
        </p:nvSpPr>
        <p:spPr/>
        <p:txBody>
          <a:bodyPr>
            <a:normAutofit/>
          </a:bodyPr>
          <a:lstStyle/>
          <a:p>
            <a:r>
              <a:rPr lang="en-US" dirty="0"/>
              <a:t>JavaFX is an open source, next generation client application platform for desktop, mobile and embedded systems built on Java. </a:t>
            </a:r>
            <a:endParaRPr lang="en-US" dirty="0" smtClean="0"/>
          </a:p>
          <a:p>
            <a:r>
              <a:rPr lang="en-US" dirty="0" smtClean="0"/>
              <a:t>It </a:t>
            </a:r>
            <a:r>
              <a:rPr lang="en-US" dirty="0"/>
              <a:t>is a collaborative effort by many individuals and companies with the goal of producing a modern, efficient, and fully featured toolkit for developing rich client applications</a:t>
            </a:r>
            <a:r>
              <a:rPr lang="en-US" dirty="0" smtClean="0"/>
              <a:t>.</a:t>
            </a:r>
          </a:p>
          <a:p>
            <a:r>
              <a:rPr lang="en-US" dirty="0" smtClean="0"/>
              <a:t>A </a:t>
            </a:r>
            <a:r>
              <a:rPr lang="en-US" dirty="0"/>
              <a:t>powerful framework for building rich client applications in Java</a:t>
            </a:r>
            <a:r>
              <a:rPr lang="en-US" dirty="0" smtClean="0"/>
              <a:t>.</a:t>
            </a:r>
            <a:endParaRPr lang="en-US" dirty="0"/>
          </a:p>
          <a:p>
            <a:r>
              <a:rPr lang="en-US" dirty="0" smtClean="0"/>
              <a:t>Successor </a:t>
            </a:r>
            <a:r>
              <a:rPr lang="en-US" dirty="0"/>
              <a:t>to Swing, offering a modern approach to GUI development</a:t>
            </a:r>
            <a:r>
              <a:rPr lang="en-US" dirty="0" smtClean="0"/>
              <a:t>.</a:t>
            </a:r>
            <a:endParaRPr lang="en-US" dirty="0"/>
          </a:p>
          <a:p>
            <a:r>
              <a:rPr lang="en-US" dirty="0" smtClean="0"/>
              <a:t>Open-source </a:t>
            </a:r>
            <a:r>
              <a:rPr lang="en-US" dirty="0"/>
              <a:t>and available as a separate library from Java 11 onwards.</a:t>
            </a:r>
          </a:p>
          <a:p>
            <a:endParaRPr lang="en-VN" dirty="0"/>
          </a:p>
        </p:txBody>
      </p:sp>
      <p:sp>
        <p:nvSpPr>
          <p:cNvPr id="4" name="Slide Number Placeholder 3">
            <a:extLst>
              <a:ext uri="{FF2B5EF4-FFF2-40B4-BE49-F238E27FC236}">
                <a16:creationId xmlns:a16="http://schemas.microsoft.com/office/drawing/2014/main" id="{BF0A5FBA-89C1-63CF-0474-DAEC7355A65A}"/>
              </a:ext>
            </a:extLst>
          </p:cNvPr>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4074744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JavaFX Layout Components</a:t>
            </a:r>
            <a:endParaRPr lang="en-US" dirty="0"/>
          </a:p>
        </p:txBody>
      </p:sp>
      <p:sp>
        <p:nvSpPr>
          <p:cNvPr id="3" name="Text Placeholder 2"/>
          <p:cNvSpPr>
            <a:spLocks noGrp="1"/>
          </p:cNvSpPr>
          <p:nvPr>
            <p:ph type="body" idx="1"/>
          </p:nvPr>
        </p:nvSpPr>
        <p:spPr/>
        <p:txBody>
          <a:bodyPr>
            <a:noAutofit/>
          </a:bodyPr>
          <a:lstStyle/>
          <a:p>
            <a:r>
              <a:rPr lang="en-US" b="1" dirty="0" err="1" smtClean="0"/>
              <a:t>BorderPane</a:t>
            </a:r>
            <a:r>
              <a:rPr lang="en-US" dirty="0"/>
              <a:t>: </a:t>
            </a:r>
            <a:r>
              <a:rPr lang="en-US" dirty="0" smtClean="0"/>
              <a:t>Layout component </a:t>
            </a:r>
            <a:r>
              <a:rPr lang="en-US" dirty="0"/>
              <a:t>divides the application window into five regions: top, bottom, left, right, and center. </a:t>
            </a:r>
          </a:p>
          <a:p>
            <a:r>
              <a:rPr lang="en-US" b="1" dirty="0" err="1" smtClean="0"/>
              <a:t>FlowPane</a:t>
            </a:r>
            <a:r>
              <a:rPr lang="en-US" dirty="0"/>
              <a:t>: A</a:t>
            </a:r>
            <a:r>
              <a:rPr lang="en-US" dirty="0" smtClean="0"/>
              <a:t>rranges </a:t>
            </a:r>
            <a:r>
              <a:rPr lang="en-US" dirty="0"/>
              <a:t>its child nodes in a flow that wraps at the boundary of the layout. It is useful for creating dynamically laid out content</a:t>
            </a:r>
            <a:r>
              <a:rPr lang="en-US" dirty="0" smtClean="0"/>
              <a:t>.</a:t>
            </a:r>
            <a:endParaRPr lang="en-US" dirty="0"/>
          </a:p>
          <a:p>
            <a:r>
              <a:rPr lang="en-US" b="1" dirty="0" err="1"/>
              <a:t>GridPane</a:t>
            </a:r>
            <a:r>
              <a:rPr lang="en-US" dirty="0"/>
              <a:t>: A</a:t>
            </a:r>
            <a:r>
              <a:rPr lang="en-US" dirty="0" smtClean="0"/>
              <a:t>llows </a:t>
            </a:r>
            <a:r>
              <a:rPr lang="en-US" dirty="0"/>
              <a:t>for a flexible grid of rows and columns, where child nodes can be placed at specific row and column indices. </a:t>
            </a:r>
            <a:endParaRPr lang="en-US" dirty="0" smtClean="0"/>
          </a:p>
          <a:p>
            <a:r>
              <a:rPr lang="en-US" b="1" dirty="0" err="1"/>
              <a:t>StackPane</a:t>
            </a:r>
            <a:r>
              <a:rPr lang="en-US" dirty="0"/>
              <a:t>: L</a:t>
            </a:r>
            <a:r>
              <a:rPr lang="en-US" dirty="0" smtClean="0"/>
              <a:t>ayout </a:t>
            </a:r>
            <a:r>
              <a:rPr lang="en-US" dirty="0"/>
              <a:t>component stacks its child nodes on top of each other. </a:t>
            </a:r>
          </a:p>
          <a:p>
            <a:r>
              <a:rPr lang="en-US" b="1" dirty="0" err="1"/>
              <a:t>AnchorPane</a:t>
            </a:r>
            <a:r>
              <a:rPr lang="en-US" dirty="0"/>
              <a:t>: A</a:t>
            </a:r>
            <a:r>
              <a:rPr lang="en-US" dirty="0" smtClean="0"/>
              <a:t>llows </a:t>
            </a:r>
            <a:r>
              <a:rPr lang="en-US" dirty="0"/>
              <a:t>the positioning of nodes relative to the edges of the pane or relative to each other. It is useful for creating precise layouts</a:t>
            </a:r>
            <a:r>
              <a:rPr lang="en-US" dirty="0" smtClean="0"/>
              <a:t>.</a:t>
            </a:r>
            <a:endParaRPr lang="en-US" dirty="0"/>
          </a:p>
          <a:p>
            <a:r>
              <a:rPr lang="en-US" b="1" dirty="0" err="1"/>
              <a:t>TilePane</a:t>
            </a:r>
            <a:r>
              <a:rPr lang="en-US" dirty="0"/>
              <a:t>: </a:t>
            </a:r>
            <a:r>
              <a:rPr lang="en-US" dirty="0" smtClean="0"/>
              <a:t>Layout </a:t>
            </a:r>
            <a:r>
              <a:rPr lang="en-US" dirty="0"/>
              <a:t>its children in a grid of equally sized cells. </a:t>
            </a:r>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spTree>
    <p:extLst>
      <p:ext uri="{BB962C8B-B14F-4D97-AF65-F5344CB8AC3E}">
        <p14:creationId xmlns:p14="http://schemas.microsoft.com/office/powerpoint/2010/main" val="822167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C</a:t>
            </a:r>
            <a:r>
              <a:rPr lang="en-US" dirty="0" smtClean="0"/>
              <a:t>ontrols</a:t>
            </a:r>
            <a:endParaRPr lang="en-US" dirty="0"/>
          </a:p>
        </p:txBody>
      </p:sp>
      <p:sp>
        <p:nvSpPr>
          <p:cNvPr id="3" name="Text Placeholder 2"/>
          <p:cNvSpPr>
            <a:spLocks noGrp="1"/>
          </p:cNvSpPr>
          <p:nvPr>
            <p:ph type="body" idx="1"/>
          </p:nvPr>
        </p:nvSpPr>
        <p:spPr/>
        <p:txBody>
          <a:bodyPr>
            <a:normAutofit/>
          </a:bodyPr>
          <a:lstStyle/>
          <a:p>
            <a:r>
              <a:rPr lang="en-US" dirty="0"/>
              <a:t>JavaFX controls are JavaFX components which provide some kind of control functionality inside a JavaFX application. </a:t>
            </a:r>
            <a:endParaRPr lang="en-US" dirty="0" smtClean="0"/>
          </a:p>
          <a:p>
            <a:endParaRPr lang="en-US" dirty="0"/>
          </a:p>
          <a:p>
            <a:r>
              <a:rPr lang="en-US" dirty="0"/>
              <a:t>For a control to be visible it must be attached to the scene graph of some Scene object</a:t>
            </a:r>
            <a:r>
              <a:rPr lang="en-US" dirty="0" smtClean="0"/>
              <a:t>.</a:t>
            </a:r>
          </a:p>
          <a:p>
            <a:endParaRPr lang="en-US" dirty="0"/>
          </a:p>
          <a:p>
            <a:r>
              <a:rPr lang="en-US" dirty="0"/>
              <a:t>Controls are usually nested inside some JavaFX layout component that manages the layout of controls relative to each other.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spTree>
    <p:extLst>
      <p:ext uri="{BB962C8B-B14F-4D97-AF65-F5344CB8AC3E}">
        <p14:creationId xmlns:p14="http://schemas.microsoft.com/office/powerpoint/2010/main" val="2373739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C</a:t>
            </a:r>
            <a:r>
              <a:rPr lang="en-US" dirty="0" smtClean="0"/>
              <a:t>ontrols</a:t>
            </a:r>
            <a:endParaRPr lang="en-US" dirty="0"/>
          </a:p>
        </p:txBody>
      </p:sp>
      <p:sp>
        <p:nvSpPr>
          <p:cNvPr id="3" name="Text Placeholder 2"/>
          <p:cNvSpPr>
            <a:spLocks noGrp="1"/>
          </p:cNvSpPr>
          <p:nvPr>
            <p:ph type="body" idx="1"/>
          </p:nvPr>
        </p:nvSpPr>
        <p:spPr/>
        <p:txBody>
          <a:bodyPr>
            <a:normAutofit/>
          </a:bodyPr>
          <a:lstStyle/>
          <a:p>
            <a:pPr>
              <a:lnSpc>
                <a:spcPct val="150000"/>
              </a:lnSpc>
            </a:pPr>
            <a:r>
              <a:rPr lang="en-US" dirty="0" smtClean="0"/>
              <a:t>Common JavaFX Controls</a:t>
            </a:r>
          </a:p>
          <a:p>
            <a:pPr lvl="1">
              <a:lnSpc>
                <a:spcPct val="100000"/>
              </a:lnSpc>
            </a:pPr>
            <a:r>
              <a:rPr lang="en-US" sz="2600" dirty="0" smtClean="0"/>
              <a:t>Accordion, Button, </a:t>
            </a:r>
            <a:r>
              <a:rPr lang="en-US" sz="2600" dirty="0" err="1" smtClean="0"/>
              <a:t>CheckBox</a:t>
            </a:r>
            <a:r>
              <a:rPr lang="en-US" sz="2600" dirty="0" smtClean="0"/>
              <a:t>, </a:t>
            </a:r>
            <a:r>
              <a:rPr lang="en-US" sz="2600" dirty="0" err="1" smtClean="0"/>
              <a:t>ChoiceBox</a:t>
            </a:r>
            <a:r>
              <a:rPr lang="en-US" sz="2600" dirty="0" smtClean="0"/>
              <a:t>, </a:t>
            </a:r>
            <a:r>
              <a:rPr lang="en-US" sz="2600" dirty="0" err="1" smtClean="0"/>
              <a:t>ColorPicker</a:t>
            </a:r>
            <a:r>
              <a:rPr lang="en-US" sz="2600" dirty="0" smtClean="0"/>
              <a:t>, </a:t>
            </a:r>
          </a:p>
          <a:p>
            <a:pPr lvl="1">
              <a:lnSpc>
                <a:spcPct val="100000"/>
              </a:lnSpc>
            </a:pPr>
            <a:r>
              <a:rPr lang="en-US" sz="2600" dirty="0" err="1" smtClean="0"/>
              <a:t>ComboBox</a:t>
            </a:r>
            <a:r>
              <a:rPr lang="en-US" sz="2600" dirty="0" smtClean="0"/>
              <a:t>, </a:t>
            </a:r>
            <a:r>
              <a:rPr lang="en-US" sz="2600" dirty="0" err="1" smtClean="0"/>
              <a:t>DatePicker</a:t>
            </a:r>
            <a:r>
              <a:rPr lang="en-US" sz="2600" dirty="0" smtClean="0"/>
              <a:t>, Label, </a:t>
            </a:r>
            <a:r>
              <a:rPr lang="en-US" sz="2600" dirty="0" err="1" smtClean="0"/>
              <a:t>ListView</a:t>
            </a:r>
            <a:r>
              <a:rPr lang="en-US" sz="2600" dirty="0" smtClean="0"/>
              <a:t>, Menu, </a:t>
            </a:r>
            <a:r>
              <a:rPr lang="en-US" sz="2600" dirty="0" err="1" smtClean="0"/>
              <a:t>MenuBar</a:t>
            </a:r>
            <a:r>
              <a:rPr lang="en-US" sz="2600" dirty="0" smtClean="0"/>
              <a:t>, </a:t>
            </a:r>
            <a:r>
              <a:rPr lang="en-US" sz="2600" dirty="0" err="1" smtClean="0"/>
              <a:t>PasswordField</a:t>
            </a:r>
            <a:endParaRPr lang="en-US" sz="2600" dirty="0" smtClean="0"/>
          </a:p>
          <a:p>
            <a:pPr lvl="1">
              <a:lnSpc>
                <a:spcPct val="100000"/>
              </a:lnSpc>
            </a:pPr>
            <a:r>
              <a:rPr lang="en-US" sz="2600" dirty="0" err="1" smtClean="0"/>
              <a:t>ProgressBar</a:t>
            </a:r>
            <a:r>
              <a:rPr lang="en-US" sz="2600" dirty="0" smtClean="0"/>
              <a:t>, </a:t>
            </a:r>
            <a:r>
              <a:rPr lang="en-US" sz="2600" dirty="0" err="1" smtClean="0"/>
              <a:t>RadioButton</a:t>
            </a:r>
            <a:r>
              <a:rPr lang="en-US" sz="2600" dirty="0" smtClean="0"/>
              <a:t>, Slider, Spinner, </a:t>
            </a:r>
            <a:r>
              <a:rPr lang="en-US" sz="2600" dirty="0" err="1" smtClean="0"/>
              <a:t>SplitMenuButton</a:t>
            </a:r>
            <a:r>
              <a:rPr lang="en-US" sz="2600" dirty="0" smtClean="0"/>
              <a:t>, </a:t>
            </a:r>
            <a:r>
              <a:rPr lang="en-US" sz="2600" dirty="0" err="1" smtClean="0"/>
              <a:t>TableView</a:t>
            </a:r>
            <a:endParaRPr lang="en-US" sz="2600" dirty="0" smtClean="0"/>
          </a:p>
          <a:p>
            <a:pPr lvl="1">
              <a:lnSpc>
                <a:spcPct val="100000"/>
              </a:lnSpc>
            </a:pPr>
            <a:r>
              <a:rPr lang="en-US" sz="2600" dirty="0" err="1" smtClean="0"/>
              <a:t>TextArea</a:t>
            </a:r>
            <a:r>
              <a:rPr lang="en-US" sz="2600" dirty="0" smtClean="0"/>
              <a:t>, </a:t>
            </a:r>
            <a:r>
              <a:rPr lang="en-US" sz="2600" dirty="0" err="1" smtClean="0"/>
              <a:t>TextField</a:t>
            </a:r>
            <a:r>
              <a:rPr lang="en-US" sz="2600" dirty="0" smtClean="0"/>
              <a:t>, </a:t>
            </a:r>
            <a:r>
              <a:rPr lang="en-US" sz="2600" dirty="0" err="1" smtClean="0"/>
              <a:t>ToggleButton</a:t>
            </a:r>
            <a:r>
              <a:rPr lang="en-US" sz="2600" dirty="0" smtClean="0"/>
              <a:t>, </a:t>
            </a:r>
            <a:r>
              <a:rPr lang="en-US" sz="2600" dirty="0" err="1" smtClean="0"/>
              <a:t>ToolBar</a:t>
            </a:r>
            <a:r>
              <a:rPr lang="en-US" sz="2600" dirty="0" smtClean="0"/>
              <a:t>, </a:t>
            </a:r>
            <a:r>
              <a:rPr lang="en-US" sz="2600" dirty="0" err="1" smtClean="0"/>
              <a:t>TreeTableView</a:t>
            </a:r>
            <a:r>
              <a:rPr lang="en-US" sz="2600" dirty="0" smtClean="0"/>
              <a:t>, </a:t>
            </a:r>
            <a:r>
              <a:rPr lang="en-US" sz="2600" dirty="0" err="1" smtClean="0"/>
              <a:t>TreeView</a:t>
            </a:r>
            <a:endParaRPr lang="en-US" sz="2600"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7" name="Picture 6"/>
          <p:cNvPicPr>
            <a:picLocks noChangeAspect="1"/>
          </p:cNvPicPr>
          <p:nvPr/>
        </p:nvPicPr>
        <p:blipFill>
          <a:blip r:embed="rId2"/>
          <a:stretch>
            <a:fillRect/>
          </a:stretch>
        </p:blipFill>
        <p:spPr>
          <a:xfrm>
            <a:off x="8440991" y="4104519"/>
            <a:ext cx="3473629" cy="1752690"/>
          </a:xfrm>
          <a:prstGeom prst="rect">
            <a:avLst/>
          </a:prstGeom>
        </p:spPr>
      </p:pic>
      <p:pic>
        <p:nvPicPr>
          <p:cNvPr id="8" name="Picture 7"/>
          <p:cNvPicPr>
            <a:picLocks noChangeAspect="1"/>
          </p:cNvPicPr>
          <p:nvPr/>
        </p:nvPicPr>
        <p:blipFill>
          <a:blip r:embed="rId3"/>
          <a:stretch>
            <a:fillRect/>
          </a:stretch>
        </p:blipFill>
        <p:spPr>
          <a:xfrm>
            <a:off x="944670" y="4136271"/>
            <a:ext cx="2825895" cy="1720938"/>
          </a:xfrm>
          <a:prstGeom prst="rect">
            <a:avLst/>
          </a:prstGeom>
        </p:spPr>
      </p:pic>
      <p:pic>
        <p:nvPicPr>
          <p:cNvPr id="9" name="Picture 8"/>
          <p:cNvPicPr>
            <a:picLocks noChangeAspect="1"/>
          </p:cNvPicPr>
          <p:nvPr/>
        </p:nvPicPr>
        <p:blipFill>
          <a:blip r:embed="rId4"/>
          <a:stretch>
            <a:fillRect/>
          </a:stretch>
        </p:blipFill>
        <p:spPr>
          <a:xfrm>
            <a:off x="4159516" y="4067346"/>
            <a:ext cx="3721291" cy="2267067"/>
          </a:xfrm>
          <a:prstGeom prst="rect">
            <a:avLst/>
          </a:prstGeom>
        </p:spPr>
      </p:pic>
    </p:spTree>
    <p:extLst>
      <p:ext uri="{BB962C8B-B14F-4D97-AF65-F5344CB8AC3E}">
        <p14:creationId xmlns:p14="http://schemas.microsoft.com/office/powerpoint/2010/main" val="3098613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JavaFX Charts</a:t>
            </a:r>
            <a:endParaRPr lang="en-US" dirty="0"/>
          </a:p>
        </p:txBody>
      </p:sp>
      <p:sp>
        <p:nvSpPr>
          <p:cNvPr id="3" name="Text Placeholder 2"/>
          <p:cNvSpPr>
            <a:spLocks noGrp="1"/>
          </p:cNvSpPr>
          <p:nvPr>
            <p:ph type="body" idx="1"/>
          </p:nvPr>
        </p:nvSpPr>
        <p:spPr/>
        <p:txBody>
          <a:bodyPr/>
          <a:lstStyle/>
          <a:p>
            <a:pPr marL="3175" indent="0">
              <a:buNone/>
            </a:pPr>
            <a:r>
              <a:rPr lang="en-US" dirty="0"/>
              <a:t>The JavaFX charts available in the </a:t>
            </a:r>
            <a:r>
              <a:rPr lang="en-US" b="1" dirty="0" err="1" smtClean="0"/>
              <a:t>javafx.scene.chart</a:t>
            </a:r>
            <a:r>
              <a:rPr lang="en-US" dirty="0" smtClean="0"/>
              <a:t> </a:t>
            </a:r>
            <a:r>
              <a:rPr lang="en-US" dirty="0"/>
              <a:t>package.</a:t>
            </a:r>
            <a:endParaRPr lang="en-US" dirty="0" smtClean="0"/>
          </a:p>
          <a:p>
            <a:r>
              <a:rPr lang="en-US" dirty="0" err="1" smtClean="0"/>
              <a:t>AreaChart</a:t>
            </a:r>
            <a:endParaRPr lang="en-US" dirty="0"/>
          </a:p>
          <a:p>
            <a:r>
              <a:rPr lang="en-US" dirty="0"/>
              <a:t>BarChart</a:t>
            </a:r>
          </a:p>
          <a:p>
            <a:r>
              <a:rPr lang="en-US" dirty="0"/>
              <a:t>BubbleChart</a:t>
            </a:r>
          </a:p>
          <a:p>
            <a:r>
              <a:rPr lang="en-US" dirty="0"/>
              <a:t>LineChart</a:t>
            </a:r>
          </a:p>
          <a:p>
            <a:r>
              <a:rPr lang="en-US" dirty="0"/>
              <a:t>PieChart</a:t>
            </a:r>
          </a:p>
          <a:p>
            <a:r>
              <a:rPr lang="en-US" dirty="0"/>
              <a:t>ScatterChart</a:t>
            </a:r>
          </a:p>
          <a:p>
            <a:r>
              <a:rPr lang="en-US" dirty="0"/>
              <a:t>StackedAreaChart</a:t>
            </a:r>
          </a:p>
          <a:p>
            <a:r>
              <a:rPr lang="en-US" dirty="0"/>
              <a:t>StackedBarChart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0603" y="2189796"/>
            <a:ext cx="3997235" cy="4252093"/>
          </a:xfrm>
          <a:prstGeom prst="rect">
            <a:avLst/>
          </a:prstGeom>
        </p:spPr>
      </p:pic>
    </p:spTree>
    <p:extLst>
      <p:ext uri="{BB962C8B-B14F-4D97-AF65-F5344CB8AC3E}">
        <p14:creationId xmlns:p14="http://schemas.microsoft.com/office/powerpoint/2010/main" val="2948317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JavaFX Charts</a:t>
            </a:r>
          </a:p>
        </p:txBody>
      </p:sp>
      <p:sp>
        <p:nvSpPr>
          <p:cNvPr id="3" name="Text Placeholder 2"/>
          <p:cNvSpPr>
            <a:spLocks noGrp="1"/>
          </p:cNvSpPr>
          <p:nvPr>
            <p:ph type="body" idx="1"/>
          </p:nvPr>
        </p:nvSpPr>
        <p:spPr>
          <a:xfrm>
            <a:off x="0" y="1627444"/>
            <a:ext cx="5799024" cy="4814445"/>
          </a:xfrm>
        </p:spPr>
        <p:txBody>
          <a:bodyPr/>
          <a:lstStyle/>
          <a:p>
            <a:r>
              <a:rPr lang="en-US" dirty="0"/>
              <a:t>The JavaFX </a:t>
            </a:r>
            <a:r>
              <a:rPr lang="en-US" dirty="0" err="1"/>
              <a:t>PieChart</a:t>
            </a:r>
            <a:r>
              <a:rPr lang="en-US" dirty="0"/>
              <a:t> component is capable of drawing pie charts in your JavaFX application based on data you supply it. </a:t>
            </a:r>
            <a:endParaRPr lang="en-US" dirty="0" smtClean="0"/>
          </a:p>
          <a:p>
            <a:r>
              <a:rPr lang="en-US" dirty="0" smtClean="0"/>
              <a:t>The </a:t>
            </a:r>
            <a:r>
              <a:rPr lang="en-US" dirty="0" err="1"/>
              <a:t>PieChart</a:t>
            </a:r>
            <a:r>
              <a:rPr lang="en-US" dirty="0"/>
              <a:t> component is really easy to use. </a:t>
            </a:r>
            <a:endParaRPr lang="en-US" dirty="0" smtClean="0"/>
          </a:p>
          <a:p>
            <a:r>
              <a:rPr lang="en-US" dirty="0" smtClean="0"/>
              <a:t>The </a:t>
            </a:r>
            <a:r>
              <a:rPr lang="en-US" dirty="0"/>
              <a:t>JavaFX </a:t>
            </a:r>
            <a:r>
              <a:rPr lang="en-US" dirty="0" err="1"/>
              <a:t>PieChart</a:t>
            </a:r>
            <a:r>
              <a:rPr lang="en-US" dirty="0"/>
              <a:t> component is represented by the class </a:t>
            </a:r>
            <a:r>
              <a:rPr lang="en-US" b="1" dirty="0" err="1"/>
              <a:t>javafx.scene.chart.PieChart</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6" name="Picture 5"/>
          <p:cNvPicPr>
            <a:picLocks noChangeAspect="1"/>
          </p:cNvPicPr>
          <p:nvPr/>
        </p:nvPicPr>
        <p:blipFill>
          <a:blip r:embed="rId2"/>
          <a:stretch>
            <a:fillRect/>
          </a:stretch>
        </p:blipFill>
        <p:spPr>
          <a:xfrm>
            <a:off x="5898027" y="984172"/>
            <a:ext cx="5491171" cy="5449466"/>
          </a:xfrm>
          <a:prstGeom prst="rect">
            <a:avLst/>
          </a:prstGeom>
        </p:spPr>
      </p:pic>
    </p:spTree>
    <p:extLst>
      <p:ext uri="{BB962C8B-B14F-4D97-AF65-F5344CB8AC3E}">
        <p14:creationId xmlns:p14="http://schemas.microsoft.com/office/powerpoint/2010/main" val="149284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JavaFX 2D Graphics</a:t>
            </a:r>
            <a:endParaRPr lang="en-US" dirty="0"/>
          </a:p>
        </p:txBody>
      </p:sp>
      <p:sp>
        <p:nvSpPr>
          <p:cNvPr id="3" name="Text Placeholder 2"/>
          <p:cNvSpPr>
            <a:spLocks noGrp="1"/>
          </p:cNvSpPr>
          <p:nvPr>
            <p:ph type="body" idx="1"/>
          </p:nvPr>
        </p:nvSpPr>
        <p:spPr/>
        <p:txBody>
          <a:bodyPr>
            <a:normAutofit/>
          </a:bodyPr>
          <a:lstStyle/>
          <a:p>
            <a:r>
              <a:rPr lang="en-US" dirty="0" smtClean="0"/>
              <a:t>JavaFX </a:t>
            </a:r>
            <a:r>
              <a:rPr lang="en-US" dirty="0"/>
              <a:t>contains features that makes it easy to draw 2D graphics on the screen</a:t>
            </a:r>
            <a:r>
              <a:rPr lang="en-US" dirty="0" smtClean="0"/>
              <a:t>.</a:t>
            </a:r>
          </a:p>
          <a:p>
            <a:r>
              <a:rPr lang="en-US" dirty="0"/>
              <a:t>2D shape is represented by a class and all these classes belongs to the package </a:t>
            </a:r>
            <a:r>
              <a:rPr lang="en-US" b="1" dirty="0"/>
              <a:t>javafx.scene.shape</a:t>
            </a:r>
            <a:r>
              <a:rPr lang="en-US" dirty="0"/>
              <a:t>.</a:t>
            </a:r>
            <a:endParaRPr lang="en-US" dirty="0" smtClean="0"/>
          </a:p>
          <a:p>
            <a:r>
              <a:rPr lang="en-US" dirty="0"/>
              <a:t>Predefined shapes such as Line, Rectangle, Circle, Ellipse, Polygon, Polyline, Cubic Curve, Quad Curve, Arc.</a:t>
            </a:r>
          </a:p>
          <a:p>
            <a:r>
              <a:rPr lang="en-US" dirty="0"/>
              <a:t>Path elements such as MoveTO Path Element, Line, Horizontal Line, Vertical Line, Cubic Curve, Quadratic Curve, Arc.</a:t>
            </a:r>
          </a:p>
          <a:p>
            <a:r>
              <a:rPr lang="en-US" dirty="0"/>
              <a:t>In addition to these, you can also draw a 2D shape by parsing SVG path.</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spTree>
    <p:extLst>
      <p:ext uri="{BB962C8B-B14F-4D97-AF65-F5344CB8AC3E}">
        <p14:creationId xmlns:p14="http://schemas.microsoft.com/office/powerpoint/2010/main" val="61736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a:t>
            </a:r>
            <a:r>
              <a:rPr lang="en-US" dirty="0" smtClean="0"/>
              <a:t>3D Graphics</a:t>
            </a:r>
            <a:endParaRPr lang="en-US" dirty="0"/>
          </a:p>
        </p:txBody>
      </p:sp>
      <p:sp>
        <p:nvSpPr>
          <p:cNvPr id="3" name="Text Placeholder 2"/>
          <p:cNvSpPr>
            <a:spLocks noGrp="1"/>
          </p:cNvSpPr>
          <p:nvPr>
            <p:ph type="body" idx="1"/>
          </p:nvPr>
        </p:nvSpPr>
        <p:spPr/>
        <p:txBody>
          <a:bodyPr>
            <a:normAutofit/>
          </a:bodyPr>
          <a:lstStyle/>
          <a:p>
            <a:r>
              <a:rPr lang="en-US" dirty="0" smtClean="0"/>
              <a:t>JavaFX </a:t>
            </a:r>
            <a:r>
              <a:rPr lang="en-US" dirty="0"/>
              <a:t>contains features that makes it easy to draw 3D graphics on the screen</a:t>
            </a:r>
            <a:r>
              <a:rPr lang="en-US" dirty="0" smtClean="0"/>
              <a:t>.</a:t>
            </a:r>
          </a:p>
          <a:p>
            <a:r>
              <a:rPr lang="en-US" dirty="0"/>
              <a:t>In general, a 3D shape is a geometrical figure that can be drawn on the XYZ plane. </a:t>
            </a:r>
          </a:p>
          <a:p>
            <a:r>
              <a:rPr lang="en-US" dirty="0"/>
              <a:t>They are defined by two or more dimensions, commonly length, width and depth. </a:t>
            </a:r>
          </a:p>
          <a:p>
            <a:r>
              <a:rPr lang="en-US" dirty="0"/>
              <a:t>3D shapes supported by JavaFX include a Cylinder, Sphere and a Box.</a:t>
            </a:r>
          </a:p>
          <a:p>
            <a:endParaRPr lang="en-US" dirty="0"/>
          </a:p>
          <a:p>
            <a:r>
              <a:rPr lang="en-US" dirty="0"/>
              <a:t>A</a:t>
            </a:r>
            <a:r>
              <a:rPr lang="en-US" dirty="0" smtClean="0"/>
              <a:t>ll </a:t>
            </a:r>
            <a:r>
              <a:rPr lang="en-US" dirty="0"/>
              <a:t>3D </a:t>
            </a:r>
            <a:r>
              <a:rPr lang="en-US" dirty="0" smtClean="0"/>
              <a:t>shape </a:t>
            </a:r>
            <a:r>
              <a:rPr lang="en-US" dirty="0"/>
              <a:t>classes belong to the package </a:t>
            </a:r>
            <a:r>
              <a:rPr lang="en-US" b="1" dirty="0" err="1"/>
              <a:t>javafx.scene.shape</a:t>
            </a:r>
            <a:r>
              <a:rPr lang="en-US" b="1" dirty="0"/>
              <a:t>.</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840456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a:t>
            </a:r>
            <a:r>
              <a:rPr lang="en-US" dirty="0" smtClean="0"/>
              <a:t>Audio, Video</a:t>
            </a:r>
            <a:endParaRPr lang="en-US" dirty="0"/>
          </a:p>
        </p:txBody>
      </p:sp>
      <p:sp>
        <p:nvSpPr>
          <p:cNvPr id="3" name="Text Placeholder 2"/>
          <p:cNvSpPr>
            <a:spLocks noGrp="1"/>
          </p:cNvSpPr>
          <p:nvPr>
            <p:ph type="body" idx="1"/>
          </p:nvPr>
        </p:nvSpPr>
        <p:spPr/>
        <p:txBody>
          <a:bodyPr>
            <a:normAutofit/>
          </a:bodyPr>
          <a:lstStyle/>
          <a:p>
            <a:pPr>
              <a:lnSpc>
                <a:spcPct val="150000"/>
              </a:lnSpc>
            </a:pPr>
            <a:r>
              <a:rPr lang="en-US" dirty="0" smtClean="0"/>
              <a:t>JavaFX </a:t>
            </a:r>
            <a:r>
              <a:rPr lang="en-US" dirty="0"/>
              <a:t>contains features that makes it easy to play </a:t>
            </a:r>
            <a:r>
              <a:rPr lang="en-US" dirty="0" smtClean="0"/>
              <a:t>audio, video </a:t>
            </a:r>
            <a:r>
              <a:rPr lang="en-US" dirty="0"/>
              <a:t>in JavaFX </a:t>
            </a:r>
            <a:r>
              <a:rPr lang="en-US" dirty="0" smtClean="0"/>
              <a:t>applications.</a:t>
            </a:r>
          </a:p>
          <a:p>
            <a:pPr>
              <a:lnSpc>
                <a:spcPct val="150000"/>
              </a:lnSpc>
            </a:pPr>
            <a:r>
              <a:rPr lang="en-US" dirty="0" smtClean="0"/>
              <a:t>The </a:t>
            </a:r>
            <a:r>
              <a:rPr lang="en-US" dirty="0"/>
              <a:t>package </a:t>
            </a:r>
            <a:r>
              <a:rPr lang="en-US" b="1" dirty="0" err="1"/>
              <a:t>javafx.scene.media</a:t>
            </a:r>
            <a:r>
              <a:rPr lang="en-US" dirty="0"/>
              <a:t> contains the classes and interfaces to provide media functionality in JavaFX. </a:t>
            </a:r>
          </a:p>
          <a:p>
            <a:pPr>
              <a:lnSpc>
                <a:spcPct val="150000"/>
              </a:lnSpc>
            </a:pPr>
            <a:r>
              <a:rPr lang="en-US" dirty="0"/>
              <a:t>It is provided in the form of three </a:t>
            </a:r>
            <a:r>
              <a:rPr lang="en-US" dirty="0" smtClean="0"/>
              <a:t>components</a:t>
            </a:r>
            <a:endParaRPr lang="en-US" dirty="0"/>
          </a:p>
          <a:p>
            <a:pPr lvl="1">
              <a:lnSpc>
                <a:spcPct val="110000"/>
              </a:lnSpc>
            </a:pPr>
            <a:r>
              <a:rPr lang="en-US" sz="2600" dirty="0"/>
              <a:t>Media Object − This represents a media </a:t>
            </a:r>
            <a:r>
              <a:rPr lang="en-US" sz="2600" dirty="0" smtClean="0"/>
              <a:t>file</a:t>
            </a:r>
            <a:endParaRPr lang="en-US" sz="2600" dirty="0"/>
          </a:p>
          <a:p>
            <a:pPr lvl="1">
              <a:lnSpc>
                <a:spcPct val="110000"/>
              </a:lnSpc>
            </a:pPr>
            <a:r>
              <a:rPr lang="en-US" sz="2600" dirty="0"/>
              <a:t>Media Player − To play media content</a:t>
            </a:r>
            <a:r>
              <a:rPr lang="en-US" sz="2600" dirty="0" smtClean="0"/>
              <a:t>.</a:t>
            </a:r>
            <a:endParaRPr lang="en-US" sz="2600" dirty="0"/>
          </a:p>
          <a:p>
            <a:pPr lvl="1">
              <a:lnSpc>
                <a:spcPct val="110000"/>
              </a:lnSpc>
            </a:pPr>
            <a:r>
              <a:rPr lang="en-US" sz="2600" dirty="0"/>
              <a:t>Media View − To display media.</a:t>
            </a:r>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37</a:t>
            </a:fld>
            <a:endParaRPr lang="en-US" dirty="0"/>
          </a:p>
        </p:txBody>
      </p:sp>
    </p:spTree>
    <p:extLst>
      <p:ext uri="{BB962C8B-B14F-4D97-AF65-F5344CB8AC3E}">
        <p14:creationId xmlns:p14="http://schemas.microsoft.com/office/powerpoint/2010/main" val="41874597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JavaFX </a:t>
            </a:r>
            <a:r>
              <a:rPr lang="en-US" dirty="0" err="1" smtClean="0"/>
              <a:t>WebView</a:t>
            </a:r>
            <a:endParaRPr lang="en-US" dirty="0"/>
          </a:p>
        </p:txBody>
      </p:sp>
      <p:sp>
        <p:nvSpPr>
          <p:cNvPr id="3" name="Text Placeholder 2"/>
          <p:cNvSpPr>
            <a:spLocks noGrp="1"/>
          </p:cNvSpPr>
          <p:nvPr>
            <p:ph type="body" idx="1"/>
          </p:nvPr>
        </p:nvSpPr>
        <p:spPr/>
        <p:txBody>
          <a:bodyPr>
            <a:normAutofit/>
          </a:bodyPr>
          <a:lstStyle/>
          <a:p>
            <a:r>
              <a:rPr lang="en-US" dirty="0" smtClean="0"/>
              <a:t>The </a:t>
            </a:r>
            <a:r>
              <a:rPr lang="en-US" dirty="0"/>
              <a:t>JavaFX </a:t>
            </a:r>
            <a:r>
              <a:rPr lang="en-US" dirty="0" err="1"/>
              <a:t>WebView</a:t>
            </a:r>
            <a:r>
              <a:rPr lang="en-US" dirty="0"/>
              <a:t> (</a:t>
            </a:r>
            <a:r>
              <a:rPr lang="en-US" dirty="0" err="1"/>
              <a:t>javafx.scene.web.WebView</a:t>
            </a:r>
            <a:r>
              <a:rPr lang="en-US" dirty="0"/>
              <a:t>) component is capable of showing web pages (HTML, CSS, SVG, JavaScript) inside a JavaFX application. As such, the JavaFX </a:t>
            </a:r>
            <a:r>
              <a:rPr lang="en-US" dirty="0" err="1"/>
              <a:t>WebView</a:t>
            </a:r>
            <a:r>
              <a:rPr lang="en-US" dirty="0"/>
              <a:t> is a mini browser. </a:t>
            </a:r>
          </a:p>
          <a:p>
            <a:r>
              <a:rPr lang="en-US" dirty="0"/>
              <a:t>The JavaFX </a:t>
            </a:r>
            <a:r>
              <a:rPr lang="en-US" dirty="0" err="1"/>
              <a:t>WebView</a:t>
            </a:r>
            <a:r>
              <a:rPr lang="en-US" dirty="0"/>
              <a:t> uses the </a:t>
            </a:r>
            <a:r>
              <a:rPr lang="en-US" dirty="0" err="1"/>
              <a:t>WebKit</a:t>
            </a:r>
            <a:r>
              <a:rPr lang="en-US" dirty="0"/>
              <a:t> open source browser engine internally to render the web pages.</a:t>
            </a:r>
          </a:p>
          <a:p>
            <a:r>
              <a:rPr lang="en-US" dirty="0"/>
              <a:t>The JavaFX </a:t>
            </a:r>
            <a:r>
              <a:rPr lang="en-US" dirty="0" err="1"/>
              <a:t>WebView</a:t>
            </a:r>
            <a:r>
              <a:rPr lang="en-US" dirty="0"/>
              <a:t> </a:t>
            </a:r>
            <a:r>
              <a:rPr lang="en-US" dirty="0" err="1"/>
              <a:t>WebEngine</a:t>
            </a:r>
            <a:r>
              <a:rPr lang="en-US" dirty="0"/>
              <a:t> (</a:t>
            </a:r>
            <a:r>
              <a:rPr lang="en-US" dirty="0" err="1"/>
              <a:t>javafx.scene.web.WebEngine</a:t>
            </a:r>
            <a:r>
              <a:rPr lang="en-US" dirty="0"/>
              <a:t>) is an internal component used by the </a:t>
            </a:r>
            <a:r>
              <a:rPr lang="en-US" dirty="0" err="1"/>
              <a:t>WebView</a:t>
            </a:r>
            <a:r>
              <a:rPr lang="en-US" dirty="0"/>
              <a:t> to load the data that is to be displayed inside the </a:t>
            </a:r>
            <a:r>
              <a:rPr lang="en-US" dirty="0" err="1"/>
              <a:t>WebView</a:t>
            </a:r>
            <a:r>
              <a:rPr lang="en-US" dirty="0"/>
              <a:t>. </a:t>
            </a:r>
            <a:endParaRPr lang="en-US" dirty="0" smtClean="0"/>
          </a:p>
          <a:p>
            <a:r>
              <a:rPr lang="en-US" dirty="0" smtClean="0"/>
              <a:t>To </a:t>
            </a:r>
            <a:r>
              <a:rPr lang="en-US" dirty="0"/>
              <a:t>make the </a:t>
            </a:r>
            <a:r>
              <a:rPr lang="en-US" dirty="0" err="1"/>
              <a:t>WebView</a:t>
            </a:r>
            <a:r>
              <a:rPr lang="en-US" dirty="0"/>
              <a:t> </a:t>
            </a:r>
            <a:r>
              <a:rPr lang="en-US" dirty="0" err="1"/>
              <a:t>WebEngine</a:t>
            </a:r>
            <a:r>
              <a:rPr lang="en-US" dirty="0"/>
              <a:t> load data, you must first obtain the </a:t>
            </a:r>
            <a:r>
              <a:rPr lang="en-US" dirty="0" err="1"/>
              <a:t>WebEngine</a:t>
            </a:r>
            <a:r>
              <a:rPr lang="en-US" dirty="0"/>
              <a:t> instance from the </a:t>
            </a:r>
            <a:r>
              <a:rPr lang="en-US" dirty="0" err="1"/>
              <a:t>WebView</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38</a:t>
            </a:fld>
            <a:endParaRPr lang="en-US" dirty="0"/>
          </a:p>
        </p:txBody>
      </p:sp>
    </p:spTree>
    <p:extLst>
      <p:ext uri="{BB962C8B-B14F-4D97-AF65-F5344CB8AC3E}">
        <p14:creationId xmlns:p14="http://schemas.microsoft.com/office/powerpoint/2010/main" val="3270589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973" y="652236"/>
            <a:ext cx="11169301" cy="650138"/>
          </a:xfrm>
        </p:spPr>
        <p:txBody>
          <a:bodyPr/>
          <a:lstStyle/>
          <a:p>
            <a:r>
              <a:rPr lang="en-US" dirty="0"/>
              <a:t>JavaFX </a:t>
            </a:r>
            <a:r>
              <a:rPr lang="en-US" dirty="0" err="1" smtClean="0"/>
              <a:t>WebView</a:t>
            </a:r>
            <a:endParaRPr lang="en-US" dirty="0"/>
          </a:p>
        </p:txBody>
      </p:sp>
      <p:sp>
        <p:nvSpPr>
          <p:cNvPr id="3" name="Text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39</a:t>
            </a:fld>
            <a:endParaRPr lang="en-US" dirty="0"/>
          </a:p>
        </p:txBody>
      </p:sp>
      <p:pic>
        <p:nvPicPr>
          <p:cNvPr id="7" name="Picture 6"/>
          <p:cNvPicPr>
            <a:picLocks noChangeAspect="1"/>
          </p:cNvPicPr>
          <p:nvPr/>
        </p:nvPicPr>
        <p:blipFill>
          <a:blip r:embed="rId2"/>
          <a:stretch>
            <a:fillRect/>
          </a:stretch>
        </p:blipFill>
        <p:spPr>
          <a:xfrm>
            <a:off x="103694" y="1627443"/>
            <a:ext cx="8408709" cy="4776847"/>
          </a:xfrm>
          <a:prstGeom prst="rect">
            <a:avLst/>
          </a:prstGeom>
        </p:spPr>
      </p:pic>
      <p:pic>
        <p:nvPicPr>
          <p:cNvPr id="6" name="Picture 5"/>
          <p:cNvPicPr>
            <a:picLocks noChangeAspect="1"/>
          </p:cNvPicPr>
          <p:nvPr/>
        </p:nvPicPr>
        <p:blipFill>
          <a:blip r:embed="rId3"/>
          <a:stretch>
            <a:fillRect/>
          </a:stretch>
        </p:blipFill>
        <p:spPr>
          <a:xfrm>
            <a:off x="6370611" y="3199300"/>
            <a:ext cx="5620039" cy="3054507"/>
          </a:xfrm>
          <a:prstGeom prst="rect">
            <a:avLst/>
          </a:prstGeom>
        </p:spPr>
      </p:pic>
      <p:cxnSp>
        <p:nvCxnSpPr>
          <p:cNvPr id="9" name="Straight Arrow Connector 8"/>
          <p:cNvCxnSpPr/>
          <p:nvPr/>
        </p:nvCxnSpPr>
        <p:spPr>
          <a:xfrm flipV="1">
            <a:off x="4798243" y="3346515"/>
            <a:ext cx="2026763" cy="273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198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JavaFX - Key </a:t>
            </a:r>
            <a:r>
              <a:rPr lang="en-US" dirty="0"/>
              <a:t>features</a:t>
            </a:r>
          </a:p>
        </p:txBody>
      </p:sp>
      <p:sp>
        <p:nvSpPr>
          <p:cNvPr id="3" name="Text Placeholder 2"/>
          <p:cNvSpPr>
            <a:spLocks noGrp="1"/>
          </p:cNvSpPr>
          <p:nvPr>
            <p:ph type="body" idx="1"/>
          </p:nvPr>
        </p:nvSpPr>
        <p:spPr/>
        <p:txBody>
          <a:bodyPr>
            <a:normAutofit/>
          </a:bodyPr>
          <a:lstStyle/>
          <a:p>
            <a:r>
              <a:rPr lang="en-US" dirty="0" smtClean="0"/>
              <a:t>Written </a:t>
            </a:r>
            <a:r>
              <a:rPr lang="en-US" dirty="0"/>
              <a:t>in Java: Leverages the power and flexibility of the Java language, including multithreading, lambda expressions, etc</a:t>
            </a:r>
            <a:r>
              <a:rPr lang="en-US" dirty="0" smtClean="0"/>
              <a:t>.</a:t>
            </a:r>
            <a:endParaRPr lang="en-US" dirty="0"/>
          </a:p>
          <a:p>
            <a:r>
              <a:rPr lang="en-US" dirty="0" smtClean="0"/>
              <a:t>Declarative </a:t>
            </a:r>
            <a:r>
              <a:rPr lang="en-US" dirty="0"/>
              <a:t>UI with FXML: Define your UI structure using XML, making it easy to separate UI design from application logic</a:t>
            </a:r>
            <a:r>
              <a:rPr lang="en-US" dirty="0" smtClean="0"/>
              <a:t>.</a:t>
            </a:r>
            <a:endParaRPr lang="en-US" dirty="0"/>
          </a:p>
          <a:p>
            <a:r>
              <a:rPr lang="en-US" dirty="0" smtClean="0"/>
              <a:t>Data </a:t>
            </a:r>
            <a:r>
              <a:rPr lang="en-US" dirty="0"/>
              <a:t>Binding: Simplifies data synchronization between UI elements and the underlying data model</a:t>
            </a:r>
            <a:r>
              <a:rPr lang="en-US" dirty="0" smtClean="0"/>
              <a:t>.</a:t>
            </a:r>
            <a:endParaRPr lang="en-US" dirty="0"/>
          </a:p>
          <a:p>
            <a:r>
              <a:rPr lang="en-US" dirty="0" smtClean="0"/>
              <a:t>Rich </a:t>
            </a:r>
            <a:r>
              <a:rPr lang="en-US" dirty="0"/>
              <a:t>UI Controls: Provides a diverse set of modern and customizable UI controls, including buttons, text fields, charts, and more</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39992694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fld id="{00000000-1234-1234-1234-123412341234}" type="slidenum">
              <a:rPr lang="en-US" smtClean="0"/>
              <a:pPr/>
              <a:t>40</a:t>
            </a:fld>
            <a:endParaRPr lang="en-US" dirty="0"/>
          </a:p>
        </p:txBody>
      </p:sp>
      <p:sp>
        <p:nvSpPr>
          <p:cNvPr id="6" name="Google Shape;91;p1"/>
          <p:cNvSpPr txBox="1">
            <a:spLocks/>
          </p:cNvSpPr>
          <p:nvPr/>
        </p:nvSpPr>
        <p:spPr>
          <a:xfrm>
            <a:off x="0" y="2910761"/>
            <a:ext cx="1219200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spcFirstLastPara="1" vert="horz" wrap="square" lIns="91440" tIns="45720" rIns="91440" bIns="45720" rtlCol="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4400" kern="1200" dirty="0" smtClean="0">
                <a:solidFill>
                  <a:schemeClr val="accent2"/>
                </a:solidFill>
                <a:latin typeface="Arial" panose="020B0604020202020204" pitchFamily="34" charset="0"/>
                <a:ea typeface="+mj-ea"/>
                <a:cs typeface="Arial" panose="020B0604020202020204" pitchFamily="34" charset="0"/>
              </a:rPr>
              <a:t>JavaFX Demonstration</a:t>
            </a:r>
            <a:endParaRPr lang="en-US" sz="4400" kern="1200" dirty="0">
              <a:solidFill>
                <a:schemeClr val="accent2"/>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870254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JavaFX </a:t>
            </a:r>
            <a:r>
              <a:rPr lang="en-US" dirty="0"/>
              <a:t>S</a:t>
            </a:r>
            <a:r>
              <a:rPr lang="en-US" dirty="0" smtClean="0"/>
              <a:t>imple Application</a:t>
            </a:r>
            <a:endParaRPr lang="en-US" dirty="0"/>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3216127" y="2182419"/>
            <a:ext cx="5759746" cy="2940201"/>
          </a:xfrm>
          <a:prstGeom prst="rect">
            <a:avLst/>
          </a:prstGeom>
        </p:spPr>
      </p:pic>
    </p:spTree>
    <p:extLst>
      <p:ext uri="{BB962C8B-B14F-4D97-AF65-F5344CB8AC3E}">
        <p14:creationId xmlns:p14="http://schemas.microsoft.com/office/powerpoint/2010/main" val="4076794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Demonstration JavaFX Simple Application</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42</a:t>
            </a:fld>
            <a:endParaRPr lang="en-US" dirty="0"/>
          </a:p>
        </p:txBody>
      </p:sp>
      <p:pic>
        <p:nvPicPr>
          <p:cNvPr id="5" name="Picture 4"/>
          <p:cNvPicPr>
            <a:picLocks noChangeAspect="1"/>
          </p:cNvPicPr>
          <p:nvPr/>
        </p:nvPicPr>
        <p:blipFill>
          <a:blip r:embed="rId2"/>
          <a:stretch>
            <a:fillRect/>
          </a:stretch>
        </p:blipFill>
        <p:spPr>
          <a:xfrm>
            <a:off x="2063543" y="2213528"/>
            <a:ext cx="8064914" cy="3162463"/>
          </a:xfrm>
          <a:prstGeom prst="rect">
            <a:avLst/>
          </a:prstGeom>
        </p:spPr>
      </p:pic>
    </p:spTree>
    <p:extLst>
      <p:ext uri="{BB962C8B-B14F-4D97-AF65-F5344CB8AC3E}">
        <p14:creationId xmlns:p14="http://schemas.microsoft.com/office/powerpoint/2010/main" val="2057862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a:t>
            </a:r>
            <a:r>
              <a:rPr lang="en-US" dirty="0" smtClean="0"/>
              <a:t>Concurrency</a:t>
            </a:r>
            <a:endParaRPr lang="en-US" dirty="0"/>
          </a:p>
        </p:txBody>
      </p:sp>
      <p:sp>
        <p:nvSpPr>
          <p:cNvPr id="3" name="Text Placeholder 2"/>
          <p:cNvSpPr>
            <a:spLocks noGrp="1"/>
          </p:cNvSpPr>
          <p:nvPr>
            <p:ph type="body" idx="1"/>
          </p:nvPr>
        </p:nvSpPr>
        <p:spPr/>
        <p:txBody>
          <a:bodyPr>
            <a:normAutofit lnSpcReduction="10000"/>
          </a:bodyPr>
          <a:lstStyle/>
          <a:p>
            <a:r>
              <a:rPr lang="en-US" dirty="0" smtClean="0"/>
              <a:t>J</a:t>
            </a:r>
            <a:r>
              <a:rPr lang="en-US" i="1" dirty="0"/>
              <a:t>avaFX</a:t>
            </a:r>
            <a:r>
              <a:rPr lang="en-US" dirty="0"/>
              <a:t> </a:t>
            </a:r>
            <a:r>
              <a:rPr lang="en-US" i="1" dirty="0"/>
              <a:t>concurrency</a:t>
            </a:r>
            <a:r>
              <a:rPr lang="en-US" dirty="0"/>
              <a:t> refers to how JavaFX is designed with respect to multithreading and concurrency</a:t>
            </a:r>
            <a:r>
              <a:rPr lang="en-US" dirty="0" smtClean="0"/>
              <a:t>.</a:t>
            </a:r>
          </a:p>
          <a:p>
            <a:r>
              <a:rPr lang="en-US" dirty="0"/>
              <a:t>JavaFX uses a single-threaded rendering design, meaning only a single thread can render anything on the screen, and that is the JavaFX application thread. In fact, only the JavaFX application thread is allowed to make any changes to the JavaFX Scene Graph in general. </a:t>
            </a:r>
          </a:p>
          <a:p>
            <a:r>
              <a:rPr lang="en-US" dirty="0"/>
              <a:t>A single-threaded rendering design is easier to implement correctly, but long-running tasks that run within the JavaFX application thread make the GUI unresponsive until the task is completed. No JavaFX GUI controls react to mouse clicks, mouse over, keyboard input while the JavaFX application thread is busy running that task.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43</a:t>
            </a:fld>
            <a:endParaRPr lang="en-US" dirty="0"/>
          </a:p>
        </p:txBody>
      </p:sp>
    </p:spTree>
    <p:extLst>
      <p:ext uri="{BB962C8B-B14F-4D97-AF65-F5344CB8AC3E}">
        <p14:creationId xmlns:p14="http://schemas.microsoft.com/office/powerpoint/2010/main" val="2379825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marL="3175" indent="0">
              <a:lnSpc>
                <a:spcPct val="120000"/>
              </a:lnSpc>
              <a:buNone/>
            </a:pPr>
            <a:r>
              <a:rPr lang="en-US" dirty="0"/>
              <a:t>Concepts were introduced</a:t>
            </a:r>
            <a:r>
              <a:rPr lang="en-US" dirty="0" smtClean="0"/>
              <a:t>:</a:t>
            </a:r>
          </a:p>
          <a:p>
            <a:r>
              <a:rPr lang="en-US" dirty="0" smtClean="0"/>
              <a:t>JavaFX </a:t>
            </a:r>
            <a:r>
              <a:rPr lang="en-US" dirty="0"/>
              <a:t>Architecture</a:t>
            </a:r>
          </a:p>
          <a:p>
            <a:r>
              <a:rPr lang="en-US" dirty="0"/>
              <a:t>JavaFX Core: Stage, Scene, FXML</a:t>
            </a:r>
          </a:p>
          <a:p>
            <a:r>
              <a:rPr lang="en-US" dirty="0"/>
              <a:t>Understand JavaFX Properties and Bindings, Events, Layouts, Controls</a:t>
            </a:r>
          </a:p>
          <a:p>
            <a:r>
              <a:rPr lang="en-US" dirty="0"/>
              <a:t>Create Java desktop applications with JavaFX</a:t>
            </a:r>
          </a:p>
          <a:p>
            <a:pPr marL="3175" indent="0">
              <a:lnSpc>
                <a:spcPct val="120000"/>
              </a:lnSpc>
              <a:buNone/>
            </a:pPr>
            <a:endParaRPr lang="en-US"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44</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JavaFX - Key </a:t>
            </a:r>
            <a:r>
              <a:rPr lang="en-US" dirty="0"/>
              <a:t>features</a:t>
            </a:r>
          </a:p>
        </p:txBody>
      </p:sp>
      <p:sp>
        <p:nvSpPr>
          <p:cNvPr id="3" name="Text Placeholder 2"/>
          <p:cNvSpPr>
            <a:spLocks noGrp="1"/>
          </p:cNvSpPr>
          <p:nvPr>
            <p:ph type="body" idx="1"/>
          </p:nvPr>
        </p:nvSpPr>
        <p:spPr/>
        <p:txBody>
          <a:bodyPr>
            <a:normAutofit/>
          </a:bodyPr>
          <a:lstStyle/>
          <a:p>
            <a:r>
              <a:rPr lang="en-US" smtClean="0"/>
              <a:t>Media </a:t>
            </a:r>
            <a:r>
              <a:rPr lang="en-US" dirty="0"/>
              <a:t>and Web Integration: Enables playback of audio and video content and embedding web components within your application</a:t>
            </a:r>
            <a:r>
              <a:rPr lang="en-US" dirty="0" smtClean="0"/>
              <a:t>.</a:t>
            </a:r>
            <a:endParaRPr lang="en-US" dirty="0"/>
          </a:p>
          <a:p>
            <a:r>
              <a:rPr lang="en-US" dirty="0" smtClean="0"/>
              <a:t>2D </a:t>
            </a:r>
            <a:r>
              <a:rPr lang="en-US" dirty="0"/>
              <a:t>and 3D Graphics: Offers robust support for both 2D and 3D graphics rendering, allowing you to create visually stunning applications</a:t>
            </a:r>
            <a:r>
              <a:rPr lang="en-US" dirty="0" smtClean="0"/>
              <a:t>.</a:t>
            </a:r>
            <a:endParaRPr lang="en-US" dirty="0"/>
          </a:p>
          <a:p>
            <a:r>
              <a:rPr lang="en-US" dirty="0" smtClean="0"/>
              <a:t>Animations </a:t>
            </a:r>
            <a:r>
              <a:rPr lang="en-US" dirty="0"/>
              <a:t>and Effects: Create smooth animations and apply various visual effects to enhance user experience</a:t>
            </a:r>
            <a:r>
              <a:rPr lang="en-US" dirty="0" smtClean="0"/>
              <a:t>.</a:t>
            </a:r>
            <a:endParaRPr lang="en-US" dirty="0"/>
          </a:p>
          <a:p>
            <a:r>
              <a:rPr lang="en-US" dirty="0" smtClean="0"/>
              <a:t>CSS </a:t>
            </a:r>
            <a:r>
              <a:rPr lang="en-US" dirty="0"/>
              <a:t>Styling: Style your application using CSS for consistent and flexible design.</a:t>
            </a:r>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234780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 </a:t>
            </a:r>
            <a:r>
              <a:rPr lang="en-US" dirty="0" smtClean="0"/>
              <a:t>Architecture</a:t>
            </a:r>
            <a:endParaRPr lang="en-US" dirty="0"/>
          </a:p>
        </p:txBody>
      </p:sp>
      <p:sp>
        <p:nvSpPr>
          <p:cNvPr id="3" name="Text Placeholder 2"/>
          <p:cNvSpPr>
            <a:spLocks noGrp="1"/>
          </p:cNvSpPr>
          <p:nvPr>
            <p:ph type="body" idx="1"/>
          </p:nvPr>
        </p:nvSpPr>
        <p:spPr>
          <a:xfrm>
            <a:off x="0" y="1627444"/>
            <a:ext cx="7739406" cy="4814445"/>
          </a:xfrm>
        </p:spPr>
        <p:txBody>
          <a:bodyPr>
            <a:normAutofit/>
          </a:bodyPr>
          <a:lstStyle/>
          <a:p>
            <a:r>
              <a:rPr lang="en-US" b="1" dirty="0"/>
              <a:t>javafx.animation</a:t>
            </a:r>
            <a:r>
              <a:rPr lang="en-US" dirty="0"/>
              <a:t> − Contains classes to add transition based animations such as fill, fade, rotate, scale and translation, to the JavaFX nodes.</a:t>
            </a:r>
          </a:p>
          <a:p>
            <a:r>
              <a:rPr lang="en-US" b="1" dirty="0"/>
              <a:t>javafx.application</a:t>
            </a:r>
            <a:r>
              <a:rPr lang="en-US" dirty="0"/>
              <a:t> − Contains a set of classes responsible for the JavaFX application life cycle.</a:t>
            </a:r>
          </a:p>
          <a:p>
            <a:r>
              <a:rPr lang="en-US" b="1" dirty="0"/>
              <a:t>javafx.css</a:t>
            </a:r>
            <a:r>
              <a:rPr lang="en-US" dirty="0"/>
              <a:t> − Contains classes to add CSS–like styling to JavaFX GUI applications.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pic>
        <p:nvPicPr>
          <p:cNvPr id="5" name="Picture 4" descr="https://www.tutorialspoint.com/javafx/images/architecture_of_javafx_api.jpg"/>
          <p:cNvPicPr>
            <a:picLocks noChangeAspect="1" noChangeArrowheads="1"/>
          </p:cNvPicPr>
          <p:nvPr/>
        </p:nvPicPr>
        <p:blipFill rotWithShape="1">
          <a:blip r:embed="rId2">
            <a:extLst>
              <a:ext uri="{28A0092B-C50C-407E-A947-70E740481C1C}">
                <a14:useLocalDpi xmlns:a14="http://schemas.microsoft.com/office/drawing/2010/main" val="0"/>
              </a:ext>
            </a:extLst>
          </a:blip>
          <a:srcRect l="18003" t="5128" r="22986" b="11815"/>
          <a:stretch/>
        </p:blipFill>
        <p:spPr bwMode="auto">
          <a:xfrm>
            <a:off x="7743659" y="1545994"/>
            <a:ext cx="4246991" cy="3440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785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JavaFX - </a:t>
            </a:r>
            <a:r>
              <a:rPr lang="en-US" dirty="0" smtClean="0"/>
              <a:t>Architecture</a:t>
            </a:r>
            <a:endParaRPr lang="en-US" dirty="0"/>
          </a:p>
        </p:txBody>
      </p:sp>
      <p:sp>
        <p:nvSpPr>
          <p:cNvPr id="3" name="Text Placeholder 2"/>
          <p:cNvSpPr>
            <a:spLocks noGrp="1"/>
          </p:cNvSpPr>
          <p:nvPr>
            <p:ph type="body" idx="1"/>
          </p:nvPr>
        </p:nvSpPr>
        <p:spPr/>
        <p:txBody>
          <a:bodyPr>
            <a:normAutofit/>
          </a:bodyPr>
          <a:lstStyle/>
          <a:p>
            <a:r>
              <a:rPr lang="en-US" b="1" dirty="0" err="1"/>
              <a:t>javafx.event</a:t>
            </a:r>
            <a:r>
              <a:rPr lang="en-US" dirty="0"/>
              <a:t> − Contains classes and interfaces to deliver and handle JavaFX events.</a:t>
            </a:r>
          </a:p>
          <a:p>
            <a:r>
              <a:rPr lang="en-US" b="1" dirty="0" err="1"/>
              <a:t>javafx.geometry</a:t>
            </a:r>
            <a:r>
              <a:rPr lang="en-US" dirty="0"/>
              <a:t> − Contains classes to define 2D objects and perform operations on them.</a:t>
            </a:r>
          </a:p>
          <a:p>
            <a:r>
              <a:rPr lang="en-US" b="1" dirty="0" err="1"/>
              <a:t>javafx.stage</a:t>
            </a:r>
            <a:r>
              <a:rPr lang="en-US" dirty="0"/>
              <a:t> − This package holds the top level container classes for JavaFX application.</a:t>
            </a:r>
          </a:p>
          <a:p>
            <a:r>
              <a:rPr lang="en-US" b="1" dirty="0" err="1" smtClean="0"/>
              <a:t>javafx.scene</a:t>
            </a:r>
            <a:r>
              <a:rPr lang="en-US" dirty="0"/>
              <a:t> − This package provides classes and interfaces to support the scene graph. </a:t>
            </a:r>
            <a:r>
              <a:rPr lang="en-US" dirty="0" smtClean="0"/>
              <a:t>In </a:t>
            </a:r>
            <a:r>
              <a:rPr lang="en-US" dirty="0"/>
              <a:t>addition, it also provides sub-packages such as canvas, chart, control, effect, image, input, layout, media, paint, shape, text, transform, web, </a:t>
            </a:r>
            <a:r>
              <a:rPr lang="en-US" dirty="0" smtClean="0"/>
              <a:t>etc</a:t>
            </a:r>
            <a:r>
              <a:rPr lang="en-US" dirty="0"/>
              <a:t>.</a:t>
            </a:r>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332971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JavaFX Parts</a:t>
            </a:r>
          </a:p>
        </p:txBody>
      </p:sp>
      <p:sp>
        <p:nvSpPr>
          <p:cNvPr id="3" name="Text Placeholder 2"/>
          <p:cNvSpPr>
            <a:spLocks noGrp="1"/>
          </p:cNvSpPr>
          <p:nvPr>
            <p:ph type="body" idx="1"/>
          </p:nvPr>
        </p:nvSpPr>
        <p:spPr/>
        <p:txBody>
          <a:bodyPr/>
          <a:lstStyle/>
          <a:p>
            <a:r>
              <a:rPr lang="en-US" dirty="0"/>
              <a:t>JavaFX has 3 parts</a:t>
            </a:r>
          </a:p>
          <a:p>
            <a:pPr lvl="1"/>
            <a:r>
              <a:rPr lang="en-US" sz="2600" dirty="0"/>
              <a:t>A GUI builder called </a:t>
            </a:r>
            <a:r>
              <a:rPr lang="en-US" sz="2600" b="1" dirty="0" err="1">
                <a:solidFill>
                  <a:schemeClr val="tx1">
                    <a:lumMod val="95000"/>
                    <a:lumOff val="5000"/>
                  </a:schemeClr>
                </a:solidFill>
              </a:rPr>
              <a:t>SceneBuilder</a:t>
            </a:r>
            <a:r>
              <a:rPr lang="en-US" sz="2600" dirty="0"/>
              <a:t> allows drag-and-drop manipulation of widgets.</a:t>
            </a:r>
          </a:p>
          <a:p>
            <a:pPr lvl="1"/>
            <a:r>
              <a:rPr lang="en-US" sz="2600" dirty="0"/>
              <a:t>A configuration language called </a:t>
            </a:r>
            <a:r>
              <a:rPr lang="en-US" sz="2600" b="1" dirty="0">
                <a:solidFill>
                  <a:schemeClr val="tx1">
                    <a:lumMod val="95000"/>
                    <a:lumOff val="5000"/>
                  </a:schemeClr>
                </a:solidFill>
              </a:rPr>
              <a:t>FXML</a:t>
            </a:r>
            <a:r>
              <a:rPr lang="en-US" sz="2600" dirty="0">
                <a:solidFill>
                  <a:srgbClr val="0070C0"/>
                </a:solidFill>
              </a:rPr>
              <a:t> </a:t>
            </a:r>
            <a:r>
              <a:rPr lang="en-US" sz="2600" dirty="0"/>
              <a:t>that records the widgets in the GUI, their visible attributes and their relationship to each other.</a:t>
            </a:r>
          </a:p>
          <a:p>
            <a:pPr lvl="1"/>
            <a:r>
              <a:rPr lang="en-US" sz="2600" dirty="0"/>
              <a:t>A </a:t>
            </a:r>
            <a:r>
              <a:rPr lang="en-US" sz="2600" b="1" dirty="0">
                <a:solidFill>
                  <a:schemeClr val="tx1">
                    <a:lumMod val="95000"/>
                    <a:lumOff val="5000"/>
                  </a:schemeClr>
                </a:solidFill>
              </a:rPr>
              <a:t>Controller</a:t>
            </a:r>
            <a:r>
              <a:rPr lang="en-US" sz="2600" dirty="0"/>
              <a:t> class that must be completed by the programmer to bring the GUI to life. </a:t>
            </a:r>
          </a:p>
          <a:p>
            <a:r>
              <a:rPr lang="en-US" dirty="0"/>
              <a:t>A JavaFX application has some additional parts</a:t>
            </a:r>
          </a:p>
          <a:p>
            <a:pPr lvl="1"/>
            <a:r>
              <a:rPr lang="en-US" sz="2600" dirty="0"/>
              <a:t>A set of classes to describe the model, which is what the GUI allows the user to interact with.</a:t>
            </a:r>
          </a:p>
          <a:p>
            <a:pPr lvl="1"/>
            <a:r>
              <a:rPr lang="en-US" sz="2600" dirty="0"/>
              <a:t>A set of cascading style sheets (</a:t>
            </a:r>
            <a:r>
              <a:rPr lang="en-US" sz="2600" b="1" dirty="0">
                <a:solidFill>
                  <a:schemeClr val="tx1">
                    <a:lumMod val="95000"/>
                    <a:lumOff val="5000"/>
                  </a:schemeClr>
                </a:solidFill>
              </a:rPr>
              <a:t>CSS</a:t>
            </a:r>
            <a:r>
              <a:rPr lang="en-US" sz="2600" dirty="0"/>
              <a:t> files) to further specify “look-and-feel”.</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1089199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latin typeface="+mj-lt"/>
              </a:rPr>
              <a:t>JavaFX Scene Builder</a:t>
            </a:r>
          </a:p>
        </p:txBody>
      </p:sp>
      <p:sp>
        <p:nvSpPr>
          <p:cNvPr id="3" name="Text Placeholder 2"/>
          <p:cNvSpPr>
            <a:spLocks noGrp="1"/>
          </p:cNvSpPr>
          <p:nvPr>
            <p:ph type="body" idx="1"/>
          </p:nvPr>
        </p:nvSpPr>
        <p:spPr/>
        <p:txBody>
          <a:bodyPr/>
          <a:lstStyle/>
          <a:p>
            <a:pPr>
              <a:lnSpc>
                <a:spcPct val="90000"/>
              </a:lnSpc>
            </a:pPr>
            <a:r>
              <a:rPr lang="en-US" altLang="en-US" dirty="0">
                <a:solidFill>
                  <a:srgbClr val="000000"/>
                </a:solidFill>
              </a:rPr>
              <a:t>JavaFX Scene Builder is a standalone JavaFX GUI visual layout tool that can also be used with various IDEs including </a:t>
            </a:r>
            <a:r>
              <a:rPr lang="en-US" altLang="en-US" dirty="0" smtClean="0">
                <a:solidFill>
                  <a:srgbClr val="000000"/>
                </a:solidFill>
              </a:rPr>
              <a:t>Eclipse</a:t>
            </a:r>
            <a:r>
              <a:rPr lang="en-US" altLang="en-US" dirty="0">
                <a:solidFill>
                  <a:srgbClr val="000000"/>
                </a:solidFill>
              </a:rPr>
              <a:t>, NetBeans and IntelliJ.</a:t>
            </a:r>
          </a:p>
          <a:p>
            <a:pPr marL="109537" indent="0">
              <a:lnSpc>
                <a:spcPct val="90000"/>
              </a:lnSpc>
              <a:buNone/>
            </a:pPr>
            <a:endParaRPr lang="en-US" altLang="en-US" dirty="0">
              <a:solidFill>
                <a:srgbClr val="000000"/>
              </a:solidFill>
            </a:endParaRPr>
          </a:p>
          <a:p>
            <a:pPr>
              <a:lnSpc>
                <a:spcPct val="90000"/>
              </a:lnSpc>
            </a:pPr>
            <a:r>
              <a:rPr lang="en-US" altLang="en-US" dirty="0">
                <a:solidFill>
                  <a:srgbClr val="000000"/>
                </a:solidFill>
              </a:rPr>
              <a:t>JavaFX Scene Builder enables you to create GUIs by dragging and dropping GUI components from Scene Builder’s library onto a design area, then modifying and styling the GUI—all without writing any code.</a:t>
            </a:r>
          </a:p>
          <a:p>
            <a:pPr marL="109537" indent="0">
              <a:lnSpc>
                <a:spcPct val="90000"/>
              </a:lnSpc>
              <a:buNone/>
            </a:pPr>
            <a:r>
              <a:rPr lang="en-US" altLang="en-US" dirty="0">
                <a:solidFill>
                  <a:srgbClr val="000000"/>
                </a:solidFill>
              </a:rPr>
              <a:t> </a:t>
            </a:r>
          </a:p>
          <a:p>
            <a:pPr>
              <a:lnSpc>
                <a:spcPct val="90000"/>
              </a:lnSpc>
            </a:pPr>
            <a:r>
              <a:rPr lang="en-US" altLang="en-US" dirty="0">
                <a:solidFill>
                  <a:srgbClr val="000000"/>
                </a:solidFill>
              </a:rPr>
              <a:t>JavaFX Scene Builder generates FXML (FX Markup Language)—an XML vocabulary for defining and arranging JavaFX GUI controls without writing any Java code. </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16374193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6642</TotalTime>
  <Words>2329</Words>
  <Application>Microsoft Office PowerPoint</Application>
  <PresentationFormat>Widescreen</PresentationFormat>
  <Paragraphs>271</Paragraphs>
  <Slides>44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Courier</vt:lpstr>
      <vt:lpstr>Noto Sans Symbols</vt:lpstr>
      <vt:lpstr>Wingdings</vt:lpstr>
      <vt:lpstr>Office Theme</vt:lpstr>
      <vt:lpstr>Introduction to JavaFX</vt:lpstr>
      <vt:lpstr>Objectives</vt:lpstr>
      <vt:lpstr>What is JavaFX?</vt:lpstr>
      <vt:lpstr>JavaFX - Key features</vt:lpstr>
      <vt:lpstr>JavaFX - Key features</vt:lpstr>
      <vt:lpstr>JavaFX - Architecture</vt:lpstr>
      <vt:lpstr>JavaFX - Architecture</vt:lpstr>
      <vt:lpstr>JavaFX Parts</vt:lpstr>
      <vt:lpstr>JavaFX Scene Builder</vt:lpstr>
      <vt:lpstr>JavaFX Scene Builder</vt:lpstr>
      <vt:lpstr>JavaFX App Window Structure</vt:lpstr>
      <vt:lpstr>JavaFX App Window Structure</vt:lpstr>
      <vt:lpstr>JavaFX Application Layout</vt:lpstr>
      <vt:lpstr>JavaFX Application Layout</vt:lpstr>
      <vt:lpstr>JavaFX Application Controls</vt:lpstr>
      <vt:lpstr>JavaFX Application Class</vt:lpstr>
      <vt:lpstr>PowerPoint Presentation</vt:lpstr>
      <vt:lpstr>Scene to the Stage object</vt:lpstr>
      <vt:lpstr>JavaFX Stage</vt:lpstr>
      <vt:lpstr>Stage Life Cycle Events</vt:lpstr>
      <vt:lpstr>JavaFX Scene</vt:lpstr>
      <vt:lpstr>JavaFX Scene</vt:lpstr>
      <vt:lpstr>JavaFX Node</vt:lpstr>
      <vt:lpstr>JavaFX Node Properties</vt:lpstr>
      <vt:lpstr>JavaFX Properties</vt:lpstr>
      <vt:lpstr>JavaFX FXML</vt:lpstr>
      <vt:lpstr>JavaFX FXML Example</vt:lpstr>
      <vt:lpstr>PowerPoint Presentation</vt:lpstr>
      <vt:lpstr>JavaFX Layout Components</vt:lpstr>
      <vt:lpstr>JavaFX Layout Components</vt:lpstr>
      <vt:lpstr>JavaFX Controls</vt:lpstr>
      <vt:lpstr>JavaFX Controls</vt:lpstr>
      <vt:lpstr>JavaFX Charts</vt:lpstr>
      <vt:lpstr>JavaFX Charts</vt:lpstr>
      <vt:lpstr>JavaFX 2D Graphics</vt:lpstr>
      <vt:lpstr>JavaFX 3D Graphics</vt:lpstr>
      <vt:lpstr>JavaFX Audio, Video</vt:lpstr>
      <vt:lpstr>JavaFX WebView</vt:lpstr>
      <vt:lpstr>JavaFX WebView</vt:lpstr>
      <vt:lpstr>PowerPoint Presentation</vt:lpstr>
      <vt:lpstr>Demonstration JavaFX Simple Application</vt:lpstr>
      <vt:lpstr>Demonstration JavaFX Simple Application</vt:lpstr>
      <vt:lpstr>JavaFX Concurrency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JavaFX</dc:title>
  <dc:creator>Thanh Van</dc:creator>
  <cp:lastModifiedBy>Thanh Van</cp:lastModifiedBy>
  <cp:revision>206</cp:revision>
  <dcterms:created xsi:type="dcterms:W3CDTF">2021-01-25T08:25:31Z</dcterms:created>
  <dcterms:modified xsi:type="dcterms:W3CDTF">2024-04-15T13:21:19Z</dcterms:modified>
</cp:coreProperties>
</file>