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bookmarkIdSeed="2">
  <p:sldMasterIdLst>
    <p:sldMasterId id="2147483648" r:id="rId1"/>
  </p:sldMasterIdLst>
  <p:notesMasterIdLst>
    <p:notesMasterId r:id="rId68"/>
  </p:notesMasterIdLst>
  <p:sldIdLst>
    <p:sldId id="256" r:id="rId2"/>
    <p:sldId id="307" r:id="rId3"/>
    <p:sldId id="308" r:id="rId4"/>
    <p:sldId id="309" r:id="rId5"/>
    <p:sldId id="333" r:id="rId6"/>
    <p:sldId id="310" r:id="rId7"/>
    <p:sldId id="311" r:id="rId8"/>
    <p:sldId id="317" r:id="rId9"/>
    <p:sldId id="312" r:id="rId10"/>
    <p:sldId id="313" r:id="rId11"/>
    <p:sldId id="314" r:id="rId12"/>
    <p:sldId id="315" r:id="rId13"/>
    <p:sldId id="306" r:id="rId14"/>
    <p:sldId id="318" r:id="rId15"/>
    <p:sldId id="319" r:id="rId16"/>
    <p:sldId id="320" r:id="rId17"/>
    <p:sldId id="334" r:id="rId18"/>
    <p:sldId id="335" r:id="rId19"/>
    <p:sldId id="325" r:id="rId20"/>
    <p:sldId id="322" r:id="rId21"/>
    <p:sldId id="337" r:id="rId22"/>
    <p:sldId id="336" r:id="rId23"/>
    <p:sldId id="324" r:id="rId24"/>
    <p:sldId id="338" r:id="rId25"/>
    <p:sldId id="340" r:id="rId26"/>
    <p:sldId id="339" r:id="rId27"/>
    <p:sldId id="341" r:id="rId28"/>
    <p:sldId id="349" r:id="rId29"/>
    <p:sldId id="350" r:id="rId30"/>
    <p:sldId id="342" r:id="rId31"/>
    <p:sldId id="343" r:id="rId32"/>
    <p:sldId id="344" r:id="rId33"/>
    <p:sldId id="351" r:id="rId34"/>
    <p:sldId id="352" r:id="rId35"/>
    <p:sldId id="345" r:id="rId36"/>
    <p:sldId id="346" r:id="rId37"/>
    <p:sldId id="347" r:id="rId38"/>
    <p:sldId id="321" r:id="rId39"/>
    <p:sldId id="353" r:id="rId40"/>
    <p:sldId id="354" r:id="rId41"/>
    <p:sldId id="323" r:id="rId42"/>
    <p:sldId id="355" r:id="rId43"/>
    <p:sldId id="326" r:id="rId44"/>
    <p:sldId id="356" r:id="rId45"/>
    <p:sldId id="357" r:id="rId46"/>
    <p:sldId id="358" r:id="rId47"/>
    <p:sldId id="361" r:id="rId48"/>
    <p:sldId id="362" r:id="rId49"/>
    <p:sldId id="359" r:id="rId50"/>
    <p:sldId id="360" r:id="rId51"/>
    <p:sldId id="363" r:id="rId52"/>
    <p:sldId id="364" r:id="rId53"/>
    <p:sldId id="365" r:id="rId54"/>
    <p:sldId id="366" r:id="rId55"/>
    <p:sldId id="367" r:id="rId56"/>
    <p:sldId id="327" r:id="rId57"/>
    <p:sldId id="368" r:id="rId58"/>
    <p:sldId id="330" r:id="rId59"/>
    <p:sldId id="328" r:id="rId60"/>
    <p:sldId id="370" r:id="rId61"/>
    <p:sldId id="371" r:id="rId62"/>
    <p:sldId id="372" r:id="rId63"/>
    <p:sldId id="329" r:id="rId64"/>
    <p:sldId id="373" r:id="rId65"/>
    <p:sldId id="374" r:id="rId66"/>
    <p:sldId id="303" r:id="rId6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9"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74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05" autoAdjust="0"/>
    <p:restoredTop sz="93883" autoAdjust="0"/>
  </p:normalViewPr>
  <p:slideViewPr>
    <p:cSldViewPr snapToGrid="0">
      <p:cViewPr>
        <p:scale>
          <a:sx n="50" d="100"/>
          <a:sy n="50" d="100"/>
        </p:scale>
        <p:origin x="1336" y="42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customschemas.google.com/relationships/presentationmetadata" Target="meta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https://mvnrepository.com/</a:t>
            </a:r>
          </a:p>
          <a:p>
            <a:r>
              <a:rPr lang="en-US" dirty="0" smtClean="0"/>
              <a:t>Dependency Management</a:t>
            </a:r>
          </a:p>
          <a:p>
            <a:r>
              <a:rPr lang="en-US" dirty="0" smtClean="0"/>
              <a:t>- Maven simplifies handling project dependencies by managing the libraries required for your Spring application.</a:t>
            </a:r>
          </a:p>
          <a:p>
            <a:r>
              <a:rPr lang="en-US" dirty="0" smtClean="0"/>
              <a:t>- It provides a centralized repository (Maven Central) where you can easily search for dependencies and include them in your project by specifying the dependency details in the project configuration file (pom.xml).</a:t>
            </a:r>
          </a:p>
          <a:p>
            <a:endParaRPr lang="en-US" dirty="0" smtClean="0"/>
          </a:p>
          <a:p>
            <a:r>
              <a:rPr lang="en-US" dirty="0" smtClean="0"/>
              <a:t>Build Automation</a:t>
            </a:r>
          </a:p>
          <a:p>
            <a:r>
              <a:rPr lang="en-US" dirty="0" smtClean="0"/>
              <a:t>- Maven automates the build process, making it easier to compile, test, package, and deploy your Spring applications.</a:t>
            </a:r>
          </a:p>
          <a:p>
            <a:r>
              <a:rPr lang="en-US" dirty="0" smtClean="0"/>
              <a:t>- With Maven, you can define build lifecycles, phases, and goals, which helps in standardizing the build process across different projects.</a:t>
            </a:r>
          </a:p>
          <a:p>
            <a:endParaRPr lang="en-US" dirty="0" smtClean="0"/>
          </a:p>
          <a:p>
            <a:r>
              <a:rPr lang="en-US" dirty="0" smtClean="0"/>
              <a:t>Consistent Project Structure</a:t>
            </a:r>
          </a:p>
          <a:p>
            <a:r>
              <a:rPr lang="en-US" dirty="0" smtClean="0"/>
              <a:t>- Maven enforces a standard project structure, which promotes consistency and makes it easier for developers to understand the project layout.</a:t>
            </a:r>
          </a:p>
          <a:p>
            <a:r>
              <a:rPr lang="en-US" dirty="0" smtClean="0"/>
              <a:t>- This standardized structure includes folders like </a:t>
            </a:r>
            <a:r>
              <a:rPr lang="en-US" dirty="0" err="1" smtClean="0"/>
              <a:t>src</a:t>
            </a:r>
            <a:r>
              <a:rPr lang="en-US" dirty="0" smtClean="0"/>
              <a:t>/main/java for source code, </a:t>
            </a:r>
            <a:r>
              <a:rPr lang="en-US" dirty="0" err="1" smtClean="0"/>
              <a:t>src</a:t>
            </a:r>
            <a:r>
              <a:rPr lang="en-US" dirty="0" smtClean="0"/>
              <a:t>/test/java for tests, and </a:t>
            </a:r>
            <a:r>
              <a:rPr lang="en-US" dirty="0" err="1" smtClean="0"/>
              <a:t>src</a:t>
            </a:r>
            <a:r>
              <a:rPr lang="en-US" dirty="0" smtClean="0"/>
              <a:t>/main/resources for configuration files.</a:t>
            </a:r>
          </a:p>
          <a:p>
            <a:endParaRPr lang="en-US" dirty="0" smtClean="0"/>
          </a:p>
          <a:p>
            <a:r>
              <a:rPr lang="en-US" dirty="0" smtClean="0"/>
              <a:t>Dependency Scope Management</a:t>
            </a:r>
          </a:p>
          <a:p>
            <a:r>
              <a:rPr lang="en-US" dirty="0" smtClean="0"/>
              <a:t>- Maven allows you to specify different scopes for dependencies, such as compile, test, runtime, and provided.</a:t>
            </a:r>
          </a:p>
          <a:p>
            <a:r>
              <a:rPr lang="en-US" dirty="0" smtClean="0"/>
              <a:t>- This feature helps in managing dependencies based on their usage, ensuring that only the required dependencies are included in the final artifact.</a:t>
            </a:r>
          </a:p>
          <a:p>
            <a:endParaRPr lang="en-US" dirty="0" smtClean="0"/>
          </a:p>
          <a:p>
            <a:r>
              <a:rPr lang="en-US" dirty="0" smtClean="0"/>
              <a:t>Plugin Ecosystem</a:t>
            </a:r>
          </a:p>
          <a:p>
            <a:r>
              <a:rPr lang="en-US" dirty="0" smtClean="0"/>
              <a:t>- Maven has a rich ecosystem of plugins that extend its functionality and provide additional features.</a:t>
            </a:r>
          </a:p>
          <a:p>
            <a:r>
              <a:rPr lang="en-US" dirty="0" smtClean="0"/>
              <a:t>- Plugins like maven-compiler-plugin, maven-surefire-plugin, and maven-jar-plugin help in compiling code, running tests, and packaging the application, respectively.</a:t>
            </a:r>
          </a:p>
          <a:p>
            <a:endParaRPr lang="en-US" dirty="0" smtClean="0"/>
          </a:p>
          <a:p>
            <a:r>
              <a:rPr lang="en-US" dirty="0" smtClean="0"/>
              <a:t>Transitive Dependency Resolution</a:t>
            </a:r>
          </a:p>
          <a:p>
            <a:r>
              <a:rPr lang="en-US" dirty="0" smtClean="0"/>
              <a:t>- Maven resolves transitive dependencies automatically, meaning it can identify and include all the dependencies required by your project's dependencies.</a:t>
            </a:r>
          </a:p>
          <a:p>
            <a:r>
              <a:rPr lang="en-US" dirty="0" smtClean="0"/>
              <a:t>- This feature simplifies the dependency management process and helps in avoiding conflicts between different library versions.</a:t>
            </a:r>
          </a:p>
          <a:p>
            <a:endParaRPr lang="en-US" dirty="0" smtClean="0"/>
          </a:p>
          <a:p>
            <a:r>
              <a:rPr lang="en-US" dirty="0" smtClean="0"/>
              <a:t>Easy Project Configuration</a:t>
            </a:r>
          </a:p>
          <a:p>
            <a:r>
              <a:rPr lang="en-US" dirty="0" smtClean="0"/>
              <a:t>- Maven uses a declarative XML configuration file (pom.xml) to define project settings, dependencies, and build instructions.</a:t>
            </a:r>
          </a:p>
          <a:p>
            <a:r>
              <a:rPr lang="en-US" dirty="0" smtClean="0"/>
              <a:t>- This configuration file provides a clear and structured way to manage project details, making it easier to understand and maintain the project settings.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8451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1524000" y="1988598"/>
            <a:ext cx="9144000" cy="1521364"/>
          </a:xfrm>
          <a:prstGeom prst="rect">
            <a:avLst/>
          </a:prstGeom>
          <a:solidFill>
            <a:srgbClr val="FB743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7" name="Google Shape;17;p48"/>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4" name="Picture 3"/>
          <p:cNvPicPr>
            <a:picLocks noChangeAspect="1"/>
          </p:cNvPicPr>
          <p:nvPr userDrawn="1"/>
        </p:nvPicPr>
        <p:blipFill>
          <a:blip r:embed="rId2"/>
          <a:stretch>
            <a:fillRect/>
          </a:stretch>
        </p:blipFill>
        <p:spPr>
          <a:xfrm>
            <a:off x="11389199" y="25370"/>
            <a:ext cx="802801" cy="1349067"/>
          </a:xfrm>
          <a:prstGeom prst="rect">
            <a:avLst/>
          </a:prstGeom>
        </p:spPr>
      </p:pic>
      <p:pic>
        <p:nvPicPr>
          <p:cNvPr id="2" name="Picture 1">
            <a:extLst>
              <a:ext uri="{FF2B5EF4-FFF2-40B4-BE49-F238E27FC236}">
                <a16:creationId xmlns:a16="http://schemas.microsoft.com/office/drawing/2014/main" id="{08CEAAFF-FE0C-4084-11F9-F8B3E26F6ABB}"/>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 y="6481214"/>
            <a:ext cx="12192000" cy="38272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4558A2C-75A2-6180-1CC5-B21A1BFD447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auto">
          <a:xfrm>
            <a:off x="29817" y="31035"/>
            <a:ext cx="1595654" cy="77640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solidFill>
          <a:schemeClr val="lt1"/>
        </a:solidFill>
        <a:effectLst/>
      </p:bgPr>
    </p:bg>
    <p:spTree>
      <p:nvGrpSpPr>
        <p:cNvPr id="1" name="Shape 21"/>
        <p:cNvGrpSpPr/>
        <p:nvPr/>
      </p:nvGrpSpPr>
      <p:grpSpPr>
        <a:xfrm>
          <a:off x="0" y="0"/>
          <a:ext cx="0" cy="0"/>
          <a:chOff x="0" y="0"/>
          <a:chExt cx="0" cy="0"/>
        </a:xfrm>
      </p:grpSpPr>
      <p:sp>
        <p:nvSpPr>
          <p:cNvPr id="23" name="Google Shape;23;p49"/>
          <p:cNvSpPr txBox="1">
            <a:spLocks noGrp="1"/>
          </p:cNvSpPr>
          <p:nvPr>
            <p:ph type="title"/>
          </p:nvPr>
        </p:nvSpPr>
        <p:spPr>
          <a:xfrm>
            <a:off x="219897" y="659103"/>
            <a:ext cx="11169301" cy="650138"/>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4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4" name="Google Shape;24;p49"/>
          <p:cNvSpPr txBox="1">
            <a:spLocks noGrp="1"/>
          </p:cNvSpPr>
          <p:nvPr>
            <p:ph type="body" idx="1"/>
          </p:nvPr>
        </p:nvSpPr>
        <p:spPr>
          <a:xfrm>
            <a:off x="0" y="1627444"/>
            <a:ext cx="12192000" cy="4814445"/>
          </a:xfrm>
          <a:prstGeom prst="rect">
            <a:avLst/>
          </a:prstGeom>
          <a:noFill/>
          <a:ln>
            <a:noFill/>
          </a:ln>
        </p:spPr>
        <p:txBody>
          <a:bodyPr spcFirstLastPara="1" wrap="square" lIns="91425" tIns="45700" rIns="91425" bIns="45700" anchor="t" anchorCtr="0">
            <a:normAutofit/>
          </a:bodyPr>
          <a:lstStyle>
            <a:lvl1pPr marL="346075" marR="0" lvl="0" indent="-342900" algn="just" rtl="0">
              <a:lnSpc>
                <a:spcPct val="120000"/>
              </a:lnSpc>
              <a:spcBef>
                <a:spcPts val="0"/>
              </a:spcBef>
              <a:spcAft>
                <a:spcPts val="0"/>
              </a:spcAft>
              <a:buClr>
                <a:srgbClr val="973735"/>
              </a:buClr>
              <a:buSzPct val="50000"/>
              <a:buFont typeface="Noto Sans Symbols"/>
              <a:buChar char="◆"/>
              <a:defRPr lang="en-US" sz="2600" b="0" i="0" u="none" strike="noStrike" cap="none" dirty="0" smtClean="0">
                <a:solidFill>
                  <a:schemeClr val="dk1"/>
                </a:solidFill>
                <a:latin typeface="Arial"/>
                <a:ea typeface="Arial"/>
                <a:cs typeface="Arial"/>
                <a:sym typeface="Arial"/>
              </a:defRPr>
            </a:lvl1pPr>
            <a:lvl2pPr marL="682625" lvl="1" indent="-342900" algn="just">
              <a:lnSpc>
                <a:spcPct val="120000"/>
              </a:lnSpc>
              <a:spcBef>
                <a:spcPts val="0"/>
              </a:spcBef>
              <a:spcAft>
                <a:spcPts val="0"/>
              </a:spcAft>
              <a:buClr>
                <a:srgbClr val="963737"/>
              </a:buClr>
              <a:buSzPts val="1800"/>
              <a:buFont typeface="Wingdings" panose="05000000000000000000" pitchFamily="2" charset="2"/>
              <a:buChar char="§"/>
              <a:defRPr sz="2600"/>
            </a:lvl2pPr>
            <a:lvl3pPr marL="1371600" lvl="2" indent="-342900" algn="l">
              <a:lnSpc>
                <a:spcPct val="90000"/>
              </a:lnSpc>
              <a:spcBef>
                <a:spcPts val="500"/>
              </a:spcBef>
              <a:spcAft>
                <a:spcPts val="0"/>
              </a:spcAft>
              <a:buClr>
                <a:srgbClr val="963737"/>
              </a:buClr>
              <a:buSzPts val="1800"/>
              <a:buChar char="•"/>
              <a:defRPr sz="2300"/>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lang="en-US" dirty="0" smtClean="0"/>
          </a:p>
          <a:p>
            <a:pPr lvl="1"/>
            <a:endParaRPr lang="en-US" dirty="0"/>
          </a:p>
          <a:p>
            <a:pPr lvl="1"/>
            <a:endParaRPr dirty="0"/>
          </a:p>
        </p:txBody>
      </p:sp>
      <p:sp>
        <p:nvSpPr>
          <p:cNvPr id="26" name="Google Shape;26;p49"/>
          <p:cNvSpPr txBox="1"/>
          <p:nvPr userDrawn="1"/>
        </p:nvSpPr>
        <p:spPr>
          <a:xfrm>
            <a:off x="1" y="600804"/>
            <a:ext cx="219896" cy="867538"/>
          </a:xfrm>
          <a:prstGeom prst="rect">
            <a:avLst/>
          </a:prstGeom>
          <a:solidFill>
            <a:srgbClr val="FB743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0" name="Picture 9"/>
          <p:cNvPicPr>
            <a:picLocks noChangeAspect="1"/>
          </p:cNvPicPr>
          <p:nvPr userDrawn="1"/>
        </p:nvPicPr>
        <p:blipFill>
          <a:blip r:embed="rId2"/>
          <a:stretch>
            <a:fillRect/>
          </a:stretch>
        </p:blipFill>
        <p:spPr>
          <a:xfrm>
            <a:off x="11389199" y="25370"/>
            <a:ext cx="802801" cy="1349067"/>
          </a:xfrm>
          <a:prstGeom prst="rect">
            <a:avLst/>
          </a:prstGeom>
        </p:spPr>
      </p:pic>
      <p:pic>
        <p:nvPicPr>
          <p:cNvPr id="3" name="Picture 2">
            <a:extLst>
              <a:ext uri="{FF2B5EF4-FFF2-40B4-BE49-F238E27FC236}">
                <a16:creationId xmlns:a16="http://schemas.microsoft.com/office/drawing/2014/main" id="{C27C59A4-873A-9F24-D0CF-49407B9C51B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17909"/>
            <a:ext cx="1197849" cy="582842"/>
          </a:xfrm>
          <a:prstGeom prst="rect">
            <a:avLst/>
          </a:prstGeom>
        </p:spPr>
      </p:pic>
      <p:pic>
        <p:nvPicPr>
          <p:cNvPr id="2" name="Picture 1">
            <a:extLst>
              <a:ext uri="{FF2B5EF4-FFF2-40B4-BE49-F238E27FC236}">
                <a16:creationId xmlns:a16="http://schemas.microsoft.com/office/drawing/2014/main" id="{2C8BF003-DE94-8FC6-3C20-271FF86E136E}"/>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6453319"/>
            <a:ext cx="11784330" cy="412541"/>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449A8C01-8DC2-97C8-4F54-16BE6D03727C}"/>
              </a:ext>
            </a:extLst>
          </p:cNvPr>
          <p:cNvCxnSpPr>
            <a:cxnSpLocks/>
          </p:cNvCxnSpPr>
          <p:nvPr userDrawn="1"/>
        </p:nvCxnSpPr>
        <p:spPr>
          <a:xfrm>
            <a:off x="0" y="1468342"/>
            <a:ext cx="12192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5E00232-167D-C55B-1FD9-04BD27E02609}"/>
              </a:ext>
            </a:extLst>
          </p:cNvPr>
          <p:cNvSpPr txBox="1"/>
          <p:nvPr userDrawn="1"/>
        </p:nvSpPr>
        <p:spPr>
          <a:xfrm>
            <a:off x="15556230" y="3337560"/>
            <a:ext cx="184731" cy="307777"/>
          </a:xfrm>
          <a:prstGeom prst="rect">
            <a:avLst/>
          </a:prstGeom>
          <a:noFill/>
          <a:ln>
            <a:solidFill>
              <a:schemeClr val="accent2"/>
            </a:solidFill>
          </a:ln>
        </p:spPr>
        <p:txBody>
          <a:bodyPr wrap="none" rtlCol="0">
            <a:spAutoFit/>
          </a:bodyPr>
          <a:lstStyle/>
          <a:p>
            <a:endParaRPr lang="en-VN" dirty="0"/>
          </a:p>
        </p:txBody>
      </p:sp>
      <p:sp>
        <p:nvSpPr>
          <p:cNvPr id="25" name="Google Shape;25;p49"/>
          <p:cNvSpPr txBox="1">
            <a:spLocks noGrp="1"/>
          </p:cNvSpPr>
          <p:nvPr>
            <p:ph type="sldNum" idx="12"/>
          </p:nvPr>
        </p:nvSpPr>
        <p:spPr>
          <a:xfrm>
            <a:off x="11784330" y="6460934"/>
            <a:ext cx="412640" cy="387127"/>
          </a:xfrm>
          <a:prstGeom prst="rect">
            <a:avLst/>
          </a:prstGeom>
          <a:solidFill>
            <a:srgbClr val="FB7432"/>
          </a:solidFill>
          <a:ln/>
        </p:spPr>
        <p:style>
          <a:lnRef idx="2">
            <a:schemeClr val="accent2"/>
          </a:lnRef>
          <a:fillRef idx="1">
            <a:schemeClr val="lt1"/>
          </a:fillRef>
          <a:effectRef idx="0">
            <a:schemeClr val="accent2"/>
          </a:effectRef>
          <a:fontRef idx="minor">
            <a:schemeClr val="dk1"/>
          </a:fontRef>
        </p:style>
        <p:txBody>
          <a:bodyPr spcFirstLastPara="1" wrap="none" lIns="91425" tIns="45700" rIns="91425" bIns="45700" anchor="ctr" anchorCtr="0">
            <a:noAutofit/>
          </a:bodyPr>
          <a:lstStyle>
            <a:lvl1pPr marL="0" lvl="0" indent="0" algn="ctr">
              <a:spcBef>
                <a:spcPts val="0"/>
              </a:spcBef>
              <a:buNone/>
              <a:defRPr sz="1400" b="1">
                <a:solidFill>
                  <a:schemeClr val="bg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FB8E955E-38D4-6645-BF9C-5404CE26DFBD}" type="datetime1">
              <a:rPr lang="en-US" smtClean="0"/>
              <a:t>4/16/2024</a:t>
            </a:fld>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524000" y="2241458"/>
            <a:ext cx="9202270"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p>
            <a:pPr>
              <a:spcBef>
                <a:spcPct val="0"/>
              </a:spcBef>
            </a:pPr>
            <a:r>
              <a:rPr lang="en-US" sz="4400" b="1" kern="1200" dirty="0" smtClean="0">
                <a:solidFill>
                  <a:schemeClr val="accent2"/>
                </a:solidFill>
                <a:latin typeface="Arial" panose="020B0604020202020204" pitchFamily="34" charset="0"/>
                <a:ea typeface="+mj-ea"/>
                <a:cs typeface="Arial" panose="020B0604020202020204" pitchFamily="34" charset="0"/>
              </a:rPr>
              <a:t>Introduction </a:t>
            </a:r>
            <a:r>
              <a:rPr lang="en-US" sz="4400" b="1" kern="1200" dirty="0">
                <a:solidFill>
                  <a:schemeClr val="accent2"/>
                </a:solidFill>
                <a:latin typeface="Arial" panose="020B0604020202020204" pitchFamily="34" charset="0"/>
                <a:ea typeface="+mj-ea"/>
                <a:cs typeface="Arial" panose="020B0604020202020204" pitchFamily="34" charset="0"/>
              </a:rPr>
              <a:t>to Spring Framework</a:t>
            </a:r>
            <a:endParaRPr sz="4400" b="1" kern="1200" dirty="0">
              <a:solidFill>
                <a:schemeClr val="accent2"/>
              </a:solidFill>
              <a:latin typeface="Arial" panose="020B0604020202020204" pitchFamily="34" charset="0"/>
              <a:ea typeface="+mj-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Maven</a:t>
            </a:r>
            <a:endParaRPr lang="en-US" dirty="0"/>
          </a:p>
        </p:txBody>
      </p:sp>
      <p:sp>
        <p:nvSpPr>
          <p:cNvPr id="3" name="Text Placeholder 2"/>
          <p:cNvSpPr>
            <a:spLocks noGrp="1"/>
          </p:cNvSpPr>
          <p:nvPr>
            <p:ph type="body" idx="1"/>
          </p:nvPr>
        </p:nvSpPr>
        <p:spPr>
          <a:xfrm>
            <a:off x="0" y="1627444"/>
            <a:ext cx="12192000" cy="5143470"/>
          </a:xfrm>
        </p:spPr>
        <p:txBody>
          <a:bodyPr>
            <a:normAutofit fontScale="92500"/>
          </a:bodyPr>
          <a:lstStyle/>
          <a:p>
            <a:r>
              <a:rPr lang="en-US" dirty="0" smtClean="0"/>
              <a:t>Using </a:t>
            </a:r>
            <a:r>
              <a:rPr lang="en-US" dirty="0"/>
              <a:t>Maven for Spring Framework development streamlines the dependency management, build process, project structure, and overall development workflow. </a:t>
            </a:r>
            <a:endParaRPr lang="en-US" dirty="0" smtClean="0"/>
          </a:p>
          <a:p>
            <a:r>
              <a:rPr lang="en-US" dirty="0" smtClean="0"/>
              <a:t>It </a:t>
            </a:r>
            <a:r>
              <a:rPr lang="en-US" dirty="0"/>
              <a:t>enhances collaboration, reduces configuration overhead, and ensures a standardized approach to building Spring applications</a:t>
            </a:r>
            <a:r>
              <a:rPr lang="en-US" dirty="0" smtClean="0"/>
              <a:t>.</a:t>
            </a:r>
          </a:p>
          <a:p>
            <a:r>
              <a:rPr lang="en-US" dirty="0" smtClean="0"/>
              <a:t>Reasons to use Maven for </a:t>
            </a:r>
            <a:r>
              <a:rPr lang="en-US" dirty="0"/>
              <a:t>Spring applications</a:t>
            </a:r>
            <a:endParaRPr lang="en-US" dirty="0" smtClean="0"/>
          </a:p>
          <a:p>
            <a:pPr lvl="1">
              <a:lnSpc>
                <a:spcPct val="100000"/>
              </a:lnSpc>
            </a:pPr>
            <a:r>
              <a:rPr lang="en-US" sz="2600" dirty="0"/>
              <a:t>Dependency </a:t>
            </a:r>
            <a:r>
              <a:rPr lang="en-US" sz="2600" dirty="0" smtClean="0"/>
              <a:t>Management</a:t>
            </a:r>
          </a:p>
          <a:p>
            <a:pPr lvl="1">
              <a:lnSpc>
                <a:spcPct val="100000"/>
              </a:lnSpc>
            </a:pPr>
            <a:r>
              <a:rPr lang="en-US" sz="2600" dirty="0"/>
              <a:t>Build </a:t>
            </a:r>
            <a:r>
              <a:rPr lang="en-US" sz="2600" dirty="0" smtClean="0"/>
              <a:t>Automation</a:t>
            </a:r>
          </a:p>
          <a:p>
            <a:pPr lvl="1">
              <a:lnSpc>
                <a:spcPct val="100000"/>
              </a:lnSpc>
            </a:pPr>
            <a:r>
              <a:rPr lang="en-US" sz="2600" dirty="0"/>
              <a:t>Consistent Project </a:t>
            </a:r>
            <a:r>
              <a:rPr lang="en-US" sz="2600" dirty="0" smtClean="0"/>
              <a:t>Structure</a:t>
            </a:r>
          </a:p>
          <a:p>
            <a:pPr lvl="1">
              <a:lnSpc>
                <a:spcPct val="100000"/>
              </a:lnSpc>
            </a:pPr>
            <a:r>
              <a:rPr lang="en-US" sz="2600" dirty="0"/>
              <a:t>Dependency Scope </a:t>
            </a:r>
            <a:r>
              <a:rPr lang="en-US" sz="2600" dirty="0" smtClean="0"/>
              <a:t>Management</a:t>
            </a:r>
          </a:p>
          <a:p>
            <a:pPr lvl="1">
              <a:lnSpc>
                <a:spcPct val="100000"/>
              </a:lnSpc>
            </a:pPr>
            <a:r>
              <a:rPr lang="en-US" sz="2600" dirty="0"/>
              <a:t>Plugin </a:t>
            </a:r>
            <a:r>
              <a:rPr lang="en-US" sz="2600" dirty="0" smtClean="0"/>
              <a:t>Ecosystem</a:t>
            </a:r>
          </a:p>
          <a:p>
            <a:pPr lvl="1">
              <a:lnSpc>
                <a:spcPct val="100000"/>
              </a:lnSpc>
            </a:pPr>
            <a:r>
              <a:rPr lang="en-US" sz="2600" dirty="0"/>
              <a:t>Transitive Dependency </a:t>
            </a:r>
            <a:r>
              <a:rPr lang="en-US" sz="2600" dirty="0" smtClean="0"/>
              <a:t>Resolution</a:t>
            </a:r>
          </a:p>
          <a:p>
            <a:pPr lvl="1">
              <a:lnSpc>
                <a:spcPct val="100000"/>
              </a:lnSpc>
            </a:pPr>
            <a:r>
              <a:rPr lang="en-US" sz="2600" dirty="0"/>
              <a:t>Easy Project </a:t>
            </a:r>
            <a:r>
              <a:rPr lang="en-US" sz="2600" dirty="0" smtClean="0"/>
              <a:t>Configuration</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10</a:t>
            </a:fld>
            <a:endParaRPr lang="en-US" dirty="0"/>
          </a:p>
        </p:txBody>
      </p:sp>
    </p:spTree>
    <p:extLst>
      <p:ext uri="{BB962C8B-B14F-4D97-AF65-F5344CB8AC3E}">
        <p14:creationId xmlns:p14="http://schemas.microsoft.com/office/powerpoint/2010/main" val="1704096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Spring Triangle </a:t>
            </a:r>
          </a:p>
        </p:txBody>
      </p:sp>
      <p:sp>
        <p:nvSpPr>
          <p:cNvPr id="3" name="Text Placeholder 2"/>
          <p:cNvSpPr>
            <a:spLocks noGrp="1"/>
          </p:cNvSpPr>
          <p:nvPr>
            <p:ph type="body" idx="1"/>
          </p:nvPr>
        </p:nvSpPr>
        <p:spPr/>
        <p:txBody>
          <a:bodyPr>
            <a:normAutofit lnSpcReduction="10000"/>
          </a:bodyPr>
          <a:lstStyle/>
          <a:p>
            <a:endParaRPr lang="en-US" b="1" i="1" dirty="0" smtClean="0"/>
          </a:p>
          <a:p>
            <a:endParaRPr lang="en-US" b="1" i="1" dirty="0"/>
          </a:p>
          <a:p>
            <a:endParaRPr lang="en-US" b="1" i="1" dirty="0" smtClean="0"/>
          </a:p>
          <a:p>
            <a:endParaRPr lang="en-US" b="1" i="1" dirty="0"/>
          </a:p>
          <a:p>
            <a:endParaRPr lang="en-US" b="1" i="1" dirty="0" smtClean="0"/>
          </a:p>
          <a:p>
            <a:endParaRPr lang="en-US" b="1" i="1" dirty="0"/>
          </a:p>
          <a:p>
            <a:endParaRPr lang="en-US" b="1" i="1" dirty="0" smtClean="0"/>
          </a:p>
          <a:p>
            <a:r>
              <a:rPr lang="en-US" b="1" i="1" dirty="0" smtClean="0"/>
              <a:t>“</a:t>
            </a:r>
            <a:r>
              <a:rPr lang="en-US" i="1" dirty="0" smtClean="0"/>
              <a:t>Spring's </a:t>
            </a:r>
            <a:r>
              <a:rPr lang="en-US" i="1" dirty="0"/>
              <a:t>main aim is to make J2EE easier to use and promote good programming practice. It does this by enabling a POJO-based programming model that is applicable in a wide range of environments.</a:t>
            </a:r>
            <a:r>
              <a:rPr lang="en-US" b="1" i="1" dirty="0"/>
              <a:t>” </a:t>
            </a:r>
            <a:r>
              <a:rPr lang="en-US" dirty="0"/>
              <a:t>– </a:t>
            </a:r>
            <a:r>
              <a:rPr lang="en-US" i="1" dirty="0"/>
              <a:t>Rod Johnson</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11</a:t>
            </a:fld>
            <a:endParaRPr lang="en-US" dirty="0"/>
          </a:p>
        </p:txBody>
      </p:sp>
      <p:pic>
        <p:nvPicPr>
          <p:cNvPr id="5" name="Picture 4"/>
          <p:cNvPicPr>
            <a:picLocks noChangeAspect="1"/>
          </p:cNvPicPr>
          <p:nvPr/>
        </p:nvPicPr>
        <p:blipFill>
          <a:blip r:embed="rId2"/>
          <a:stretch>
            <a:fillRect/>
          </a:stretch>
        </p:blipFill>
        <p:spPr>
          <a:xfrm>
            <a:off x="3263900" y="1553000"/>
            <a:ext cx="4379725" cy="3146000"/>
          </a:xfrm>
          <a:prstGeom prst="rect">
            <a:avLst/>
          </a:prstGeom>
        </p:spPr>
      </p:pic>
    </p:spTree>
    <p:extLst>
      <p:ext uri="{BB962C8B-B14F-4D97-AF65-F5344CB8AC3E}">
        <p14:creationId xmlns:p14="http://schemas.microsoft.com/office/powerpoint/2010/main" val="1366879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overview of Spring Framework </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12</a:t>
            </a:fld>
            <a:endParaRPr lang="en-US" dirty="0"/>
          </a:p>
        </p:txBody>
      </p:sp>
      <p:pic>
        <p:nvPicPr>
          <p:cNvPr id="5" name="Picture 4"/>
          <p:cNvPicPr>
            <a:picLocks noChangeAspect="1"/>
          </p:cNvPicPr>
          <p:nvPr/>
        </p:nvPicPr>
        <p:blipFill>
          <a:blip r:embed="rId2"/>
          <a:stretch>
            <a:fillRect/>
          </a:stretch>
        </p:blipFill>
        <p:spPr>
          <a:xfrm>
            <a:off x="3086100" y="1763895"/>
            <a:ext cx="5010620" cy="4677994"/>
          </a:xfrm>
          <a:prstGeom prst="rect">
            <a:avLst/>
          </a:prstGeom>
        </p:spPr>
      </p:pic>
      <p:pic>
        <p:nvPicPr>
          <p:cNvPr id="7" name="Picture 6"/>
          <p:cNvPicPr>
            <a:picLocks noChangeAspect="1"/>
          </p:cNvPicPr>
          <p:nvPr/>
        </p:nvPicPr>
        <p:blipFill>
          <a:blip r:embed="rId3"/>
          <a:stretch>
            <a:fillRect/>
          </a:stretch>
        </p:blipFill>
        <p:spPr>
          <a:xfrm>
            <a:off x="2610231" y="1627444"/>
            <a:ext cx="7168896" cy="4792841"/>
          </a:xfrm>
          <a:prstGeom prst="rect">
            <a:avLst/>
          </a:prstGeom>
        </p:spPr>
      </p:pic>
    </p:spTree>
    <p:extLst>
      <p:ext uri="{BB962C8B-B14F-4D97-AF65-F5344CB8AC3E}">
        <p14:creationId xmlns:p14="http://schemas.microsoft.com/office/powerpoint/2010/main" val="2074354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21293-ECFD-868D-9BAD-F2C138D5A58B}"/>
              </a:ext>
            </a:extLst>
          </p:cNvPr>
          <p:cNvSpPr>
            <a:spLocks noGrp="1"/>
          </p:cNvSpPr>
          <p:nvPr>
            <p:ph type="title"/>
          </p:nvPr>
        </p:nvSpPr>
        <p:spPr/>
        <p:txBody>
          <a:bodyPr/>
          <a:lstStyle/>
          <a:p>
            <a:r>
              <a:rPr lang="en-US" dirty="0"/>
              <a:t>Core Container</a:t>
            </a:r>
            <a:endParaRPr lang="en-VN" dirty="0"/>
          </a:p>
        </p:txBody>
      </p:sp>
      <p:sp>
        <p:nvSpPr>
          <p:cNvPr id="3" name="Text Placeholder 2">
            <a:extLst>
              <a:ext uri="{FF2B5EF4-FFF2-40B4-BE49-F238E27FC236}">
                <a16:creationId xmlns:a16="http://schemas.microsoft.com/office/drawing/2014/main" id="{CE24B02F-F033-8B79-F485-57A4AF648A1B}"/>
              </a:ext>
            </a:extLst>
          </p:cNvPr>
          <p:cNvSpPr>
            <a:spLocks noGrp="1"/>
          </p:cNvSpPr>
          <p:nvPr>
            <p:ph type="body" idx="1"/>
          </p:nvPr>
        </p:nvSpPr>
        <p:spPr/>
        <p:txBody>
          <a:bodyPr>
            <a:normAutofit fontScale="92500" lnSpcReduction="10000"/>
          </a:bodyPr>
          <a:lstStyle/>
          <a:p>
            <a:pPr marL="0" indent="0">
              <a:buNone/>
            </a:pPr>
            <a:r>
              <a:rPr lang="en-US" dirty="0"/>
              <a:t>The Core Container consists of the Core, Beans, Context, and Expression Language modules the details:</a:t>
            </a:r>
          </a:p>
          <a:p>
            <a:r>
              <a:rPr lang="en-US" dirty="0"/>
              <a:t>The </a:t>
            </a:r>
            <a:r>
              <a:rPr lang="en-US" b="1" dirty="0"/>
              <a:t>Core</a:t>
            </a:r>
            <a:r>
              <a:rPr lang="en-US" dirty="0"/>
              <a:t> module provides the fundamental parts of the framework, including the </a:t>
            </a:r>
            <a:r>
              <a:rPr lang="en-US" dirty="0" err="1"/>
              <a:t>IoC</a:t>
            </a:r>
            <a:r>
              <a:rPr lang="en-US" dirty="0"/>
              <a:t> and Dependency Injection features.</a:t>
            </a:r>
          </a:p>
          <a:p>
            <a:r>
              <a:rPr lang="en-US" dirty="0"/>
              <a:t>The </a:t>
            </a:r>
            <a:r>
              <a:rPr lang="en-US" b="1" dirty="0"/>
              <a:t>Bean</a:t>
            </a:r>
            <a:r>
              <a:rPr lang="en-US" dirty="0"/>
              <a:t> module provides </a:t>
            </a:r>
            <a:r>
              <a:rPr lang="en-US" dirty="0" err="1"/>
              <a:t>BeanFactory</a:t>
            </a:r>
            <a:r>
              <a:rPr lang="en-US" dirty="0"/>
              <a:t>, which is a sophisticated implementation of the factory pattern.</a:t>
            </a:r>
          </a:p>
          <a:p>
            <a:r>
              <a:rPr lang="en-US" dirty="0"/>
              <a:t>The </a:t>
            </a:r>
            <a:r>
              <a:rPr lang="en-US" b="1" dirty="0"/>
              <a:t>Context</a:t>
            </a:r>
            <a:r>
              <a:rPr lang="en-US" dirty="0"/>
              <a:t> module builds on the solid base provided by the Core and Beans modules and it is a medium to access any objects defined and configured. The </a:t>
            </a:r>
            <a:r>
              <a:rPr lang="en-US" dirty="0" err="1"/>
              <a:t>ApplicationContext</a:t>
            </a:r>
            <a:r>
              <a:rPr lang="en-US" dirty="0"/>
              <a:t> interface is the focal point of the Context module.</a:t>
            </a:r>
          </a:p>
          <a:p>
            <a:r>
              <a:rPr lang="en-US" dirty="0"/>
              <a:t>The </a:t>
            </a:r>
            <a:r>
              <a:rPr lang="en-US" b="1" dirty="0" err="1"/>
              <a:t>SpEL</a:t>
            </a:r>
            <a:r>
              <a:rPr lang="en-US" dirty="0"/>
              <a:t> module provides a powerful expression language for querying and manipulating an object graph at runtime.</a:t>
            </a:r>
          </a:p>
        </p:txBody>
      </p:sp>
      <p:sp>
        <p:nvSpPr>
          <p:cNvPr id="4" name="Slide Number Placeholder 3">
            <a:extLst>
              <a:ext uri="{FF2B5EF4-FFF2-40B4-BE49-F238E27FC236}">
                <a16:creationId xmlns:a16="http://schemas.microsoft.com/office/drawing/2014/main" id="{BF0A5FBA-89C1-63CF-0474-DAEC7355A65A}"/>
              </a:ext>
            </a:extLst>
          </p:cNvPr>
          <p:cNvSpPr>
            <a:spLocks noGrp="1"/>
          </p:cNvSpPr>
          <p:nvPr>
            <p:ph type="sldNum" idx="12"/>
          </p:nvPr>
        </p:nvSpPr>
        <p:spPr/>
        <p:txBody>
          <a:bodyPr/>
          <a:lstStyle/>
          <a:p>
            <a:fld id="{00000000-1234-1234-1234-123412341234}" type="slidenum">
              <a:rPr lang="en-US" smtClean="0"/>
              <a:pPr/>
              <a:t>13</a:t>
            </a:fld>
            <a:endParaRPr lang="en-US" dirty="0"/>
          </a:p>
        </p:txBody>
      </p:sp>
    </p:spTree>
    <p:extLst>
      <p:ext uri="{BB962C8B-B14F-4D97-AF65-F5344CB8AC3E}">
        <p14:creationId xmlns:p14="http://schemas.microsoft.com/office/powerpoint/2010/main" val="4074744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Access/Integration</a:t>
            </a:r>
          </a:p>
        </p:txBody>
      </p:sp>
      <p:sp>
        <p:nvSpPr>
          <p:cNvPr id="3" name="Text Placeholder 2"/>
          <p:cNvSpPr>
            <a:spLocks noGrp="1"/>
          </p:cNvSpPr>
          <p:nvPr>
            <p:ph type="body" idx="1"/>
          </p:nvPr>
        </p:nvSpPr>
        <p:spPr/>
        <p:txBody>
          <a:bodyPr>
            <a:noAutofit/>
          </a:bodyPr>
          <a:lstStyle/>
          <a:p>
            <a:pPr marL="0" indent="0">
              <a:lnSpc>
                <a:spcPct val="100000"/>
              </a:lnSpc>
              <a:buNone/>
            </a:pPr>
            <a:r>
              <a:rPr lang="en-US" dirty="0"/>
              <a:t>The Data Access/Integration layer consists of </a:t>
            </a:r>
            <a:r>
              <a:rPr lang="en-US" dirty="0" smtClean="0"/>
              <a:t>the modules</a:t>
            </a:r>
            <a:r>
              <a:rPr lang="en-US" dirty="0"/>
              <a:t>:</a:t>
            </a:r>
          </a:p>
          <a:p>
            <a:pPr>
              <a:lnSpc>
                <a:spcPct val="100000"/>
              </a:lnSpc>
            </a:pPr>
            <a:r>
              <a:rPr lang="en-US" dirty="0"/>
              <a:t>The </a:t>
            </a:r>
            <a:r>
              <a:rPr lang="en-US" b="1" dirty="0"/>
              <a:t>JDBC</a:t>
            </a:r>
            <a:r>
              <a:rPr lang="en-US" dirty="0"/>
              <a:t> module provides a JDBC-abstraction layer that removes the need for tedious JDBC related coding.</a:t>
            </a:r>
          </a:p>
          <a:p>
            <a:pPr>
              <a:lnSpc>
                <a:spcPct val="100000"/>
              </a:lnSpc>
            </a:pPr>
            <a:r>
              <a:rPr lang="en-US" dirty="0"/>
              <a:t>The </a:t>
            </a:r>
            <a:r>
              <a:rPr lang="en-US" b="1" dirty="0"/>
              <a:t>ORM</a:t>
            </a:r>
            <a:r>
              <a:rPr lang="en-US" dirty="0"/>
              <a:t> module provides integration layers for popular object-relational mapping APIs, including JPA, JDO, Hibernate, and </a:t>
            </a:r>
            <a:r>
              <a:rPr lang="en-US" dirty="0" err="1"/>
              <a:t>iBatis</a:t>
            </a:r>
            <a:r>
              <a:rPr lang="en-US" dirty="0"/>
              <a:t>.</a:t>
            </a:r>
          </a:p>
          <a:p>
            <a:pPr>
              <a:lnSpc>
                <a:spcPct val="100000"/>
              </a:lnSpc>
            </a:pPr>
            <a:r>
              <a:rPr lang="en-US" dirty="0"/>
              <a:t>The </a:t>
            </a:r>
            <a:r>
              <a:rPr lang="en-US" b="1" dirty="0"/>
              <a:t>OXM</a:t>
            </a:r>
            <a:r>
              <a:rPr lang="en-US" dirty="0"/>
              <a:t> module provides an abstraction layer that supports Object/XML mapping implementations for JAXB, Castor, </a:t>
            </a:r>
            <a:r>
              <a:rPr lang="en-US" dirty="0" err="1"/>
              <a:t>XMLBeans</a:t>
            </a:r>
            <a:r>
              <a:rPr lang="en-US" dirty="0"/>
              <a:t>, </a:t>
            </a:r>
            <a:r>
              <a:rPr lang="en-US" dirty="0" err="1"/>
              <a:t>JiBX</a:t>
            </a:r>
            <a:r>
              <a:rPr lang="en-US" dirty="0"/>
              <a:t> and </a:t>
            </a:r>
            <a:r>
              <a:rPr lang="en-US" dirty="0" err="1"/>
              <a:t>XStream</a:t>
            </a:r>
            <a:r>
              <a:rPr lang="en-US" dirty="0"/>
              <a:t>.</a:t>
            </a:r>
          </a:p>
          <a:p>
            <a:pPr>
              <a:lnSpc>
                <a:spcPct val="100000"/>
              </a:lnSpc>
            </a:pPr>
            <a:r>
              <a:rPr lang="en-US" dirty="0"/>
              <a:t>The Java Messaging Service </a:t>
            </a:r>
            <a:r>
              <a:rPr lang="en-US" b="1" dirty="0"/>
              <a:t>JMS</a:t>
            </a:r>
            <a:r>
              <a:rPr lang="en-US" dirty="0"/>
              <a:t> module contains features for producing and consuming messages.</a:t>
            </a:r>
          </a:p>
          <a:p>
            <a:pPr>
              <a:lnSpc>
                <a:spcPct val="100000"/>
              </a:lnSpc>
            </a:pPr>
            <a:r>
              <a:rPr lang="en-US" dirty="0"/>
              <a:t>The </a:t>
            </a:r>
            <a:r>
              <a:rPr lang="en-US" b="1" dirty="0"/>
              <a:t>Transaction</a:t>
            </a:r>
            <a:r>
              <a:rPr lang="en-US" dirty="0"/>
              <a:t> module supports programmatic and declarative transaction management for classes that implement special interfaces and for all your POJOs</a:t>
            </a:r>
            <a:r>
              <a:rPr lang="en-US" dirty="0" smtClean="0"/>
              <a:t>.</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14</a:t>
            </a:fld>
            <a:endParaRPr lang="en-US" dirty="0"/>
          </a:p>
        </p:txBody>
      </p:sp>
    </p:spTree>
    <p:extLst>
      <p:ext uri="{BB962C8B-B14F-4D97-AF65-F5344CB8AC3E}">
        <p14:creationId xmlns:p14="http://schemas.microsoft.com/office/powerpoint/2010/main" val="1647033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a:t>
            </a:r>
          </a:p>
        </p:txBody>
      </p:sp>
      <p:sp>
        <p:nvSpPr>
          <p:cNvPr id="3" name="Text Placeholder 2"/>
          <p:cNvSpPr>
            <a:spLocks noGrp="1"/>
          </p:cNvSpPr>
          <p:nvPr>
            <p:ph type="body" idx="1"/>
          </p:nvPr>
        </p:nvSpPr>
        <p:spPr/>
        <p:txBody>
          <a:bodyPr>
            <a:normAutofit fontScale="92500"/>
          </a:bodyPr>
          <a:lstStyle/>
          <a:p>
            <a:pPr marL="0" indent="0">
              <a:buNone/>
            </a:pPr>
            <a:r>
              <a:rPr lang="en-US" dirty="0"/>
              <a:t>The Web layer consists of the Web, Web-MVC, Web-Socket, and Web-Portlet modules:</a:t>
            </a:r>
          </a:p>
          <a:p>
            <a:r>
              <a:rPr lang="en-US" dirty="0"/>
              <a:t>The </a:t>
            </a:r>
            <a:r>
              <a:rPr lang="en-US" b="1" dirty="0"/>
              <a:t>Web</a:t>
            </a:r>
            <a:r>
              <a:rPr lang="en-US" dirty="0"/>
              <a:t> module provides basic web-oriented integration features such as multipart file-upload functionality and the initialization of the </a:t>
            </a:r>
            <a:r>
              <a:rPr lang="en-US" dirty="0" err="1"/>
              <a:t>IoC</a:t>
            </a:r>
            <a:r>
              <a:rPr lang="en-US" dirty="0"/>
              <a:t> container using servlet listeners and a web-oriented application context.</a:t>
            </a:r>
          </a:p>
          <a:p>
            <a:r>
              <a:rPr lang="en-US" dirty="0"/>
              <a:t>The </a:t>
            </a:r>
            <a:r>
              <a:rPr lang="en-US" b="1" dirty="0"/>
              <a:t>Web-MVC</a:t>
            </a:r>
            <a:r>
              <a:rPr lang="en-US" dirty="0"/>
              <a:t> module contains Spring's Model-View-Controller (MVC) implementation for web applications.</a:t>
            </a:r>
          </a:p>
          <a:p>
            <a:r>
              <a:rPr lang="en-US" dirty="0"/>
              <a:t>The </a:t>
            </a:r>
            <a:r>
              <a:rPr lang="en-US" b="1" dirty="0"/>
              <a:t>Web-Socket</a:t>
            </a:r>
            <a:r>
              <a:rPr lang="en-US" dirty="0"/>
              <a:t> module provides support for </a:t>
            </a:r>
            <a:r>
              <a:rPr lang="en-US" dirty="0" err="1"/>
              <a:t>WebSocket</a:t>
            </a:r>
            <a:r>
              <a:rPr lang="en-US" dirty="0"/>
              <a:t>-based, two-way communication between the client and the server in web applications.</a:t>
            </a:r>
          </a:p>
          <a:p>
            <a:r>
              <a:rPr lang="en-US" dirty="0"/>
              <a:t>The </a:t>
            </a:r>
            <a:r>
              <a:rPr lang="en-US" b="1" dirty="0"/>
              <a:t>Web-Portlet</a:t>
            </a:r>
            <a:r>
              <a:rPr lang="en-US" dirty="0"/>
              <a:t> module provides the MVC implementation to be used in a portlet environment and mirrors the functionality of Web-Servlet module</a:t>
            </a:r>
            <a:r>
              <a:rPr lang="en-US" dirty="0" smtClean="0"/>
              <a:t>.</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15</a:t>
            </a:fld>
            <a:endParaRPr lang="en-US" dirty="0"/>
          </a:p>
        </p:txBody>
      </p:sp>
    </p:spTree>
    <p:extLst>
      <p:ext uri="{BB962C8B-B14F-4D97-AF65-F5344CB8AC3E}">
        <p14:creationId xmlns:p14="http://schemas.microsoft.com/office/powerpoint/2010/main" val="4135728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Framework </a:t>
            </a:r>
            <a:r>
              <a:rPr lang="en-US" dirty="0" smtClean="0"/>
              <a:t>6 </a:t>
            </a:r>
            <a:endParaRPr lang="en-US" dirty="0"/>
          </a:p>
        </p:txBody>
      </p:sp>
      <p:sp>
        <p:nvSpPr>
          <p:cNvPr id="3" name="Text Placeholder 2"/>
          <p:cNvSpPr>
            <a:spLocks noGrp="1"/>
          </p:cNvSpPr>
          <p:nvPr>
            <p:ph type="body" idx="1"/>
          </p:nvPr>
        </p:nvSpPr>
        <p:spPr/>
        <p:txBody>
          <a:bodyPr>
            <a:normAutofit fontScale="92500"/>
          </a:bodyPr>
          <a:lstStyle/>
          <a:p>
            <a:r>
              <a:rPr lang="en-US" b="1" dirty="0"/>
              <a:t>Java 17 </a:t>
            </a:r>
            <a:r>
              <a:rPr lang="en-US" b="1" dirty="0" smtClean="0"/>
              <a:t>Support</a:t>
            </a:r>
            <a:r>
              <a:rPr lang="en-US" b="1" dirty="0"/>
              <a:t> </a:t>
            </a:r>
            <a:r>
              <a:rPr lang="en-US" dirty="0" smtClean="0"/>
              <a:t>- Spring </a:t>
            </a:r>
            <a:r>
              <a:rPr lang="en-US" dirty="0"/>
              <a:t>Framework 6 is compatible with Java 17, providing developers with access to the newest Java functionalities and improvements.</a:t>
            </a:r>
          </a:p>
          <a:p>
            <a:r>
              <a:rPr lang="en-US" b="1" dirty="0"/>
              <a:t>Reactive </a:t>
            </a:r>
            <a:r>
              <a:rPr lang="en-US" b="1" dirty="0" smtClean="0"/>
              <a:t>Programming </a:t>
            </a:r>
            <a:r>
              <a:rPr lang="en-US" dirty="0" smtClean="0"/>
              <a:t>- Enhanced </a:t>
            </a:r>
            <a:r>
              <a:rPr lang="en-US" dirty="0"/>
              <a:t>support for reactive programming is a significant highlight of Spring Framework 6, enabling developers to build responsive, scalable applications efficiently.</a:t>
            </a:r>
          </a:p>
          <a:p>
            <a:r>
              <a:rPr lang="en-US" b="1" dirty="0" smtClean="0"/>
              <a:t>Modularization</a:t>
            </a:r>
            <a:r>
              <a:rPr lang="en-US" dirty="0" smtClean="0"/>
              <a:t> - The </a:t>
            </a:r>
            <a:r>
              <a:rPr lang="en-US" dirty="0"/>
              <a:t>framework is modularized, allowing developers to choose and include only the necessary components, reducing the overhead of unused features.</a:t>
            </a:r>
          </a:p>
          <a:p>
            <a:r>
              <a:rPr lang="en-US" b="1" dirty="0" err="1"/>
              <a:t>Microservices</a:t>
            </a:r>
            <a:r>
              <a:rPr lang="en-US" b="1" dirty="0"/>
              <a:t> </a:t>
            </a:r>
            <a:r>
              <a:rPr lang="en-US" b="1" dirty="0" smtClean="0"/>
              <a:t>Architecture </a:t>
            </a:r>
            <a:r>
              <a:rPr lang="en-US" dirty="0" smtClean="0"/>
              <a:t>- Spring </a:t>
            </a:r>
            <a:r>
              <a:rPr lang="en-US" dirty="0"/>
              <a:t>Framework 6 caters to the needs of building </a:t>
            </a:r>
            <a:r>
              <a:rPr lang="en-US" dirty="0" err="1"/>
              <a:t>microservices</a:t>
            </a:r>
            <a:r>
              <a:rPr lang="en-US" dirty="0"/>
              <a:t>-based applications, promoting flexibility and scalability in the development process</a:t>
            </a:r>
            <a:r>
              <a:rPr lang="en-US" dirty="0" smtClean="0"/>
              <a:t>.</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16</a:t>
            </a:fld>
            <a:endParaRPr lang="en-US" dirty="0"/>
          </a:p>
        </p:txBody>
      </p:sp>
    </p:spTree>
    <p:extLst>
      <p:ext uri="{BB962C8B-B14F-4D97-AF65-F5344CB8AC3E}">
        <p14:creationId xmlns:p14="http://schemas.microsoft.com/office/powerpoint/2010/main" val="2751415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Framework </a:t>
            </a:r>
            <a:r>
              <a:rPr lang="en-US" dirty="0" smtClean="0"/>
              <a:t>6 </a:t>
            </a:r>
            <a:endParaRPr lang="en-US" dirty="0"/>
          </a:p>
        </p:txBody>
      </p:sp>
      <p:sp>
        <p:nvSpPr>
          <p:cNvPr id="3" name="Text Placeholder 2"/>
          <p:cNvSpPr>
            <a:spLocks noGrp="1"/>
          </p:cNvSpPr>
          <p:nvPr>
            <p:ph type="body" idx="1"/>
          </p:nvPr>
        </p:nvSpPr>
        <p:spPr>
          <a:xfrm>
            <a:off x="0" y="1627444"/>
            <a:ext cx="12192000" cy="5220617"/>
          </a:xfrm>
        </p:spPr>
        <p:txBody>
          <a:bodyPr>
            <a:normAutofit lnSpcReduction="10000"/>
          </a:bodyPr>
          <a:lstStyle/>
          <a:p>
            <a:r>
              <a:rPr lang="en-US" dirty="0" err="1" smtClean="0"/>
              <a:t>Kotlin</a:t>
            </a:r>
            <a:r>
              <a:rPr lang="en-US" dirty="0" smtClean="0"/>
              <a:t> Support - </a:t>
            </a:r>
            <a:r>
              <a:rPr lang="en-US" dirty="0" err="1" smtClean="0"/>
              <a:t>Kotlin</a:t>
            </a:r>
            <a:r>
              <a:rPr lang="en-US" dirty="0"/>
              <a:t>, a programming language that runs on the Java Virtual Machine and is fully interoperable with Java, is well-supported in Spring Framework 6 for developers who prefer it as an alternative language for their projects.</a:t>
            </a:r>
          </a:p>
          <a:p>
            <a:r>
              <a:rPr lang="en-US" dirty="0"/>
              <a:t>Containerization and Cloud-native </a:t>
            </a:r>
            <a:r>
              <a:rPr lang="en-US" dirty="0" smtClean="0"/>
              <a:t>Development - With </a:t>
            </a:r>
            <a:r>
              <a:rPr lang="en-US" dirty="0"/>
              <a:t>enhanced containerization support, Spring Framework 6 facilitates cloud-native development, aligning well with modern deployment practices such as container orchestration.</a:t>
            </a:r>
          </a:p>
          <a:p>
            <a:r>
              <a:rPr lang="en-US" dirty="0"/>
              <a:t>Simplified </a:t>
            </a:r>
            <a:r>
              <a:rPr lang="en-US" dirty="0" smtClean="0"/>
              <a:t>Configuration - Spring </a:t>
            </a:r>
            <a:r>
              <a:rPr lang="en-US" dirty="0"/>
              <a:t>Framework 6 simplifies configuration options, making it easier for developers to set up and manage their applications with less complexity</a:t>
            </a:r>
            <a:r>
              <a:rPr lang="en-US" dirty="0" smtClean="0"/>
              <a:t>.</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17</a:t>
            </a:fld>
            <a:endParaRPr lang="en-US" dirty="0"/>
          </a:p>
        </p:txBody>
      </p:sp>
    </p:spTree>
    <p:extLst>
      <p:ext uri="{BB962C8B-B14F-4D97-AF65-F5344CB8AC3E}">
        <p14:creationId xmlns:p14="http://schemas.microsoft.com/office/powerpoint/2010/main" val="1409333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Framework </a:t>
            </a:r>
            <a:r>
              <a:rPr lang="en-US" dirty="0" smtClean="0"/>
              <a:t>6 </a:t>
            </a:r>
            <a:endParaRPr lang="en-US" dirty="0"/>
          </a:p>
        </p:txBody>
      </p:sp>
      <p:sp>
        <p:nvSpPr>
          <p:cNvPr id="3" name="Text Placeholder 2"/>
          <p:cNvSpPr>
            <a:spLocks noGrp="1"/>
          </p:cNvSpPr>
          <p:nvPr>
            <p:ph type="body" idx="1"/>
          </p:nvPr>
        </p:nvSpPr>
        <p:spPr>
          <a:xfrm>
            <a:off x="0" y="1627444"/>
            <a:ext cx="12192000" cy="5220617"/>
          </a:xfrm>
        </p:spPr>
        <p:txBody>
          <a:bodyPr>
            <a:normAutofit lnSpcReduction="10000"/>
          </a:bodyPr>
          <a:lstStyle/>
          <a:p>
            <a:r>
              <a:rPr lang="en-US" b="1" dirty="0" smtClean="0"/>
              <a:t>Developer Productivity </a:t>
            </a:r>
            <a:r>
              <a:rPr lang="en-US" dirty="0" smtClean="0"/>
              <a:t>- The </a:t>
            </a:r>
            <a:r>
              <a:rPr lang="en-US" dirty="0"/>
              <a:t>framework aims to enhance developer productivity by offering streamlined tools, integrations, and documentation to expedite the development process</a:t>
            </a:r>
            <a:r>
              <a:rPr lang="en-US" dirty="0" smtClean="0"/>
              <a:t>.</a:t>
            </a:r>
          </a:p>
          <a:p>
            <a:r>
              <a:rPr lang="en-US" b="1" dirty="0"/>
              <a:t>Spring Boot 3.0</a:t>
            </a:r>
            <a:r>
              <a:rPr lang="en-US" dirty="0"/>
              <a:t> is also the first Spring Boot GA release to support Spring Framework 6.0. As a developer, we need to be aware of these updates in order to work smoothly with Spring Framework. Undoubtedly, one of the biggest turns in the Spring Framework 6 release was the dropping of support for older versions of Java. </a:t>
            </a:r>
            <a:endParaRPr lang="en-US" dirty="0" smtClean="0"/>
          </a:p>
          <a:p>
            <a:r>
              <a:rPr lang="en-US" dirty="0"/>
              <a:t>The Spring Framework 6 is migrated towards Jakarta EE from Java EE. Hence</a:t>
            </a:r>
            <a:r>
              <a:rPr lang="en-US" b="1" dirty="0"/>
              <a:t>,</a:t>
            </a:r>
            <a:r>
              <a:rPr lang="en-US" dirty="0"/>
              <a:t> It will use the ‘jakarta’ packages namespace in place of ‘javax’ namespace.</a:t>
            </a:r>
          </a:p>
        </p:txBody>
      </p:sp>
      <p:sp>
        <p:nvSpPr>
          <p:cNvPr id="4" name="Slide Number Placeholder 3"/>
          <p:cNvSpPr>
            <a:spLocks noGrp="1"/>
          </p:cNvSpPr>
          <p:nvPr>
            <p:ph type="sldNum" idx="12"/>
          </p:nvPr>
        </p:nvSpPr>
        <p:spPr/>
        <p:txBody>
          <a:bodyPr/>
          <a:lstStyle/>
          <a:p>
            <a:fld id="{00000000-1234-1234-1234-123412341234}" type="slidenum">
              <a:rPr lang="en-US" smtClean="0"/>
              <a:pPr/>
              <a:t>18</a:t>
            </a:fld>
            <a:endParaRPr lang="en-US" dirty="0"/>
          </a:p>
        </p:txBody>
      </p:sp>
    </p:spTree>
    <p:extLst>
      <p:ext uri="{BB962C8B-B14F-4D97-AF65-F5344CB8AC3E}">
        <p14:creationId xmlns:p14="http://schemas.microsoft.com/office/powerpoint/2010/main" val="2769623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US" smtClean="0"/>
              <a:pPr/>
              <a:t>19</a:t>
            </a:fld>
            <a:endParaRPr lang="en-US" dirty="0"/>
          </a:p>
        </p:txBody>
      </p:sp>
      <p:sp>
        <p:nvSpPr>
          <p:cNvPr id="5" name="Google Shape;91;p1"/>
          <p:cNvSpPr txBox="1">
            <a:spLocks/>
          </p:cNvSpPr>
          <p:nvPr/>
        </p:nvSpPr>
        <p:spPr>
          <a:xfrm>
            <a:off x="0" y="2796630"/>
            <a:ext cx="12196970" cy="148145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vert="horz" wrap="square" lIns="91440" tIns="45720" rIns="91440" bIns="45720" rtlCol="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spcBef>
                <a:spcPct val="0"/>
              </a:spcBef>
            </a:pPr>
            <a:r>
              <a:rPr lang="en-US" sz="4400" kern="1200" dirty="0" smtClean="0">
                <a:solidFill>
                  <a:schemeClr val="accent2"/>
                </a:solidFill>
                <a:latin typeface="Arial" panose="020B0604020202020204" pitchFamily="34" charset="0"/>
                <a:ea typeface="+mj-ea"/>
                <a:cs typeface="Arial" panose="020B0604020202020204" pitchFamily="34" charset="0"/>
              </a:rPr>
              <a:t>Dependency </a:t>
            </a:r>
            <a:r>
              <a:rPr lang="en-US" sz="4400" kern="1200" dirty="0">
                <a:solidFill>
                  <a:schemeClr val="accent2"/>
                </a:solidFill>
                <a:latin typeface="Arial" panose="020B0604020202020204" pitchFamily="34" charset="0"/>
                <a:ea typeface="+mj-ea"/>
                <a:cs typeface="Arial" panose="020B0604020202020204" pitchFamily="34" charset="0"/>
              </a:rPr>
              <a:t>Injection &amp; Inversion of Control</a:t>
            </a:r>
          </a:p>
        </p:txBody>
      </p:sp>
    </p:spTree>
    <p:extLst>
      <p:ext uri="{BB962C8B-B14F-4D97-AF65-F5344CB8AC3E}">
        <p14:creationId xmlns:p14="http://schemas.microsoft.com/office/powerpoint/2010/main" val="4106810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idx="1"/>
          </p:nvPr>
        </p:nvSpPr>
        <p:spPr/>
        <p:txBody>
          <a:bodyPr>
            <a:normAutofit/>
          </a:bodyPr>
          <a:lstStyle/>
          <a:p>
            <a:pPr>
              <a:lnSpc>
                <a:spcPct val="120000"/>
              </a:lnSpc>
            </a:pPr>
            <a:r>
              <a:rPr lang="en-US" dirty="0"/>
              <a:t>What is Spring Framework? </a:t>
            </a:r>
          </a:p>
          <a:p>
            <a:r>
              <a:rPr lang="en-US" dirty="0"/>
              <a:t>Advantages of using Spring </a:t>
            </a:r>
            <a:r>
              <a:rPr lang="en-US" dirty="0" smtClean="0"/>
              <a:t>Framework</a:t>
            </a:r>
          </a:p>
          <a:p>
            <a:r>
              <a:rPr lang="en-US" dirty="0" smtClean="0"/>
              <a:t>Key </a:t>
            </a:r>
            <a:r>
              <a:rPr lang="en-US" dirty="0"/>
              <a:t>features of Spring Framework </a:t>
            </a:r>
          </a:p>
          <a:p>
            <a:pPr lvl="1">
              <a:lnSpc>
                <a:spcPct val="120000"/>
              </a:lnSpc>
            </a:pPr>
            <a:r>
              <a:rPr lang="en-US" sz="2600" dirty="0"/>
              <a:t>Dependency Injection and Inversion of Control </a:t>
            </a:r>
          </a:p>
          <a:p>
            <a:pPr lvl="1">
              <a:lnSpc>
                <a:spcPct val="120000"/>
              </a:lnSpc>
            </a:pPr>
            <a:r>
              <a:rPr lang="en-US" sz="2600" dirty="0"/>
              <a:t>Aspect Oriented Programming </a:t>
            </a:r>
          </a:p>
          <a:p>
            <a:pPr>
              <a:lnSpc>
                <a:spcPct val="120000"/>
              </a:lnSpc>
            </a:pP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a:t>
            </a:fld>
            <a:endParaRPr lang="en-US" dirty="0"/>
          </a:p>
        </p:txBody>
      </p:sp>
    </p:spTree>
    <p:extLst>
      <p:ext uri="{BB962C8B-B14F-4D97-AF65-F5344CB8AC3E}">
        <p14:creationId xmlns:p14="http://schemas.microsoft.com/office/powerpoint/2010/main" val="1639987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Dependency Injection</a:t>
            </a:r>
          </a:p>
        </p:txBody>
      </p:sp>
      <p:sp>
        <p:nvSpPr>
          <p:cNvPr id="3" name="Text Placeholder 2"/>
          <p:cNvSpPr>
            <a:spLocks noGrp="1"/>
          </p:cNvSpPr>
          <p:nvPr>
            <p:ph type="body" idx="1"/>
          </p:nvPr>
        </p:nvSpPr>
        <p:spPr/>
        <p:txBody>
          <a:bodyPr>
            <a:normAutofit lnSpcReduction="10000"/>
          </a:bodyPr>
          <a:lstStyle/>
          <a:p>
            <a:pPr>
              <a:lnSpc>
                <a:spcPct val="120000"/>
              </a:lnSpc>
            </a:pPr>
            <a:r>
              <a:rPr lang="en-US" dirty="0"/>
              <a:t>SOLID is a set of five object-oriented design principles that help in creating more maintainable, flexible, and scalable software. </a:t>
            </a:r>
            <a:endParaRPr lang="en-US" dirty="0" smtClean="0"/>
          </a:p>
          <a:p>
            <a:pPr lvl="1">
              <a:lnSpc>
                <a:spcPct val="120000"/>
              </a:lnSpc>
            </a:pPr>
            <a:r>
              <a:rPr lang="en-US" sz="2600" dirty="0"/>
              <a:t>Single Responsibility Principle (SRP)</a:t>
            </a:r>
          </a:p>
          <a:p>
            <a:pPr lvl="1">
              <a:lnSpc>
                <a:spcPct val="120000"/>
              </a:lnSpc>
            </a:pPr>
            <a:r>
              <a:rPr lang="en-US" sz="2600" dirty="0"/>
              <a:t>Open/Closed Principle (OCP)</a:t>
            </a:r>
          </a:p>
          <a:p>
            <a:pPr lvl="1">
              <a:lnSpc>
                <a:spcPct val="120000"/>
              </a:lnSpc>
            </a:pPr>
            <a:r>
              <a:rPr lang="en-US" sz="2600" dirty="0" err="1"/>
              <a:t>Liskov</a:t>
            </a:r>
            <a:r>
              <a:rPr lang="en-US" sz="2600" dirty="0"/>
              <a:t> Substitution Principle (LSP)</a:t>
            </a:r>
          </a:p>
          <a:p>
            <a:pPr lvl="1">
              <a:lnSpc>
                <a:spcPct val="120000"/>
              </a:lnSpc>
            </a:pPr>
            <a:r>
              <a:rPr lang="en-US" sz="2600" dirty="0"/>
              <a:t>Interface Segregation Principle (ISP)</a:t>
            </a:r>
          </a:p>
          <a:p>
            <a:pPr lvl="1">
              <a:lnSpc>
                <a:spcPct val="120000"/>
              </a:lnSpc>
            </a:pPr>
            <a:r>
              <a:rPr lang="en-US" sz="2600" dirty="0"/>
              <a:t>Dependency Inversion Principle (DIP</a:t>
            </a:r>
            <a:r>
              <a:rPr lang="en-US" sz="2600" dirty="0" smtClean="0"/>
              <a:t>)</a:t>
            </a:r>
          </a:p>
          <a:p>
            <a:pPr>
              <a:lnSpc>
                <a:spcPct val="120000"/>
              </a:lnSpc>
            </a:pPr>
            <a:r>
              <a:rPr lang="en-US" dirty="0" smtClean="0"/>
              <a:t>Dependency </a:t>
            </a:r>
            <a:r>
              <a:rPr lang="en-US" dirty="0"/>
              <a:t>Injection (DI) is a design pattern used to facilitate Inversion of Control (IoC) and improve the modularity and maintainability of software systems.</a:t>
            </a:r>
          </a:p>
        </p:txBody>
      </p:sp>
      <p:sp>
        <p:nvSpPr>
          <p:cNvPr id="4" name="Slide Number Placeholder 3"/>
          <p:cNvSpPr>
            <a:spLocks noGrp="1"/>
          </p:cNvSpPr>
          <p:nvPr>
            <p:ph type="sldNum" idx="12"/>
          </p:nvPr>
        </p:nvSpPr>
        <p:spPr/>
        <p:txBody>
          <a:bodyPr/>
          <a:lstStyle/>
          <a:p>
            <a:fld id="{00000000-1234-1234-1234-123412341234}" type="slidenum">
              <a:rPr lang="en-US" smtClean="0"/>
              <a:pPr/>
              <a:t>20</a:t>
            </a:fld>
            <a:endParaRPr lang="en-US" dirty="0"/>
          </a:p>
        </p:txBody>
      </p:sp>
    </p:spTree>
    <p:extLst>
      <p:ext uri="{BB962C8B-B14F-4D97-AF65-F5344CB8AC3E}">
        <p14:creationId xmlns:p14="http://schemas.microsoft.com/office/powerpoint/2010/main" val="1258414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a:t>
            </a:r>
            <a:r>
              <a:rPr lang="en-US" dirty="0"/>
              <a:t>Dependency Injection</a:t>
            </a:r>
          </a:p>
        </p:txBody>
      </p:sp>
      <p:sp>
        <p:nvSpPr>
          <p:cNvPr id="3" name="Text Placeholder 2"/>
          <p:cNvSpPr>
            <a:spLocks noGrp="1"/>
          </p:cNvSpPr>
          <p:nvPr>
            <p:ph type="body" idx="1"/>
          </p:nvPr>
        </p:nvSpPr>
        <p:spPr/>
        <p:txBody>
          <a:bodyPr>
            <a:normAutofit lnSpcReduction="10000"/>
          </a:bodyPr>
          <a:lstStyle/>
          <a:p>
            <a:pPr>
              <a:lnSpc>
                <a:spcPct val="100000"/>
              </a:lnSpc>
            </a:pPr>
            <a:r>
              <a:rPr lang="en-US" b="1" dirty="0"/>
              <a:t>Improved </a:t>
            </a:r>
            <a:r>
              <a:rPr lang="en-US" b="1" dirty="0" smtClean="0"/>
              <a:t>Testability</a:t>
            </a:r>
            <a:r>
              <a:rPr lang="en-US" dirty="0"/>
              <a:t> </a:t>
            </a:r>
            <a:r>
              <a:rPr lang="en-US" dirty="0" smtClean="0"/>
              <a:t>- By </a:t>
            </a:r>
            <a:r>
              <a:rPr lang="en-US" dirty="0"/>
              <a:t>injecting dependencies into classes, it becomes easier to isolate components for unit testing without the need for complex setup or mocking frameworks. This promotes a more reliable and efficient testing process.</a:t>
            </a:r>
          </a:p>
          <a:p>
            <a:pPr>
              <a:lnSpc>
                <a:spcPct val="100000"/>
              </a:lnSpc>
            </a:pPr>
            <a:r>
              <a:rPr lang="en-US" b="1" dirty="0"/>
              <a:t>Reduced </a:t>
            </a:r>
            <a:r>
              <a:rPr lang="en-US" b="1" dirty="0" smtClean="0"/>
              <a:t>Coupling</a:t>
            </a:r>
            <a:r>
              <a:rPr lang="en-US" dirty="0"/>
              <a:t> </a:t>
            </a:r>
            <a:r>
              <a:rPr lang="en-US" dirty="0" smtClean="0"/>
              <a:t>- Dependency </a:t>
            </a:r>
            <a:r>
              <a:rPr lang="en-US" dirty="0"/>
              <a:t>Injection helps reduce tight coupling between classes by allowing dependencies to be provided from external sources. </a:t>
            </a:r>
            <a:endParaRPr lang="en-US" dirty="0" smtClean="0"/>
          </a:p>
          <a:p>
            <a:pPr>
              <a:lnSpc>
                <a:spcPct val="100000"/>
              </a:lnSpc>
            </a:pPr>
            <a:r>
              <a:rPr lang="en-US" b="1" dirty="0" smtClean="0"/>
              <a:t>Enhanced Modularity</a:t>
            </a:r>
            <a:r>
              <a:rPr lang="en-US" dirty="0"/>
              <a:t> </a:t>
            </a:r>
            <a:r>
              <a:rPr lang="en-US" dirty="0" smtClean="0"/>
              <a:t>- Implementing </a:t>
            </a:r>
            <a:r>
              <a:rPr lang="en-US" dirty="0"/>
              <a:t>Dependency Injection promotes modular design by clearly defining and managing the dependencies between various components. </a:t>
            </a:r>
            <a:endParaRPr lang="en-US" dirty="0" smtClean="0"/>
          </a:p>
          <a:p>
            <a:pPr>
              <a:lnSpc>
                <a:spcPct val="100000"/>
              </a:lnSpc>
            </a:pPr>
            <a:r>
              <a:rPr lang="en-US" b="1" dirty="0" smtClean="0"/>
              <a:t>Flexibility </a:t>
            </a:r>
            <a:r>
              <a:rPr lang="en-US" b="1" dirty="0"/>
              <a:t>and </a:t>
            </a:r>
            <a:r>
              <a:rPr lang="en-US" b="1" dirty="0" smtClean="0"/>
              <a:t>Scalability</a:t>
            </a:r>
            <a:r>
              <a:rPr lang="en-US" dirty="0"/>
              <a:t> </a:t>
            </a:r>
            <a:r>
              <a:rPr lang="en-US" dirty="0" smtClean="0"/>
              <a:t>- Dependency </a:t>
            </a:r>
            <a:r>
              <a:rPr lang="en-US" dirty="0"/>
              <a:t>Injection enables a more flexible and scalable architecture, as components can be easily replaced or extended without modifying the existing codebase. </a:t>
            </a:r>
          </a:p>
        </p:txBody>
      </p:sp>
      <p:sp>
        <p:nvSpPr>
          <p:cNvPr id="4" name="Slide Number Placeholder 3"/>
          <p:cNvSpPr>
            <a:spLocks noGrp="1"/>
          </p:cNvSpPr>
          <p:nvPr>
            <p:ph type="sldNum" idx="12"/>
          </p:nvPr>
        </p:nvSpPr>
        <p:spPr/>
        <p:txBody>
          <a:bodyPr/>
          <a:lstStyle/>
          <a:p>
            <a:fld id="{00000000-1234-1234-1234-123412341234}" type="slidenum">
              <a:rPr lang="en-US" smtClean="0"/>
              <a:pPr/>
              <a:t>21</a:t>
            </a:fld>
            <a:endParaRPr lang="en-US" dirty="0"/>
          </a:p>
        </p:txBody>
      </p:sp>
    </p:spTree>
    <p:extLst>
      <p:ext uri="{BB962C8B-B14F-4D97-AF65-F5344CB8AC3E}">
        <p14:creationId xmlns:p14="http://schemas.microsoft.com/office/powerpoint/2010/main" val="885680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a:t>
            </a:r>
            <a:r>
              <a:rPr lang="en-US" dirty="0"/>
              <a:t>Dependency Injection</a:t>
            </a:r>
          </a:p>
        </p:txBody>
      </p:sp>
      <p:sp>
        <p:nvSpPr>
          <p:cNvPr id="3" name="Text Placeholder 2"/>
          <p:cNvSpPr>
            <a:spLocks noGrp="1"/>
          </p:cNvSpPr>
          <p:nvPr>
            <p:ph type="body" idx="1"/>
          </p:nvPr>
        </p:nvSpPr>
        <p:spPr/>
        <p:txBody>
          <a:bodyPr>
            <a:noAutofit/>
          </a:bodyPr>
          <a:lstStyle/>
          <a:p>
            <a:r>
              <a:rPr lang="en-US" b="1" dirty="0" smtClean="0"/>
              <a:t>Promotes </a:t>
            </a:r>
            <a:r>
              <a:rPr lang="en-US" b="1" dirty="0"/>
              <a:t>Design </a:t>
            </a:r>
            <a:r>
              <a:rPr lang="en-US" b="1" dirty="0" smtClean="0"/>
              <a:t>Patterns</a:t>
            </a:r>
            <a:r>
              <a:rPr lang="en-US" dirty="0"/>
              <a:t> </a:t>
            </a:r>
            <a:r>
              <a:rPr lang="en-US" dirty="0" smtClean="0"/>
              <a:t>- Dependency </a:t>
            </a:r>
            <a:r>
              <a:rPr lang="en-US" dirty="0"/>
              <a:t>Injection encourages the adoption of design patterns such as Inversion of Control (</a:t>
            </a:r>
            <a:r>
              <a:rPr lang="en-US" dirty="0" err="1"/>
              <a:t>IoC</a:t>
            </a:r>
            <a:r>
              <a:rPr lang="en-US" dirty="0"/>
              <a:t>) and Dependency Inversion Principle (DIP). These patterns contribute to better code organization, improved readability, and overall software design </a:t>
            </a:r>
            <a:r>
              <a:rPr lang="en-US" dirty="0" smtClean="0"/>
              <a:t>quality.</a:t>
            </a:r>
            <a:endParaRPr lang="en-US" dirty="0"/>
          </a:p>
          <a:p>
            <a:r>
              <a:rPr lang="en-US" b="1" dirty="0"/>
              <a:t>Encourages Separation of </a:t>
            </a:r>
            <a:r>
              <a:rPr lang="en-US" b="1" dirty="0" smtClean="0"/>
              <a:t>Concerns</a:t>
            </a:r>
            <a:r>
              <a:rPr lang="en-US" dirty="0"/>
              <a:t> </a:t>
            </a:r>
            <a:r>
              <a:rPr lang="en-US" dirty="0" smtClean="0"/>
              <a:t>- Dependency </a:t>
            </a:r>
            <a:r>
              <a:rPr lang="en-US" dirty="0"/>
              <a:t>Injection supports the separation of concerns principle by clearly defining the roles and responsibilities of different components. </a:t>
            </a:r>
            <a:endParaRPr lang="en-US" dirty="0" smtClean="0"/>
          </a:p>
          <a:p>
            <a:r>
              <a:rPr lang="en-US" b="1" dirty="0" smtClean="0"/>
              <a:t>Integration </a:t>
            </a:r>
            <a:r>
              <a:rPr lang="en-US" b="1" dirty="0"/>
              <a:t>with DI </a:t>
            </a:r>
            <a:r>
              <a:rPr lang="en-US" b="1" dirty="0" smtClean="0"/>
              <a:t>Containers</a:t>
            </a:r>
            <a:r>
              <a:rPr lang="en-US" dirty="0"/>
              <a:t> </a:t>
            </a:r>
            <a:r>
              <a:rPr lang="en-US" dirty="0" smtClean="0"/>
              <a:t>- Dependency </a:t>
            </a:r>
            <a:r>
              <a:rPr lang="en-US" dirty="0"/>
              <a:t>Injection can be utilized in conjunction with Dependency Injection Containers (such as Spring Framework or Google </a:t>
            </a:r>
            <a:r>
              <a:rPr lang="en-US" dirty="0" err="1"/>
              <a:t>Guice</a:t>
            </a:r>
            <a:r>
              <a:rPr lang="en-US" dirty="0"/>
              <a:t>), which help manage the injection of dependencies and further streamline the development process. </a:t>
            </a:r>
          </a:p>
        </p:txBody>
      </p:sp>
      <p:sp>
        <p:nvSpPr>
          <p:cNvPr id="4" name="Slide Number Placeholder 3"/>
          <p:cNvSpPr>
            <a:spLocks noGrp="1"/>
          </p:cNvSpPr>
          <p:nvPr>
            <p:ph type="sldNum" idx="12"/>
          </p:nvPr>
        </p:nvSpPr>
        <p:spPr/>
        <p:txBody>
          <a:bodyPr/>
          <a:lstStyle/>
          <a:p>
            <a:fld id="{00000000-1234-1234-1234-123412341234}" type="slidenum">
              <a:rPr lang="en-US" smtClean="0"/>
              <a:pPr/>
              <a:t>22</a:t>
            </a:fld>
            <a:endParaRPr lang="en-US" dirty="0"/>
          </a:p>
        </p:txBody>
      </p:sp>
    </p:spTree>
    <p:extLst>
      <p:ext uri="{BB962C8B-B14F-4D97-AF65-F5344CB8AC3E}">
        <p14:creationId xmlns:p14="http://schemas.microsoft.com/office/powerpoint/2010/main" val="2758229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Inversion of Control</a:t>
            </a:r>
          </a:p>
        </p:txBody>
      </p:sp>
      <p:sp>
        <p:nvSpPr>
          <p:cNvPr id="3" name="Text Placeholder 2"/>
          <p:cNvSpPr>
            <a:spLocks noGrp="1"/>
          </p:cNvSpPr>
          <p:nvPr>
            <p:ph type="body" idx="1"/>
          </p:nvPr>
        </p:nvSpPr>
        <p:spPr/>
        <p:txBody>
          <a:bodyPr/>
          <a:lstStyle/>
          <a:p>
            <a:r>
              <a:rPr lang="en-US" dirty="0"/>
              <a:t>Inversion of Control (IoC) is a design principle where the control over object creation and management is taken away from the objects themselves and inverted (controlled externally). </a:t>
            </a:r>
            <a:endParaRPr lang="en-US" dirty="0" smtClean="0"/>
          </a:p>
          <a:p>
            <a:r>
              <a:rPr lang="en-US" dirty="0" smtClean="0"/>
              <a:t>In </a:t>
            </a:r>
            <a:r>
              <a:rPr lang="en-US" dirty="0"/>
              <a:t>traditional programming, objects are responsible for creating and managing their dependencies, leading to tightly coupled and less maintainable code. </a:t>
            </a:r>
            <a:r>
              <a:rPr lang="en-US" dirty="0" smtClean="0"/>
              <a:t>With Inversion </a:t>
            </a:r>
            <a:r>
              <a:rPr lang="en-US" dirty="0"/>
              <a:t>of Control, the responsibility of creating and managing objects and their dependencies is shifted to an external entity.</a:t>
            </a:r>
          </a:p>
        </p:txBody>
      </p:sp>
      <p:sp>
        <p:nvSpPr>
          <p:cNvPr id="4" name="Slide Number Placeholder 3"/>
          <p:cNvSpPr>
            <a:spLocks noGrp="1"/>
          </p:cNvSpPr>
          <p:nvPr>
            <p:ph type="sldNum" idx="12"/>
          </p:nvPr>
        </p:nvSpPr>
        <p:spPr/>
        <p:txBody>
          <a:bodyPr/>
          <a:lstStyle/>
          <a:p>
            <a:fld id="{00000000-1234-1234-1234-123412341234}" type="slidenum">
              <a:rPr lang="en-US" smtClean="0"/>
              <a:pPr/>
              <a:t>23</a:t>
            </a:fld>
            <a:endParaRPr lang="en-US" dirty="0"/>
          </a:p>
        </p:txBody>
      </p:sp>
    </p:spTree>
    <p:extLst>
      <p:ext uri="{BB962C8B-B14F-4D97-AF65-F5344CB8AC3E}">
        <p14:creationId xmlns:p14="http://schemas.microsoft.com/office/powerpoint/2010/main" val="1772256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Inversion of Control</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24</a:t>
            </a:fld>
            <a:endParaRPr lang="en-US" dirty="0"/>
          </a:p>
        </p:txBody>
      </p:sp>
      <p:pic>
        <p:nvPicPr>
          <p:cNvPr id="6" name="Picture 5"/>
          <p:cNvPicPr>
            <a:picLocks noChangeAspect="1"/>
          </p:cNvPicPr>
          <p:nvPr/>
        </p:nvPicPr>
        <p:blipFill>
          <a:blip r:embed="rId2"/>
          <a:stretch>
            <a:fillRect/>
          </a:stretch>
        </p:blipFill>
        <p:spPr>
          <a:xfrm>
            <a:off x="93267" y="1781568"/>
            <a:ext cx="7992982" cy="2855745"/>
          </a:xfrm>
          <a:prstGeom prst="rect">
            <a:avLst/>
          </a:prstGeom>
        </p:spPr>
      </p:pic>
      <p:pic>
        <p:nvPicPr>
          <p:cNvPr id="7" name="Picture 6"/>
          <p:cNvPicPr>
            <a:picLocks noChangeAspect="1"/>
          </p:cNvPicPr>
          <p:nvPr/>
        </p:nvPicPr>
        <p:blipFill>
          <a:blip r:embed="rId3"/>
          <a:stretch>
            <a:fillRect/>
          </a:stretch>
        </p:blipFill>
        <p:spPr>
          <a:xfrm>
            <a:off x="8174546" y="1781569"/>
            <a:ext cx="3609784" cy="2746888"/>
          </a:xfrm>
          <a:prstGeom prst="rect">
            <a:avLst/>
          </a:prstGeom>
        </p:spPr>
      </p:pic>
    </p:spTree>
    <p:extLst>
      <p:ext uri="{BB962C8B-B14F-4D97-AF65-F5344CB8AC3E}">
        <p14:creationId xmlns:p14="http://schemas.microsoft.com/office/powerpoint/2010/main" val="2986563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Container </a:t>
            </a:r>
            <a:endParaRPr lang="en-US" dirty="0"/>
          </a:p>
        </p:txBody>
      </p:sp>
      <p:sp>
        <p:nvSpPr>
          <p:cNvPr id="3" name="Text Placeholder 2"/>
          <p:cNvSpPr>
            <a:spLocks noGrp="1"/>
          </p:cNvSpPr>
          <p:nvPr>
            <p:ph type="body" idx="1"/>
          </p:nvPr>
        </p:nvSpPr>
        <p:spPr/>
        <p:txBody>
          <a:bodyPr/>
          <a:lstStyle/>
          <a:p>
            <a:r>
              <a:rPr lang="en-US" dirty="0"/>
              <a:t>Built-in Spring </a:t>
            </a:r>
            <a:r>
              <a:rPr lang="en-US" dirty="0" smtClean="0"/>
              <a:t>Containers</a:t>
            </a:r>
          </a:p>
          <a:p>
            <a:pPr lvl="1">
              <a:lnSpc>
                <a:spcPct val="110000"/>
              </a:lnSpc>
            </a:pPr>
            <a:r>
              <a:rPr lang="en-US" sz="2600" dirty="0" err="1" smtClean="0"/>
              <a:t>BeanFactory</a:t>
            </a:r>
            <a:r>
              <a:rPr lang="en-US" sz="2600" dirty="0" smtClean="0"/>
              <a:t> Container</a:t>
            </a:r>
          </a:p>
          <a:p>
            <a:pPr lvl="1">
              <a:lnSpc>
                <a:spcPct val="110000"/>
              </a:lnSpc>
            </a:pPr>
            <a:r>
              <a:rPr lang="en-US" sz="2600" dirty="0" err="1" smtClean="0"/>
              <a:t>ApplicationContext</a:t>
            </a:r>
            <a:r>
              <a:rPr lang="en-US" sz="2600" dirty="0" smtClean="0"/>
              <a:t> </a:t>
            </a:r>
            <a:r>
              <a:rPr lang="en-US" sz="2600" dirty="0"/>
              <a:t>Container </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25</a:t>
            </a:fld>
            <a:endParaRPr lang="en-US" dirty="0"/>
          </a:p>
        </p:txBody>
      </p:sp>
      <p:pic>
        <p:nvPicPr>
          <p:cNvPr id="6" name="Picture 5"/>
          <p:cNvPicPr>
            <a:picLocks noChangeAspect="1"/>
          </p:cNvPicPr>
          <p:nvPr/>
        </p:nvPicPr>
        <p:blipFill>
          <a:blip r:embed="rId2"/>
          <a:stretch>
            <a:fillRect/>
          </a:stretch>
        </p:blipFill>
        <p:spPr>
          <a:xfrm>
            <a:off x="5421086" y="1747563"/>
            <a:ext cx="6272892" cy="3257411"/>
          </a:xfrm>
          <a:prstGeom prst="rect">
            <a:avLst/>
          </a:prstGeom>
        </p:spPr>
      </p:pic>
    </p:spTree>
    <p:extLst>
      <p:ext uri="{BB962C8B-B14F-4D97-AF65-F5344CB8AC3E}">
        <p14:creationId xmlns:p14="http://schemas.microsoft.com/office/powerpoint/2010/main" val="3298096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Factory </a:t>
            </a:r>
            <a:r>
              <a:rPr lang="en-US" dirty="0" smtClean="0"/>
              <a:t>Pattern - </a:t>
            </a:r>
            <a:r>
              <a:rPr lang="en-US" dirty="0"/>
              <a:t>Spring Bean Factory </a:t>
            </a:r>
            <a:r>
              <a:rPr lang="en-US" dirty="0" smtClean="0"/>
              <a:t> </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fld id="{00000000-1234-1234-1234-123412341234}" type="slidenum">
              <a:rPr lang="en-US" smtClean="0"/>
              <a:pPr/>
              <a:t>26</a:t>
            </a:fld>
            <a:endParaRPr lang="en-US" dirty="0"/>
          </a:p>
        </p:txBody>
      </p:sp>
      <p:pic>
        <p:nvPicPr>
          <p:cNvPr id="5" name="Picture 4"/>
          <p:cNvPicPr>
            <a:picLocks noChangeAspect="1"/>
          </p:cNvPicPr>
          <p:nvPr/>
        </p:nvPicPr>
        <p:blipFill>
          <a:blip r:embed="rId2"/>
          <a:stretch>
            <a:fillRect/>
          </a:stretch>
        </p:blipFill>
        <p:spPr>
          <a:xfrm>
            <a:off x="513007" y="2103392"/>
            <a:ext cx="5562600" cy="3295650"/>
          </a:xfrm>
          <a:prstGeom prst="rect">
            <a:avLst/>
          </a:prstGeom>
        </p:spPr>
      </p:pic>
      <p:pic>
        <p:nvPicPr>
          <p:cNvPr id="6" name="Picture 5"/>
          <p:cNvPicPr>
            <a:picLocks noChangeAspect="1"/>
          </p:cNvPicPr>
          <p:nvPr/>
        </p:nvPicPr>
        <p:blipFill>
          <a:blip r:embed="rId3"/>
          <a:stretch>
            <a:fillRect/>
          </a:stretch>
        </p:blipFill>
        <p:spPr>
          <a:xfrm>
            <a:off x="6599500" y="2184354"/>
            <a:ext cx="5391150" cy="3133725"/>
          </a:xfrm>
          <a:prstGeom prst="rect">
            <a:avLst/>
          </a:prstGeom>
        </p:spPr>
      </p:pic>
    </p:spTree>
    <p:extLst>
      <p:ext uri="{BB962C8B-B14F-4D97-AF65-F5344CB8AC3E}">
        <p14:creationId xmlns:p14="http://schemas.microsoft.com/office/powerpoint/2010/main" val="1715575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a:t>
            </a:r>
            <a:r>
              <a:rPr lang="en-US" dirty="0" err="1" smtClean="0"/>
              <a:t>IoC</a:t>
            </a:r>
            <a:r>
              <a:rPr lang="en-US" dirty="0" smtClean="0"/>
              <a:t> </a:t>
            </a:r>
            <a:r>
              <a:rPr lang="en-US" dirty="0"/>
              <a:t>Container </a:t>
            </a:r>
          </a:p>
        </p:txBody>
      </p:sp>
      <p:sp>
        <p:nvSpPr>
          <p:cNvPr id="3" name="Text Placeholder 2"/>
          <p:cNvSpPr>
            <a:spLocks noGrp="1"/>
          </p:cNvSpPr>
          <p:nvPr>
            <p:ph type="body" idx="1"/>
          </p:nvPr>
        </p:nvSpPr>
        <p:spPr/>
        <p:txBody>
          <a:bodyPr/>
          <a:lstStyle/>
          <a:p>
            <a:r>
              <a:rPr lang="en-US" dirty="0" smtClean="0"/>
              <a:t>The </a:t>
            </a:r>
            <a:r>
              <a:rPr lang="en-US" dirty="0"/>
              <a:t>Spring </a:t>
            </a:r>
            <a:r>
              <a:rPr lang="en-US" dirty="0" err="1"/>
              <a:t>IoC</a:t>
            </a:r>
            <a:r>
              <a:rPr lang="en-US" dirty="0"/>
              <a:t> creates the objects, wire them together, configure them, and manage their complete lifecycle from creation till destruction. </a:t>
            </a:r>
            <a:endParaRPr lang="en-US" dirty="0" smtClean="0"/>
          </a:p>
          <a:p>
            <a:r>
              <a:rPr lang="en-US" dirty="0" smtClean="0"/>
              <a:t>The </a:t>
            </a:r>
            <a:r>
              <a:rPr lang="en-US" dirty="0"/>
              <a:t>Spring container uses dependency injection (DI) to manage the components that make up an application. </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27</a:t>
            </a:fld>
            <a:endParaRPr lang="en-US" dirty="0"/>
          </a:p>
        </p:txBody>
      </p:sp>
      <p:pic>
        <p:nvPicPr>
          <p:cNvPr id="5" name="Picture 4"/>
          <p:cNvPicPr>
            <a:picLocks noChangeAspect="1"/>
          </p:cNvPicPr>
          <p:nvPr/>
        </p:nvPicPr>
        <p:blipFill>
          <a:blip r:embed="rId2"/>
          <a:stretch>
            <a:fillRect/>
          </a:stretch>
        </p:blipFill>
        <p:spPr>
          <a:xfrm>
            <a:off x="3744686" y="3709361"/>
            <a:ext cx="4525871" cy="2691441"/>
          </a:xfrm>
          <a:prstGeom prst="rect">
            <a:avLst/>
          </a:prstGeom>
        </p:spPr>
      </p:pic>
    </p:spTree>
    <p:extLst>
      <p:ext uri="{BB962C8B-B14F-4D97-AF65-F5344CB8AC3E}">
        <p14:creationId xmlns:p14="http://schemas.microsoft.com/office/powerpoint/2010/main" val="39353973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a:t>
            </a:r>
            <a:r>
              <a:rPr lang="en-US" dirty="0" err="1" smtClean="0"/>
              <a:t>IoC</a:t>
            </a:r>
            <a:r>
              <a:rPr lang="en-US" dirty="0" smtClean="0"/>
              <a:t> </a:t>
            </a:r>
            <a:r>
              <a:rPr lang="en-US" dirty="0"/>
              <a:t>Container </a:t>
            </a:r>
          </a:p>
        </p:txBody>
      </p:sp>
      <p:sp>
        <p:nvSpPr>
          <p:cNvPr id="3" name="Text Placeholder 2"/>
          <p:cNvSpPr>
            <a:spLocks noGrp="1"/>
          </p:cNvSpPr>
          <p:nvPr>
            <p:ph type="body" idx="1"/>
          </p:nvPr>
        </p:nvSpPr>
        <p:spPr/>
        <p:txBody>
          <a:bodyPr/>
          <a:lstStyle/>
          <a:p>
            <a:r>
              <a:rPr lang="en-US" dirty="0" err="1" smtClean="0"/>
              <a:t>BeanFactory</a:t>
            </a:r>
            <a:r>
              <a:rPr lang="en-US" dirty="0" smtClean="0"/>
              <a:t> Container</a:t>
            </a:r>
            <a:endParaRPr lang="en-US" dirty="0"/>
          </a:p>
          <a:p>
            <a:pPr lvl="1" algn="just"/>
            <a:r>
              <a:rPr lang="en-US" dirty="0"/>
              <a:t>A </a:t>
            </a:r>
            <a:r>
              <a:rPr lang="en-US" dirty="0" err="1"/>
              <a:t>BeanFactory</a:t>
            </a:r>
            <a:r>
              <a:rPr lang="en-US" dirty="0"/>
              <a:t> is an implementation of the factory pattern that applies Inversion of Control to separate the application’s configuration and dependencies from the actual application code. The most commonly used </a:t>
            </a:r>
            <a:r>
              <a:rPr lang="en-US" dirty="0" err="1"/>
              <a:t>BeanFactory</a:t>
            </a:r>
            <a:r>
              <a:rPr lang="en-US" dirty="0"/>
              <a:t> implementation </a:t>
            </a:r>
            <a:r>
              <a:rPr lang="en-US" dirty="0" smtClean="0"/>
              <a:t>is the </a:t>
            </a:r>
            <a:r>
              <a:rPr lang="en-US" dirty="0" err="1"/>
              <a:t>XmlBeanFactory</a:t>
            </a:r>
            <a:r>
              <a:rPr lang="en-US" dirty="0"/>
              <a:t> class.</a:t>
            </a:r>
          </a:p>
          <a:p>
            <a:pPr lvl="1" algn="just"/>
            <a:r>
              <a:rPr lang="en-US" dirty="0"/>
              <a:t>This is the simplest container providing basic support for DI</a:t>
            </a:r>
            <a:r>
              <a:rPr lang="en-US" dirty="0" smtClean="0"/>
              <a:t>. The </a:t>
            </a:r>
            <a:r>
              <a:rPr lang="en-US" dirty="0" err="1"/>
              <a:t>BeanFactory</a:t>
            </a:r>
            <a:r>
              <a:rPr lang="en-US" dirty="0"/>
              <a:t> is usually preferred where the resources are limited like mobile devices or applet based applications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28</a:t>
            </a:fld>
            <a:endParaRPr lang="en-US" dirty="0"/>
          </a:p>
        </p:txBody>
      </p:sp>
    </p:spTree>
    <p:extLst>
      <p:ext uri="{BB962C8B-B14F-4D97-AF65-F5344CB8AC3E}">
        <p14:creationId xmlns:p14="http://schemas.microsoft.com/office/powerpoint/2010/main" val="910615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a:t>
            </a:r>
            <a:r>
              <a:rPr lang="en-US" dirty="0" err="1" smtClean="0"/>
              <a:t>IoC</a:t>
            </a:r>
            <a:r>
              <a:rPr lang="en-US" dirty="0" smtClean="0"/>
              <a:t> </a:t>
            </a:r>
            <a:r>
              <a:rPr lang="en-US" dirty="0"/>
              <a:t>Container </a:t>
            </a:r>
          </a:p>
        </p:txBody>
      </p:sp>
      <p:sp>
        <p:nvSpPr>
          <p:cNvPr id="3" name="Text Placeholder 2"/>
          <p:cNvSpPr>
            <a:spLocks noGrp="1"/>
          </p:cNvSpPr>
          <p:nvPr>
            <p:ph type="body" idx="1"/>
          </p:nvPr>
        </p:nvSpPr>
        <p:spPr/>
        <p:txBody>
          <a:bodyPr/>
          <a:lstStyle/>
          <a:p>
            <a:r>
              <a:rPr lang="en-US" dirty="0" err="1" smtClean="0"/>
              <a:t>ApplicationContext</a:t>
            </a:r>
            <a:r>
              <a:rPr lang="en-US" dirty="0" smtClean="0"/>
              <a:t> </a:t>
            </a:r>
            <a:r>
              <a:rPr lang="en-US" dirty="0"/>
              <a:t>Container </a:t>
            </a:r>
          </a:p>
          <a:p>
            <a:pPr lvl="1"/>
            <a:r>
              <a:rPr lang="en-US" dirty="0"/>
              <a:t>In addition to the capabilities of a </a:t>
            </a:r>
            <a:r>
              <a:rPr lang="en-US" dirty="0" err="1"/>
              <a:t>BeanFactory</a:t>
            </a:r>
            <a:r>
              <a:rPr lang="en-US" dirty="0"/>
              <a:t> Container, this container adds more enterprise-specific functionality such as the ability to resolve textual messages from a properties file and the ability to publish application events to interested event listeners.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29</a:t>
            </a:fld>
            <a:endParaRPr lang="en-US" dirty="0"/>
          </a:p>
        </p:txBody>
      </p:sp>
    </p:spTree>
    <p:extLst>
      <p:ext uri="{BB962C8B-B14F-4D97-AF65-F5344CB8AC3E}">
        <p14:creationId xmlns:p14="http://schemas.microsoft.com/office/powerpoint/2010/main" val="899568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US" smtClean="0"/>
              <a:pPr/>
              <a:t>3</a:t>
            </a:fld>
            <a:endParaRPr lang="en-US" dirty="0"/>
          </a:p>
        </p:txBody>
      </p:sp>
      <p:sp>
        <p:nvSpPr>
          <p:cNvPr id="5" name="Google Shape;91;p1"/>
          <p:cNvSpPr txBox="1">
            <a:spLocks/>
          </p:cNvSpPr>
          <p:nvPr/>
        </p:nvSpPr>
        <p:spPr>
          <a:xfrm>
            <a:off x="0" y="2796630"/>
            <a:ext cx="12196970" cy="148145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vert="horz" wrap="square" lIns="91440" tIns="45720" rIns="91440" bIns="45720" rtlCol="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spcBef>
                <a:spcPct val="0"/>
              </a:spcBef>
            </a:pPr>
            <a:r>
              <a:rPr lang="en-US" sz="4400" kern="1200" dirty="0" smtClean="0">
                <a:solidFill>
                  <a:schemeClr val="accent2"/>
                </a:solidFill>
                <a:latin typeface="Arial" panose="020B0604020202020204" pitchFamily="34" charset="0"/>
                <a:ea typeface="+mj-ea"/>
                <a:cs typeface="Arial" panose="020B0604020202020204" pitchFamily="34" charset="0"/>
              </a:rPr>
              <a:t>Spring </a:t>
            </a:r>
            <a:r>
              <a:rPr lang="en-US" sz="4400" kern="1200" dirty="0">
                <a:solidFill>
                  <a:schemeClr val="accent2"/>
                </a:solidFill>
                <a:latin typeface="Arial" panose="020B0604020202020204" pitchFamily="34" charset="0"/>
                <a:ea typeface="+mj-ea"/>
                <a:cs typeface="Arial" panose="020B0604020202020204" pitchFamily="34" charset="0"/>
              </a:rPr>
              <a:t>Framework </a:t>
            </a:r>
            <a:r>
              <a:rPr lang="en-US" sz="4400" kern="1200" dirty="0" smtClean="0">
                <a:solidFill>
                  <a:schemeClr val="accent2"/>
                </a:solidFill>
                <a:latin typeface="Arial" panose="020B0604020202020204" pitchFamily="34" charset="0"/>
                <a:ea typeface="+mj-ea"/>
                <a:cs typeface="Arial" panose="020B0604020202020204" pitchFamily="34" charset="0"/>
              </a:rPr>
              <a:t>Overview</a:t>
            </a:r>
            <a:endParaRPr lang="en-US" sz="4400" kern="1200" dirty="0">
              <a:solidFill>
                <a:schemeClr val="accent2"/>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628468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Instantiating a Spring </a:t>
            </a:r>
            <a:r>
              <a:rPr lang="en-US" dirty="0" err="1" smtClean="0"/>
              <a:t>IoC</a:t>
            </a:r>
            <a:r>
              <a:rPr lang="en-US" dirty="0" smtClean="0"/>
              <a:t> </a:t>
            </a:r>
            <a:r>
              <a:rPr lang="en-US" dirty="0"/>
              <a:t>Container </a:t>
            </a:r>
          </a:p>
        </p:txBody>
      </p:sp>
      <p:sp>
        <p:nvSpPr>
          <p:cNvPr id="3" name="Text Placeholder 2"/>
          <p:cNvSpPr>
            <a:spLocks noGrp="1"/>
          </p:cNvSpPr>
          <p:nvPr>
            <p:ph type="body" idx="1"/>
          </p:nvPr>
        </p:nvSpPr>
        <p:spPr/>
        <p:txBody>
          <a:bodyPr>
            <a:normAutofit/>
          </a:bodyPr>
          <a:lstStyle/>
          <a:p>
            <a:pPr marL="0" indent="0">
              <a:buNone/>
            </a:pPr>
            <a:r>
              <a:rPr lang="en-US" dirty="0"/>
              <a:t>Packages that are basis for the Spring IOC Container</a:t>
            </a:r>
          </a:p>
          <a:p>
            <a:pPr marL="457200" indent="-457200">
              <a:buFont typeface="+mj-lt"/>
              <a:buAutoNum type="arabicPeriod"/>
            </a:pPr>
            <a:r>
              <a:rPr lang="en-US" dirty="0"/>
              <a:t>Spring </a:t>
            </a:r>
            <a:r>
              <a:rPr lang="en-US" b="1" dirty="0" err="1"/>
              <a:t>BeanFactory</a:t>
            </a:r>
            <a:r>
              <a:rPr lang="en-US" b="1" dirty="0"/>
              <a:t> </a:t>
            </a:r>
            <a:r>
              <a:rPr lang="en-US" dirty="0"/>
              <a:t>Container</a:t>
            </a:r>
          </a:p>
          <a:p>
            <a:pPr lvl="1"/>
            <a:r>
              <a:rPr lang="en-US" b="1" dirty="0" err="1"/>
              <a:t>org.springframework.beans.factory.BeanFactory</a:t>
            </a:r>
            <a:endParaRPr lang="en-US" b="1" dirty="0"/>
          </a:p>
          <a:p>
            <a:pPr lvl="1"/>
            <a:r>
              <a:rPr lang="en-US" dirty="0"/>
              <a:t>The </a:t>
            </a:r>
            <a:r>
              <a:rPr lang="en-US" dirty="0" err="1"/>
              <a:t>BeanFactory</a:t>
            </a:r>
            <a:r>
              <a:rPr lang="en-US" dirty="0"/>
              <a:t> interface provides a configuration mechanism capable of managing any type of object</a:t>
            </a:r>
          </a:p>
          <a:p>
            <a:pPr marL="457200" indent="-457200">
              <a:buFont typeface="+mj-lt"/>
              <a:buAutoNum type="arabicPeriod"/>
            </a:pPr>
            <a:r>
              <a:rPr lang="en-US" dirty="0"/>
              <a:t>Spring </a:t>
            </a:r>
            <a:r>
              <a:rPr lang="en-US" b="1" dirty="0" err="1"/>
              <a:t>ApplicationContext</a:t>
            </a:r>
            <a:r>
              <a:rPr lang="en-US" b="1" dirty="0"/>
              <a:t> </a:t>
            </a:r>
            <a:r>
              <a:rPr lang="en-US" dirty="0"/>
              <a:t>Container</a:t>
            </a:r>
          </a:p>
          <a:p>
            <a:pPr lvl="1"/>
            <a:r>
              <a:rPr lang="en-US" b="1" dirty="0" err="1"/>
              <a:t>org.springframework.context.ApplicationContext</a:t>
            </a:r>
            <a:endParaRPr lang="en-US" b="1" dirty="0"/>
          </a:p>
          <a:p>
            <a:pPr lvl="1"/>
            <a:r>
              <a:rPr lang="en-US" dirty="0" err="1"/>
              <a:t>ApplicationContext</a:t>
            </a:r>
            <a:r>
              <a:rPr lang="en-US" dirty="0"/>
              <a:t> is a sub-interface of </a:t>
            </a:r>
            <a:r>
              <a:rPr lang="en-US" dirty="0" err="1"/>
              <a:t>BeanFactory</a:t>
            </a:r>
            <a:r>
              <a:rPr lang="en-US" dirty="0" smtClean="0"/>
              <a:t>.</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30</a:t>
            </a:fld>
            <a:endParaRPr lang="en-US" dirty="0"/>
          </a:p>
        </p:txBody>
      </p:sp>
    </p:spTree>
    <p:extLst>
      <p:ext uri="{BB962C8B-B14F-4D97-AF65-F5344CB8AC3E}">
        <p14:creationId xmlns:p14="http://schemas.microsoft.com/office/powerpoint/2010/main" val="23690545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Instantiating a Spring </a:t>
            </a:r>
            <a:r>
              <a:rPr lang="en-US" dirty="0" err="1"/>
              <a:t>IoC</a:t>
            </a:r>
            <a:r>
              <a:rPr lang="en-US" dirty="0"/>
              <a:t> Container </a:t>
            </a:r>
          </a:p>
        </p:txBody>
      </p:sp>
      <p:sp>
        <p:nvSpPr>
          <p:cNvPr id="3" name="Text Placeholder 2"/>
          <p:cNvSpPr>
            <a:spLocks noGrp="1"/>
          </p:cNvSpPr>
          <p:nvPr>
            <p:ph type="body" idx="1"/>
          </p:nvPr>
        </p:nvSpPr>
        <p:spPr/>
        <p:txBody>
          <a:bodyPr/>
          <a:lstStyle/>
          <a:p>
            <a:pPr marL="0" indent="0">
              <a:buNone/>
            </a:pPr>
            <a:r>
              <a:rPr lang="en-US" dirty="0" smtClean="0"/>
              <a:t>Can instantiate </a:t>
            </a:r>
            <a:r>
              <a:rPr lang="en-US" dirty="0"/>
              <a:t>a Spring IOC container using any one of the below two classes.</a:t>
            </a:r>
          </a:p>
          <a:p>
            <a:pPr algn="l"/>
            <a:r>
              <a:rPr lang="en-US" dirty="0"/>
              <a:t>Spring Bean Factory Container</a:t>
            </a:r>
            <a:br>
              <a:rPr lang="en-US" dirty="0"/>
            </a:br>
            <a:r>
              <a:rPr lang="en-US" dirty="0"/>
              <a:t>	</a:t>
            </a:r>
            <a:r>
              <a:rPr lang="en-US" i="1" dirty="0" err="1"/>
              <a:t>org.springframework.beans.factory.</a:t>
            </a:r>
            <a:r>
              <a:rPr lang="en-US" i="1" dirty="0" err="1">
                <a:solidFill>
                  <a:srgbClr val="FF0000"/>
                </a:solidFill>
              </a:rPr>
              <a:t>BeanFactory</a:t>
            </a:r>
            <a:endParaRPr lang="en-US" i="1" dirty="0">
              <a:solidFill>
                <a:srgbClr val="FF0000"/>
              </a:solidFill>
            </a:endParaRPr>
          </a:p>
          <a:p>
            <a:pPr algn="l"/>
            <a:r>
              <a:rPr lang="en-US" dirty="0"/>
              <a:t>Spring </a:t>
            </a:r>
            <a:r>
              <a:rPr lang="en-US" dirty="0" err="1"/>
              <a:t>ApplicationContext</a:t>
            </a:r>
            <a:r>
              <a:rPr lang="en-US" dirty="0"/>
              <a:t> Container</a:t>
            </a:r>
            <a:br>
              <a:rPr lang="en-US" dirty="0"/>
            </a:br>
            <a:r>
              <a:rPr lang="en-US" dirty="0"/>
              <a:t>	</a:t>
            </a:r>
            <a:r>
              <a:rPr lang="en-US" i="1" dirty="0" err="1"/>
              <a:t>org.springframework.context.</a:t>
            </a:r>
            <a:r>
              <a:rPr lang="en-US" i="1" dirty="0" err="1">
                <a:solidFill>
                  <a:srgbClr val="FF0000"/>
                </a:solidFill>
              </a:rPr>
              <a:t>ApplicationContext</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31</a:t>
            </a:fld>
            <a:endParaRPr lang="en-US" dirty="0"/>
          </a:p>
        </p:txBody>
      </p:sp>
    </p:spTree>
    <p:extLst>
      <p:ext uri="{BB962C8B-B14F-4D97-AF65-F5344CB8AC3E}">
        <p14:creationId xmlns:p14="http://schemas.microsoft.com/office/powerpoint/2010/main" val="2963230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a:t>
            </a:r>
            <a:r>
              <a:rPr lang="en-US" dirty="0" err="1"/>
              <a:t>ApplicationContext</a:t>
            </a:r>
            <a:r>
              <a:rPr lang="en-US" dirty="0"/>
              <a:t> Container </a:t>
            </a:r>
          </a:p>
        </p:txBody>
      </p:sp>
      <p:sp>
        <p:nvSpPr>
          <p:cNvPr id="3" name="Text Placeholder 2"/>
          <p:cNvSpPr>
            <a:spLocks noGrp="1"/>
          </p:cNvSpPr>
          <p:nvPr>
            <p:ph type="body" idx="1"/>
          </p:nvPr>
        </p:nvSpPr>
        <p:spPr/>
        <p:txBody>
          <a:bodyPr/>
          <a:lstStyle/>
          <a:p>
            <a:r>
              <a:rPr lang="en-US" dirty="0"/>
              <a:t>Spring's more advanced container.</a:t>
            </a:r>
          </a:p>
          <a:p>
            <a:r>
              <a:rPr lang="en-US" dirty="0"/>
              <a:t>Similar to </a:t>
            </a:r>
            <a:r>
              <a:rPr lang="en-US" dirty="0" err="1"/>
              <a:t>BeanFactory</a:t>
            </a:r>
            <a:r>
              <a:rPr lang="en-US" dirty="0"/>
              <a:t> it can load bean definitions, wire beans together and dispense beans upon request.</a:t>
            </a:r>
          </a:p>
          <a:p>
            <a:r>
              <a:rPr lang="en-US" dirty="0"/>
              <a:t>Additionally it adds more enterprise-specific functionality such as the ability to resolve textual messages from a properties file and the ability to publish application events to interested event listeners.</a:t>
            </a:r>
          </a:p>
          <a:p>
            <a:r>
              <a:rPr lang="en-US" dirty="0"/>
              <a:t>Defined by the </a:t>
            </a:r>
            <a:r>
              <a:rPr lang="en-US" b="1" dirty="0" err="1"/>
              <a:t>org.springframework.context.ApplicationContext</a:t>
            </a:r>
            <a:r>
              <a:rPr lang="en-US" b="1" dirty="0"/>
              <a:t/>
            </a:r>
            <a:br>
              <a:rPr lang="en-US" b="1" dirty="0"/>
            </a:br>
            <a:r>
              <a:rPr lang="en-US" dirty="0"/>
              <a:t>interface. </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32</a:t>
            </a:fld>
            <a:endParaRPr lang="en-US" dirty="0"/>
          </a:p>
        </p:txBody>
      </p:sp>
    </p:spTree>
    <p:extLst>
      <p:ext uri="{BB962C8B-B14F-4D97-AF65-F5344CB8AC3E}">
        <p14:creationId xmlns:p14="http://schemas.microsoft.com/office/powerpoint/2010/main" val="23324971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a:t>
            </a:r>
            <a:r>
              <a:rPr lang="en-US" dirty="0" err="1"/>
              <a:t>ApplicationContext</a:t>
            </a:r>
            <a:r>
              <a:rPr lang="en-US" dirty="0"/>
              <a:t> Container </a:t>
            </a:r>
          </a:p>
        </p:txBody>
      </p:sp>
      <p:sp>
        <p:nvSpPr>
          <p:cNvPr id="3" name="Text Placeholder 2"/>
          <p:cNvSpPr>
            <a:spLocks noGrp="1"/>
          </p:cNvSpPr>
          <p:nvPr>
            <p:ph type="body" idx="1"/>
          </p:nvPr>
        </p:nvSpPr>
        <p:spPr/>
        <p:txBody>
          <a:bodyPr/>
          <a:lstStyle/>
          <a:p>
            <a:r>
              <a:rPr lang="en-US" dirty="0"/>
              <a:t>The most commonly used </a:t>
            </a:r>
            <a:r>
              <a:rPr lang="en-US" dirty="0" err="1"/>
              <a:t>ApplicationContext</a:t>
            </a:r>
            <a:r>
              <a:rPr lang="en-US" dirty="0"/>
              <a:t> implementations are:</a:t>
            </a:r>
          </a:p>
          <a:p>
            <a:pPr lvl="1"/>
            <a:r>
              <a:rPr lang="en-US" dirty="0" err="1"/>
              <a:t>ClassPathXmlApplicationContext</a:t>
            </a:r>
            <a:endParaRPr lang="en-US" dirty="0"/>
          </a:p>
          <a:p>
            <a:pPr lvl="1"/>
            <a:r>
              <a:rPr lang="en-US" dirty="0" err="1"/>
              <a:t>FileSystemXmlApplicationContext</a:t>
            </a:r>
            <a:endParaRPr lang="en-US" dirty="0"/>
          </a:p>
          <a:p>
            <a:pPr lvl="1"/>
            <a:r>
              <a:rPr lang="en-US" dirty="0" err="1"/>
              <a:t>XmlWebApplicationContext</a:t>
            </a:r>
            <a:r>
              <a:rPr lang="en-US" dirty="0"/>
              <a:t> </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33</a:t>
            </a:fld>
            <a:endParaRPr lang="en-US" dirty="0"/>
          </a:p>
        </p:txBody>
      </p:sp>
    </p:spTree>
    <p:extLst>
      <p:ext uri="{BB962C8B-B14F-4D97-AF65-F5344CB8AC3E}">
        <p14:creationId xmlns:p14="http://schemas.microsoft.com/office/powerpoint/2010/main" val="1635970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a:t>
            </a:r>
            <a:r>
              <a:rPr lang="en-US" dirty="0" err="1"/>
              <a:t>ApplicationContext</a:t>
            </a:r>
            <a:r>
              <a:rPr lang="en-US" dirty="0"/>
              <a:t> Container </a:t>
            </a:r>
          </a:p>
        </p:txBody>
      </p:sp>
      <p:sp>
        <p:nvSpPr>
          <p:cNvPr id="3" name="Text Placeholder 2"/>
          <p:cNvSpPr>
            <a:spLocks noGrp="1"/>
          </p:cNvSpPr>
          <p:nvPr>
            <p:ph type="body" idx="1"/>
          </p:nvPr>
        </p:nvSpPr>
        <p:spPr/>
        <p:txBody>
          <a:bodyPr>
            <a:normAutofit fontScale="92500" lnSpcReduction="10000"/>
          </a:bodyPr>
          <a:lstStyle/>
          <a:p>
            <a:r>
              <a:rPr lang="en-US" dirty="0" err="1"/>
              <a:t>ClassPathXmlApplicationContext</a:t>
            </a:r>
            <a:endParaRPr lang="en-US" dirty="0"/>
          </a:p>
          <a:p>
            <a:pPr lvl="1" algn="just"/>
            <a:r>
              <a:rPr lang="en-US" dirty="0"/>
              <a:t>This container loads the definitions of the beans from an XML file. Here you do not need to provide the full path of the XML file but you need to set CLASSPATH properly because this container will look bean configuration XML file in CLASSPATH.</a:t>
            </a:r>
          </a:p>
          <a:p>
            <a:r>
              <a:rPr lang="en-US" dirty="0" err="1"/>
              <a:t>FileSystemXmlApplicationContext</a:t>
            </a:r>
            <a:endParaRPr lang="en-US" dirty="0"/>
          </a:p>
          <a:p>
            <a:pPr lvl="1" algn="just"/>
            <a:r>
              <a:rPr lang="en-US" dirty="0"/>
              <a:t>This container loads the definitions of the beans from an XML file. Here you need to provide the full path of the XML bean configuration file to the constructor.</a:t>
            </a:r>
          </a:p>
          <a:p>
            <a:r>
              <a:rPr lang="en-US" dirty="0" err="1"/>
              <a:t>XmlWebApplicationContext</a:t>
            </a:r>
            <a:endParaRPr lang="en-US" dirty="0"/>
          </a:p>
          <a:p>
            <a:pPr lvl="1" algn="just"/>
            <a:r>
              <a:rPr lang="en-US" dirty="0"/>
              <a:t>This container loads the XML file with definitions of all beans from within a web application. </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34</a:t>
            </a:fld>
            <a:endParaRPr lang="en-US" dirty="0"/>
          </a:p>
        </p:txBody>
      </p:sp>
    </p:spTree>
    <p:extLst>
      <p:ext uri="{BB962C8B-B14F-4D97-AF65-F5344CB8AC3E}">
        <p14:creationId xmlns:p14="http://schemas.microsoft.com/office/powerpoint/2010/main" val="21736262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BeanFactory</a:t>
            </a:r>
            <a:r>
              <a:rPr lang="en-US" dirty="0" smtClean="0"/>
              <a:t> vs </a:t>
            </a:r>
            <a:r>
              <a:rPr lang="en-US" dirty="0" err="1" smtClean="0"/>
              <a:t>ApplicationContext</a:t>
            </a:r>
            <a:r>
              <a:rPr lang="en-US" dirty="0" smtClean="0"/>
              <a:t> </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fld id="{00000000-1234-1234-1234-123412341234}" type="slidenum">
              <a:rPr lang="en-US" smtClean="0"/>
              <a:pPr/>
              <a:t>35</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9379112"/>
              </p:ext>
            </p:extLst>
          </p:nvPr>
        </p:nvGraphicFramePr>
        <p:xfrm>
          <a:off x="0" y="1552852"/>
          <a:ext cx="12191999" cy="4640001"/>
        </p:xfrm>
        <a:graphic>
          <a:graphicData uri="http://schemas.openxmlformats.org/drawingml/2006/table">
            <a:tbl>
              <a:tblPr firstRow="1" firstCol="1" bandRow="1">
                <a:tableStyleId>{72833802-FEF1-4C79-8D5D-14CF1EAF98D9}</a:tableStyleId>
              </a:tblPr>
              <a:tblGrid>
                <a:gridCol w="6103365">
                  <a:extLst>
                    <a:ext uri="{9D8B030D-6E8A-4147-A177-3AD203B41FA5}">
                      <a16:colId xmlns:a16="http://schemas.microsoft.com/office/drawing/2014/main" val="669306407"/>
                    </a:ext>
                  </a:extLst>
                </a:gridCol>
                <a:gridCol w="6088634">
                  <a:extLst>
                    <a:ext uri="{9D8B030D-6E8A-4147-A177-3AD203B41FA5}">
                      <a16:colId xmlns:a16="http://schemas.microsoft.com/office/drawing/2014/main" val="3778301473"/>
                    </a:ext>
                  </a:extLst>
                </a:gridCol>
              </a:tblGrid>
              <a:tr h="421819">
                <a:tc>
                  <a:txBody>
                    <a:bodyPr/>
                    <a:lstStyle/>
                    <a:p>
                      <a:pPr marL="0" marR="0">
                        <a:lnSpc>
                          <a:spcPct val="107000"/>
                        </a:lnSpc>
                        <a:spcBef>
                          <a:spcPts val="0"/>
                        </a:spcBef>
                        <a:spcAft>
                          <a:spcPts val="0"/>
                        </a:spcAft>
                      </a:pPr>
                      <a:r>
                        <a:rPr lang="en-US" sz="2200" dirty="0" err="1">
                          <a:effectLst/>
                        </a:rPr>
                        <a:t>BeanFactory</a:t>
                      </a:r>
                      <a:endParaRPr lang="en-US" sz="2200" dirty="0">
                        <a:effectLst/>
                        <a:latin typeface="+mj-lt"/>
                        <a:ea typeface="Tahoma" panose="020B0604030504040204" pitchFamily="34" charset="0"/>
                        <a:cs typeface="Tahoma" panose="020B0604030504040204" pitchFamily="34" charset="0"/>
                      </a:endParaRPr>
                    </a:p>
                  </a:txBody>
                  <a:tcPr marL="48025" marR="48025" marT="0" marB="0" anchor="ctr"/>
                </a:tc>
                <a:tc>
                  <a:txBody>
                    <a:bodyPr/>
                    <a:lstStyle/>
                    <a:p>
                      <a:pPr marL="0" marR="0">
                        <a:lnSpc>
                          <a:spcPct val="107000"/>
                        </a:lnSpc>
                        <a:spcBef>
                          <a:spcPts val="0"/>
                        </a:spcBef>
                        <a:spcAft>
                          <a:spcPts val="0"/>
                        </a:spcAft>
                      </a:pPr>
                      <a:r>
                        <a:rPr lang="en-US" sz="2200">
                          <a:effectLst/>
                        </a:rPr>
                        <a:t>ApplicationContext</a:t>
                      </a:r>
                      <a:endParaRPr lang="en-US" sz="2200">
                        <a:effectLst/>
                        <a:latin typeface="+mj-lt"/>
                        <a:ea typeface="Tahoma" panose="020B0604030504040204" pitchFamily="34" charset="0"/>
                        <a:cs typeface="Tahoma" panose="020B0604030504040204" pitchFamily="34" charset="0"/>
                      </a:endParaRPr>
                    </a:p>
                  </a:txBody>
                  <a:tcPr marL="48025" marR="48025" marT="0" marB="0" anchor="ctr"/>
                </a:tc>
                <a:extLst>
                  <a:ext uri="{0D108BD9-81ED-4DB2-BD59-A6C34878D82A}">
                    <a16:rowId xmlns:a16="http://schemas.microsoft.com/office/drawing/2014/main" val="1456989004"/>
                  </a:ext>
                </a:extLst>
              </a:tr>
              <a:tr h="421819">
                <a:tc>
                  <a:txBody>
                    <a:bodyPr/>
                    <a:lstStyle/>
                    <a:p>
                      <a:pPr marL="0" marR="0">
                        <a:lnSpc>
                          <a:spcPct val="107000"/>
                        </a:lnSpc>
                        <a:spcBef>
                          <a:spcPts val="0"/>
                        </a:spcBef>
                        <a:spcAft>
                          <a:spcPts val="0"/>
                        </a:spcAft>
                      </a:pPr>
                      <a:r>
                        <a:rPr lang="en-US" sz="2200" b="0" dirty="0">
                          <a:effectLst/>
                        </a:rPr>
                        <a:t>The simplest factory, mainly for DI</a:t>
                      </a:r>
                      <a:endParaRPr lang="en-US" sz="2200" b="0" dirty="0">
                        <a:effectLst/>
                        <a:latin typeface="+mj-lt"/>
                        <a:ea typeface="Tahoma" panose="020B0604030504040204" pitchFamily="34" charset="0"/>
                        <a:cs typeface="Tahoma" panose="020B0604030504040204" pitchFamily="34" charset="0"/>
                      </a:endParaRPr>
                    </a:p>
                  </a:txBody>
                  <a:tcPr marL="48025" marR="48025" marT="0" marB="0" anchor="ctr"/>
                </a:tc>
                <a:tc>
                  <a:txBody>
                    <a:bodyPr/>
                    <a:lstStyle/>
                    <a:p>
                      <a:pPr marL="0" marR="0">
                        <a:lnSpc>
                          <a:spcPct val="107000"/>
                        </a:lnSpc>
                        <a:spcBef>
                          <a:spcPts val="0"/>
                        </a:spcBef>
                        <a:spcAft>
                          <a:spcPts val="0"/>
                        </a:spcAft>
                      </a:pPr>
                      <a:r>
                        <a:rPr lang="en-US" sz="2200">
                          <a:effectLst/>
                        </a:rPr>
                        <a:t>The advanced and more complex factory</a:t>
                      </a:r>
                      <a:endParaRPr lang="en-US" sz="2200">
                        <a:effectLst/>
                        <a:latin typeface="+mj-lt"/>
                        <a:ea typeface="Tahoma" panose="020B0604030504040204" pitchFamily="34" charset="0"/>
                        <a:cs typeface="Tahoma" panose="020B0604030504040204" pitchFamily="34" charset="0"/>
                      </a:endParaRPr>
                    </a:p>
                  </a:txBody>
                  <a:tcPr marL="48025" marR="48025" marT="0" marB="0" anchor="ctr"/>
                </a:tc>
                <a:extLst>
                  <a:ext uri="{0D108BD9-81ED-4DB2-BD59-A6C34878D82A}">
                    <a16:rowId xmlns:a16="http://schemas.microsoft.com/office/drawing/2014/main" val="293053659"/>
                  </a:ext>
                </a:extLst>
              </a:tr>
              <a:tr h="1687272">
                <a:tc>
                  <a:txBody>
                    <a:bodyPr/>
                    <a:lstStyle/>
                    <a:p>
                      <a:pPr marL="0" marR="0">
                        <a:lnSpc>
                          <a:spcPct val="107000"/>
                        </a:lnSpc>
                        <a:spcBef>
                          <a:spcPts val="0"/>
                        </a:spcBef>
                        <a:spcAft>
                          <a:spcPts val="0"/>
                        </a:spcAft>
                      </a:pPr>
                      <a:r>
                        <a:rPr lang="en-US" sz="2200" b="0" dirty="0">
                          <a:effectLst/>
                        </a:rPr>
                        <a:t>Saving Resources:</a:t>
                      </a:r>
                      <a:br>
                        <a:rPr lang="en-US" sz="2200" b="0" dirty="0">
                          <a:effectLst/>
                        </a:rPr>
                      </a:br>
                      <a:r>
                        <a:rPr lang="en-US" sz="2200" b="0" dirty="0">
                          <a:effectLst/>
                        </a:rPr>
                        <a:t>Used when resources are limited, e.g., mobile,</a:t>
                      </a:r>
                      <a:br>
                        <a:rPr lang="en-US" sz="2200" b="0" dirty="0">
                          <a:effectLst/>
                        </a:rPr>
                      </a:br>
                      <a:r>
                        <a:rPr lang="en-US" sz="2200" b="0" dirty="0">
                          <a:effectLst/>
                        </a:rPr>
                        <a:t>applets etc.</a:t>
                      </a:r>
                      <a:endParaRPr lang="en-US" sz="2200" b="0" dirty="0">
                        <a:effectLst/>
                        <a:latin typeface="+mj-lt"/>
                        <a:ea typeface="Tahoma" panose="020B0604030504040204" pitchFamily="34" charset="0"/>
                        <a:cs typeface="Tahoma" panose="020B0604030504040204" pitchFamily="34" charset="0"/>
                      </a:endParaRPr>
                    </a:p>
                  </a:txBody>
                  <a:tcPr marL="48025" marR="48025" marT="0" marB="0" anchor="ctr"/>
                </a:tc>
                <a:tc>
                  <a:txBody>
                    <a:bodyPr/>
                    <a:lstStyle/>
                    <a:p>
                      <a:pPr marL="0" marR="0">
                        <a:lnSpc>
                          <a:spcPct val="107000"/>
                        </a:lnSpc>
                        <a:spcBef>
                          <a:spcPts val="0"/>
                        </a:spcBef>
                        <a:spcAft>
                          <a:spcPts val="0"/>
                        </a:spcAft>
                      </a:pPr>
                      <a:r>
                        <a:rPr lang="en-US" sz="2200" dirty="0">
                          <a:effectLst/>
                        </a:rPr>
                        <a:t>Used elsewhere and has the below features,</a:t>
                      </a:r>
                      <a:br>
                        <a:rPr lang="en-US" sz="2200" dirty="0">
                          <a:effectLst/>
                        </a:rPr>
                      </a:br>
                      <a:r>
                        <a:rPr lang="en-US" sz="2200" dirty="0">
                          <a:effectLst/>
                        </a:rPr>
                        <a:t>1&gt; Enterprise aware functions</a:t>
                      </a:r>
                      <a:br>
                        <a:rPr lang="en-US" sz="2200" dirty="0">
                          <a:effectLst/>
                        </a:rPr>
                      </a:br>
                      <a:r>
                        <a:rPr lang="en-US" sz="2200" dirty="0">
                          <a:effectLst/>
                        </a:rPr>
                        <a:t>2&gt; Publish application events to listeners</a:t>
                      </a:r>
                      <a:br>
                        <a:rPr lang="en-US" sz="2200" dirty="0">
                          <a:effectLst/>
                        </a:rPr>
                      </a:br>
                      <a:r>
                        <a:rPr lang="en-US" sz="2200" dirty="0">
                          <a:effectLst/>
                        </a:rPr>
                        <a:t>3&gt; Wire and dispose beans on request</a:t>
                      </a:r>
                      <a:endParaRPr lang="en-US" sz="2200" dirty="0">
                        <a:effectLst/>
                        <a:latin typeface="+mj-lt"/>
                        <a:ea typeface="Tahoma" panose="020B0604030504040204" pitchFamily="34" charset="0"/>
                        <a:cs typeface="Tahoma" panose="020B0604030504040204" pitchFamily="34" charset="0"/>
                      </a:endParaRPr>
                    </a:p>
                  </a:txBody>
                  <a:tcPr marL="48025" marR="48025" marT="0" marB="0" anchor="ctr"/>
                </a:tc>
                <a:extLst>
                  <a:ext uri="{0D108BD9-81ED-4DB2-BD59-A6C34878D82A}">
                    <a16:rowId xmlns:a16="http://schemas.microsoft.com/office/drawing/2014/main" val="515692437"/>
                  </a:ext>
                </a:extLst>
              </a:tr>
              <a:tr h="843637">
                <a:tc>
                  <a:txBody>
                    <a:bodyPr/>
                    <a:lstStyle/>
                    <a:p>
                      <a:pPr marL="0" marR="0">
                        <a:lnSpc>
                          <a:spcPct val="107000"/>
                        </a:lnSpc>
                        <a:spcBef>
                          <a:spcPts val="0"/>
                        </a:spcBef>
                        <a:spcAft>
                          <a:spcPts val="0"/>
                        </a:spcAft>
                      </a:pPr>
                      <a:r>
                        <a:rPr lang="en-US" sz="2200" b="0" dirty="0">
                          <a:effectLst/>
                        </a:rPr>
                        <a:t>Package:</a:t>
                      </a:r>
                      <a:br>
                        <a:rPr lang="en-US" sz="2200" b="0" dirty="0">
                          <a:effectLst/>
                        </a:rPr>
                      </a:br>
                      <a:r>
                        <a:rPr lang="en-US" sz="2200" b="0" dirty="0" err="1">
                          <a:effectLst/>
                        </a:rPr>
                        <a:t>org.springframework.beans.factory.BeanFactory</a:t>
                      </a:r>
                      <a:endParaRPr lang="en-US" sz="2200" b="0" dirty="0">
                        <a:effectLst/>
                        <a:latin typeface="+mj-lt"/>
                        <a:ea typeface="Tahoma" panose="020B0604030504040204" pitchFamily="34" charset="0"/>
                        <a:cs typeface="Tahoma" panose="020B0604030504040204" pitchFamily="34" charset="0"/>
                      </a:endParaRPr>
                    </a:p>
                  </a:txBody>
                  <a:tcPr marL="48025" marR="48025" marT="0" marB="0" anchor="ctr"/>
                </a:tc>
                <a:tc>
                  <a:txBody>
                    <a:bodyPr/>
                    <a:lstStyle/>
                    <a:p>
                      <a:pPr marL="0" marR="0">
                        <a:lnSpc>
                          <a:spcPct val="107000"/>
                        </a:lnSpc>
                        <a:spcBef>
                          <a:spcPts val="0"/>
                        </a:spcBef>
                        <a:spcAft>
                          <a:spcPts val="0"/>
                        </a:spcAft>
                      </a:pPr>
                      <a:r>
                        <a:rPr lang="en-US" sz="2200" dirty="0">
                          <a:effectLst/>
                        </a:rPr>
                        <a:t>Package:</a:t>
                      </a:r>
                      <a:br>
                        <a:rPr lang="en-US" sz="2200" dirty="0">
                          <a:effectLst/>
                        </a:rPr>
                      </a:br>
                      <a:r>
                        <a:rPr lang="en-US" sz="2200" dirty="0" err="1">
                          <a:effectLst/>
                        </a:rPr>
                        <a:t>org.springframework.context.ApplicationContext</a:t>
                      </a:r>
                      <a:endParaRPr lang="en-US" sz="2200" dirty="0">
                        <a:effectLst/>
                        <a:latin typeface="+mj-lt"/>
                        <a:ea typeface="Tahoma" panose="020B0604030504040204" pitchFamily="34" charset="0"/>
                        <a:cs typeface="Tahoma" panose="020B0604030504040204" pitchFamily="34" charset="0"/>
                      </a:endParaRPr>
                    </a:p>
                  </a:txBody>
                  <a:tcPr marL="48025" marR="48025" marT="0" marB="0" anchor="ctr"/>
                </a:tc>
                <a:extLst>
                  <a:ext uri="{0D108BD9-81ED-4DB2-BD59-A6C34878D82A}">
                    <a16:rowId xmlns:a16="http://schemas.microsoft.com/office/drawing/2014/main" val="432490609"/>
                  </a:ext>
                </a:extLst>
              </a:tr>
              <a:tr h="1265454">
                <a:tc>
                  <a:txBody>
                    <a:bodyPr/>
                    <a:lstStyle/>
                    <a:p>
                      <a:pPr marL="0" marR="0">
                        <a:lnSpc>
                          <a:spcPct val="107000"/>
                        </a:lnSpc>
                        <a:spcBef>
                          <a:spcPts val="0"/>
                        </a:spcBef>
                        <a:spcAft>
                          <a:spcPts val="0"/>
                        </a:spcAft>
                      </a:pPr>
                      <a:r>
                        <a:rPr lang="en-US" sz="2200" b="0" dirty="0">
                          <a:effectLst/>
                        </a:rPr>
                        <a:t>Implementation:</a:t>
                      </a:r>
                      <a:br>
                        <a:rPr lang="en-US" sz="2200" b="0" dirty="0">
                          <a:effectLst/>
                        </a:rPr>
                      </a:br>
                      <a:r>
                        <a:rPr lang="en-US" sz="2200" b="0" dirty="0" err="1">
                          <a:effectLst/>
                        </a:rPr>
                        <a:t>BeanFactory</a:t>
                      </a:r>
                      <a:r>
                        <a:rPr lang="en-US" sz="2200" b="0" dirty="0">
                          <a:effectLst/>
                        </a:rPr>
                        <a:t> factory = new </a:t>
                      </a:r>
                      <a:r>
                        <a:rPr lang="en-US" sz="2200" b="0" dirty="0" err="1">
                          <a:effectLst/>
                        </a:rPr>
                        <a:t>XmlBeanFactory</a:t>
                      </a:r>
                      <a:r>
                        <a:rPr lang="en-US" sz="2200" b="0" dirty="0">
                          <a:effectLst/>
                        </a:rPr>
                        <a:t/>
                      </a:r>
                      <a:br>
                        <a:rPr lang="en-US" sz="2200" b="0" dirty="0">
                          <a:effectLst/>
                        </a:rPr>
                      </a:br>
                      <a:r>
                        <a:rPr lang="en-US" sz="2200" b="0" dirty="0">
                          <a:effectLst/>
                        </a:rPr>
                        <a:t>(new </a:t>
                      </a:r>
                      <a:r>
                        <a:rPr lang="en-US" sz="2200" b="0" dirty="0" err="1">
                          <a:effectLst/>
                        </a:rPr>
                        <a:t>ClassPathResource</a:t>
                      </a:r>
                      <a:r>
                        <a:rPr lang="en-US" sz="2200" b="0" dirty="0">
                          <a:effectLst/>
                        </a:rPr>
                        <a:t>(“wildLife.xml"));</a:t>
                      </a:r>
                      <a:endParaRPr lang="en-US" sz="2200" b="0" dirty="0">
                        <a:effectLst/>
                        <a:latin typeface="+mj-lt"/>
                        <a:ea typeface="Tahoma" panose="020B0604030504040204" pitchFamily="34" charset="0"/>
                        <a:cs typeface="Tahoma" panose="020B0604030504040204" pitchFamily="34" charset="0"/>
                      </a:endParaRPr>
                    </a:p>
                  </a:txBody>
                  <a:tcPr marL="48025" marR="48025" marT="0" marB="0" anchor="ctr"/>
                </a:tc>
                <a:tc>
                  <a:txBody>
                    <a:bodyPr/>
                    <a:lstStyle/>
                    <a:p>
                      <a:pPr marL="0" marR="0">
                        <a:lnSpc>
                          <a:spcPct val="107000"/>
                        </a:lnSpc>
                        <a:spcBef>
                          <a:spcPts val="0"/>
                        </a:spcBef>
                        <a:spcAft>
                          <a:spcPts val="0"/>
                        </a:spcAft>
                      </a:pPr>
                      <a:r>
                        <a:rPr lang="en-US" sz="2200" dirty="0">
                          <a:effectLst/>
                        </a:rPr>
                        <a:t>Implementation:</a:t>
                      </a:r>
                      <a:br>
                        <a:rPr lang="en-US" sz="2200" dirty="0">
                          <a:effectLst/>
                        </a:rPr>
                      </a:br>
                      <a:r>
                        <a:rPr lang="en-US" sz="2200" dirty="0" err="1">
                          <a:effectLst/>
                        </a:rPr>
                        <a:t>ApplicationContext</a:t>
                      </a:r>
                      <a:r>
                        <a:rPr lang="en-US" sz="2200" dirty="0">
                          <a:effectLst/>
                        </a:rPr>
                        <a:t> context = new</a:t>
                      </a:r>
                      <a:br>
                        <a:rPr lang="en-US" sz="2200" dirty="0">
                          <a:effectLst/>
                        </a:rPr>
                      </a:br>
                      <a:r>
                        <a:rPr lang="en-US" sz="2200" dirty="0" err="1">
                          <a:effectLst/>
                        </a:rPr>
                        <a:t>ClassPathXmlApplicationContext</a:t>
                      </a:r>
                      <a:r>
                        <a:rPr lang="en-US" sz="2200" dirty="0">
                          <a:effectLst/>
                        </a:rPr>
                        <a:t>(“wildLife.xml”);</a:t>
                      </a:r>
                      <a:endParaRPr lang="en-US" sz="2200" dirty="0">
                        <a:effectLst/>
                        <a:latin typeface="+mj-lt"/>
                        <a:ea typeface="Tahoma" panose="020B0604030504040204" pitchFamily="34" charset="0"/>
                        <a:cs typeface="Tahoma" panose="020B0604030504040204" pitchFamily="34" charset="0"/>
                      </a:endParaRPr>
                    </a:p>
                  </a:txBody>
                  <a:tcPr marL="48025" marR="48025" marT="0" marB="0" anchor="ctr"/>
                </a:tc>
                <a:extLst>
                  <a:ext uri="{0D108BD9-81ED-4DB2-BD59-A6C34878D82A}">
                    <a16:rowId xmlns:a16="http://schemas.microsoft.com/office/drawing/2014/main" val="4120960032"/>
                  </a:ext>
                </a:extLst>
              </a:tr>
            </a:tbl>
          </a:graphicData>
        </a:graphic>
      </p:graphicFrame>
    </p:spTree>
    <p:extLst>
      <p:ext uri="{BB962C8B-B14F-4D97-AF65-F5344CB8AC3E}">
        <p14:creationId xmlns:p14="http://schemas.microsoft.com/office/powerpoint/2010/main" val="504619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BeanFactory</a:t>
            </a:r>
            <a:r>
              <a:rPr lang="en-US" dirty="0"/>
              <a:t> vs </a:t>
            </a:r>
            <a:r>
              <a:rPr lang="en-US" dirty="0" err="1"/>
              <a:t>ApplicationContext</a:t>
            </a:r>
            <a:r>
              <a:rPr lang="en-US" dirty="0"/>
              <a:t> </a:t>
            </a:r>
          </a:p>
        </p:txBody>
      </p:sp>
      <p:sp>
        <p:nvSpPr>
          <p:cNvPr id="3" name="Text Placeholder 2"/>
          <p:cNvSpPr>
            <a:spLocks noGrp="1"/>
          </p:cNvSpPr>
          <p:nvPr>
            <p:ph type="body" idx="1"/>
          </p:nvPr>
        </p:nvSpPr>
        <p:spPr/>
        <p:txBody>
          <a:bodyPr>
            <a:normAutofit/>
          </a:bodyPr>
          <a:lstStyle/>
          <a:p>
            <a:pPr marL="0" indent="0">
              <a:lnSpc>
                <a:spcPct val="107000"/>
              </a:lnSpc>
              <a:buNone/>
            </a:pPr>
            <a:r>
              <a:rPr lang="en-US" dirty="0" smtClean="0">
                <a:latin typeface="+mj-lt"/>
                <a:ea typeface="Tahoma" panose="020B0604030504040204" pitchFamily="34" charset="0"/>
                <a:cs typeface="Tahoma" panose="020B0604030504040204" pitchFamily="34" charset="0"/>
              </a:rPr>
              <a:t>The </a:t>
            </a:r>
            <a:r>
              <a:rPr lang="en-US" dirty="0">
                <a:latin typeface="+mj-lt"/>
                <a:ea typeface="Tahoma" panose="020B0604030504040204" pitchFamily="34" charset="0"/>
                <a:cs typeface="Tahoma" panose="020B0604030504040204" pitchFamily="34" charset="0"/>
              </a:rPr>
              <a:t>additional features of Application </a:t>
            </a:r>
            <a:r>
              <a:rPr lang="en-US" dirty="0" smtClean="0">
                <a:latin typeface="+mj-lt"/>
                <a:ea typeface="Tahoma" panose="020B0604030504040204" pitchFamily="34" charset="0"/>
                <a:cs typeface="Tahoma" panose="020B0604030504040204" pitchFamily="34" charset="0"/>
              </a:rPr>
              <a:t>Context:</a:t>
            </a:r>
          </a:p>
          <a:p>
            <a:pPr marL="336550" lvl="1">
              <a:lnSpc>
                <a:spcPct val="107000"/>
              </a:lnSpc>
            </a:pPr>
            <a:r>
              <a:rPr lang="en-US" dirty="0" smtClean="0">
                <a:latin typeface="+mj-lt"/>
                <a:ea typeface="Tahoma" panose="020B0604030504040204" pitchFamily="34" charset="0"/>
                <a:cs typeface="Tahoma" panose="020B0604030504040204" pitchFamily="34" charset="0"/>
              </a:rPr>
              <a:t>Provide </a:t>
            </a:r>
            <a:r>
              <a:rPr lang="en-US" dirty="0">
                <a:latin typeface="+mj-lt"/>
                <a:ea typeface="Tahoma" panose="020B0604030504040204" pitchFamily="34" charset="0"/>
                <a:cs typeface="Tahoma" panose="020B0604030504040204" pitchFamily="34" charset="0"/>
              </a:rPr>
              <a:t>a means for resolving text messages, including support for </a:t>
            </a:r>
            <a:r>
              <a:rPr lang="en-US" dirty="0" smtClean="0">
                <a:latin typeface="+mj-lt"/>
                <a:ea typeface="Tahoma" panose="020B0604030504040204" pitchFamily="34" charset="0"/>
                <a:cs typeface="Tahoma" panose="020B0604030504040204" pitchFamily="34" charset="0"/>
              </a:rPr>
              <a:t>internationalization (i18N</a:t>
            </a:r>
            <a:r>
              <a:rPr lang="en-US" dirty="0">
                <a:latin typeface="+mj-lt"/>
                <a:ea typeface="Tahoma" panose="020B0604030504040204" pitchFamily="34" charset="0"/>
                <a:cs typeface="Tahoma" panose="020B0604030504040204" pitchFamily="34" charset="0"/>
              </a:rPr>
              <a:t>) of those messages, </a:t>
            </a:r>
            <a:r>
              <a:rPr lang="en-US" dirty="0" err="1">
                <a:latin typeface="+mj-lt"/>
                <a:ea typeface="Tahoma" panose="020B0604030504040204" pitchFamily="34" charset="0"/>
                <a:cs typeface="Tahoma" panose="020B0604030504040204" pitchFamily="34" charset="0"/>
              </a:rPr>
              <a:t>where as</a:t>
            </a:r>
            <a:r>
              <a:rPr lang="en-US" dirty="0">
                <a:latin typeface="+mj-lt"/>
                <a:ea typeface="Tahoma" panose="020B0604030504040204" pitchFamily="34" charset="0"/>
                <a:cs typeface="Tahoma" panose="020B0604030504040204" pitchFamily="34" charset="0"/>
              </a:rPr>
              <a:t> </a:t>
            </a:r>
            <a:r>
              <a:rPr lang="en-US" dirty="0" err="1">
                <a:latin typeface="+mj-lt"/>
                <a:ea typeface="Tahoma" panose="020B0604030504040204" pitchFamily="34" charset="0"/>
                <a:cs typeface="Tahoma" panose="020B0604030504040204" pitchFamily="34" charset="0"/>
              </a:rPr>
              <a:t>BeanFactory</a:t>
            </a:r>
            <a:r>
              <a:rPr lang="en-US" dirty="0">
                <a:latin typeface="+mj-lt"/>
                <a:ea typeface="Tahoma" panose="020B0604030504040204" pitchFamily="34" charset="0"/>
                <a:cs typeface="Tahoma" panose="020B0604030504040204" pitchFamily="34" charset="0"/>
              </a:rPr>
              <a:t> doesn’t </a:t>
            </a:r>
            <a:r>
              <a:rPr lang="en-US" dirty="0" smtClean="0">
                <a:latin typeface="+mj-lt"/>
                <a:ea typeface="Tahoma" panose="020B0604030504040204" pitchFamily="34" charset="0"/>
                <a:cs typeface="Tahoma" panose="020B0604030504040204" pitchFamily="34" charset="0"/>
              </a:rPr>
              <a:t>support. provide </a:t>
            </a:r>
            <a:r>
              <a:rPr lang="en-US" dirty="0">
                <a:latin typeface="+mj-lt"/>
                <a:ea typeface="Tahoma" panose="020B0604030504040204" pitchFamily="34" charset="0"/>
                <a:cs typeface="Tahoma" panose="020B0604030504040204" pitchFamily="34" charset="0"/>
              </a:rPr>
              <a:t>a generic way to load file resources, such as images.</a:t>
            </a:r>
          </a:p>
          <a:p>
            <a:pPr marL="285750" indent="-285750">
              <a:lnSpc>
                <a:spcPct val="107000"/>
              </a:lnSpc>
            </a:pPr>
            <a:r>
              <a:rPr lang="en-US" dirty="0" smtClean="0">
                <a:latin typeface="+mj-lt"/>
                <a:ea typeface="Tahoma" panose="020B0604030504040204" pitchFamily="34" charset="0"/>
                <a:cs typeface="Tahoma" panose="020B0604030504040204" pitchFamily="34" charset="0"/>
              </a:rPr>
              <a:t>Publish </a:t>
            </a:r>
            <a:r>
              <a:rPr lang="en-US" dirty="0">
                <a:latin typeface="+mj-lt"/>
                <a:ea typeface="Tahoma" panose="020B0604030504040204" pitchFamily="34" charset="0"/>
                <a:cs typeface="Tahoma" panose="020B0604030504040204" pitchFamily="34" charset="0"/>
              </a:rPr>
              <a:t>events to beans that are registered as </a:t>
            </a:r>
            <a:r>
              <a:rPr lang="en-US" dirty="0" smtClean="0">
                <a:latin typeface="+mj-lt"/>
                <a:ea typeface="Tahoma" panose="020B0604030504040204" pitchFamily="34" charset="0"/>
                <a:cs typeface="Tahoma" panose="020B0604030504040204" pitchFamily="34" charset="0"/>
              </a:rPr>
              <a:t>listeners.</a:t>
            </a:r>
          </a:p>
          <a:p>
            <a:pPr marL="285750" indent="-285750">
              <a:lnSpc>
                <a:spcPct val="107000"/>
              </a:lnSpc>
            </a:pPr>
            <a:r>
              <a:rPr lang="en-US" dirty="0" smtClean="0">
                <a:latin typeface="+mj-lt"/>
                <a:ea typeface="Tahoma" panose="020B0604030504040204" pitchFamily="34" charset="0"/>
                <a:cs typeface="Tahoma" panose="020B0604030504040204" pitchFamily="34" charset="0"/>
              </a:rPr>
              <a:t>Certain </a:t>
            </a:r>
            <a:r>
              <a:rPr lang="en-US" dirty="0">
                <a:latin typeface="+mj-lt"/>
                <a:ea typeface="Tahoma" panose="020B0604030504040204" pitchFamily="34" charset="0"/>
                <a:cs typeface="Tahoma" panose="020B0604030504040204" pitchFamily="34" charset="0"/>
              </a:rPr>
              <a:t>operations on the container or beans in the container, which have to be </a:t>
            </a:r>
            <a:r>
              <a:rPr lang="en-US" dirty="0" smtClean="0">
                <a:latin typeface="+mj-lt"/>
                <a:ea typeface="Tahoma" panose="020B0604030504040204" pitchFamily="34" charset="0"/>
                <a:cs typeface="Tahoma" panose="020B0604030504040204" pitchFamily="34" charset="0"/>
              </a:rPr>
              <a:t>handled in </a:t>
            </a:r>
            <a:r>
              <a:rPr lang="en-US" dirty="0">
                <a:latin typeface="+mj-lt"/>
                <a:ea typeface="Tahoma" panose="020B0604030504040204" pitchFamily="34" charset="0"/>
                <a:cs typeface="Tahoma" panose="020B0604030504040204" pitchFamily="34" charset="0"/>
              </a:rPr>
              <a:t>a programmatic fashion with a bean factory, can be handled declaratively in </a:t>
            </a:r>
            <a:r>
              <a:rPr lang="en-US" dirty="0" smtClean="0">
                <a:latin typeface="+mj-lt"/>
                <a:ea typeface="Tahoma" panose="020B0604030504040204" pitchFamily="34" charset="0"/>
                <a:cs typeface="Tahoma" panose="020B0604030504040204" pitchFamily="34" charset="0"/>
              </a:rPr>
              <a:t>an application context.</a:t>
            </a:r>
          </a:p>
          <a:p>
            <a:pPr marL="285750" indent="-285750">
              <a:lnSpc>
                <a:spcPct val="107000"/>
              </a:lnSpc>
            </a:pPr>
            <a:r>
              <a:rPr lang="en-US" dirty="0" err="1" smtClean="0">
                <a:latin typeface="+mj-lt"/>
                <a:ea typeface="Tahoma" panose="020B0604030504040204" pitchFamily="34" charset="0"/>
                <a:cs typeface="Tahoma" panose="020B0604030504040204" pitchFamily="34" charset="0"/>
              </a:rPr>
              <a:t>ApplicationContext</a:t>
            </a:r>
            <a:r>
              <a:rPr lang="en-US" dirty="0" smtClean="0">
                <a:latin typeface="+mj-lt"/>
                <a:ea typeface="Tahoma" panose="020B0604030504040204" pitchFamily="34" charset="0"/>
                <a:cs typeface="Tahoma" panose="020B0604030504040204" pitchFamily="34" charset="0"/>
              </a:rPr>
              <a:t> </a:t>
            </a:r>
            <a:r>
              <a:rPr lang="en-US" dirty="0">
                <a:latin typeface="+mj-lt"/>
                <a:ea typeface="Tahoma" panose="020B0604030504040204" pitchFamily="34" charset="0"/>
                <a:cs typeface="Tahoma" panose="020B0604030504040204" pitchFamily="34" charset="0"/>
              </a:rPr>
              <a:t>provides integration with Spring AOP.</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36</a:t>
            </a:fld>
            <a:endParaRPr lang="en-US" dirty="0"/>
          </a:p>
        </p:txBody>
      </p:sp>
    </p:spTree>
    <p:extLst>
      <p:ext uri="{BB962C8B-B14F-4D97-AF65-F5344CB8AC3E}">
        <p14:creationId xmlns:p14="http://schemas.microsoft.com/office/powerpoint/2010/main" val="41466081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Dependency Injection </a:t>
            </a:r>
          </a:p>
        </p:txBody>
      </p:sp>
      <p:sp>
        <p:nvSpPr>
          <p:cNvPr id="3" name="Text Placeholder 2"/>
          <p:cNvSpPr>
            <a:spLocks noGrp="1"/>
          </p:cNvSpPr>
          <p:nvPr>
            <p:ph type="body" idx="1"/>
          </p:nvPr>
        </p:nvSpPr>
        <p:spPr/>
        <p:txBody>
          <a:bodyPr/>
          <a:lstStyle/>
          <a:p>
            <a:r>
              <a:rPr lang="en-US" i="1" dirty="0"/>
              <a:t>Dependency injection (DI) </a:t>
            </a:r>
            <a:r>
              <a:rPr lang="en-US" dirty="0"/>
              <a:t>comes with two flavors</a:t>
            </a:r>
          </a:p>
          <a:p>
            <a:pPr lvl="1"/>
            <a:r>
              <a:rPr lang="en-US" dirty="0"/>
              <a:t>Constructor-based Dependency Injection</a:t>
            </a:r>
          </a:p>
          <a:p>
            <a:pPr lvl="2" algn="just"/>
            <a:r>
              <a:rPr lang="en-US" sz="2600" dirty="0"/>
              <a:t>Accomplished by the container invoking a constructor with a number of arguments, each representing a dependency.</a:t>
            </a:r>
          </a:p>
          <a:p>
            <a:pPr lvl="2" algn="just"/>
            <a:r>
              <a:rPr lang="en-US" sz="2600" dirty="0"/>
              <a:t>Calling a static factory method with specific arguments to construct the bean is nearly equivalent, and this discussion treats arguments to a constructor and to a static factory method similarly. </a:t>
            </a:r>
          </a:p>
          <a:p>
            <a:pPr lvl="1"/>
            <a:r>
              <a:rPr lang="en-US" dirty="0"/>
              <a:t>Setter-based Dependency Injection</a:t>
            </a:r>
          </a:p>
          <a:p>
            <a:pPr lvl="2" algn="just"/>
            <a:r>
              <a:rPr lang="en-US" sz="2600" dirty="0"/>
              <a:t>Accomplished by the container calling setter methods on your beans after invoking a no-argument constructor or no-argument static factory method to instantiate your bean.</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37</a:t>
            </a:fld>
            <a:endParaRPr lang="en-US" dirty="0"/>
          </a:p>
        </p:txBody>
      </p:sp>
    </p:spTree>
    <p:extLst>
      <p:ext uri="{BB962C8B-B14F-4D97-AF65-F5344CB8AC3E}">
        <p14:creationId xmlns:p14="http://schemas.microsoft.com/office/powerpoint/2010/main" val="6176827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Beans</a:t>
            </a:r>
            <a:endParaRPr lang="en-US" dirty="0"/>
          </a:p>
        </p:txBody>
      </p:sp>
      <p:sp>
        <p:nvSpPr>
          <p:cNvPr id="3" name="Text Placeholder 2"/>
          <p:cNvSpPr>
            <a:spLocks noGrp="1"/>
          </p:cNvSpPr>
          <p:nvPr>
            <p:ph type="body" idx="1"/>
          </p:nvPr>
        </p:nvSpPr>
        <p:spPr/>
        <p:txBody>
          <a:bodyPr/>
          <a:lstStyle/>
          <a:p>
            <a:r>
              <a:rPr lang="en-US" dirty="0"/>
              <a:t>The objects that form the backbone of your application and that are managed by the Spring </a:t>
            </a:r>
            <a:r>
              <a:rPr lang="en-US" dirty="0" err="1"/>
              <a:t>IoC</a:t>
            </a:r>
            <a:r>
              <a:rPr lang="en-US" dirty="0"/>
              <a:t> container are called beans. </a:t>
            </a:r>
          </a:p>
          <a:p>
            <a:r>
              <a:rPr lang="en-US" dirty="0"/>
              <a:t>A bean is an object that is instantiated, assembled, and otherwise managed by a Spring </a:t>
            </a:r>
            <a:r>
              <a:rPr lang="en-US" dirty="0" err="1"/>
              <a:t>IoC</a:t>
            </a:r>
            <a:r>
              <a:rPr lang="en-US" dirty="0"/>
              <a:t> container. </a:t>
            </a:r>
          </a:p>
          <a:p>
            <a:r>
              <a:rPr lang="en-US" dirty="0"/>
              <a:t>These beans are created with the </a:t>
            </a:r>
            <a:r>
              <a:rPr lang="en-US" i="1" dirty="0"/>
              <a:t>configuration metadata </a:t>
            </a:r>
            <a:r>
              <a:rPr lang="en-US" dirty="0"/>
              <a:t>that you supply to the container, for example, in the form of XML &lt;bean/&gt; definitions</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38</a:t>
            </a:fld>
            <a:endParaRPr lang="en-US" dirty="0"/>
          </a:p>
        </p:txBody>
      </p:sp>
    </p:spTree>
    <p:extLst>
      <p:ext uri="{BB962C8B-B14F-4D97-AF65-F5344CB8AC3E}">
        <p14:creationId xmlns:p14="http://schemas.microsoft.com/office/powerpoint/2010/main" val="24627630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Beans</a:t>
            </a:r>
          </a:p>
        </p:txBody>
      </p:sp>
      <p:sp>
        <p:nvSpPr>
          <p:cNvPr id="3" name="Text Placeholder 2"/>
          <p:cNvSpPr>
            <a:spLocks noGrp="1"/>
          </p:cNvSpPr>
          <p:nvPr>
            <p:ph type="body" idx="1"/>
          </p:nvPr>
        </p:nvSpPr>
        <p:spPr/>
        <p:txBody>
          <a:bodyPr/>
          <a:lstStyle/>
          <a:p>
            <a:r>
              <a:rPr lang="en-US" dirty="0"/>
              <a:t>The objects that form the backbone of your application and that are managed by the Spring </a:t>
            </a:r>
            <a:r>
              <a:rPr lang="en-US" dirty="0" err="1"/>
              <a:t>IoC</a:t>
            </a:r>
            <a:r>
              <a:rPr lang="en-US" dirty="0"/>
              <a:t> container are called beans. </a:t>
            </a:r>
          </a:p>
          <a:p>
            <a:endParaRPr lang="en-US" dirty="0"/>
          </a:p>
          <a:p>
            <a:r>
              <a:rPr lang="en-US" dirty="0"/>
              <a:t>A bean is an object that is instantiated, assembled, and otherwise managed by a Spring </a:t>
            </a:r>
            <a:r>
              <a:rPr lang="en-US" dirty="0" err="1"/>
              <a:t>IoC</a:t>
            </a:r>
            <a:r>
              <a:rPr lang="en-US" dirty="0"/>
              <a:t> container. </a:t>
            </a:r>
          </a:p>
          <a:p>
            <a:endParaRPr lang="en-US" dirty="0"/>
          </a:p>
          <a:p>
            <a:r>
              <a:rPr lang="en-US" dirty="0"/>
              <a:t>These beans are created with the </a:t>
            </a:r>
            <a:r>
              <a:rPr lang="en-US" i="1" dirty="0"/>
              <a:t>configuration metadata </a:t>
            </a:r>
            <a:r>
              <a:rPr lang="en-US" dirty="0"/>
              <a:t>that you supply to the container, for example, in the form of XML &lt;bean/&gt; definitions</a:t>
            </a:r>
          </a:p>
        </p:txBody>
      </p:sp>
      <p:sp>
        <p:nvSpPr>
          <p:cNvPr id="4" name="Slide Number Placeholder 3"/>
          <p:cNvSpPr>
            <a:spLocks noGrp="1"/>
          </p:cNvSpPr>
          <p:nvPr>
            <p:ph type="sldNum" idx="12"/>
          </p:nvPr>
        </p:nvSpPr>
        <p:spPr/>
        <p:txBody>
          <a:bodyPr/>
          <a:lstStyle/>
          <a:p>
            <a:fld id="{00000000-1234-1234-1234-123412341234}" type="slidenum">
              <a:rPr lang="en-US" smtClean="0"/>
              <a:pPr/>
              <a:t>39</a:t>
            </a:fld>
            <a:endParaRPr lang="en-US" dirty="0"/>
          </a:p>
        </p:txBody>
      </p:sp>
    </p:spTree>
    <p:extLst>
      <p:ext uri="{BB962C8B-B14F-4D97-AF65-F5344CB8AC3E}">
        <p14:creationId xmlns:p14="http://schemas.microsoft.com/office/powerpoint/2010/main" val="641521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Spring Framework?</a:t>
            </a:r>
          </a:p>
        </p:txBody>
      </p:sp>
      <p:sp>
        <p:nvSpPr>
          <p:cNvPr id="3" name="Text Placeholder 2"/>
          <p:cNvSpPr>
            <a:spLocks noGrp="1"/>
          </p:cNvSpPr>
          <p:nvPr>
            <p:ph type="body" idx="1"/>
          </p:nvPr>
        </p:nvSpPr>
        <p:spPr/>
        <p:txBody>
          <a:bodyPr/>
          <a:lstStyle/>
          <a:p>
            <a:r>
              <a:rPr lang="en-US" dirty="0"/>
              <a:t>Spring is the most popular application development framework for enterprise Java. </a:t>
            </a:r>
          </a:p>
          <a:p>
            <a:r>
              <a:rPr lang="en-US" dirty="0"/>
              <a:t>Open source Java platform since 2003. </a:t>
            </a:r>
          </a:p>
          <a:p>
            <a:r>
              <a:rPr lang="en-US" dirty="0"/>
              <a:t>Spring supports all major application servers and JEE standards. </a:t>
            </a:r>
          </a:p>
          <a:p>
            <a:r>
              <a:rPr lang="en-US" dirty="0"/>
              <a:t>Spring handles the infrastructure so you can focus on your application. </a:t>
            </a:r>
          </a:p>
          <a:p>
            <a:r>
              <a:rPr lang="en-US" dirty="0"/>
              <a:t>Spring is the most popular application development framework for enterprise Java. </a:t>
            </a:r>
          </a:p>
          <a:p>
            <a:r>
              <a:rPr lang="en-US" dirty="0"/>
              <a:t>Millions of developers around the world use Spring Framework to create high performing, easily testable, reusable code.</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a:t>
            </a:fld>
            <a:endParaRPr lang="en-US" dirty="0"/>
          </a:p>
        </p:txBody>
      </p:sp>
    </p:spTree>
    <p:extLst>
      <p:ext uri="{BB962C8B-B14F-4D97-AF65-F5344CB8AC3E}">
        <p14:creationId xmlns:p14="http://schemas.microsoft.com/office/powerpoint/2010/main" val="28733054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Beans - Definition</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fld id="{00000000-1234-1234-1234-123412341234}" type="slidenum">
              <a:rPr lang="en-US" smtClean="0"/>
              <a:pPr/>
              <a:t>40</a:t>
            </a:fld>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23969387"/>
              </p:ext>
            </p:extLst>
          </p:nvPr>
        </p:nvGraphicFramePr>
        <p:xfrm>
          <a:off x="97971" y="1349826"/>
          <a:ext cx="11996057" cy="5310804"/>
        </p:xfrm>
        <a:graphic>
          <a:graphicData uri="http://schemas.openxmlformats.org/drawingml/2006/table">
            <a:tbl>
              <a:tblPr>
                <a:tableStyleId>{9DCAF9ED-07DC-4A11-8D7F-57B35C25682E}</a:tableStyleId>
              </a:tblPr>
              <a:tblGrid>
                <a:gridCol w="2836234">
                  <a:extLst>
                    <a:ext uri="{9D8B030D-6E8A-4147-A177-3AD203B41FA5}">
                      <a16:colId xmlns:a16="http://schemas.microsoft.com/office/drawing/2014/main" val="1599269457"/>
                    </a:ext>
                  </a:extLst>
                </a:gridCol>
                <a:gridCol w="9159823">
                  <a:extLst>
                    <a:ext uri="{9D8B030D-6E8A-4147-A177-3AD203B41FA5}">
                      <a16:colId xmlns:a16="http://schemas.microsoft.com/office/drawing/2014/main" val="268547164"/>
                    </a:ext>
                  </a:extLst>
                </a:gridCol>
              </a:tblGrid>
              <a:tr h="387811">
                <a:tc>
                  <a:txBody>
                    <a:bodyPr/>
                    <a:lstStyle/>
                    <a:p>
                      <a:r>
                        <a:rPr lang="en-US" sz="2100" b="1" dirty="0"/>
                        <a:t>Property</a:t>
                      </a:r>
                    </a:p>
                  </a:txBody>
                  <a:tcPr anchor="ctr"/>
                </a:tc>
                <a:tc>
                  <a:txBody>
                    <a:bodyPr/>
                    <a:lstStyle/>
                    <a:p>
                      <a:r>
                        <a:rPr lang="en-US" sz="2100" b="1" dirty="0"/>
                        <a:t>Description</a:t>
                      </a:r>
                    </a:p>
                  </a:txBody>
                  <a:tcPr anchor="ctr"/>
                </a:tc>
                <a:extLst>
                  <a:ext uri="{0D108BD9-81ED-4DB2-BD59-A6C34878D82A}">
                    <a16:rowId xmlns:a16="http://schemas.microsoft.com/office/drawing/2014/main" val="3124267080"/>
                  </a:ext>
                </a:extLst>
              </a:tr>
              <a:tr h="387811">
                <a:tc>
                  <a:txBody>
                    <a:bodyPr/>
                    <a:lstStyle/>
                    <a:p>
                      <a:r>
                        <a:rPr lang="en-US" sz="2100" dirty="0"/>
                        <a:t>class* </a:t>
                      </a:r>
                    </a:p>
                  </a:txBody>
                  <a:tcPr anchor="ctr"/>
                </a:tc>
                <a:tc>
                  <a:txBody>
                    <a:bodyPr/>
                    <a:lstStyle/>
                    <a:p>
                      <a:r>
                        <a:rPr lang="en-US" sz="2100" dirty="0"/>
                        <a:t>The bean class to be used to create the bean.</a:t>
                      </a:r>
                    </a:p>
                  </a:txBody>
                  <a:tcPr anchor="ctr"/>
                </a:tc>
                <a:extLst>
                  <a:ext uri="{0D108BD9-81ED-4DB2-BD59-A6C34878D82A}">
                    <a16:rowId xmlns:a16="http://schemas.microsoft.com/office/drawing/2014/main" val="3913059461"/>
                  </a:ext>
                </a:extLst>
              </a:tr>
              <a:tr h="387811">
                <a:tc>
                  <a:txBody>
                    <a:bodyPr/>
                    <a:lstStyle/>
                    <a:p>
                      <a:r>
                        <a:rPr lang="en-US" sz="2100" dirty="0"/>
                        <a:t>name</a:t>
                      </a:r>
                    </a:p>
                  </a:txBody>
                  <a:tcPr anchor="ctr"/>
                </a:tc>
                <a:tc>
                  <a:txBody>
                    <a:bodyPr/>
                    <a:lstStyle/>
                    <a:p>
                      <a:r>
                        <a:rPr lang="en-US" sz="2100"/>
                        <a:t>The unique bean identifier.</a:t>
                      </a:r>
                    </a:p>
                  </a:txBody>
                  <a:tcPr anchor="ctr"/>
                </a:tc>
                <a:extLst>
                  <a:ext uri="{0D108BD9-81ED-4DB2-BD59-A6C34878D82A}">
                    <a16:rowId xmlns:a16="http://schemas.microsoft.com/office/drawing/2014/main" val="3319532768"/>
                  </a:ext>
                </a:extLst>
              </a:tr>
              <a:tr h="387811">
                <a:tc>
                  <a:txBody>
                    <a:bodyPr/>
                    <a:lstStyle/>
                    <a:p>
                      <a:r>
                        <a:rPr lang="en-US" sz="2100" dirty="0"/>
                        <a:t>scope</a:t>
                      </a:r>
                    </a:p>
                  </a:txBody>
                  <a:tcPr anchor="ctr"/>
                </a:tc>
                <a:tc>
                  <a:txBody>
                    <a:bodyPr/>
                    <a:lstStyle/>
                    <a:p>
                      <a:r>
                        <a:rPr lang="en-US" sz="2100" dirty="0"/>
                        <a:t>The scope of the objects created from a particular bean definition.</a:t>
                      </a:r>
                    </a:p>
                  </a:txBody>
                  <a:tcPr anchor="ctr"/>
                </a:tc>
                <a:extLst>
                  <a:ext uri="{0D108BD9-81ED-4DB2-BD59-A6C34878D82A}">
                    <a16:rowId xmlns:a16="http://schemas.microsoft.com/office/drawing/2014/main" val="3390412467"/>
                  </a:ext>
                </a:extLst>
              </a:tr>
              <a:tr h="387811">
                <a:tc>
                  <a:txBody>
                    <a:bodyPr/>
                    <a:lstStyle/>
                    <a:p>
                      <a:r>
                        <a:rPr lang="en-US" sz="2100" dirty="0" err="1"/>
                        <a:t>autowiring</a:t>
                      </a:r>
                      <a:r>
                        <a:rPr lang="en-US" sz="2100" dirty="0"/>
                        <a:t> mode</a:t>
                      </a:r>
                    </a:p>
                  </a:txBody>
                  <a:tcPr anchor="ctr"/>
                </a:tc>
                <a:tc>
                  <a:txBody>
                    <a:bodyPr/>
                    <a:lstStyle/>
                    <a:p>
                      <a:r>
                        <a:rPr lang="en-US" sz="2100"/>
                        <a:t>Used to specify autowire mode for a bean definition</a:t>
                      </a:r>
                    </a:p>
                  </a:txBody>
                  <a:tcPr anchor="ctr"/>
                </a:tc>
                <a:extLst>
                  <a:ext uri="{0D108BD9-81ED-4DB2-BD59-A6C34878D82A}">
                    <a16:rowId xmlns:a16="http://schemas.microsoft.com/office/drawing/2014/main" val="1271388427"/>
                  </a:ext>
                </a:extLst>
              </a:tr>
              <a:tr h="689442">
                <a:tc>
                  <a:txBody>
                    <a:bodyPr/>
                    <a:lstStyle/>
                    <a:p>
                      <a:r>
                        <a:rPr lang="en-US" sz="2100" dirty="0"/>
                        <a:t>lazy-initialization mode</a:t>
                      </a:r>
                    </a:p>
                  </a:txBody>
                  <a:tcPr anchor="ctr"/>
                </a:tc>
                <a:tc>
                  <a:txBody>
                    <a:bodyPr/>
                    <a:lstStyle/>
                    <a:p>
                      <a:r>
                        <a:rPr lang="en-US" sz="2100" dirty="0"/>
                        <a:t>Tells the </a:t>
                      </a:r>
                      <a:r>
                        <a:rPr lang="en-US" sz="2100" dirty="0" err="1"/>
                        <a:t>IoC</a:t>
                      </a:r>
                      <a:r>
                        <a:rPr lang="en-US" sz="2100" dirty="0"/>
                        <a:t> container to create a bean instance when it is first requested, rather </a:t>
                      </a:r>
                    </a:p>
                  </a:txBody>
                  <a:tcPr anchor="ctr"/>
                </a:tc>
                <a:extLst>
                  <a:ext uri="{0D108BD9-81ED-4DB2-BD59-A6C34878D82A}">
                    <a16:rowId xmlns:a16="http://schemas.microsoft.com/office/drawing/2014/main" val="2266268996"/>
                  </a:ext>
                </a:extLst>
              </a:tr>
              <a:tr h="689442">
                <a:tc>
                  <a:txBody>
                    <a:bodyPr/>
                    <a:lstStyle/>
                    <a:p>
                      <a:r>
                        <a:rPr lang="en-US" sz="2100" dirty="0"/>
                        <a:t>constructor-</a:t>
                      </a:r>
                      <a:r>
                        <a:rPr lang="en-US" sz="2100" dirty="0" err="1"/>
                        <a:t>arg</a:t>
                      </a:r>
                      <a:endParaRPr lang="en-US" sz="2100" dirty="0"/>
                    </a:p>
                  </a:txBody>
                  <a:tcPr anchor="ctr"/>
                </a:tc>
                <a:tc>
                  <a:txBody>
                    <a:bodyPr/>
                    <a:lstStyle/>
                    <a:p>
                      <a:r>
                        <a:rPr lang="en-US" sz="2100"/>
                        <a:t>Used to inject the dependencies into the class through a class constructor</a:t>
                      </a:r>
                    </a:p>
                  </a:txBody>
                  <a:tcPr anchor="ctr"/>
                </a:tc>
                <a:extLst>
                  <a:ext uri="{0D108BD9-81ED-4DB2-BD59-A6C34878D82A}">
                    <a16:rowId xmlns:a16="http://schemas.microsoft.com/office/drawing/2014/main" val="1462764623"/>
                  </a:ext>
                </a:extLst>
              </a:tr>
              <a:tr h="387811">
                <a:tc>
                  <a:txBody>
                    <a:bodyPr/>
                    <a:lstStyle/>
                    <a:p>
                      <a:r>
                        <a:rPr lang="en-US" sz="2100" dirty="0"/>
                        <a:t>properties</a:t>
                      </a:r>
                    </a:p>
                  </a:txBody>
                  <a:tcPr anchor="ctr"/>
                </a:tc>
                <a:tc>
                  <a:txBody>
                    <a:bodyPr/>
                    <a:lstStyle/>
                    <a:p>
                      <a:r>
                        <a:rPr lang="en-US" sz="2100" dirty="0"/>
                        <a:t>Used to inject the dependencies into the class through setter methods</a:t>
                      </a:r>
                    </a:p>
                  </a:txBody>
                  <a:tcPr anchor="ctr"/>
                </a:tc>
                <a:extLst>
                  <a:ext uri="{0D108BD9-81ED-4DB2-BD59-A6C34878D82A}">
                    <a16:rowId xmlns:a16="http://schemas.microsoft.com/office/drawing/2014/main" val="897001154"/>
                  </a:ext>
                </a:extLst>
              </a:tr>
              <a:tr h="689442">
                <a:tc>
                  <a:txBody>
                    <a:bodyPr/>
                    <a:lstStyle/>
                    <a:p>
                      <a:r>
                        <a:rPr lang="en-US" sz="2100" dirty="0"/>
                        <a:t>initialization method </a:t>
                      </a:r>
                    </a:p>
                  </a:txBody>
                  <a:tcPr anchor="ctr"/>
                </a:tc>
                <a:tc>
                  <a:txBody>
                    <a:bodyPr/>
                    <a:lstStyle/>
                    <a:p>
                      <a:r>
                        <a:rPr lang="en-US" sz="2100"/>
                        <a:t>A callback to be called just after all necessary properties on the bean have been set by the container.</a:t>
                      </a:r>
                    </a:p>
                  </a:txBody>
                  <a:tcPr anchor="ctr"/>
                </a:tc>
                <a:extLst>
                  <a:ext uri="{0D108BD9-81ED-4DB2-BD59-A6C34878D82A}">
                    <a16:rowId xmlns:a16="http://schemas.microsoft.com/office/drawing/2014/main" val="3308123844"/>
                  </a:ext>
                </a:extLst>
              </a:tr>
              <a:tr h="689442">
                <a:tc>
                  <a:txBody>
                    <a:bodyPr/>
                    <a:lstStyle/>
                    <a:p>
                      <a:r>
                        <a:rPr lang="en-US" sz="2100" dirty="0"/>
                        <a:t>destruction method </a:t>
                      </a:r>
                    </a:p>
                  </a:txBody>
                  <a:tcPr anchor="ctr"/>
                </a:tc>
                <a:tc>
                  <a:txBody>
                    <a:bodyPr/>
                    <a:lstStyle/>
                    <a:p>
                      <a:r>
                        <a:rPr lang="en-US" sz="2100" dirty="0"/>
                        <a:t>A callback to be used when the container containing the bean is destroyed.</a:t>
                      </a:r>
                    </a:p>
                  </a:txBody>
                  <a:tcPr anchor="ctr"/>
                </a:tc>
                <a:extLst>
                  <a:ext uri="{0D108BD9-81ED-4DB2-BD59-A6C34878D82A}">
                    <a16:rowId xmlns:a16="http://schemas.microsoft.com/office/drawing/2014/main" val="2580102795"/>
                  </a:ext>
                </a:extLst>
              </a:tr>
            </a:tbl>
          </a:graphicData>
        </a:graphic>
      </p:graphicFrame>
    </p:spTree>
    <p:extLst>
      <p:ext uri="{BB962C8B-B14F-4D97-AF65-F5344CB8AC3E}">
        <p14:creationId xmlns:p14="http://schemas.microsoft.com/office/powerpoint/2010/main" val="15661439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Bean Scopes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fld id="{00000000-1234-1234-1234-123412341234}" type="slidenum">
              <a:rPr lang="en-US" smtClean="0"/>
              <a:pPr/>
              <a:t>41</a:t>
            </a:fld>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445141651"/>
              </p:ext>
            </p:extLst>
          </p:nvPr>
        </p:nvGraphicFramePr>
        <p:xfrm>
          <a:off x="685800" y="2133598"/>
          <a:ext cx="10961914" cy="3526972"/>
        </p:xfrm>
        <a:graphic>
          <a:graphicData uri="http://schemas.openxmlformats.org/drawingml/2006/table">
            <a:tbl>
              <a:tblPr>
                <a:tableStyleId>{9DCAF9ED-07DC-4A11-8D7F-57B35C25682E}</a:tableStyleId>
              </a:tblPr>
              <a:tblGrid>
                <a:gridCol w="3071533">
                  <a:extLst>
                    <a:ext uri="{9D8B030D-6E8A-4147-A177-3AD203B41FA5}">
                      <a16:colId xmlns:a16="http://schemas.microsoft.com/office/drawing/2014/main" val="2806027536"/>
                    </a:ext>
                  </a:extLst>
                </a:gridCol>
                <a:gridCol w="7890381">
                  <a:extLst>
                    <a:ext uri="{9D8B030D-6E8A-4147-A177-3AD203B41FA5}">
                      <a16:colId xmlns:a16="http://schemas.microsoft.com/office/drawing/2014/main" val="1566283280"/>
                    </a:ext>
                  </a:extLst>
                </a:gridCol>
              </a:tblGrid>
              <a:tr h="470263">
                <a:tc>
                  <a:txBody>
                    <a:bodyPr/>
                    <a:lstStyle/>
                    <a:p>
                      <a:r>
                        <a:rPr lang="en-US" sz="2200" b="1" dirty="0"/>
                        <a:t>Scope</a:t>
                      </a:r>
                    </a:p>
                  </a:txBody>
                  <a:tcPr anchor="ctr"/>
                </a:tc>
                <a:tc>
                  <a:txBody>
                    <a:bodyPr/>
                    <a:lstStyle/>
                    <a:p>
                      <a:r>
                        <a:rPr lang="en-US" sz="2200" b="1" dirty="0"/>
                        <a:t>Description</a:t>
                      </a:r>
                    </a:p>
                  </a:txBody>
                  <a:tcPr anchor="ctr"/>
                </a:tc>
                <a:extLst>
                  <a:ext uri="{0D108BD9-81ED-4DB2-BD59-A6C34878D82A}">
                    <a16:rowId xmlns:a16="http://schemas.microsoft.com/office/drawing/2014/main" val="3719069300"/>
                  </a:ext>
                </a:extLst>
              </a:tr>
              <a:tr h="822960">
                <a:tc>
                  <a:txBody>
                    <a:bodyPr/>
                    <a:lstStyle/>
                    <a:p>
                      <a:r>
                        <a:rPr lang="en-US" sz="2200" dirty="0"/>
                        <a:t>singleton </a:t>
                      </a:r>
                    </a:p>
                  </a:txBody>
                  <a:tcPr anchor="ctr"/>
                </a:tc>
                <a:tc>
                  <a:txBody>
                    <a:bodyPr/>
                    <a:lstStyle/>
                    <a:p>
                      <a:r>
                        <a:rPr lang="en-US" sz="2200"/>
                        <a:t>This scopes the bean definition to a single instance per Spring IoC container (default).</a:t>
                      </a:r>
                    </a:p>
                  </a:txBody>
                  <a:tcPr anchor="ctr"/>
                </a:tc>
                <a:extLst>
                  <a:ext uri="{0D108BD9-81ED-4DB2-BD59-A6C34878D82A}">
                    <a16:rowId xmlns:a16="http://schemas.microsoft.com/office/drawing/2014/main" val="2698814150"/>
                  </a:ext>
                </a:extLst>
              </a:tr>
              <a:tr h="822960">
                <a:tc>
                  <a:txBody>
                    <a:bodyPr/>
                    <a:lstStyle/>
                    <a:p>
                      <a:r>
                        <a:rPr lang="en-US" sz="2200"/>
                        <a:t>prototype </a:t>
                      </a:r>
                    </a:p>
                  </a:txBody>
                  <a:tcPr anchor="ctr"/>
                </a:tc>
                <a:tc>
                  <a:txBody>
                    <a:bodyPr/>
                    <a:lstStyle/>
                    <a:p>
                      <a:r>
                        <a:rPr lang="en-US" sz="2200" dirty="0"/>
                        <a:t>This scopes a single bean definition to have any number of object instances.</a:t>
                      </a:r>
                    </a:p>
                  </a:txBody>
                  <a:tcPr anchor="ctr"/>
                </a:tc>
                <a:extLst>
                  <a:ext uri="{0D108BD9-81ED-4DB2-BD59-A6C34878D82A}">
                    <a16:rowId xmlns:a16="http://schemas.microsoft.com/office/drawing/2014/main" val="1640295634"/>
                  </a:ext>
                </a:extLst>
              </a:tr>
              <a:tr h="470263">
                <a:tc>
                  <a:txBody>
                    <a:bodyPr/>
                    <a:lstStyle/>
                    <a:p>
                      <a:r>
                        <a:rPr lang="en-US" sz="2200"/>
                        <a:t>request * </a:t>
                      </a:r>
                    </a:p>
                  </a:txBody>
                  <a:tcPr anchor="ctr"/>
                </a:tc>
                <a:tc>
                  <a:txBody>
                    <a:bodyPr/>
                    <a:lstStyle/>
                    <a:p>
                      <a:r>
                        <a:rPr lang="en-US" sz="2200"/>
                        <a:t>This scopes a bean definition to an HTTP request.</a:t>
                      </a:r>
                    </a:p>
                  </a:txBody>
                  <a:tcPr anchor="ctr"/>
                </a:tc>
                <a:extLst>
                  <a:ext uri="{0D108BD9-81ED-4DB2-BD59-A6C34878D82A}">
                    <a16:rowId xmlns:a16="http://schemas.microsoft.com/office/drawing/2014/main" val="1134042469"/>
                  </a:ext>
                </a:extLst>
              </a:tr>
              <a:tr h="470263">
                <a:tc>
                  <a:txBody>
                    <a:bodyPr/>
                    <a:lstStyle/>
                    <a:p>
                      <a:r>
                        <a:rPr lang="en-US" sz="2200"/>
                        <a:t>session * </a:t>
                      </a:r>
                    </a:p>
                  </a:txBody>
                  <a:tcPr anchor="ctr"/>
                </a:tc>
                <a:tc>
                  <a:txBody>
                    <a:bodyPr/>
                    <a:lstStyle/>
                    <a:p>
                      <a:r>
                        <a:rPr lang="en-US" sz="2200"/>
                        <a:t>This scopes a bean definition to an HTTP session.</a:t>
                      </a:r>
                    </a:p>
                  </a:txBody>
                  <a:tcPr anchor="ctr"/>
                </a:tc>
                <a:extLst>
                  <a:ext uri="{0D108BD9-81ED-4DB2-BD59-A6C34878D82A}">
                    <a16:rowId xmlns:a16="http://schemas.microsoft.com/office/drawing/2014/main" val="3537009395"/>
                  </a:ext>
                </a:extLst>
              </a:tr>
              <a:tr h="470263">
                <a:tc>
                  <a:txBody>
                    <a:bodyPr/>
                    <a:lstStyle/>
                    <a:p>
                      <a:r>
                        <a:rPr lang="en-US" sz="2200"/>
                        <a:t>global-session * </a:t>
                      </a:r>
                    </a:p>
                  </a:txBody>
                  <a:tcPr anchor="ctr"/>
                </a:tc>
                <a:tc>
                  <a:txBody>
                    <a:bodyPr/>
                    <a:lstStyle/>
                    <a:p>
                      <a:r>
                        <a:rPr lang="en-US" sz="2200" dirty="0"/>
                        <a:t>This scopes a bean definition to a global HTTP </a:t>
                      </a:r>
                    </a:p>
                  </a:txBody>
                  <a:tcPr anchor="ctr"/>
                </a:tc>
                <a:extLst>
                  <a:ext uri="{0D108BD9-81ED-4DB2-BD59-A6C34878D82A}">
                    <a16:rowId xmlns:a16="http://schemas.microsoft.com/office/drawing/2014/main" val="3063212599"/>
                  </a:ext>
                </a:extLst>
              </a:tr>
            </a:tbl>
          </a:graphicData>
        </a:graphic>
      </p:graphicFrame>
    </p:spTree>
    <p:extLst>
      <p:ext uri="{BB962C8B-B14F-4D97-AF65-F5344CB8AC3E}">
        <p14:creationId xmlns:p14="http://schemas.microsoft.com/office/powerpoint/2010/main" val="33585642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Naming Spring Beans </a:t>
            </a:r>
          </a:p>
        </p:txBody>
      </p:sp>
      <p:sp>
        <p:nvSpPr>
          <p:cNvPr id="3" name="Text Placeholder 2"/>
          <p:cNvSpPr>
            <a:spLocks noGrp="1"/>
          </p:cNvSpPr>
          <p:nvPr>
            <p:ph type="body" idx="1"/>
          </p:nvPr>
        </p:nvSpPr>
        <p:spPr/>
        <p:txBody>
          <a:bodyPr>
            <a:normAutofit fontScale="92500" lnSpcReduction="20000"/>
          </a:bodyPr>
          <a:lstStyle/>
          <a:p>
            <a:pPr>
              <a:lnSpc>
                <a:spcPct val="115000"/>
              </a:lnSpc>
            </a:pPr>
            <a:r>
              <a:rPr lang="en-US" sz="2800" dirty="0"/>
              <a:t>Every bean has one or more identifiers.</a:t>
            </a:r>
          </a:p>
          <a:p>
            <a:pPr>
              <a:lnSpc>
                <a:spcPct val="115000"/>
              </a:lnSpc>
            </a:pPr>
            <a:r>
              <a:rPr lang="en-US" sz="2800" dirty="0"/>
              <a:t>Identifiers must be unique within the container that hosts the bean.</a:t>
            </a:r>
          </a:p>
          <a:p>
            <a:pPr>
              <a:lnSpc>
                <a:spcPct val="115000"/>
              </a:lnSpc>
            </a:pPr>
            <a:r>
              <a:rPr lang="en-US" sz="2800" dirty="0"/>
              <a:t>A bean usually has only one identifier, but if it requires more than one, the extra ones can be considered </a:t>
            </a:r>
            <a:r>
              <a:rPr lang="en-US" sz="2800" i="1" dirty="0"/>
              <a:t>aliases</a:t>
            </a:r>
            <a:r>
              <a:rPr lang="en-US" sz="2800" dirty="0"/>
              <a:t>.</a:t>
            </a:r>
          </a:p>
          <a:p>
            <a:pPr>
              <a:lnSpc>
                <a:spcPct val="115000"/>
              </a:lnSpc>
            </a:pPr>
            <a:r>
              <a:rPr lang="en-US" sz="2800" dirty="0"/>
              <a:t>The id attribute allows you to specify exactly one id.</a:t>
            </a:r>
          </a:p>
          <a:p>
            <a:pPr>
              <a:lnSpc>
                <a:spcPct val="115000"/>
              </a:lnSpc>
            </a:pPr>
            <a:r>
              <a:rPr lang="en-US" sz="2800" dirty="0"/>
              <a:t>If you want to introduce other aliases to the bean, you can specify them in the name attribute, separated by a comma (,), semicolon (;), or white space.</a:t>
            </a:r>
          </a:p>
          <a:p>
            <a:pPr>
              <a:lnSpc>
                <a:spcPct val="115000"/>
              </a:lnSpc>
            </a:pPr>
            <a:r>
              <a:rPr lang="en-US" sz="2800" dirty="0"/>
              <a:t>You are not required to supply a name or id for a bean. If no name or id is supplied explicitly, the container generates a unique name for that bean. However, if you want to refer to that bean by name you must provide a name.</a:t>
            </a:r>
          </a:p>
          <a:p>
            <a:pPr>
              <a:lnSpc>
                <a:spcPct val="115000"/>
              </a:lnSpc>
            </a:pPr>
            <a:r>
              <a:rPr lang="en-US" sz="2800" dirty="0"/>
              <a:t>Motivations for not supplying a name are related to using inner beans and </a:t>
            </a:r>
            <a:r>
              <a:rPr lang="en-US" sz="2800" i="1" dirty="0" err="1"/>
              <a:t>autowiring</a:t>
            </a:r>
            <a:r>
              <a:rPr lang="en-US" sz="2800" dirty="0"/>
              <a:t> collaborators</a:t>
            </a:r>
            <a:r>
              <a:rPr lang="en-US" sz="2800" dirty="0" smtClean="0"/>
              <a:t>.</a:t>
            </a:r>
            <a:endParaRPr lang="en-US" sz="2800" dirty="0"/>
          </a:p>
        </p:txBody>
      </p:sp>
      <p:sp>
        <p:nvSpPr>
          <p:cNvPr id="4" name="Slide Number Placeholder 3"/>
          <p:cNvSpPr>
            <a:spLocks noGrp="1"/>
          </p:cNvSpPr>
          <p:nvPr>
            <p:ph type="sldNum" idx="12"/>
          </p:nvPr>
        </p:nvSpPr>
        <p:spPr/>
        <p:txBody>
          <a:bodyPr/>
          <a:lstStyle/>
          <a:p>
            <a:fld id="{00000000-1234-1234-1234-123412341234}" type="slidenum">
              <a:rPr lang="en-US" smtClean="0"/>
              <a:pPr/>
              <a:t>42</a:t>
            </a:fld>
            <a:endParaRPr lang="en-US" dirty="0"/>
          </a:p>
        </p:txBody>
      </p:sp>
    </p:spTree>
    <p:extLst>
      <p:ext uri="{BB962C8B-B14F-4D97-AF65-F5344CB8AC3E}">
        <p14:creationId xmlns:p14="http://schemas.microsoft.com/office/powerpoint/2010/main" val="5142745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Beans in Spring Configuration File</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fld id="{00000000-1234-1234-1234-123412341234}" type="slidenum">
              <a:rPr lang="en-US" smtClean="0"/>
              <a:pPr/>
              <a:t>43</a:t>
            </a:fld>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1263950740"/>
              </p:ext>
            </p:extLst>
          </p:nvPr>
        </p:nvGraphicFramePr>
        <p:xfrm>
          <a:off x="0" y="1563486"/>
          <a:ext cx="12115800" cy="4632990"/>
        </p:xfrm>
        <a:graphic>
          <a:graphicData uri="http://schemas.openxmlformats.org/drawingml/2006/table">
            <a:tbl>
              <a:tblPr>
                <a:tableStyleId>{5DA37D80-6434-44D0-A028-1B22A696006F}</a:tableStyleId>
              </a:tblPr>
              <a:tblGrid>
                <a:gridCol w="2307771">
                  <a:extLst>
                    <a:ext uri="{9D8B030D-6E8A-4147-A177-3AD203B41FA5}">
                      <a16:colId xmlns:a16="http://schemas.microsoft.com/office/drawing/2014/main" val="2210669603"/>
                    </a:ext>
                  </a:extLst>
                </a:gridCol>
                <a:gridCol w="5203581">
                  <a:extLst>
                    <a:ext uri="{9D8B030D-6E8A-4147-A177-3AD203B41FA5}">
                      <a16:colId xmlns:a16="http://schemas.microsoft.com/office/drawing/2014/main" val="3212393954"/>
                    </a:ext>
                  </a:extLst>
                </a:gridCol>
                <a:gridCol w="4604448">
                  <a:extLst>
                    <a:ext uri="{9D8B030D-6E8A-4147-A177-3AD203B41FA5}">
                      <a16:colId xmlns:a16="http://schemas.microsoft.com/office/drawing/2014/main" val="3315490852"/>
                    </a:ext>
                  </a:extLst>
                </a:gridCol>
              </a:tblGrid>
              <a:tr h="389678">
                <a:tc>
                  <a:txBody>
                    <a:bodyPr/>
                    <a:lstStyle/>
                    <a:p>
                      <a:r>
                        <a:rPr lang="en-US" sz="2100" b="1" dirty="0">
                          <a:effectLst/>
                        </a:rPr>
                        <a:t>Tag Name </a:t>
                      </a:r>
                      <a:endParaRPr lang="en-US" sz="2100" b="1" dirty="0">
                        <a:solidFill>
                          <a:srgbClr val="0033CC"/>
                        </a:solidFill>
                        <a:effectLst/>
                      </a:endParaRPr>
                    </a:p>
                  </a:txBody>
                  <a:tcPr anchor="ctr"/>
                </a:tc>
                <a:tc>
                  <a:txBody>
                    <a:bodyPr/>
                    <a:lstStyle/>
                    <a:p>
                      <a:r>
                        <a:rPr lang="en-US" sz="2100" b="1" dirty="0">
                          <a:effectLst/>
                        </a:rPr>
                        <a:t>Description </a:t>
                      </a:r>
                      <a:endParaRPr lang="en-US" sz="2100" b="1" dirty="0">
                        <a:solidFill>
                          <a:srgbClr val="0033CC"/>
                        </a:solidFill>
                        <a:effectLst/>
                      </a:endParaRPr>
                    </a:p>
                  </a:txBody>
                  <a:tcPr anchor="ctr"/>
                </a:tc>
                <a:tc>
                  <a:txBody>
                    <a:bodyPr/>
                    <a:lstStyle/>
                    <a:p>
                      <a:r>
                        <a:rPr lang="en-US" sz="2100" b="1" dirty="0">
                          <a:effectLst/>
                        </a:rPr>
                        <a:t>Example</a:t>
                      </a:r>
                      <a:endParaRPr lang="en-US" sz="2100" b="1" dirty="0">
                        <a:solidFill>
                          <a:srgbClr val="0033CC"/>
                        </a:solidFill>
                        <a:effectLst/>
                      </a:endParaRPr>
                    </a:p>
                  </a:txBody>
                  <a:tcPr anchor="ctr"/>
                </a:tc>
                <a:extLst>
                  <a:ext uri="{0D108BD9-81ED-4DB2-BD59-A6C34878D82A}">
                    <a16:rowId xmlns:a16="http://schemas.microsoft.com/office/drawing/2014/main" val="3601832072"/>
                  </a:ext>
                </a:extLst>
              </a:tr>
              <a:tr h="422151">
                <a:tc>
                  <a:txBody>
                    <a:bodyPr/>
                    <a:lstStyle/>
                    <a:p>
                      <a:r>
                        <a:rPr lang="en-US" sz="2100">
                          <a:effectLst/>
                        </a:rPr>
                        <a:t>id </a:t>
                      </a:r>
                    </a:p>
                  </a:txBody>
                  <a:tcPr anchor="ctr"/>
                </a:tc>
                <a:tc>
                  <a:txBody>
                    <a:bodyPr/>
                    <a:lstStyle/>
                    <a:p>
                      <a:r>
                        <a:rPr lang="en-US" sz="2100" dirty="0">
                          <a:effectLst/>
                        </a:rPr>
                        <a:t>Unique Id </a:t>
                      </a:r>
                    </a:p>
                  </a:txBody>
                  <a:tcPr anchor="ctr"/>
                </a:tc>
                <a:tc>
                  <a:txBody>
                    <a:bodyPr/>
                    <a:lstStyle/>
                    <a:p>
                      <a:r>
                        <a:rPr lang="en-US" sz="2100" dirty="0">
                          <a:effectLst/>
                        </a:rPr>
                        <a:t>&lt;bean id=“person” … /&gt;</a:t>
                      </a:r>
                    </a:p>
                  </a:txBody>
                  <a:tcPr anchor="ctr"/>
                </a:tc>
                <a:extLst>
                  <a:ext uri="{0D108BD9-81ED-4DB2-BD59-A6C34878D82A}">
                    <a16:rowId xmlns:a16="http://schemas.microsoft.com/office/drawing/2014/main" val="2566097476"/>
                  </a:ext>
                </a:extLst>
              </a:tr>
              <a:tr h="422151">
                <a:tc>
                  <a:txBody>
                    <a:bodyPr/>
                    <a:lstStyle/>
                    <a:p>
                      <a:r>
                        <a:rPr lang="en-US" sz="2100">
                          <a:effectLst/>
                        </a:rPr>
                        <a:t>name </a:t>
                      </a:r>
                    </a:p>
                  </a:txBody>
                  <a:tcPr anchor="ctr"/>
                </a:tc>
                <a:tc>
                  <a:txBody>
                    <a:bodyPr/>
                    <a:lstStyle/>
                    <a:p>
                      <a:r>
                        <a:rPr lang="en-US" sz="2100" dirty="0">
                          <a:effectLst/>
                        </a:rPr>
                        <a:t>Unique Name </a:t>
                      </a:r>
                    </a:p>
                  </a:txBody>
                  <a:tcPr anchor="ctr"/>
                </a:tc>
                <a:tc>
                  <a:txBody>
                    <a:bodyPr/>
                    <a:lstStyle/>
                    <a:p>
                      <a:r>
                        <a:rPr lang="en-US" sz="2100">
                          <a:effectLst/>
                        </a:rPr>
                        <a:t>&lt;bean name=“lion” … /&gt;</a:t>
                      </a:r>
                    </a:p>
                  </a:txBody>
                  <a:tcPr anchor="ctr"/>
                </a:tc>
                <a:extLst>
                  <a:ext uri="{0D108BD9-81ED-4DB2-BD59-A6C34878D82A}">
                    <a16:rowId xmlns:a16="http://schemas.microsoft.com/office/drawing/2014/main" val="596510540"/>
                  </a:ext>
                </a:extLst>
              </a:tr>
              <a:tr h="422151">
                <a:tc>
                  <a:txBody>
                    <a:bodyPr/>
                    <a:lstStyle/>
                    <a:p>
                      <a:r>
                        <a:rPr lang="en-US" sz="2100">
                          <a:effectLst/>
                        </a:rPr>
                        <a:t>class </a:t>
                      </a:r>
                    </a:p>
                  </a:txBody>
                  <a:tcPr anchor="ctr"/>
                </a:tc>
                <a:tc>
                  <a:txBody>
                    <a:bodyPr/>
                    <a:lstStyle/>
                    <a:p>
                      <a:r>
                        <a:rPr lang="en-US" sz="2100" dirty="0">
                          <a:effectLst/>
                        </a:rPr>
                        <a:t>Fully qualified Java class name </a:t>
                      </a:r>
                    </a:p>
                  </a:txBody>
                  <a:tcPr anchor="ctr"/>
                </a:tc>
                <a:tc>
                  <a:txBody>
                    <a:bodyPr/>
                    <a:lstStyle/>
                    <a:p>
                      <a:r>
                        <a:rPr lang="en-US" sz="2100">
                          <a:effectLst/>
                        </a:rPr>
                        <a:t>&lt;bean class=“a.b.C” … /&gt;</a:t>
                      </a:r>
                    </a:p>
                  </a:txBody>
                  <a:tcPr anchor="ctr"/>
                </a:tc>
                <a:extLst>
                  <a:ext uri="{0D108BD9-81ED-4DB2-BD59-A6C34878D82A}">
                    <a16:rowId xmlns:a16="http://schemas.microsoft.com/office/drawing/2014/main" val="3519832107"/>
                  </a:ext>
                </a:extLst>
              </a:tr>
              <a:tr h="422151">
                <a:tc>
                  <a:txBody>
                    <a:bodyPr/>
                    <a:lstStyle/>
                    <a:p>
                      <a:r>
                        <a:rPr lang="en-US" sz="2100">
                          <a:effectLst/>
                        </a:rPr>
                        <a:t>scope </a:t>
                      </a:r>
                    </a:p>
                  </a:txBody>
                  <a:tcPr anchor="ctr"/>
                </a:tc>
                <a:tc>
                  <a:txBody>
                    <a:bodyPr/>
                    <a:lstStyle/>
                    <a:p>
                      <a:r>
                        <a:rPr lang="en-US" sz="2100" dirty="0">
                          <a:effectLst/>
                        </a:rPr>
                        <a:t>Bean object type </a:t>
                      </a:r>
                    </a:p>
                  </a:txBody>
                  <a:tcPr anchor="ctr"/>
                </a:tc>
                <a:tc>
                  <a:txBody>
                    <a:bodyPr/>
                    <a:lstStyle/>
                    <a:p>
                      <a:r>
                        <a:rPr lang="en-US" sz="2100" dirty="0">
                          <a:effectLst/>
                        </a:rPr>
                        <a:t>&lt;bean scope=“singleton” … /&gt;</a:t>
                      </a:r>
                    </a:p>
                  </a:txBody>
                  <a:tcPr anchor="ctr"/>
                </a:tc>
                <a:extLst>
                  <a:ext uri="{0D108BD9-81ED-4DB2-BD59-A6C34878D82A}">
                    <a16:rowId xmlns:a16="http://schemas.microsoft.com/office/drawing/2014/main" val="178366250"/>
                  </a:ext>
                </a:extLst>
              </a:tr>
              <a:tr h="422151">
                <a:tc>
                  <a:txBody>
                    <a:bodyPr/>
                    <a:lstStyle/>
                    <a:p>
                      <a:r>
                        <a:rPr lang="en-US" sz="2100">
                          <a:effectLst/>
                        </a:rPr>
                        <a:t>constructor-arg </a:t>
                      </a:r>
                    </a:p>
                  </a:txBody>
                  <a:tcPr anchor="ctr"/>
                </a:tc>
                <a:tc>
                  <a:txBody>
                    <a:bodyPr/>
                    <a:lstStyle/>
                    <a:p>
                      <a:r>
                        <a:rPr lang="en-US" sz="2100">
                          <a:effectLst/>
                        </a:rPr>
                        <a:t>Constructor injection </a:t>
                      </a:r>
                    </a:p>
                  </a:txBody>
                  <a:tcPr anchor="ctr"/>
                </a:tc>
                <a:tc>
                  <a:txBody>
                    <a:bodyPr/>
                    <a:lstStyle/>
                    <a:p>
                      <a:r>
                        <a:rPr lang="en-US" sz="2100" dirty="0">
                          <a:effectLst/>
                        </a:rPr>
                        <a:t>&lt;constructor-</a:t>
                      </a:r>
                      <a:r>
                        <a:rPr lang="en-US" sz="2100" dirty="0" err="1">
                          <a:effectLst/>
                        </a:rPr>
                        <a:t>arg</a:t>
                      </a:r>
                      <a:r>
                        <a:rPr lang="en-US" sz="2100" dirty="0">
                          <a:effectLst/>
                        </a:rPr>
                        <a:t> value=“a” /&gt;</a:t>
                      </a:r>
                    </a:p>
                  </a:txBody>
                  <a:tcPr anchor="ctr"/>
                </a:tc>
                <a:extLst>
                  <a:ext uri="{0D108BD9-81ED-4DB2-BD59-A6C34878D82A}">
                    <a16:rowId xmlns:a16="http://schemas.microsoft.com/office/drawing/2014/main" val="1512979910"/>
                  </a:ext>
                </a:extLst>
              </a:tr>
              <a:tr h="422151">
                <a:tc>
                  <a:txBody>
                    <a:bodyPr/>
                    <a:lstStyle/>
                    <a:p>
                      <a:r>
                        <a:rPr lang="en-US" sz="2100">
                          <a:effectLst/>
                        </a:rPr>
                        <a:t>property </a:t>
                      </a:r>
                    </a:p>
                  </a:txBody>
                  <a:tcPr anchor="ctr"/>
                </a:tc>
                <a:tc>
                  <a:txBody>
                    <a:bodyPr/>
                    <a:lstStyle/>
                    <a:p>
                      <a:r>
                        <a:rPr lang="en-US" sz="2100">
                          <a:effectLst/>
                        </a:rPr>
                        <a:t>Setter injection </a:t>
                      </a:r>
                    </a:p>
                  </a:txBody>
                  <a:tcPr anchor="ctr"/>
                </a:tc>
                <a:tc>
                  <a:txBody>
                    <a:bodyPr/>
                    <a:lstStyle/>
                    <a:p>
                      <a:r>
                        <a:rPr lang="en-US" sz="2100" dirty="0">
                          <a:effectLst/>
                        </a:rPr>
                        <a:t>&lt;property name=“a” … /&gt;</a:t>
                      </a:r>
                    </a:p>
                  </a:txBody>
                  <a:tcPr anchor="ctr"/>
                </a:tc>
                <a:extLst>
                  <a:ext uri="{0D108BD9-81ED-4DB2-BD59-A6C34878D82A}">
                    <a16:rowId xmlns:a16="http://schemas.microsoft.com/office/drawing/2014/main" val="3195963866"/>
                  </a:ext>
                </a:extLst>
              </a:tr>
              <a:tr h="422151">
                <a:tc>
                  <a:txBody>
                    <a:bodyPr/>
                    <a:lstStyle/>
                    <a:p>
                      <a:r>
                        <a:rPr lang="en-US" sz="2100">
                          <a:effectLst/>
                        </a:rPr>
                        <a:t>autowire </a:t>
                      </a:r>
                    </a:p>
                  </a:txBody>
                  <a:tcPr anchor="ctr"/>
                </a:tc>
                <a:tc>
                  <a:txBody>
                    <a:bodyPr/>
                    <a:lstStyle/>
                    <a:p>
                      <a:r>
                        <a:rPr lang="en-US" sz="2100" dirty="0">
                          <a:effectLst/>
                        </a:rPr>
                        <a:t>Automatic Bean referencing </a:t>
                      </a:r>
                    </a:p>
                  </a:txBody>
                  <a:tcPr anchor="ctr"/>
                </a:tc>
                <a:tc>
                  <a:txBody>
                    <a:bodyPr/>
                    <a:lstStyle/>
                    <a:p>
                      <a:r>
                        <a:rPr lang="en-US" sz="2100" dirty="0">
                          <a:effectLst/>
                        </a:rPr>
                        <a:t>&lt;bean </a:t>
                      </a:r>
                      <a:r>
                        <a:rPr lang="en-US" sz="2100" dirty="0" err="1">
                          <a:effectLst/>
                        </a:rPr>
                        <a:t>autowire</a:t>
                      </a:r>
                      <a:r>
                        <a:rPr lang="en-US" sz="2100" dirty="0">
                          <a:effectLst/>
                        </a:rPr>
                        <a:t>=“</a:t>
                      </a:r>
                      <a:r>
                        <a:rPr lang="en-US" sz="2100" dirty="0" err="1">
                          <a:effectLst/>
                        </a:rPr>
                        <a:t>byName</a:t>
                      </a:r>
                      <a:r>
                        <a:rPr lang="en-US" sz="2100" dirty="0">
                          <a:effectLst/>
                        </a:rPr>
                        <a:t>” … /&gt;</a:t>
                      </a:r>
                    </a:p>
                  </a:txBody>
                  <a:tcPr anchor="ctr"/>
                </a:tc>
                <a:extLst>
                  <a:ext uri="{0D108BD9-81ED-4DB2-BD59-A6C34878D82A}">
                    <a16:rowId xmlns:a16="http://schemas.microsoft.com/office/drawing/2014/main" val="2624127554"/>
                  </a:ext>
                </a:extLst>
              </a:tr>
              <a:tr h="422151">
                <a:tc>
                  <a:txBody>
                    <a:bodyPr/>
                    <a:lstStyle/>
                    <a:p>
                      <a:r>
                        <a:rPr lang="en-US" sz="2100">
                          <a:effectLst/>
                        </a:rPr>
                        <a:t>lazy-init </a:t>
                      </a:r>
                    </a:p>
                  </a:txBody>
                  <a:tcPr anchor="ctr"/>
                </a:tc>
                <a:tc>
                  <a:txBody>
                    <a:bodyPr/>
                    <a:lstStyle/>
                    <a:p>
                      <a:r>
                        <a:rPr lang="en-US" sz="2100">
                          <a:effectLst/>
                        </a:rPr>
                        <a:t>Create a bean lazily (at its first request) </a:t>
                      </a:r>
                    </a:p>
                  </a:txBody>
                  <a:tcPr anchor="ctr"/>
                </a:tc>
                <a:tc>
                  <a:txBody>
                    <a:bodyPr/>
                    <a:lstStyle/>
                    <a:p>
                      <a:r>
                        <a:rPr lang="en-US" sz="2100" dirty="0">
                          <a:effectLst/>
                        </a:rPr>
                        <a:t>&lt;bean lazy-</a:t>
                      </a:r>
                      <a:r>
                        <a:rPr lang="en-US" sz="2100" dirty="0" err="1">
                          <a:effectLst/>
                        </a:rPr>
                        <a:t>init</a:t>
                      </a:r>
                      <a:r>
                        <a:rPr lang="en-US" sz="2100" dirty="0">
                          <a:effectLst/>
                        </a:rPr>
                        <a:t>=“true” … /&gt;</a:t>
                      </a:r>
                    </a:p>
                  </a:txBody>
                  <a:tcPr anchor="ctr"/>
                </a:tc>
                <a:extLst>
                  <a:ext uri="{0D108BD9-81ED-4DB2-BD59-A6C34878D82A}">
                    <a16:rowId xmlns:a16="http://schemas.microsoft.com/office/drawing/2014/main" val="4138729630"/>
                  </a:ext>
                </a:extLst>
              </a:tr>
              <a:tr h="422151">
                <a:tc>
                  <a:txBody>
                    <a:bodyPr/>
                    <a:lstStyle/>
                    <a:p>
                      <a:r>
                        <a:rPr lang="en-US" sz="2100">
                          <a:effectLst/>
                        </a:rPr>
                        <a:t>init-method </a:t>
                      </a:r>
                    </a:p>
                  </a:txBody>
                  <a:tcPr anchor="ctr"/>
                </a:tc>
                <a:tc>
                  <a:txBody>
                    <a:bodyPr/>
                    <a:lstStyle/>
                    <a:p>
                      <a:r>
                        <a:rPr lang="en-US" sz="2100">
                          <a:effectLst/>
                        </a:rPr>
                        <a:t>A callback method just after bean creation </a:t>
                      </a:r>
                    </a:p>
                  </a:txBody>
                  <a:tcPr anchor="ctr"/>
                </a:tc>
                <a:tc>
                  <a:txBody>
                    <a:bodyPr/>
                    <a:lstStyle/>
                    <a:p>
                      <a:r>
                        <a:rPr lang="en-US" sz="2100" dirty="0">
                          <a:effectLst/>
                        </a:rPr>
                        <a:t>&lt;bean </a:t>
                      </a:r>
                      <a:r>
                        <a:rPr lang="en-US" sz="2100" dirty="0" err="1">
                          <a:effectLst/>
                        </a:rPr>
                        <a:t>init</a:t>
                      </a:r>
                      <a:r>
                        <a:rPr lang="en-US" sz="2100" dirty="0">
                          <a:effectLst/>
                        </a:rPr>
                        <a:t>-method=“log” … /&gt;</a:t>
                      </a:r>
                    </a:p>
                  </a:txBody>
                  <a:tcPr anchor="ctr"/>
                </a:tc>
                <a:extLst>
                  <a:ext uri="{0D108BD9-81ED-4DB2-BD59-A6C34878D82A}">
                    <a16:rowId xmlns:a16="http://schemas.microsoft.com/office/drawing/2014/main" val="1171412350"/>
                  </a:ext>
                </a:extLst>
              </a:tr>
              <a:tr h="422151">
                <a:tc>
                  <a:txBody>
                    <a:bodyPr/>
                    <a:lstStyle/>
                    <a:p>
                      <a:r>
                        <a:rPr lang="en-US" sz="2100" dirty="0">
                          <a:effectLst/>
                        </a:rPr>
                        <a:t>destroy-method </a:t>
                      </a:r>
                    </a:p>
                  </a:txBody>
                  <a:tcPr anchor="ctr"/>
                </a:tc>
                <a:tc>
                  <a:txBody>
                    <a:bodyPr/>
                    <a:lstStyle/>
                    <a:p>
                      <a:r>
                        <a:rPr lang="en-US" sz="2100">
                          <a:effectLst/>
                        </a:rPr>
                        <a:t>A callback just before bean destruction </a:t>
                      </a:r>
                    </a:p>
                  </a:txBody>
                  <a:tcPr anchor="ctr"/>
                </a:tc>
                <a:tc>
                  <a:txBody>
                    <a:bodyPr/>
                    <a:lstStyle/>
                    <a:p>
                      <a:r>
                        <a:rPr lang="en-US" sz="2100" dirty="0">
                          <a:effectLst/>
                        </a:rPr>
                        <a:t>&lt;bean destroy-method=“log” … /&gt;</a:t>
                      </a:r>
                    </a:p>
                  </a:txBody>
                  <a:tcPr anchor="ctr"/>
                </a:tc>
                <a:extLst>
                  <a:ext uri="{0D108BD9-81ED-4DB2-BD59-A6C34878D82A}">
                    <a16:rowId xmlns:a16="http://schemas.microsoft.com/office/drawing/2014/main" val="437038693"/>
                  </a:ext>
                </a:extLst>
              </a:tr>
            </a:tbl>
          </a:graphicData>
        </a:graphic>
      </p:graphicFrame>
    </p:spTree>
    <p:extLst>
      <p:ext uri="{BB962C8B-B14F-4D97-AF65-F5344CB8AC3E}">
        <p14:creationId xmlns:p14="http://schemas.microsoft.com/office/powerpoint/2010/main" val="6586445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Beans – Definition Inheritance</a:t>
            </a:r>
          </a:p>
        </p:txBody>
      </p:sp>
      <p:sp>
        <p:nvSpPr>
          <p:cNvPr id="3" name="Text Placeholder 2"/>
          <p:cNvSpPr>
            <a:spLocks noGrp="1"/>
          </p:cNvSpPr>
          <p:nvPr>
            <p:ph type="body" idx="1"/>
          </p:nvPr>
        </p:nvSpPr>
        <p:spPr/>
        <p:txBody>
          <a:bodyPr/>
          <a:lstStyle/>
          <a:p>
            <a:r>
              <a:rPr lang="en-US" dirty="0"/>
              <a:t>Spring Bean definition inheritance has nothing to do with Java class inheritance.</a:t>
            </a:r>
          </a:p>
          <a:p>
            <a:r>
              <a:rPr lang="en-US" dirty="0"/>
              <a:t>You can define a parent bean definition as a template and other child beans can inherit required configuration from the parent bean. </a:t>
            </a:r>
          </a:p>
          <a:p>
            <a:r>
              <a:rPr lang="en-US" dirty="0"/>
              <a:t>A child bean definition inherits configuration data from a parent definition. The child definition can override some values, or add others, as needed. </a:t>
            </a:r>
          </a:p>
          <a:p>
            <a:r>
              <a:rPr lang="en-US" dirty="0"/>
              <a:t>When you use XML-based configuration metadata, you indicate a child bean definition by using the parent attribute, specifying the parent bean as the value of this attribute. </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44</a:t>
            </a:fld>
            <a:endParaRPr lang="en-US" dirty="0"/>
          </a:p>
        </p:txBody>
      </p:sp>
    </p:spTree>
    <p:extLst>
      <p:ext uri="{BB962C8B-B14F-4D97-AF65-F5344CB8AC3E}">
        <p14:creationId xmlns:p14="http://schemas.microsoft.com/office/powerpoint/2010/main" val="7664584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Beans - Lifecycle</a:t>
            </a:r>
          </a:p>
        </p:txBody>
      </p:sp>
      <p:sp>
        <p:nvSpPr>
          <p:cNvPr id="3" name="Text Placeholder 2"/>
          <p:cNvSpPr>
            <a:spLocks noGrp="1"/>
          </p:cNvSpPr>
          <p:nvPr>
            <p:ph type="body" idx="1"/>
          </p:nvPr>
        </p:nvSpPr>
        <p:spPr/>
        <p:txBody>
          <a:bodyPr/>
          <a:lstStyle/>
          <a:p>
            <a:r>
              <a:rPr lang="en-US" dirty="0"/>
              <a:t>The life cycle of a Spring bean is easy to understand.</a:t>
            </a:r>
          </a:p>
          <a:p>
            <a:r>
              <a:rPr lang="en-US" dirty="0"/>
              <a:t>When a bean is instantiated, it may be required to perform some initialization to get it into a usable state. </a:t>
            </a:r>
          </a:p>
          <a:p>
            <a:endParaRPr lang="en-US" dirty="0"/>
          </a:p>
          <a:p>
            <a:r>
              <a:rPr lang="en-US" dirty="0"/>
              <a:t>When the bean is no longer required and is removed from the container, some cleanup may be required.</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45</a:t>
            </a:fld>
            <a:endParaRPr lang="en-US" dirty="0"/>
          </a:p>
        </p:txBody>
      </p:sp>
    </p:spTree>
    <p:extLst>
      <p:ext uri="{BB962C8B-B14F-4D97-AF65-F5344CB8AC3E}">
        <p14:creationId xmlns:p14="http://schemas.microsoft.com/office/powerpoint/2010/main" val="38102064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Beans – Lifecycle – Initialization</a:t>
            </a:r>
          </a:p>
        </p:txBody>
      </p:sp>
      <p:sp>
        <p:nvSpPr>
          <p:cNvPr id="3" name="Text Placeholder 2"/>
          <p:cNvSpPr>
            <a:spLocks noGrp="1"/>
          </p:cNvSpPr>
          <p:nvPr>
            <p:ph type="body" idx="1"/>
          </p:nvPr>
        </p:nvSpPr>
        <p:spPr/>
        <p:txBody>
          <a:bodyPr/>
          <a:lstStyle/>
          <a:p>
            <a:r>
              <a:rPr lang="en-US" dirty="0"/>
              <a:t>The </a:t>
            </a:r>
            <a:r>
              <a:rPr lang="en-US" dirty="0" err="1"/>
              <a:t>org.springframework.beans.factory.InitializingBean</a:t>
            </a:r>
            <a:r>
              <a:rPr lang="en-US" dirty="0"/>
              <a:t> interface specifies a single method: </a:t>
            </a:r>
          </a:p>
          <a:p>
            <a:pPr marL="0" indent="0">
              <a:buNone/>
            </a:pPr>
            <a:r>
              <a:rPr lang="en-US" dirty="0" smtClean="0"/>
              <a:t>         </a:t>
            </a:r>
            <a:r>
              <a:rPr lang="en-US" sz="2300" dirty="0" smtClean="0">
                <a:solidFill>
                  <a:schemeClr val="accent1">
                    <a:lumMod val="50000"/>
                  </a:schemeClr>
                </a:solidFill>
                <a:effectLst>
                  <a:outerShdw blurRad="38100" dist="38100" dir="2700000" algn="tl">
                    <a:srgbClr val="000000">
                      <a:alpha val="43137"/>
                    </a:srgbClr>
                  </a:outerShdw>
                </a:effectLst>
              </a:rPr>
              <a:t>void </a:t>
            </a:r>
            <a:r>
              <a:rPr lang="en-US" sz="2300" dirty="0" err="1">
                <a:solidFill>
                  <a:schemeClr val="accent1">
                    <a:lumMod val="50000"/>
                  </a:schemeClr>
                </a:solidFill>
                <a:effectLst>
                  <a:outerShdw blurRad="38100" dist="38100" dir="2700000" algn="tl">
                    <a:srgbClr val="000000">
                      <a:alpha val="43137"/>
                    </a:srgbClr>
                  </a:outerShdw>
                </a:effectLst>
              </a:rPr>
              <a:t>afterPropertiesSet</a:t>
            </a:r>
            <a:r>
              <a:rPr lang="en-US" sz="2300" dirty="0">
                <a:solidFill>
                  <a:schemeClr val="accent1">
                    <a:lumMod val="50000"/>
                  </a:schemeClr>
                </a:solidFill>
                <a:effectLst>
                  <a:outerShdw blurRad="38100" dist="38100" dir="2700000" algn="tl">
                    <a:srgbClr val="000000">
                      <a:alpha val="43137"/>
                    </a:srgbClr>
                  </a:outerShdw>
                </a:effectLst>
              </a:rPr>
              <a:t>() throws Exception;</a:t>
            </a:r>
          </a:p>
          <a:p>
            <a:pPr marL="0" indent="0">
              <a:buNone/>
            </a:pPr>
            <a:endParaRPr lang="en-US" dirty="0">
              <a:solidFill>
                <a:schemeClr val="accent1">
                  <a:lumMod val="50000"/>
                </a:schemeClr>
              </a:solidFill>
              <a:effectLst>
                <a:outerShdw blurRad="38100" dist="38100" dir="2700000" algn="tl">
                  <a:srgbClr val="000000">
                    <a:alpha val="43137"/>
                  </a:srgbClr>
                </a:outerShdw>
              </a:effectLst>
            </a:endParaRPr>
          </a:p>
          <a:p>
            <a:pPr marL="788670" lvl="2" indent="0">
              <a:buNone/>
            </a:pPr>
            <a:r>
              <a:rPr lang="en-US" dirty="0">
                <a:solidFill>
                  <a:schemeClr val="accent1">
                    <a:lumMod val="50000"/>
                  </a:schemeClr>
                </a:solidFill>
                <a:effectLst>
                  <a:outerShdw blurRad="38100" dist="38100" dir="2700000" algn="tl">
                    <a:srgbClr val="000000">
                      <a:alpha val="43137"/>
                    </a:srgbClr>
                  </a:outerShdw>
                </a:effectLst>
              </a:rPr>
              <a:t>public class </a:t>
            </a:r>
            <a:r>
              <a:rPr lang="en-US" dirty="0" err="1">
                <a:solidFill>
                  <a:schemeClr val="accent1">
                    <a:lumMod val="50000"/>
                  </a:schemeClr>
                </a:solidFill>
                <a:effectLst>
                  <a:outerShdw blurRad="38100" dist="38100" dir="2700000" algn="tl">
                    <a:srgbClr val="000000">
                      <a:alpha val="43137"/>
                    </a:srgbClr>
                  </a:outerShdw>
                </a:effectLst>
              </a:rPr>
              <a:t>ExampleBean</a:t>
            </a:r>
            <a:r>
              <a:rPr lang="en-US" dirty="0">
                <a:solidFill>
                  <a:schemeClr val="accent1">
                    <a:lumMod val="50000"/>
                  </a:schemeClr>
                </a:solidFill>
                <a:effectLst>
                  <a:outerShdw blurRad="38100" dist="38100" dir="2700000" algn="tl">
                    <a:srgbClr val="000000">
                      <a:alpha val="43137"/>
                    </a:srgbClr>
                  </a:outerShdw>
                </a:effectLst>
              </a:rPr>
              <a:t> implements </a:t>
            </a:r>
            <a:r>
              <a:rPr lang="en-US" dirty="0" err="1">
                <a:solidFill>
                  <a:schemeClr val="accent1">
                    <a:lumMod val="50000"/>
                  </a:schemeClr>
                </a:solidFill>
                <a:effectLst>
                  <a:outerShdw blurRad="38100" dist="38100" dir="2700000" algn="tl">
                    <a:srgbClr val="000000">
                      <a:alpha val="43137"/>
                    </a:srgbClr>
                  </a:outerShdw>
                </a:effectLst>
              </a:rPr>
              <a:t>InitializingBean</a:t>
            </a:r>
            <a:r>
              <a:rPr lang="en-US" dirty="0">
                <a:solidFill>
                  <a:schemeClr val="accent1">
                    <a:lumMod val="50000"/>
                  </a:schemeClr>
                </a:solidFill>
                <a:effectLst>
                  <a:outerShdw blurRad="38100" dist="38100" dir="2700000" algn="tl">
                    <a:srgbClr val="000000">
                      <a:alpha val="43137"/>
                    </a:srgbClr>
                  </a:outerShdw>
                </a:effectLst>
              </a:rPr>
              <a:t> {</a:t>
            </a:r>
          </a:p>
          <a:p>
            <a:pPr marL="788670" lvl="2" indent="0">
              <a:buNone/>
            </a:pPr>
            <a:r>
              <a:rPr lang="en-US" dirty="0">
                <a:solidFill>
                  <a:schemeClr val="accent1">
                    <a:lumMod val="50000"/>
                  </a:schemeClr>
                </a:solidFill>
                <a:effectLst>
                  <a:outerShdw blurRad="38100" dist="38100" dir="2700000" algn="tl">
                    <a:srgbClr val="000000">
                      <a:alpha val="43137"/>
                    </a:srgbClr>
                  </a:outerShdw>
                </a:effectLst>
              </a:rPr>
              <a:t>   public void </a:t>
            </a:r>
            <a:r>
              <a:rPr lang="en-US" dirty="0" err="1">
                <a:solidFill>
                  <a:schemeClr val="accent1">
                    <a:lumMod val="50000"/>
                  </a:schemeClr>
                </a:solidFill>
                <a:effectLst>
                  <a:outerShdw blurRad="38100" dist="38100" dir="2700000" algn="tl">
                    <a:srgbClr val="000000">
                      <a:alpha val="43137"/>
                    </a:srgbClr>
                  </a:outerShdw>
                </a:effectLst>
              </a:rPr>
              <a:t>afterPropertiesSet</a:t>
            </a:r>
            <a:r>
              <a:rPr lang="en-US" dirty="0">
                <a:solidFill>
                  <a:schemeClr val="accent1">
                    <a:lumMod val="50000"/>
                  </a:schemeClr>
                </a:solidFill>
                <a:effectLst>
                  <a:outerShdw blurRad="38100" dist="38100" dir="2700000" algn="tl">
                    <a:srgbClr val="000000">
                      <a:alpha val="43137"/>
                    </a:srgbClr>
                  </a:outerShdw>
                </a:effectLst>
              </a:rPr>
              <a:t>() {</a:t>
            </a:r>
          </a:p>
          <a:p>
            <a:pPr marL="788670" lvl="2" indent="0">
              <a:buNone/>
            </a:pPr>
            <a:r>
              <a:rPr lang="en-US" dirty="0">
                <a:solidFill>
                  <a:schemeClr val="accent1">
                    <a:lumMod val="50000"/>
                  </a:schemeClr>
                </a:solidFill>
                <a:effectLst>
                  <a:outerShdw blurRad="38100" dist="38100" dir="2700000" algn="tl">
                    <a:srgbClr val="000000">
                      <a:alpha val="43137"/>
                    </a:srgbClr>
                  </a:outerShdw>
                </a:effectLst>
              </a:rPr>
              <a:t>      // do some initialization work</a:t>
            </a:r>
          </a:p>
          <a:p>
            <a:pPr marL="788670" lvl="2" indent="0">
              <a:buNone/>
            </a:pPr>
            <a:r>
              <a:rPr lang="en-US" dirty="0">
                <a:solidFill>
                  <a:schemeClr val="accent1">
                    <a:lumMod val="50000"/>
                  </a:schemeClr>
                </a:solidFill>
                <a:effectLst>
                  <a:outerShdw blurRad="38100" dist="38100" dir="2700000" algn="tl">
                    <a:srgbClr val="000000">
                      <a:alpha val="43137"/>
                    </a:srgbClr>
                  </a:outerShdw>
                </a:effectLst>
              </a:rPr>
              <a:t>   }</a:t>
            </a:r>
          </a:p>
          <a:p>
            <a:pPr marL="788670" lvl="2" indent="0">
              <a:buNone/>
            </a:pPr>
            <a:r>
              <a:rPr lang="en-US" dirty="0">
                <a:solidFill>
                  <a:schemeClr val="accent1">
                    <a:lumMod val="50000"/>
                  </a:schemeClr>
                </a:solidFill>
                <a:effectLst>
                  <a:outerShdw blurRad="38100" dist="38100" dir="2700000" algn="tl">
                    <a:srgbClr val="000000">
                      <a:alpha val="43137"/>
                    </a:srgbClr>
                  </a:outerShdw>
                </a:effectLst>
              </a:rPr>
              <a: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46</a:t>
            </a:fld>
            <a:endParaRPr lang="en-US" dirty="0"/>
          </a:p>
        </p:txBody>
      </p:sp>
    </p:spTree>
    <p:extLst>
      <p:ext uri="{BB962C8B-B14F-4D97-AF65-F5344CB8AC3E}">
        <p14:creationId xmlns:p14="http://schemas.microsoft.com/office/powerpoint/2010/main" val="19105011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Beans – Lifecycle – Initialization</a:t>
            </a:r>
          </a:p>
        </p:txBody>
      </p:sp>
      <p:sp>
        <p:nvSpPr>
          <p:cNvPr id="3" name="Text Placeholder 2"/>
          <p:cNvSpPr>
            <a:spLocks noGrp="1"/>
          </p:cNvSpPr>
          <p:nvPr>
            <p:ph type="body" idx="1"/>
          </p:nvPr>
        </p:nvSpPr>
        <p:spPr/>
        <p:txBody>
          <a:bodyPr>
            <a:normAutofit/>
          </a:bodyPr>
          <a:lstStyle/>
          <a:p>
            <a:r>
              <a:rPr lang="en-US" dirty="0"/>
              <a:t>In the XML-based configuration metadata, you can use the </a:t>
            </a:r>
            <a:r>
              <a:rPr lang="en-US" dirty="0" err="1"/>
              <a:t>init</a:t>
            </a:r>
            <a:r>
              <a:rPr lang="en-US" dirty="0"/>
              <a:t>-method attribute to specify the name of the method that has a void no-argument signature. </a:t>
            </a:r>
          </a:p>
          <a:p>
            <a:pPr marL="0" indent="0">
              <a:buNone/>
            </a:pPr>
            <a:r>
              <a:rPr lang="en-US" dirty="0" smtClean="0"/>
              <a:t>	</a:t>
            </a:r>
            <a:r>
              <a:rPr lang="en-US" sz="2300" dirty="0" smtClean="0">
                <a:solidFill>
                  <a:srgbClr val="002060"/>
                </a:solidFill>
                <a:effectLst>
                  <a:outerShdw blurRad="38100" dist="38100" dir="2700000" algn="tl">
                    <a:srgbClr val="000000">
                      <a:alpha val="43137"/>
                    </a:srgbClr>
                  </a:outerShdw>
                </a:effectLst>
              </a:rPr>
              <a:t>&lt;</a:t>
            </a:r>
            <a:r>
              <a:rPr lang="en-US" sz="2300" dirty="0">
                <a:solidFill>
                  <a:srgbClr val="002060"/>
                </a:solidFill>
                <a:effectLst>
                  <a:outerShdw blurRad="38100" dist="38100" dir="2700000" algn="tl">
                    <a:srgbClr val="000000">
                      <a:alpha val="43137"/>
                    </a:srgbClr>
                  </a:outerShdw>
                </a:effectLst>
              </a:rPr>
              <a:t>bean id="..." class="..." </a:t>
            </a:r>
            <a:r>
              <a:rPr lang="en-US" sz="2300" dirty="0" err="1">
                <a:solidFill>
                  <a:srgbClr val="002060"/>
                </a:solidFill>
                <a:effectLst>
                  <a:outerShdw blurRad="38100" dist="38100" dir="2700000" algn="tl">
                    <a:srgbClr val="000000">
                      <a:alpha val="43137"/>
                    </a:srgbClr>
                  </a:outerShdw>
                </a:effectLst>
              </a:rPr>
              <a:t>init</a:t>
            </a:r>
            <a:r>
              <a:rPr lang="en-US" sz="2300" dirty="0">
                <a:solidFill>
                  <a:srgbClr val="002060"/>
                </a:solidFill>
                <a:effectLst>
                  <a:outerShdw blurRad="38100" dist="38100" dir="2700000" algn="tl">
                    <a:srgbClr val="000000">
                      <a:alpha val="43137"/>
                    </a:srgbClr>
                  </a:outerShdw>
                </a:effectLst>
              </a:rPr>
              <a:t>-method="</a:t>
            </a:r>
            <a:r>
              <a:rPr lang="en-US" sz="2300" dirty="0" err="1">
                <a:solidFill>
                  <a:srgbClr val="002060"/>
                </a:solidFill>
                <a:effectLst>
                  <a:outerShdw blurRad="38100" dist="38100" dir="2700000" algn="tl">
                    <a:srgbClr val="000000">
                      <a:alpha val="43137"/>
                    </a:srgbClr>
                  </a:outerShdw>
                </a:effectLst>
              </a:rPr>
              <a:t>init</a:t>
            </a:r>
            <a:r>
              <a:rPr lang="en-US" sz="2300" dirty="0" smtClean="0">
                <a:solidFill>
                  <a:srgbClr val="002060"/>
                </a:solidFill>
                <a:effectLst>
                  <a:outerShdw blurRad="38100" dist="38100" dir="2700000" algn="tl">
                    <a:srgbClr val="000000">
                      <a:alpha val="43137"/>
                    </a:srgbClr>
                  </a:outerShdw>
                </a:effectLst>
              </a:rPr>
              <a:t>"/&gt;</a:t>
            </a:r>
          </a:p>
          <a:p>
            <a:pPr marL="0" indent="0">
              <a:buNone/>
            </a:pPr>
            <a:endParaRPr lang="en-US" sz="2300" dirty="0">
              <a:solidFill>
                <a:srgbClr val="002060"/>
              </a:solidFill>
              <a:effectLst>
                <a:outerShdw blurRad="38100" dist="38100" dir="2700000" algn="tl">
                  <a:srgbClr val="000000">
                    <a:alpha val="43137"/>
                  </a:srgbClr>
                </a:outerShdw>
              </a:effectLst>
            </a:endParaRPr>
          </a:p>
          <a:p>
            <a:pPr marL="0" indent="0">
              <a:buNone/>
            </a:pPr>
            <a:r>
              <a:rPr lang="en-US" sz="2300" dirty="0" smtClean="0">
                <a:solidFill>
                  <a:srgbClr val="002060"/>
                </a:solidFill>
                <a:effectLst>
                  <a:outerShdw blurRad="38100" dist="38100" dir="2700000" algn="tl">
                    <a:srgbClr val="000000">
                      <a:alpha val="43137"/>
                    </a:srgbClr>
                  </a:outerShdw>
                </a:effectLst>
              </a:rPr>
              <a:t>	&lt;</a:t>
            </a:r>
            <a:r>
              <a:rPr lang="en-US" sz="2300" dirty="0">
                <a:solidFill>
                  <a:srgbClr val="002060"/>
                </a:solidFill>
                <a:effectLst>
                  <a:outerShdw blurRad="38100" dist="38100" dir="2700000" algn="tl">
                    <a:srgbClr val="000000">
                      <a:alpha val="43137"/>
                    </a:srgbClr>
                  </a:outerShdw>
                </a:effectLst>
              </a:rPr>
              <a:t>bean id = "</a:t>
            </a:r>
            <a:r>
              <a:rPr lang="en-US" sz="2300" dirty="0" err="1">
                <a:solidFill>
                  <a:srgbClr val="002060"/>
                </a:solidFill>
                <a:effectLst>
                  <a:outerShdw blurRad="38100" dist="38100" dir="2700000" algn="tl">
                    <a:srgbClr val="000000">
                      <a:alpha val="43137"/>
                    </a:srgbClr>
                  </a:outerShdw>
                </a:effectLst>
              </a:rPr>
              <a:t>exampleBean</a:t>
            </a:r>
            <a:r>
              <a:rPr lang="en-US" sz="2300" dirty="0">
                <a:solidFill>
                  <a:srgbClr val="002060"/>
                </a:solidFill>
                <a:effectLst>
                  <a:outerShdw blurRad="38100" dist="38100" dir="2700000" algn="tl">
                    <a:srgbClr val="000000">
                      <a:alpha val="43137"/>
                    </a:srgbClr>
                  </a:outerShdw>
                </a:effectLst>
              </a:rPr>
              <a:t>" class = "</a:t>
            </a:r>
            <a:r>
              <a:rPr lang="en-US" sz="2300" dirty="0" err="1">
                <a:solidFill>
                  <a:srgbClr val="002060"/>
                </a:solidFill>
                <a:effectLst>
                  <a:outerShdw blurRad="38100" dist="38100" dir="2700000" algn="tl">
                    <a:srgbClr val="000000">
                      <a:alpha val="43137"/>
                    </a:srgbClr>
                  </a:outerShdw>
                </a:effectLst>
              </a:rPr>
              <a:t>examples.ExampleBean</a:t>
            </a:r>
            <a:r>
              <a:rPr lang="en-US" sz="2300" dirty="0">
                <a:solidFill>
                  <a:srgbClr val="002060"/>
                </a:solidFill>
                <a:effectLst>
                  <a:outerShdw blurRad="38100" dist="38100" dir="2700000" algn="tl">
                    <a:srgbClr val="000000">
                      <a:alpha val="43137"/>
                    </a:srgbClr>
                  </a:outerShdw>
                </a:effectLst>
              </a:rPr>
              <a:t>" </a:t>
            </a:r>
            <a:r>
              <a:rPr lang="en-US" sz="2300" dirty="0" err="1">
                <a:solidFill>
                  <a:srgbClr val="002060"/>
                </a:solidFill>
                <a:effectLst>
                  <a:outerShdw blurRad="38100" dist="38100" dir="2700000" algn="tl">
                    <a:srgbClr val="000000">
                      <a:alpha val="43137"/>
                    </a:srgbClr>
                  </a:outerShdw>
                </a:effectLst>
              </a:rPr>
              <a:t>init</a:t>
            </a:r>
            <a:r>
              <a:rPr lang="en-US" sz="2300" dirty="0">
                <a:solidFill>
                  <a:srgbClr val="002060"/>
                </a:solidFill>
                <a:effectLst>
                  <a:outerShdw blurRad="38100" dist="38100" dir="2700000" algn="tl">
                    <a:srgbClr val="000000">
                      <a:alpha val="43137"/>
                    </a:srgbClr>
                  </a:outerShdw>
                </a:effectLst>
              </a:rPr>
              <a:t>-method = "</a:t>
            </a:r>
            <a:r>
              <a:rPr lang="en-US" sz="2300" dirty="0" err="1">
                <a:solidFill>
                  <a:srgbClr val="002060"/>
                </a:solidFill>
                <a:effectLst>
                  <a:outerShdw blurRad="38100" dist="38100" dir="2700000" algn="tl">
                    <a:srgbClr val="000000">
                      <a:alpha val="43137"/>
                    </a:srgbClr>
                  </a:outerShdw>
                </a:effectLst>
              </a:rPr>
              <a:t>init</a:t>
            </a:r>
            <a:r>
              <a:rPr lang="en-US" sz="2300" dirty="0">
                <a:solidFill>
                  <a:srgbClr val="002060"/>
                </a:solidFill>
                <a:effectLst>
                  <a:outerShdw blurRad="38100" dist="38100" dir="2700000" algn="tl">
                    <a:srgbClr val="000000">
                      <a:alpha val="43137"/>
                    </a:srgbClr>
                  </a:outerShdw>
                </a:effectLst>
              </a:rPr>
              <a:t>"/&gt;</a:t>
            </a:r>
          </a:p>
          <a:p>
            <a:pPr marL="1025525" lvl="2" indent="0">
              <a:buNone/>
            </a:pPr>
            <a:r>
              <a:rPr lang="en-US" dirty="0">
                <a:solidFill>
                  <a:srgbClr val="002060"/>
                </a:solidFill>
                <a:effectLst>
                  <a:outerShdw blurRad="38100" dist="38100" dir="2700000" algn="tl">
                    <a:srgbClr val="000000">
                      <a:alpha val="43137"/>
                    </a:srgbClr>
                  </a:outerShdw>
                </a:effectLst>
              </a:rPr>
              <a:t>public class </a:t>
            </a:r>
            <a:r>
              <a:rPr lang="en-US" dirty="0" err="1">
                <a:solidFill>
                  <a:srgbClr val="002060"/>
                </a:solidFill>
                <a:effectLst>
                  <a:outerShdw blurRad="38100" dist="38100" dir="2700000" algn="tl">
                    <a:srgbClr val="000000">
                      <a:alpha val="43137"/>
                    </a:srgbClr>
                  </a:outerShdw>
                </a:effectLst>
              </a:rPr>
              <a:t>ExampleBean</a:t>
            </a:r>
            <a:r>
              <a:rPr lang="en-US" dirty="0">
                <a:solidFill>
                  <a:srgbClr val="002060"/>
                </a:solidFill>
                <a:effectLst>
                  <a:outerShdw blurRad="38100" dist="38100" dir="2700000" algn="tl">
                    <a:srgbClr val="000000">
                      <a:alpha val="43137"/>
                    </a:srgbClr>
                  </a:outerShdw>
                </a:effectLst>
              </a:rPr>
              <a:t> {</a:t>
            </a:r>
          </a:p>
          <a:p>
            <a:pPr marL="1025525" lvl="2" indent="0">
              <a:buNone/>
            </a:pPr>
            <a:r>
              <a:rPr lang="en-US" dirty="0">
                <a:solidFill>
                  <a:srgbClr val="002060"/>
                </a:solidFill>
                <a:effectLst>
                  <a:outerShdw blurRad="38100" dist="38100" dir="2700000" algn="tl">
                    <a:srgbClr val="000000">
                      <a:alpha val="43137"/>
                    </a:srgbClr>
                  </a:outerShdw>
                </a:effectLst>
              </a:rPr>
              <a:t>   public void </a:t>
            </a:r>
            <a:r>
              <a:rPr lang="en-US" dirty="0" err="1">
                <a:solidFill>
                  <a:srgbClr val="002060"/>
                </a:solidFill>
                <a:effectLst>
                  <a:outerShdw blurRad="38100" dist="38100" dir="2700000" algn="tl">
                    <a:srgbClr val="000000">
                      <a:alpha val="43137"/>
                    </a:srgbClr>
                  </a:outerShdw>
                </a:effectLst>
              </a:rPr>
              <a:t>init</a:t>
            </a:r>
            <a:r>
              <a:rPr lang="en-US" dirty="0">
                <a:solidFill>
                  <a:srgbClr val="002060"/>
                </a:solidFill>
                <a:effectLst>
                  <a:outerShdw blurRad="38100" dist="38100" dir="2700000" algn="tl">
                    <a:srgbClr val="000000">
                      <a:alpha val="43137"/>
                    </a:srgbClr>
                  </a:outerShdw>
                </a:effectLst>
              </a:rPr>
              <a:t>() {</a:t>
            </a:r>
          </a:p>
          <a:p>
            <a:pPr marL="1025525" lvl="2" indent="0">
              <a:buNone/>
            </a:pPr>
            <a:r>
              <a:rPr lang="en-US" dirty="0">
                <a:solidFill>
                  <a:srgbClr val="002060"/>
                </a:solidFill>
                <a:effectLst>
                  <a:outerShdw blurRad="38100" dist="38100" dir="2700000" algn="tl">
                    <a:srgbClr val="000000">
                      <a:alpha val="43137"/>
                    </a:srgbClr>
                  </a:outerShdw>
                </a:effectLst>
              </a:rPr>
              <a:t>      // do some initialization work</a:t>
            </a:r>
          </a:p>
          <a:p>
            <a:pPr marL="1025525" lvl="2" indent="0">
              <a:buNone/>
            </a:pPr>
            <a:r>
              <a:rPr lang="en-US" dirty="0">
                <a:solidFill>
                  <a:srgbClr val="002060"/>
                </a:solidFill>
                <a:effectLst>
                  <a:outerShdw blurRad="38100" dist="38100" dir="2700000" algn="tl">
                    <a:srgbClr val="000000">
                      <a:alpha val="43137"/>
                    </a:srgbClr>
                  </a:outerShdw>
                </a:effectLst>
              </a:rPr>
              <a:t>   }</a:t>
            </a:r>
          </a:p>
          <a:p>
            <a:pPr marL="1025525" lvl="2" indent="0">
              <a:buNone/>
            </a:pPr>
            <a:r>
              <a:rPr lang="en-US" dirty="0">
                <a:solidFill>
                  <a:srgbClr val="002060"/>
                </a:solidFill>
                <a:effectLst>
                  <a:outerShdw blurRad="38100" dist="38100" dir="2700000" algn="tl">
                    <a:srgbClr val="000000">
                      <a:alpha val="43137"/>
                    </a:srgbClr>
                  </a:outerShdw>
                </a:effectLst>
              </a:rPr>
              <a: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47</a:t>
            </a:fld>
            <a:endParaRPr lang="en-US" dirty="0"/>
          </a:p>
        </p:txBody>
      </p:sp>
    </p:spTree>
    <p:extLst>
      <p:ext uri="{BB962C8B-B14F-4D97-AF65-F5344CB8AC3E}">
        <p14:creationId xmlns:p14="http://schemas.microsoft.com/office/powerpoint/2010/main" val="3596439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Beans – Lifecycle – Initialization</a:t>
            </a:r>
          </a:p>
        </p:txBody>
      </p:sp>
      <p:sp>
        <p:nvSpPr>
          <p:cNvPr id="3" name="Text Placeholder 2"/>
          <p:cNvSpPr>
            <a:spLocks noGrp="1"/>
          </p:cNvSpPr>
          <p:nvPr>
            <p:ph type="body" idx="1"/>
          </p:nvPr>
        </p:nvSpPr>
        <p:spPr/>
        <p:txBody>
          <a:bodyPr>
            <a:normAutofit lnSpcReduction="10000"/>
          </a:bodyPr>
          <a:lstStyle/>
          <a:p>
            <a:r>
              <a:rPr lang="en-US" dirty="0"/>
              <a:t>Annotate the method with @</a:t>
            </a:r>
            <a:r>
              <a:rPr lang="en-US" dirty="0" err="1"/>
              <a:t>PostConstruct</a:t>
            </a:r>
            <a:r>
              <a:rPr lang="en-US" dirty="0"/>
              <a:t> </a:t>
            </a:r>
          </a:p>
          <a:p>
            <a:pPr marL="788670" lvl="2" indent="0">
              <a:buNone/>
            </a:pPr>
            <a:r>
              <a:rPr lang="en-US" dirty="0">
                <a:solidFill>
                  <a:srgbClr val="002060"/>
                </a:solidFill>
                <a:effectLst>
                  <a:outerShdw blurRad="38100" dist="38100" dir="2700000" algn="tl">
                    <a:srgbClr val="000000">
                      <a:alpha val="43137"/>
                    </a:srgbClr>
                  </a:outerShdw>
                </a:effectLst>
              </a:rPr>
              <a:t>@</a:t>
            </a:r>
            <a:r>
              <a:rPr lang="en-US" dirty="0" err="1">
                <a:solidFill>
                  <a:srgbClr val="002060"/>
                </a:solidFill>
                <a:effectLst>
                  <a:outerShdw blurRad="38100" dist="38100" dir="2700000" algn="tl">
                    <a:srgbClr val="000000">
                      <a:alpha val="43137"/>
                    </a:srgbClr>
                  </a:outerShdw>
                </a:effectLst>
              </a:rPr>
              <a:t>PostConstruct</a:t>
            </a:r>
            <a:endParaRPr lang="en-US" dirty="0">
              <a:solidFill>
                <a:srgbClr val="002060"/>
              </a:solidFill>
              <a:effectLst>
                <a:outerShdw blurRad="38100" dist="38100" dir="2700000" algn="tl">
                  <a:srgbClr val="000000">
                    <a:alpha val="43137"/>
                  </a:srgbClr>
                </a:outerShdw>
              </a:effectLst>
            </a:endParaRPr>
          </a:p>
          <a:p>
            <a:pPr marL="788670" lvl="2" indent="0">
              <a:buNone/>
            </a:pPr>
            <a:r>
              <a:rPr lang="en-US" dirty="0">
                <a:solidFill>
                  <a:srgbClr val="002060"/>
                </a:solidFill>
                <a:effectLst>
                  <a:outerShdw blurRad="38100" dist="38100" dir="2700000" algn="tl">
                    <a:srgbClr val="000000">
                      <a:alpha val="43137"/>
                    </a:srgbClr>
                  </a:outerShdw>
                </a:effectLst>
              </a:rPr>
              <a:t>public void </a:t>
            </a:r>
            <a:r>
              <a:rPr lang="en-US" dirty="0" err="1">
                <a:solidFill>
                  <a:srgbClr val="002060"/>
                </a:solidFill>
                <a:effectLst>
                  <a:outerShdw blurRad="38100" dist="38100" dir="2700000" algn="tl">
                    <a:srgbClr val="000000">
                      <a:alpha val="43137"/>
                    </a:srgbClr>
                  </a:outerShdw>
                </a:effectLst>
              </a:rPr>
              <a:t>init</a:t>
            </a:r>
            <a:r>
              <a:rPr lang="en-US" dirty="0">
                <a:solidFill>
                  <a:srgbClr val="002060"/>
                </a:solidFill>
                <a:effectLst>
                  <a:outerShdw blurRad="38100" dist="38100" dir="2700000" algn="tl">
                    <a:srgbClr val="000000">
                      <a:alpha val="43137"/>
                    </a:srgbClr>
                  </a:outerShdw>
                </a:effectLst>
              </a:rPr>
              <a:t>() {</a:t>
            </a:r>
          </a:p>
          <a:p>
            <a:pPr marL="788670" lvl="2" indent="0">
              <a:buNone/>
            </a:pPr>
            <a:r>
              <a:rPr lang="en-US" dirty="0">
                <a:solidFill>
                  <a:srgbClr val="002060"/>
                </a:solidFill>
                <a:effectLst>
                  <a:outerShdw blurRad="38100" dist="38100" dir="2700000" algn="tl">
                    <a:srgbClr val="000000">
                      <a:alpha val="43137"/>
                    </a:srgbClr>
                  </a:outerShdw>
                </a:effectLst>
              </a:rPr>
              <a:t>    ...</a:t>
            </a:r>
          </a:p>
          <a:p>
            <a:pPr marL="788670" lvl="2" indent="0">
              <a:buNone/>
            </a:pPr>
            <a:r>
              <a:rPr lang="en-US" dirty="0">
                <a:solidFill>
                  <a:srgbClr val="002060"/>
                </a:solidFill>
                <a:effectLst>
                  <a:outerShdw blurRad="38100" dist="38100" dir="2700000" algn="tl">
                    <a:srgbClr val="000000">
                      <a:alpha val="43137"/>
                    </a:srgbClr>
                  </a:outerShdw>
                </a:effectLst>
              </a:rPr>
              <a:t>}</a:t>
            </a:r>
          </a:p>
          <a:p>
            <a:r>
              <a:rPr lang="en-US" dirty="0"/>
              <a:t>A </a:t>
            </a:r>
            <a:r>
              <a:rPr lang="en-US" dirty="0" err="1"/>
              <a:t>PostConstruct</a:t>
            </a:r>
            <a:r>
              <a:rPr lang="en-US" dirty="0"/>
              <a:t> interceptor method must not throw application exceptions, but it may be declared to throw checked exceptions including the </a:t>
            </a:r>
            <a:r>
              <a:rPr lang="en-US" dirty="0" err="1"/>
              <a:t>java.lang.Exception</a:t>
            </a:r>
            <a:r>
              <a:rPr lang="en-US" dirty="0"/>
              <a:t> if the same interceptor method interposes on business or timeout methods in addition to lifecycle events. </a:t>
            </a:r>
          </a:p>
          <a:p>
            <a:r>
              <a:rPr lang="en-US" dirty="0"/>
              <a:t>If a </a:t>
            </a:r>
            <a:r>
              <a:rPr lang="en-US" dirty="0" err="1"/>
              <a:t>PostConstruct</a:t>
            </a:r>
            <a:r>
              <a:rPr lang="en-US" dirty="0"/>
              <a:t> interceptor method returns a value, it is ignored by the container.</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48</a:t>
            </a:fld>
            <a:endParaRPr lang="en-US" dirty="0"/>
          </a:p>
        </p:txBody>
      </p:sp>
    </p:spTree>
    <p:extLst>
      <p:ext uri="{BB962C8B-B14F-4D97-AF65-F5344CB8AC3E}">
        <p14:creationId xmlns:p14="http://schemas.microsoft.com/office/powerpoint/2010/main" val="36542907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Beans – Lifecycle - Destruction</a:t>
            </a:r>
          </a:p>
        </p:txBody>
      </p:sp>
      <p:sp>
        <p:nvSpPr>
          <p:cNvPr id="3" name="Text Placeholder 2"/>
          <p:cNvSpPr>
            <a:spLocks noGrp="1"/>
          </p:cNvSpPr>
          <p:nvPr>
            <p:ph type="body" idx="1"/>
          </p:nvPr>
        </p:nvSpPr>
        <p:spPr/>
        <p:txBody>
          <a:bodyPr/>
          <a:lstStyle/>
          <a:p>
            <a:r>
              <a:rPr lang="en-US" dirty="0"/>
              <a:t>The  </a:t>
            </a:r>
            <a:r>
              <a:rPr lang="en-US" dirty="0" err="1"/>
              <a:t>org.springframework.beans.factory.DisposableBean</a:t>
            </a:r>
            <a:r>
              <a:rPr lang="en-US" dirty="0"/>
              <a:t> interface specifies a single method:</a:t>
            </a:r>
          </a:p>
          <a:p>
            <a:pPr marL="0" indent="0">
              <a:buNone/>
            </a:pPr>
            <a:r>
              <a:rPr lang="en-US" dirty="0"/>
              <a:t>	</a:t>
            </a:r>
            <a:r>
              <a:rPr lang="en-US" dirty="0">
                <a:solidFill>
                  <a:srgbClr val="002060"/>
                </a:solidFill>
                <a:effectLst>
                  <a:outerShdw blurRad="38100" dist="38100" dir="2700000" algn="tl">
                    <a:srgbClr val="000000">
                      <a:alpha val="43137"/>
                    </a:srgbClr>
                  </a:outerShdw>
                </a:effectLst>
              </a:rPr>
              <a:t>void destroy() throws Exception;</a:t>
            </a:r>
          </a:p>
          <a:p>
            <a:r>
              <a:rPr lang="en-US" dirty="0"/>
              <a:t>Can simply implement the above interface and finalization work can be done inside destroy() method as follows </a:t>
            </a:r>
          </a:p>
          <a:p>
            <a:pPr marL="788670" lvl="2" indent="0">
              <a:buNone/>
            </a:pPr>
            <a:r>
              <a:rPr lang="en-US" dirty="0">
                <a:solidFill>
                  <a:srgbClr val="002060"/>
                </a:solidFill>
                <a:effectLst>
                  <a:outerShdw blurRad="38100" dist="38100" dir="2700000" algn="tl">
                    <a:srgbClr val="000000">
                      <a:alpha val="43137"/>
                    </a:srgbClr>
                  </a:outerShdw>
                </a:effectLst>
              </a:rPr>
              <a:t>public class </a:t>
            </a:r>
            <a:r>
              <a:rPr lang="en-US" dirty="0" err="1">
                <a:solidFill>
                  <a:srgbClr val="002060"/>
                </a:solidFill>
                <a:effectLst>
                  <a:outerShdw blurRad="38100" dist="38100" dir="2700000" algn="tl">
                    <a:srgbClr val="000000">
                      <a:alpha val="43137"/>
                    </a:srgbClr>
                  </a:outerShdw>
                </a:effectLst>
              </a:rPr>
              <a:t>ExampleBean</a:t>
            </a:r>
            <a:r>
              <a:rPr lang="en-US" dirty="0">
                <a:solidFill>
                  <a:srgbClr val="002060"/>
                </a:solidFill>
                <a:effectLst>
                  <a:outerShdw blurRad="38100" dist="38100" dir="2700000" algn="tl">
                    <a:srgbClr val="000000">
                      <a:alpha val="43137"/>
                    </a:srgbClr>
                  </a:outerShdw>
                </a:effectLst>
              </a:rPr>
              <a:t> implements </a:t>
            </a:r>
            <a:r>
              <a:rPr lang="en-US" dirty="0" err="1">
                <a:solidFill>
                  <a:srgbClr val="002060"/>
                </a:solidFill>
                <a:effectLst>
                  <a:outerShdw blurRad="38100" dist="38100" dir="2700000" algn="tl">
                    <a:srgbClr val="000000">
                      <a:alpha val="43137"/>
                    </a:srgbClr>
                  </a:outerShdw>
                </a:effectLst>
              </a:rPr>
              <a:t>DisposableBean</a:t>
            </a:r>
            <a:r>
              <a:rPr lang="en-US" dirty="0">
                <a:solidFill>
                  <a:srgbClr val="002060"/>
                </a:solidFill>
                <a:effectLst>
                  <a:outerShdw blurRad="38100" dist="38100" dir="2700000" algn="tl">
                    <a:srgbClr val="000000">
                      <a:alpha val="43137"/>
                    </a:srgbClr>
                  </a:outerShdw>
                </a:effectLst>
              </a:rPr>
              <a:t> {</a:t>
            </a:r>
          </a:p>
          <a:p>
            <a:pPr marL="788670" lvl="2" indent="0">
              <a:buNone/>
            </a:pPr>
            <a:r>
              <a:rPr lang="en-US" dirty="0">
                <a:solidFill>
                  <a:srgbClr val="002060"/>
                </a:solidFill>
                <a:effectLst>
                  <a:outerShdw blurRad="38100" dist="38100" dir="2700000" algn="tl">
                    <a:srgbClr val="000000">
                      <a:alpha val="43137"/>
                    </a:srgbClr>
                  </a:outerShdw>
                </a:effectLst>
              </a:rPr>
              <a:t>   public void destroy() {</a:t>
            </a:r>
          </a:p>
          <a:p>
            <a:pPr marL="788670" lvl="2" indent="0">
              <a:buNone/>
            </a:pPr>
            <a:r>
              <a:rPr lang="en-US" dirty="0">
                <a:solidFill>
                  <a:srgbClr val="002060"/>
                </a:solidFill>
                <a:effectLst>
                  <a:outerShdw blurRad="38100" dist="38100" dir="2700000" algn="tl">
                    <a:srgbClr val="000000">
                      <a:alpha val="43137"/>
                    </a:srgbClr>
                  </a:outerShdw>
                </a:effectLst>
              </a:rPr>
              <a:t>      // do some destruction work</a:t>
            </a:r>
          </a:p>
          <a:p>
            <a:pPr marL="788670" lvl="2" indent="0">
              <a:buNone/>
            </a:pPr>
            <a:r>
              <a:rPr lang="en-US" dirty="0">
                <a:solidFill>
                  <a:srgbClr val="002060"/>
                </a:solidFill>
                <a:effectLst>
                  <a:outerShdw blurRad="38100" dist="38100" dir="2700000" algn="tl">
                    <a:srgbClr val="000000">
                      <a:alpha val="43137"/>
                    </a:srgbClr>
                  </a:outerShdw>
                </a:effectLst>
              </a:rPr>
              <a:t>   }</a:t>
            </a:r>
          </a:p>
          <a:p>
            <a:pPr marL="788670" lvl="2" indent="0">
              <a:buNone/>
            </a:pPr>
            <a:r>
              <a:rPr lang="en-US" dirty="0">
                <a:solidFill>
                  <a:srgbClr val="002060"/>
                </a:solidFill>
                <a:effectLst>
                  <a:outerShdw blurRad="38100" dist="38100" dir="2700000" algn="tl">
                    <a:srgbClr val="000000">
                      <a:alpha val="43137"/>
                    </a:srgbClr>
                  </a:outerShdw>
                </a:effectLst>
              </a:rPr>
              <a: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49</a:t>
            </a:fld>
            <a:endParaRPr lang="en-US" dirty="0"/>
          </a:p>
        </p:txBody>
      </p:sp>
    </p:spTree>
    <p:extLst>
      <p:ext uri="{BB962C8B-B14F-4D97-AF65-F5344CB8AC3E}">
        <p14:creationId xmlns:p14="http://schemas.microsoft.com/office/powerpoint/2010/main" val="80457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dirty="0"/>
          </a:p>
        </p:txBody>
      </p:sp>
      <p:sp>
        <p:nvSpPr>
          <p:cNvPr id="2" name="Title 1"/>
          <p:cNvSpPr>
            <a:spLocks noGrp="1"/>
          </p:cNvSpPr>
          <p:nvPr>
            <p:ph type="title"/>
          </p:nvPr>
        </p:nvSpPr>
        <p:spPr/>
        <p:txBody>
          <a:bodyPr/>
          <a:lstStyle/>
          <a:p>
            <a:r>
              <a:rPr lang="en-US" dirty="0"/>
              <a:t>What is Spring Framework?</a:t>
            </a:r>
          </a:p>
        </p:txBody>
      </p:sp>
      <p:pic>
        <p:nvPicPr>
          <p:cNvPr id="5" name="Picture 4"/>
          <p:cNvPicPr>
            <a:picLocks noChangeAspect="1"/>
          </p:cNvPicPr>
          <p:nvPr/>
        </p:nvPicPr>
        <p:blipFill>
          <a:blip r:embed="rId2"/>
          <a:stretch>
            <a:fillRect/>
          </a:stretch>
        </p:blipFill>
        <p:spPr>
          <a:xfrm>
            <a:off x="3178629" y="1627443"/>
            <a:ext cx="5837614" cy="4814445"/>
          </a:xfrm>
          <a:prstGeom prst="rect">
            <a:avLst/>
          </a:prstGeom>
        </p:spPr>
      </p:pic>
      <p:sp>
        <p:nvSpPr>
          <p:cNvPr id="4" name="Slide Number Placeholder 3"/>
          <p:cNvSpPr>
            <a:spLocks noGrp="1"/>
          </p:cNvSpPr>
          <p:nvPr>
            <p:ph type="sldNum" idx="12"/>
          </p:nvPr>
        </p:nvSpPr>
        <p:spPr/>
        <p:txBody>
          <a:bodyPr/>
          <a:lstStyle/>
          <a:p>
            <a:fld id="{00000000-1234-1234-1234-123412341234}" type="slidenum">
              <a:rPr lang="en-US" smtClean="0"/>
              <a:pPr/>
              <a:t>5</a:t>
            </a:fld>
            <a:endParaRPr lang="en-US" dirty="0"/>
          </a:p>
        </p:txBody>
      </p:sp>
    </p:spTree>
    <p:extLst>
      <p:ext uri="{BB962C8B-B14F-4D97-AF65-F5344CB8AC3E}">
        <p14:creationId xmlns:p14="http://schemas.microsoft.com/office/powerpoint/2010/main" val="32000309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Beans – Lifecycle – Destruction</a:t>
            </a:r>
          </a:p>
        </p:txBody>
      </p:sp>
      <p:sp>
        <p:nvSpPr>
          <p:cNvPr id="3" name="Text Placeholder 2"/>
          <p:cNvSpPr>
            <a:spLocks noGrp="1"/>
          </p:cNvSpPr>
          <p:nvPr>
            <p:ph type="body" idx="1"/>
          </p:nvPr>
        </p:nvSpPr>
        <p:spPr/>
        <p:txBody>
          <a:bodyPr>
            <a:normAutofit lnSpcReduction="10000"/>
          </a:bodyPr>
          <a:lstStyle/>
          <a:p>
            <a:r>
              <a:rPr lang="en-US" dirty="0"/>
              <a:t>In the XML-based configuration metadata, you can use the destroy-method attribute to specify the name of the method that has a </a:t>
            </a:r>
            <a:r>
              <a:rPr lang="en-US" dirty="0">
                <a:solidFill>
                  <a:srgbClr val="FF0000"/>
                </a:solidFill>
              </a:rPr>
              <a:t>void no-argument signature</a:t>
            </a:r>
            <a:r>
              <a:rPr lang="en-US" dirty="0"/>
              <a:t>.</a:t>
            </a:r>
          </a:p>
          <a:p>
            <a:pPr marL="0" indent="0">
              <a:buNone/>
            </a:pPr>
            <a:r>
              <a:rPr lang="en-US" dirty="0"/>
              <a:t>	&lt;bean id="..." class="..." destroy-method="destroy"/&gt;</a:t>
            </a:r>
          </a:p>
          <a:p>
            <a:r>
              <a:rPr lang="en-US" dirty="0"/>
              <a:t>Example</a:t>
            </a:r>
          </a:p>
          <a:p>
            <a:pPr marL="788670" lvl="2" indent="0">
              <a:buNone/>
            </a:pPr>
            <a:r>
              <a:rPr lang="en-US" dirty="0">
                <a:solidFill>
                  <a:srgbClr val="002060"/>
                </a:solidFill>
                <a:effectLst>
                  <a:outerShdw blurRad="38100" dist="38100" dir="2700000" algn="tl">
                    <a:srgbClr val="000000">
                      <a:alpha val="43137"/>
                    </a:srgbClr>
                  </a:outerShdw>
                </a:effectLst>
              </a:rPr>
              <a:t>&lt;bean id = "</a:t>
            </a:r>
            <a:r>
              <a:rPr lang="en-US" dirty="0" err="1">
                <a:solidFill>
                  <a:srgbClr val="002060"/>
                </a:solidFill>
                <a:effectLst>
                  <a:outerShdw blurRad="38100" dist="38100" dir="2700000" algn="tl">
                    <a:srgbClr val="000000">
                      <a:alpha val="43137"/>
                    </a:srgbClr>
                  </a:outerShdw>
                </a:effectLst>
              </a:rPr>
              <a:t>exampleBean</a:t>
            </a:r>
            <a:r>
              <a:rPr lang="en-US" dirty="0">
                <a:solidFill>
                  <a:srgbClr val="002060"/>
                </a:solidFill>
                <a:effectLst>
                  <a:outerShdw blurRad="38100" dist="38100" dir="2700000" algn="tl">
                    <a:srgbClr val="000000">
                      <a:alpha val="43137"/>
                    </a:srgbClr>
                  </a:outerShdw>
                </a:effectLst>
              </a:rPr>
              <a:t>" class = "</a:t>
            </a:r>
            <a:r>
              <a:rPr lang="en-US" dirty="0" err="1">
                <a:solidFill>
                  <a:srgbClr val="002060"/>
                </a:solidFill>
                <a:effectLst>
                  <a:outerShdw blurRad="38100" dist="38100" dir="2700000" algn="tl">
                    <a:srgbClr val="000000">
                      <a:alpha val="43137"/>
                    </a:srgbClr>
                  </a:outerShdw>
                </a:effectLst>
              </a:rPr>
              <a:t>examples.ExampleBean</a:t>
            </a:r>
            <a:r>
              <a:rPr lang="en-US" dirty="0">
                <a:solidFill>
                  <a:srgbClr val="002060"/>
                </a:solidFill>
                <a:effectLst>
                  <a:outerShdw blurRad="38100" dist="38100" dir="2700000" algn="tl">
                    <a:srgbClr val="000000">
                      <a:alpha val="43137"/>
                    </a:srgbClr>
                  </a:outerShdw>
                </a:effectLst>
              </a:rPr>
              <a:t>" </a:t>
            </a:r>
            <a:r>
              <a:rPr lang="en-US" dirty="0">
                <a:solidFill>
                  <a:srgbClr val="FF0000"/>
                </a:solidFill>
                <a:effectLst>
                  <a:outerShdw blurRad="38100" dist="38100" dir="2700000" algn="tl">
                    <a:srgbClr val="000000">
                      <a:alpha val="43137"/>
                    </a:srgbClr>
                  </a:outerShdw>
                </a:effectLst>
              </a:rPr>
              <a:t>destroy-method = "destroy"</a:t>
            </a:r>
            <a:r>
              <a:rPr lang="en-US" dirty="0">
                <a:solidFill>
                  <a:srgbClr val="002060"/>
                </a:solidFill>
                <a:effectLst>
                  <a:outerShdw blurRad="38100" dist="38100" dir="2700000" algn="tl">
                    <a:srgbClr val="000000">
                      <a:alpha val="43137"/>
                    </a:srgbClr>
                  </a:outerShdw>
                </a:effectLst>
              </a:rPr>
              <a:t>/&gt;</a:t>
            </a:r>
          </a:p>
          <a:p>
            <a:pPr marL="788670" lvl="2" indent="0">
              <a:buNone/>
            </a:pPr>
            <a:r>
              <a:rPr lang="en-US" dirty="0">
                <a:solidFill>
                  <a:srgbClr val="002060"/>
                </a:solidFill>
                <a:effectLst>
                  <a:outerShdw blurRad="38100" dist="38100" dir="2700000" algn="tl">
                    <a:srgbClr val="000000">
                      <a:alpha val="43137"/>
                    </a:srgbClr>
                  </a:outerShdw>
                </a:effectLst>
              </a:rPr>
              <a:t>public class </a:t>
            </a:r>
            <a:r>
              <a:rPr lang="en-US" dirty="0" err="1">
                <a:solidFill>
                  <a:srgbClr val="002060"/>
                </a:solidFill>
                <a:effectLst>
                  <a:outerShdw blurRad="38100" dist="38100" dir="2700000" algn="tl">
                    <a:srgbClr val="000000">
                      <a:alpha val="43137"/>
                    </a:srgbClr>
                  </a:outerShdw>
                </a:effectLst>
              </a:rPr>
              <a:t>ExampleBean</a:t>
            </a:r>
            <a:r>
              <a:rPr lang="en-US" dirty="0">
                <a:solidFill>
                  <a:srgbClr val="002060"/>
                </a:solidFill>
                <a:effectLst>
                  <a:outerShdw blurRad="38100" dist="38100" dir="2700000" algn="tl">
                    <a:srgbClr val="000000">
                      <a:alpha val="43137"/>
                    </a:srgbClr>
                  </a:outerShdw>
                </a:effectLst>
              </a:rPr>
              <a:t> {</a:t>
            </a:r>
          </a:p>
          <a:p>
            <a:pPr marL="788670" lvl="2" indent="0">
              <a:buNone/>
            </a:pPr>
            <a:r>
              <a:rPr lang="en-US" dirty="0">
                <a:solidFill>
                  <a:srgbClr val="002060"/>
                </a:solidFill>
                <a:effectLst>
                  <a:outerShdw blurRad="38100" dist="38100" dir="2700000" algn="tl">
                    <a:srgbClr val="000000">
                      <a:alpha val="43137"/>
                    </a:srgbClr>
                  </a:outerShdw>
                </a:effectLst>
              </a:rPr>
              <a:t>   public void </a:t>
            </a:r>
            <a:r>
              <a:rPr lang="en-US" dirty="0">
                <a:solidFill>
                  <a:srgbClr val="FF0000"/>
                </a:solidFill>
                <a:effectLst>
                  <a:outerShdw blurRad="38100" dist="38100" dir="2700000" algn="tl">
                    <a:srgbClr val="000000">
                      <a:alpha val="43137"/>
                    </a:srgbClr>
                  </a:outerShdw>
                </a:effectLst>
              </a:rPr>
              <a:t>destroy()</a:t>
            </a:r>
            <a:r>
              <a:rPr lang="en-US" dirty="0">
                <a:solidFill>
                  <a:srgbClr val="002060"/>
                </a:solidFill>
                <a:effectLst>
                  <a:outerShdw blurRad="38100" dist="38100" dir="2700000" algn="tl">
                    <a:srgbClr val="000000">
                      <a:alpha val="43137"/>
                    </a:srgbClr>
                  </a:outerShdw>
                </a:effectLst>
              </a:rPr>
              <a:t> {</a:t>
            </a:r>
          </a:p>
          <a:p>
            <a:pPr marL="788670" lvl="2" indent="0">
              <a:buNone/>
            </a:pPr>
            <a:r>
              <a:rPr lang="en-US" dirty="0">
                <a:solidFill>
                  <a:srgbClr val="002060"/>
                </a:solidFill>
                <a:effectLst>
                  <a:outerShdw blurRad="38100" dist="38100" dir="2700000" algn="tl">
                    <a:srgbClr val="000000">
                      <a:alpha val="43137"/>
                    </a:srgbClr>
                  </a:outerShdw>
                </a:effectLst>
              </a:rPr>
              <a:t>      // do some destruction work</a:t>
            </a:r>
          </a:p>
          <a:p>
            <a:pPr marL="788670" lvl="2" indent="0">
              <a:buNone/>
            </a:pPr>
            <a:r>
              <a:rPr lang="en-US" dirty="0">
                <a:solidFill>
                  <a:srgbClr val="002060"/>
                </a:solidFill>
                <a:effectLst>
                  <a:outerShdw blurRad="38100" dist="38100" dir="2700000" algn="tl">
                    <a:srgbClr val="000000">
                      <a:alpha val="43137"/>
                    </a:srgbClr>
                  </a:outerShdw>
                </a:effectLst>
              </a:rPr>
              <a:t>   }</a:t>
            </a:r>
          </a:p>
          <a:p>
            <a:pPr marL="788670" lvl="2" indent="0">
              <a:buNone/>
            </a:pPr>
            <a:r>
              <a:rPr lang="en-US" dirty="0">
                <a:solidFill>
                  <a:srgbClr val="002060"/>
                </a:solidFill>
                <a:effectLst>
                  <a:outerShdw blurRad="38100" dist="38100" dir="2700000" algn="tl">
                    <a:srgbClr val="000000">
                      <a:alpha val="43137"/>
                    </a:srgbClr>
                  </a:outerShdw>
                </a:effectLst>
              </a:rPr>
              <a: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50</a:t>
            </a:fld>
            <a:endParaRPr lang="en-US" dirty="0"/>
          </a:p>
        </p:txBody>
      </p:sp>
    </p:spTree>
    <p:extLst>
      <p:ext uri="{BB962C8B-B14F-4D97-AF65-F5344CB8AC3E}">
        <p14:creationId xmlns:p14="http://schemas.microsoft.com/office/powerpoint/2010/main" val="38172029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Beans – Lifecycle – Destruction</a:t>
            </a:r>
          </a:p>
        </p:txBody>
      </p:sp>
      <p:sp>
        <p:nvSpPr>
          <p:cNvPr id="3" name="Text Placeholder 2"/>
          <p:cNvSpPr>
            <a:spLocks noGrp="1"/>
          </p:cNvSpPr>
          <p:nvPr>
            <p:ph type="body" idx="1"/>
          </p:nvPr>
        </p:nvSpPr>
        <p:spPr/>
        <p:txBody>
          <a:bodyPr>
            <a:normAutofit/>
          </a:bodyPr>
          <a:lstStyle/>
          <a:p>
            <a:r>
              <a:rPr lang="en-US" dirty="0"/>
              <a:t>Annotate the method with @</a:t>
            </a:r>
            <a:r>
              <a:rPr lang="en-US" dirty="0" err="1"/>
              <a:t>PreDestroy</a:t>
            </a:r>
            <a:endParaRPr lang="en-US" dirty="0"/>
          </a:p>
          <a:p>
            <a:pPr marL="788670" lvl="2" indent="0">
              <a:buNone/>
            </a:pPr>
            <a:r>
              <a:rPr lang="en-US" dirty="0">
                <a:solidFill>
                  <a:srgbClr val="002060"/>
                </a:solidFill>
                <a:effectLst>
                  <a:outerShdw blurRad="38100" dist="38100" dir="2700000" algn="tl">
                    <a:srgbClr val="000000">
                      <a:alpha val="43137"/>
                    </a:srgbClr>
                  </a:outerShdw>
                </a:effectLst>
              </a:rPr>
              <a:t>@</a:t>
            </a:r>
            <a:r>
              <a:rPr lang="en-US" dirty="0" err="1">
                <a:solidFill>
                  <a:srgbClr val="002060"/>
                </a:solidFill>
                <a:effectLst>
                  <a:outerShdw blurRad="38100" dist="38100" dir="2700000" algn="tl">
                    <a:srgbClr val="000000">
                      <a:alpha val="43137"/>
                    </a:srgbClr>
                  </a:outerShdw>
                </a:effectLst>
              </a:rPr>
              <a:t>PreDestroy</a:t>
            </a:r>
            <a:endParaRPr lang="en-US" dirty="0">
              <a:solidFill>
                <a:srgbClr val="002060"/>
              </a:solidFill>
              <a:effectLst>
                <a:outerShdw blurRad="38100" dist="38100" dir="2700000" algn="tl">
                  <a:srgbClr val="000000">
                    <a:alpha val="43137"/>
                  </a:srgbClr>
                </a:outerShdw>
              </a:effectLst>
            </a:endParaRPr>
          </a:p>
          <a:p>
            <a:pPr marL="788670" lvl="2" indent="0">
              <a:buNone/>
            </a:pPr>
            <a:r>
              <a:rPr lang="en-US" dirty="0">
                <a:solidFill>
                  <a:srgbClr val="002060"/>
                </a:solidFill>
                <a:effectLst>
                  <a:outerShdw blurRad="38100" dist="38100" dir="2700000" algn="tl">
                    <a:srgbClr val="000000">
                      <a:alpha val="43137"/>
                    </a:srgbClr>
                  </a:outerShdw>
                </a:effectLst>
              </a:rPr>
              <a:t>public void destroy() {</a:t>
            </a:r>
          </a:p>
          <a:p>
            <a:pPr marL="788670" lvl="2" indent="0">
              <a:buNone/>
            </a:pPr>
            <a:r>
              <a:rPr lang="en-US" dirty="0">
                <a:solidFill>
                  <a:srgbClr val="002060"/>
                </a:solidFill>
                <a:effectLst>
                  <a:outerShdw blurRad="38100" dist="38100" dir="2700000" algn="tl">
                    <a:srgbClr val="000000">
                      <a:alpha val="43137"/>
                    </a:srgbClr>
                  </a:outerShdw>
                </a:effectLst>
              </a:rPr>
              <a:t>    ...</a:t>
            </a:r>
          </a:p>
          <a:p>
            <a:pPr marL="788670" lvl="2" indent="0">
              <a:buNone/>
            </a:pPr>
            <a:r>
              <a:rPr lang="en-US" dirty="0">
                <a:solidFill>
                  <a:srgbClr val="002060"/>
                </a:solidFill>
                <a:effectLst>
                  <a:outerShdw blurRad="38100" dist="38100" dir="2700000" algn="tl">
                    <a:srgbClr val="000000">
                      <a:alpha val="43137"/>
                    </a:srgbClr>
                  </a:outerShdw>
                </a:effectLst>
              </a:rPr>
              <a: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51</a:t>
            </a:fld>
            <a:endParaRPr lang="en-US" dirty="0"/>
          </a:p>
        </p:txBody>
      </p:sp>
    </p:spTree>
    <p:extLst>
      <p:ext uri="{BB962C8B-B14F-4D97-AF65-F5344CB8AC3E}">
        <p14:creationId xmlns:p14="http://schemas.microsoft.com/office/powerpoint/2010/main" val="6948779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initialization and destroy methods</a:t>
            </a:r>
          </a:p>
        </p:txBody>
      </p:sp>
      <p:sp>
        <p:nvSpPr>
          <p:cNvPr id="3" name="Text Placeholder 2"/>
          <p:cNvSpPr>
            <a:spLocks noGrp="1"/>
          </p:cNvSpPr>
          <p:nvPr>
            <p:ph type="body" idx="1"/>
          </p:nvPr>
        </p:nvSpPr>
        <p:spPr/>
        <p:txBody>
          <a:bodyPr/>
          <a:lstStyle/>
          <a:p>
            <a:r>
              <a:rPr lang="en-US" dirty="0"/>
              <a:t>If you have too many beans having initialization and/or destroy methods with the same name, you don't need to declare </a:t>
            </a:r>
            <a:r>
              <a:rPr lang="en-US" b="1" dirty="0" err="1"/>
              <a:t>init</a:t>
            </a:r>
            <a:r>
              <a:rPr lang="en-US" b="1" dirty="0"/>
              <a:t>-method</a:t>
            </a:r>
            <a:r>
              <a:rPr lang="en-US" dirty="0"/>
              <a:t> and </a:t>
            </a:r>
            <a:r>
              <a:rPr lang="en-US" b="1" dirty="0"/>
              <a:t>destroy-method</a:t>
            </a:r>
            <a:r>
              <a:rPr lang="en-US" dirty="0"/>
              <a:t> on each individual bean. </a:t>
            </a:r>
          </a:p>
          <a:p>
            <a:r>
              <a:rPr lang="en-US" dirty="0"/>
              <a:t>Instead, the framework provides the flexibility to configure such situation using </a:t>
            </a:r>
            <a:r>
              <a:rPr lang="en-US" b="1" dirty="0"/>
              <a:t>default-</a:t>
            </a:r>
            <a:r>
              <a:rPr lang="en-US" b="1" dirty="0" err="1"/>
              <a:t>init</a:t>
            </a:r>
            <a:r>
              <a:rPr lang="en-US" b="1" dirty="0"/>
              <a:t>-method</a:t>
            </a:r>
            <a:r>
              <a:rPr lang="en-US" dirty="0"/>
              <a:t> and </a:t>
            </a:r>
            <a:r>
              <a:rPr lang="en-US" b="1" dirty="0"/>
              <a:t>default-destroy-method</a:t>
            </a:r>
            <a:r>
              <a:rPr lang="en-US" dirty="0"/>
              <a:t> attributes on the &lt;beans&gt; element as follows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52</a:t>
            </a:fld>
            <a:endParaRPr lang="en-US" dirty="0"/>
          </a:p>
        </p:txBody>
      </p:sp>
      <p:pic>
        <p:nvPicPr>
          <p:cNvPr id="5" name="Picture 4"/>
          <p:cNvPicPr>
            <a:picLocks noChangeAspect="1"/>
          </p:cNvPicPr>
          <p:nvPr/>
        </p:nvPicPr>
        <p:blipFill>
          <a:blip r:embed="rId2"/>
          <a:stretch>
            <a:fillRect/>
          </a:stretch>
        </p:blipFill>
        <p:spPr>
          <a:xfrm>
            <a:off x="3338061" y="4114800"/>
            <a:ext cx="5999089" cy="2198914"/>
          </a:xfrm>
          <a:prstGeom prst="rect">
            <a:avLst/>
          </a:prstGeom>
        </p:spPr>
      </p:pic>
    </p:spTree>
    <p:extLst>
      <p:ext uri="{BB962C8B-B14F-4D97-AF65-F5344CB8AC3E}">
        <p14:creationId xmlns:p14="http://schemas.microsoft.com/office/powerpoint/2010/main" val="18606013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Instantiating Beans </a:t>
            </a:r>
          </a:p>
        </p:txBody>
      </p:sp>
      <p:sp>
        <p:nvSpPr>
          <p:cNvPr id="3" name="Text Placeholder 2"/>
          <p:cNvSpPr>
            <a:spLocks noGrp="1"/>
          </p:cNvSpPr>
          <p:nvPr>
            <p:ph type="body" idx="1"/>
          </p:nvPr>
        </p:nvSpPr>
        <p:spPr/>
        <p:txBody>
          <a:bodyPr>
            <a:normAutofit fontScale="85000" lnSpcReduction="10000"/>
          </a:bodyPr>
          <a:lstStyle/>
          <a:p>
            <a:pPr algn="l"/>
            <a:r>
              <a:rPr lang="en-US" dirty="0">
                <a:solidFill>
                  <a:schemeClr val="tx1"/>
                </a:solidFill>
              </a:rPr>
              <a:t>Instantiating with a Constructor</a:t>
            </a:r>
            <a:r>
              <a:rPr lang="en-US" b="1" dirty="0"/>
              <a:t/>
            </a:r>
            <a:br>
              <a:rPr lang="en-US" b="1" dirty="0"/>
            </a:br>
            <a:r>
              <a:rPr lang="en-US" i="1" dirty="0">
                <a:solidFill>
                  <a:schemeClr val="accent1">
                    <a:lumMod val="50000"/>
                  </a:schemeClr>
                </a:solidFill>
                <a:effectLst>
                  <a:outerShdw blurRad="38100" dist="38100" dir="2700000" algn="tl">
                    <a:srgbClr val="000000">
                      <a:alpha val="43137"/>
                    </a:srgbClr>
                  </a:outerShdw>
                </a:effectLst>
              </a:rPr>
              <a:t>&lt;bean id="</a:t>
            </a:r>
            <a:r>
              <a:rPr lang="en-US" i="1" dirty="0" err="1">
                <a:solidFill>
                  <a:schemeClr val="accent1">
                    <a:lumMod val="50000"/>
                  </a:schemeClr>
                </a:solidFill>
                <a:effectLst>
                  <a:outerShdw blurRad="38100" dist="38100" dir="2700000" algn="tl">
                    <a:srgbClr val="000000">
                      <a:alpha val="43137"/>
                    </a:srgbClr>
                  </a:outerShdw>
                </a:effectLst>
              </a:rPr>
              <a:t>exampleBean</a:t>
            </a:r>
            <a:r>
              <a:rPr lang="en-US" i="1" dirty="0">
                <a:solidFill>
                  <a:schemeClr val="accent1">
                    <a:lumMod val="50000"/>
                  </a:schemeClr>
                </a:solidFill>
                <a:effectLst>
                  <a:outerShdw blurRad="38100" dist="38100" dir="2700000" algn="tl">
                    <a:srgbClr val="000000">
                      <a:alpha val="43137"/>
                    </a:srgbClr>
                  </a:outerShdw>
                </a:effectLst>
              </a:rPr>
              <a:t>" class="</a:t>
            </a:r>
            <a:r>
              <a:rPr lang="en-US" i="1" dirty="0" err="1">
                <a:solidFill>
                  <a:schemeClr val="accent1">
                    <a:lumMod val="50000"/>
                  </a:schemeClr>
                </a:solidFill>
                <a:effectLst>
                  <a:outerShdw blurRad="38100" dist="38100" dir="2700000" algn="tl">
                    <a:srgbClr val="000000">
                      <a:alpha val="43137"/>
                    </a:srgbClr>
                  </a:outerShdw>
                </a:effectLst>
              </a:rPr>
              <a:t>examples.ExampleBean</a:t>
            </a:r>
            <a:r>
              <a:rPr lang="en-US" i="1" dirty="0">
                <a:solidFill>
                  <a:schemeClr val="accent1">
                    <a:lumMod val="50000"/>
                  </a:schemeClr>
                </a:solidFill>
                <a:effectLst>
                  <a:outerShdw blurRad="38100" dist="38100" dir="2700000" algn="tl">
                    <a:srgbClr val="000000">
                      <a:alpha val="43137"/>
                    </a:srgbClr>
                  </a:outerShdw>
                </a:effectLst>
              </a:rPr>
              <a:t>" /&gt;</a:t>
            </a:r>
            <a:br>
              <a:rPr lang="en-US" i="1" dirty="0">
                <a:solidFill>
                  <a:schemeClr val="accent1">
                    <a:lumMod val="50000"/>
                  </a:schemeClr>
                </a:solidFill>
                <a:effectLst>
                  <a:outerShdw blurRad="38100" dist="38100" dir="2700000" algn="tl">
                    <a:srgbClr val="000000">
                      <a:alpha val="43137"/>
                    </a:srgbClr>
                  </a:outerShdw>
                </a:effectLst>
              </a:rPr>
            </a:br>
            <a:r>
              <a:rPr lang="en-US" i="1" dirty="0">
                <a:solidFill>
                  <a:schemeClr val="accent1">
                    <a:lumMod val="50000"/>
                  </a:schemeClr>
                </a:solidFill>
                <a:effectLst>
                  <a:outerShdw blurRad="38100" dist="38100" dir="2700000" algn="tl">
                    <a:srgbClr val="000000">
                      <a:alpha val="43137"/>
                    </a:srgbClr>
                  </a:outerShdw>
                </a:effectLst>
              </a:rPr>
              <a:t>&lt;bean name="</a:t>
            </a:r>
            <a:r>
              <a:rPr lang="en-US" i="1" dirty="0" err="1">
                <a:solidFill>
                  <a:schemeClr val="accent1">
                    <a:lumMod val="50000"/>
                  </a:schemeClr>
                </a:solidFill>
                <a:effectLst>
                  <a:outerShdw blurRad="38100" dist="38100" dir="2700000" algn="tl">
                    <a:srgbClr val="000000">
                      <a:alpha val="43137"/>
                    </a:srgbClr>
                  </a:outerShdw>
                </a:effectLst>
              </a:rPr>
              <a:t>anotherExample</a:t>
            </a:r>
            <a:r>
              <a:rPr lang="en-US" i="1" dirty="0">
                <a:solidFill>
                  <a:schemeClr val="accent1">
                    <a:lumMod val="50000"/>
                  </a:schemeClr>
                </a:solidFill>
                <a:effectLst>
                  <a:outerShdw blurRad="38100" dist="38100" dir="2700000" algn="tl">
                    <a:srgbClr val="000000">
                      <a:alpha val="43137"/>
                    </a:srgbClr>
                  </a:outerShdw>
                </a:effectLst>
              </a:rPr>
              <a:t>" class="</a:t>
            </a:r>
            <a:r>
              <a:rPr lang="en-US" i="1" dirty="0" err="1">
                <a:solidFill>
                  <a:schemeClr val="accent1">
                    <a:lumMod val="50000"/>
                  </a:schemeClr>
                </a:solidFill>
                <a:effectLst>
                  <a:outerShdw blurRad="38100" dist="38100" dir="2700000" algn="tl">
                    <a:srgbClr val="000000">
                      <a:alpha val="43137"/>
                    </a:srgbClr>
                  </a:outerShdw>
                </a:effectLst>
              </a:rPr>
              <a:t>examples.ExampleBeanTwo</a:t>
            </a:r>
            <a:r>
              <a:rPr lang="en-US" i="1" dirty="0">
                <a:solidFill>
                  <a:schemeClr val="accent1">
                    <a:lumMod val="50000"/>
                  </a:schemeClr>
                </a:solidFill>
                <a:effectLst>
                  <a:outerShdw blurRad="38100" dist="38100" dir="2700000" algn="tl">
                    <a:srgbClr val="000000">
                      <a:alpha val="43137"/>
                    </a:srgbClr>
                  </a:outerShdw>
                </a:effectLst>
              </a:rPr>
              <a:t>" /&gt;</a:t>
            </a:r>
            <a:r>
              <a:rPr lang="en-US" dirty="0">
                <a:solidFill>
                  <a:schemeClr val="accent1">
                    <a:lumMod val="50000"/>
                  </a:schemeClr>
                </a:solidFill>
                <a:effectLst>
                  <a:outerShdw blurRad="38100" dist="38100" dir="2700000" algn="tl">
                    <a:srgbClr val="000000">
                      <a:alpha val="43137"/>
                    </a:srgbClr>
                  </a:outerShdw>
                </a:effectLst>
              </a:rPr>
              <a:t> </a:t>
            </a:r>
            <a:r>
              <a:rPr lang="en-US" dirty="0"/>
              <a:t/>
            </a:r>
            <a:br>
              <a:rPr lang="en-US" dirty="0"/>
            </a:br>
            <a:endParaRPr lang="en-US" dirty="0"/>
          </a:p>
          <a:p>
            <a:r>
              <a:rPr lang="en-US" dirty="0">
                <a:solidFill>
                  <a:schemeClr val="tx1"/>
                </a:solidFill>
              </a:rPr>
              <a:t>Instantiating with a Static Factory Method</a:t>
            </a:r>
          </a:p>
          <a:p>
            <a:pPr marL="336550" lvl="1" indent="0" algn="l">
              <a:buNone/>
            </a:pPr>
            <a:r>
              <a:rPr lang="en-US" i="1" dirty="0">
                <a:solidFill>
                  <a:schemeClr val="accent1">
                    <a:lumMod val="50000"/>
                  </a:schemeClr>
                </a:solidFill>
                <a:effectLst>
                  <a:outerShdw blurRad="38100" dist="38100" dir="2700000" algn="tl">
                    <a:srgbClr val="000000">
                      <a:alpha val="43137"/>
                    </a:srgbClr>
                  </a:outerShdw>
                </a:effectLst>
              </a:rPr>
              <a:t>&lt;bean id="</a:t>
            </a:r>
            <a:r>
              <a:rPr lang="en-US" i="1" dirty="0" err="1">
                <a:solidFill>
                  <a:schemeClr val="accent1">
                    <a:lumMod val="50000"/>
                  </a:schemeClr>
                </a:solidFill>
                <a:effectLst>
                  <a:outerShdw blurRad="38100" dist="38100" dir="2700000" algn="tl">
                    <a:srgbClr val="000000">
                      <a:alpha val="43137"/>
                    </a:srgbClr>
                  </a:outerShdw>
                </a:effectLst>
              </a:rPr>
              <a:t>clientService</a:t>
            </a:r>
            <a:r>
              <a:rPr lang="en-US" i="1" dirty="0">
                <a:solidFill>
                  <a:schemeClr val="accent1">
                    <a:lumMod val="50000"/>
                  </a:schemeClr>
                </a:solidFill>
                <a:effectLst>
                  <a:outerShdw blurRad="38100" dist="38100" dir="2700000" algn="tl">
                    <a:srgbClr val="000000">
                      <a:alpha val="43137"/>
                    </a:srgbClr>
                  </a:outerShdw>
                </a:effectLst>
              </a:rPr>
              <a:t>“ class="</a:t>
            </a:r>
            <a:r>
              <a:rPr lang="en-US" i="1" dirty="0" err="1">
                <a:solidFill>
                  <a:schemeClr val="accent1">
                    <a:lumMod val="50000"/>
                  </a:schemeClr>
                </a:solidFill>
                <a:effectLst>
                  <a:outerShdw blurRad="38100" dist="38100" dir="2700000" algn="tl">
                    <a:srgbClr val="000000">
                      <a:alpha val="43137"/>
                    </a:srgbClr>
                  </a:outerShdw>
                </a:effectLst>
              </a:rPr>
              <a:t>examples.ClientService</a:t>
            </a:r>
            <a:r>
              <a:rPr lang="en-US" i="1" dirty="0">
                <a:solidFill>
                  <a:schemeClr val="accent1">
                    <a:lumMod val="50000"/>
                  </a:schemeClr>
                </a:solidFill>
                <a:effectLst>
                  <a:outerShdw blurRad="38100" dist="38100" dir="2700000" algn="tl">
                    <a:srgbClr val="000000">
                      <a:alpha val="43137"/>
                    </a:srgbClr>
                  </a:outerShdw>
                </a:effectLst>
              </a:rPr>
              <a:t>“ factory-method="</a:t>
            </a:r>
            <a:r>
              <a:rPr lang="en-US" i="1" dirty="0" err="1">
                <a:solidFill>
                  <a:schemeClr val="accent1">
                    <a:lumMod val="50000"/>
                  </a:schemeClr>
                </a:solidFill>
                <a:effectLst>
                  <a:outerShdw blurRad="38100" dist="38100" dir="2700000" algn="tl">
                    <a:srgbClr val="000000">
                      <a:alpha val="43137"/>
                    </a:srgbClr>
                  </a:outerShdw>
                </a:effectLst>
              </a:rPr>
              <a:t>createInstance</a:t>
            </a:r>
            <a:r>
              <a:rPr lang="en-US" i="1" dirty="0">
                <a:solidFill>
                  <a:schemeClr val="accent1">
                    <a:lumMod val="50000"/>
                  </a:schemeClr>
                </a:solidFill>
                <a:effectLst>
                  <a:outerShdw blurRad="38100" dist="38100" dir="2700000" algn="tl">
                    <a:srgbClr val="000000">
                      <a:alpha val="43137"/>
                    </a:srgbClr>
                  </a:outerShdw>
                </a:effectLst>
              </a:rPr>
              <a:t>"/&gt; </a:t>
            </a:r>
          </a:p>
          <a:p>
            <a:pPr marL="336550" lvl="1" indent="0" algn="l">
              <a:buNone/>
            </a:pPr>
            <a:r>
              <a:rPr lang="en-US" i="1" dirty="0">
                <a:solidFill>
                  <a:schemeClr val="accent1">
                    <a:lumMod val="50000"/>
                  </a:schemeClr>
                </a:solidFill>
                <a:effectLst>
                  <a:outerShdw blurRad="38100" dist="38100" dir="2700000" algn="tl">
                    <a:srgbClr val="000000">
                      <a:alpha val="43137"/>
                    </a:srgbClr>
                  </a:outerShdw>
                </a:effectLst>
              </a:rPr>
              <a:t>public class </a:t>
            </a:r>
            <a:r>
              <a:rPr lang="en-US" i="1" dirty="0" err="1">
                <a:solidFill>
                  <a:schemeClr val="accent1">
                    <a:lumMod val="50000"/>
                  </a:schemeClr>
                </a:solidFill>
                <a:effectLst>
                  <a:outerShdw blurRad="38100" dist="38100" dir="2700000" algn="tl">
                    <a:srgbClr val="000000">
                      <a:alpha val="43137"/>
                    </a:srgbClr>
                  </a:outerShdw>
                </a:effectLst>
              </a:rPr>
              <a:t>ClientService</a:t>
            </a:r>
            <a:r>
              <a:rPr lang="en-US" i="1" dirty="0">
                <a:solidFill>
                  <a:schemeClr val="accent1">
                    <a:lumMod val="50000"/>
                  </a:schemeClr>
                </a:solidFill>
                <a:effectLst>
                  <a:outerShdw blurRad="38100" dist="38100" dir="2700000" algn="tl">
                    <a:srgbClr val="000000">
                      <a:alpha val="43137"/>
                    </a:srgbClr>
                  </a:outerShdw>
                </a:effectLst>
              </a:rPr>
              <a:t> {</a:t>
            </a:r>
            <a:br>
              <a:rPr lang="en-US" i="1" dirty="0">
                <a:solidFill>
                  <a:schemeClr val="accent1">
                    <a:lumMod val="50000"/>
                  </a:schemeClr>
                </a:solidFill>
                <a:effectLst>
                  <a:outerShdw blurRad="38100" dist="38100" dir="2700000" algn="tl">
                    <a:srgbClr val="000000">
                      <a:alpha val="43137"/>
                    </a:srgbClr>
                  </a:outerShdw>
                </a:effectLst>
              </a:rPr>
            </a:br>
            <a:r>
              <a:rPr lang="en-US" i="1" dirty="0">
                <a:solidFill>
                  <a:schemeClr val="accent1">
                    <a:lumMod val="50000"/>
                  </a:schemeClr>
                </a:solidFill>
                <a:effectLst>
                  <a:outerShdw blurRad="38100" dist="38100" dir="2700000" algn="tl">
                    <a:srgbClr val="000000">
                      <a:alpha val="43137"/>
                    </a:srgbClr>
                  </a:outerShdw>
                </a:effectLst>
              </a:rPr>
              <a:t>	private static </a:t>
            </a:r>
            <a:r>
              <a:rPr lang="en-US" i="1" dirty="0" err="1">
                <a:solidFill>
                  <a:schemeClr val="accent1">
                    <a:lumMod val="50000"/>
                  </a:schemeClr>
                </a:solidFill>
                <a:effectLst>
                  <a:outerShdw blurRad="38100" dist="38100" dir="2700000" algn="tl">
                    <a:srgbClr val="000000">
                      <a:alpha val="43137"/>
                    </a:srgbClr>
                  </a:outerShdw>
                </a:effectLst>
              </a:rPr>
              <a:t>ClientService</a:t>
            </a:r>
            <a:r>
              <a:rPr lang="en-US" i="1" dirty="0">
                <a:solidFill>
                  <a:schemeClr val="accent1">
                    <a:lumMod val="50000"/>
                  </a:schemeClr>
                </a:solidFill>
                <a:effectLst>
                  <a:outerShdw blurRad="38100" dist="38100" dir="2700000" algn="tl">
                    <a:srgbClr val="000000">
                      <a:alpha val="43137"/>
                    </a:srgbClr>
                  </a:outerShdw>
                </a:effectLst>
              </a:rPr>
              <a:t> </a:t>
            </a:r>
            <a:r>
              <a:rPr lang="en-US" i="1" dirty="0" err="1">
                <a:solidFill>
                  <a:schemeClr val="accent1">
                    <a:lumMod val="50000"/>
                  </a:schemeClr>
                </a:solidFill>
                <a:effectLst>
                  <a:outerShdw blurRad="38100" dist="38100" dir="2700000" algn="tl">
                    <a:srgbClr val="000000">
                      <a:alpha val="43137"/>
                    </a:srgbClr>
                  </a:outerShdw>
                </a:effectLst>
              </a:rPr>
              <a:t>clientService</a:t>
            </a:r>
            <a:r>
              <a:rPr lang="en-US" i="1" dirty="0">
                <a:solidFill>
                  <a:schemeClr val="accent1">
                    <a:lumMod val="50000"/>
                  </a:schemeClr>
                </a:solidFill>
                <a:effectLst>
                  <a:outerShdw blurRad="38100" dist="38100" dir="2700000" algn="tl">
                    <a:srgbClr val="000000">
                      <a:alpha val="43137"/>
                    </a:srgbClr>
                  </a:outerShdw>
                </a:effectLst>
              </a:rPr>
              <a:t> = new </a:t>
            </a:r>
            <a:r>
              <a:rPr lang="en-US" i="1" dirty="0" err="1">
                <a:solidFill>
                  <a:schemeClr val="accent1">
                    <a:lumMod val="50000"/>
                  </a:schemeClr>
                </a:solidFill>
                <a:effectLst>
                  <a:outerShdw blurRad="38100" dist="38100" dir="2700000" algn="tl">
                    <a:srgbClr val="000000">
                      <a:alpha val="43137"/>
                    </a:srgbClr>
                  </a:outerShdw>
                </a:effectLst>
              </a:rPr>
              <a:t>ClientService</a:t>
            </a:r>
            <a:r>
              <a:rPr lang="en-US" i="1" dirty="0" smtClean="0">
                <a:solidFill>
                  <a:schemeClr val="accent1">
                    <a:lumMod val="50000"/>
                  </a:schemeClr>
                </a:solidFill>
                <a:effectLst>
                  <a:outerShdw blurRad="38100" dist="38100" dir="2700000" algn="tl">
                    <a:srgbClr val="000000">
                      <a:alpha val="43137"/>
                    </a:srgbClr>
                  </a:outerShdw>
                </a:effectLst>
              </a:rPr>
              <a:t>();</a:t>
            </a:r>
            <a:r>
              <a:rPr lang="en-US" i="1" dirty="0">
                <a:solidFill>
                  <a:schemeClr val="accent1">
                    <a:lumMod val="50000"/>
                  </a:schemeClr>
                </a:solidFill>
                <a:effectLst>
                  <a:outerShdw blurRad="38100" dist="38100" dir="2700000" algn="tl">
                    <a:srgbClr val="000000">
                      <a:alpha val="43137"/>
                    </a:srgbClr>
                  </a:outerShdw>
                </a:effectLst>
              </a:rPr>
              <a:t>	</a:t>
            </a:r>
          </a:p>
          <a:p>
            <a:pPr marL="336550" lvl="1" indent="0" algn="l">
              <a:buNone/>
            </a:pPr>
            <a:r>
              <a:rPr lang="en-US" i="1" dirty="0">
                <a:solidFill>
                  <a:schemeClr val="accent1">
                    <a:lumMod val="50000"/>
                  </a:schemeClr>
                </a:solidFill>
                <a:effectLst>
                  <a:outerShdw blurRad="38100" dist="38100" dir="2700000" algn="tl">
                    <a:srgbClr val="000000">
                      <a:alpha val="43137"/>
                    </a:srgbClr>
                  </a:outerShdw>
                </a:effectLst>
              </a:rPr>
              <a:t>	private </a:t>
            </a:r>
            <a:r>
              <a:rPr lang="en-US" i="1" dirty="0" err="1">
                <a:solidFill>
                  <a:schemeClr val="accent1">
                    <a:lumMod val="50000"/>
                  </a:schemeClr>
                </a:solidFill>
                <a:effectLst>
                  <a:outerShdw blurRad="38100" dist="38100" dir="2700000" algn="tl">
                    <a:srgbClr val="000000">
                      <a:alpha val="43137"/>
                    </a:srgbClr>
                  </a:outerShdw>
                </a:effectLst>
              </a:rPr>
              <a:t>ClientService</a:t>
            </a:r>
            <a:r>
              <a:rPr lang="en-US" i="1" dirty="0">
                <a:solidFill>
                  <a:schemeClr val="accent1">
                    <a:lumMod val="50000"/>
                  </a:schemeClr>
                </a:solidFill>
                <a:effectLst>
                  <a:outerShdw blurRad="38100" dist="38100" dir="2700000" algn="tl">
                    <a:srgbClr val="000000">
                      <a:alpha val="43137"/>
                    </a:srgbClr>
                  </a:outerShdw>
                </a:effectLst>
              </a:rPr>
              <a:t>() {}</a:t>
            </a:r>
            <a:br>
              <a:rPr lang="en-US" i="1" dirty="0">
                <a:solidFill>
                  <a:schemeClr val="accent1">
                    <a:lumMod val="50000"/>
                  </a:schemeClr>
                </a:solidFill>
                <a:effectLst>
                  <a:outerShdw blurRad="38100" dist="38100" dir="2700000" algn="tl">
                    <a:srgbClr val="000000">
                      <a:alpha val="43137"/>
                    </a:srgbClr>
                  </a:outerShdw>
                </a:effectLst>
              </a:rPr>
            </a:br>
            <a:r>
              <a:rPr lang="en-US" i="1" dirty="0">
                <a:solidFill>
                  <a:schemeClr val="accent1">
                    <a:lumMod val="50000"/>
                  </a:schemeClr>
                </a:solidFill>
                <a:effectLst>
                  <a:outerShdw blurRad="38100" dist="38100" dir="2700000" algn="tl">
                    <a:srgbClr val="000000">
                      <a:alpha val="43137"/>
                    </a:srgbClr>
                  </a:outerShdw>
                </a:effectLst>
              </a:rPr>
              <a:t>	public static </a:t>
            </a:r>
            <a:r>
              <a:rPr lang="en-US" i="1" dirty="0" err="1">
                <a:solidFill>
                  <a:schemeClr val="accent1">
                    <a:lumMod val="50000"/>
                  </a:schemeClr>
                </a:solidFill>
                <a:effectLst>
                  <a:outerShdw blurRad="38100" dist="38100" dir="2700000" algn="tl">
                    <a:srgbClr val="000000">
                      <a:alpha val="43137"/>
                    </a:srgbClr>
                  </a:outerShdw>
                </a:effectLst>
              </a:rPr>
              <a:t>ClientService</a:t>
            </a:r>
            <a:r>
              <a:rPr lang="en-US" i="1" dirty="0">
                <a:solidFill>
                  <a:schemeClr val="accent1">
                    <a:lumMod val="50000"/>
                  </a:schemeClr>
                </a:solidFill>
                <a:effectLst>
                  <a:outerShdw blurRad="38100" dist="38100" dir="2700000" algn="tl">
                    <a:srgbClr val="000000">
                      <a:alpha val="43137"/>
                    </a:srgbClr>
                  </a:outerShdw>
                </a:effectLst>
              </a:rPr>
              <a:t> </a:t>
            </a:r>
            <a:r>
              <a:rPr lang="en-US" i="1" dirty="0" err="1">
                <a:solidFill>
                  <a:schemeClr val="accent1">
                    <a:lumMod val="50000"/>
                  </a:schemeClr>
                </a:solidFill>
                <a:effectLst>
                  <a:outerShdw blurRad="38100" dist="38100" dir="2700000" algn="tl">
                    <a:srgbClr val="000000">
                      <a:alpha val="43137"/>
                    </a:srgbClr>
                  </a:outerShdw>
                </a:effectLst>
              </a:rPr>
              <a:t>createInstance</a:t>
            </a:r>
            <a:r>
              <a:rPr lang="en-US" i="1" dirty="0">
                <a:solidFill>
                  <a:schemeClr val="accent1">
                    <a:lumMod val="50000"/>
                  </a:schemeClr>
                </a:solidFill>
                <a:effectLst>
                  <a:outerShdw blurRad="38100" dist="38100" dir="2700000" algn="tl">
                    <a:srgbClr val="000000">
                      <a:alpha val="43137"/>
                    </a:srgbClr>
                  </a:outerShdw>
                </a:effectLst>
              </a:rPr>
              <a:t>() {</a:t>
            </a:r>
            <a:br>
              <a:rPr lang="en-US" i="1" dirty="0">
                <a:solidFill>
                  <a:schemeClr val="accent1">
                    <a:lumMod val="50000"/>
                  </a:schemeClr>
                </a:solidFill>
                <a:effectLst>
                  <a:outerShdw blurRad="38100" dist="38100" dir="2700000" algn="tl">
                    <a:srgbClr val="000000">
                      <a:alpha val="43137"/>
                    </a:srgbClr>
                  </a:outerShdw>
                </a:effectLst>
              </a:rPr>
            </a:br>
            <a:r>
              <a:rPr lang="en-US" i="1" dirty="0">
                <a:solidFill>
                  <a:schemeClr val="accent1">
                    <a:lumMod val="50000"/>
                  </a:schemeClr>
                </a:solidFill>
                <a:effectLst>
                  <a:outerShdw blurRad="38100" dist="38100" dir="2700000" algn="tl">
                    <a:srgbClr val="000000">
                      <a:alpha val="43137"/>
                    </a:srgbClr>
                  </a:outerShdw>
                </a:effectLst>
              </a:rPr>
              <a:t>		return </a:t>
            </a:r>
            <a:r>
              <a:rPr lang="en-US" i="1" dirty="0" err="1">
                <a:solidFill>
                  <a:schemeClr val="accent1">
                    <a:lumMod val="50000"/>
                  </a:schemeClr>
                </a:solidFill>
                <a:effectLst>
                  <a:outerShdw blurRad="38100" dist="38100" dir="2700000" algn="tl">
                    <a:srgbClr val="000000">
                      <a:alpha val="43137"/>
                    </a:srgbClr>
                  </a:outerShdw>
                </a:effectLst>
              </a:rPr>
              <a:t>clientService</a:t>
            </a:r>
            <a:r>
              <a:rPr lang="en-US" i="1" dirty="0">
                <a:solidFill>
                  <a:schemeClr val="accent1">
                    <a:lumMod val="50000"/>
                  </a:schemeClr>
                </a:solidFill>
                <a:effectLst>
                  <a:outerShdw blurRad="38100" dist="38100" dir="2700000" algn="tl">
                    <a:srgbClr val="000000">
                      <a:alpha val="43137"/>
                    </a:srgbClr>
                  </a:outerShdw>
                </a:effectLst>
              </a:rPr>
              <a:t>;</a:t>
            </a:r>
            <a:br>
              <a:rPr lang="en-US" i="1" dirty="0">
                <a:solidFill>
                  <a:schemeClr val="accent1">
                    <a:lumMod val="50000"/>
                  </a:schemeClr>
                </a:solidFill>
                <a:effectLst>
                  <a:outerShdw blurRad="38100" dist="38100" dir="2700000" algn="tl">
                    <a:srgbClr val="000000">
                      <a:alpha val="43137"/>
                    </a:srgbClr>
                  </a:outerShdw>
                </a:effectLst>
              </a:rPr>
            </a:br>
            <a:r>
              <a:rPr lang="en-US" i="1" dirty="0" smtClean="0">
                <a:solidFill>
                  <a:schemeClr val="accent1">
                    <a:lumMod val="50000"/>
                  </a:schemeClr>
                </a:solidFill>
                <a:effectLst>
                  <a:outerShdw blurRad="38100" dist="38100" dir="2700000" algn="tl">
                    <a:srgbClr val="000000">
                      <a:alpha val="43137"/>
                    </a:srgbClr>
                  </a:outerShdw>
                </a:effectLst>
              </a:rPr>
              <a:t>}</a:t>
            </a:r>
            <a:endParaRPr lang="en-US" dirty="0">
              <a:solidFill>
                <a:schemeClr val="accent1">
                  <a:lumMod val="50000"/>
                </a:schemeClr>
              </a:solidFill>
              <a:effectLst>
                <a:outerShdw blurRad="38100" dist="38100" dir="2700000" algn="tl">
                  <a:srgbClr val="000000">
                    <a:alpha val="43137"/>
                  </a:srgbClr>
                </a:outerShdw>
              </a:effectLst>
            </a:endParaRPr>
          </a:p>
        </p:txBody>
      </p:sp>
      <p:sp>
        <p:nvSpPr>
          <p:cNvPr id="4" name="Slide Number Placeholder 3"/>
          <p:cNvSpPr>
            <a:spLocks noGrp="1"/>
          </p:cNvSpPr>
          <p:nvPr>
            <p:ph type="sldNum" idx="12"/>
          </p:nvPr>
        </p:nvSpPr>
        <p:spPr/>
        <p:txBody>
          <a:bodyPr/>
          <a:lstStyle/>
          <a:p>
            <a:fld id="{00000000-1234-1234-1234-123412341234}" type="slidenum">
              <a:rPr lang="en-US" smtClean="0"/>
              <a:pPr/>
              <a:t>53</a:t>
            </a:fld>
            <a:endParaRPr lang="en-US" dirty="0"/>
          </a:p>
        </p:txBody>
      </p:sp>
    </p:spTree>
    <p:extLst>
      <p:ext uri="{BB962C8B-B14F-4D97-AF65-F5344CB8AC3E}">
        <p14:creationId xmlns:p14="http://schemas.microsoft.com/office/powerpoint/2010/main" val="33337198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Instantiating Beans </a:t>
            </a:r>
          </a:p>
        </p:txBody>
      </p:sp>
      <p:sp>
        <p:nvSpPr>
          <p:cNvPr id="3" name="Text Placeholder 2"/>
          <p:cNvSpPr>
            <a:spLocks noGrp="1"/>
          </p:cNvSpPr>
          <p:nvPr>
            <p:ph type="body" idx="1"/>
          </p:nvPr>
        </p:nvSpPr>
        <p:spPr/>
        <p:txBody>
          <a:bodyPr>
            <a:normAutofit/>
          </a:bodyPr>
          <a:lstStyle/>
          <a:p>
            <a:pPr algn="l"/>
            <a:r>
              <a:rPr lang="en-US" dirty="0"/>
              <a:t>Instantiation using an instance factory method</a:t>
            </a:r>
          </a:p>
          <a:p>
            <a:pPr algn="l"/>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54</a:t>
            </a:fld>
            <a:endParaRPr lang="en-US" dirty="0"/>
          </a:p>
        </p:txBody>
      </p:sp>
      <p:pic>
        <p:nvPicPr>
          <p:cNvPr id="5" name="Picture 4"/>
          <p:cNvPicPr>
            <a:picLocks noChangeAspect="1"/>
          </p:cNvPicPr>
          <p:nvPr/>
        </p:nvPicPr>
        <p:blipFill>
          <a:blip r:embed="rId2"/>
          <a:stretch>
            <a:fillRect/>
          </a:stretch>
        </p:blipFill>
        <p:spPr>
          <a:xfrm>
            <a:off x="1090537" y="2079171"/>
            <a:ext cx="9170984" cy="4238881"/>
          </a:xfrm>
          <a:prstGeom prst="rect">
            <a:avLst/>
          </a:prstGeom>
        </p:spPr>
      </p:pic>
    </p:spTree>
    <p:extLst>
      <p:ext uri="{BB962C8B-B14F-4D97-AF65-F5344CB8AC3E}">
        <p14:creationId xmlns:p14="http://schemas.microsoft.com/office/powerpoint/2010/main" val="27399125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Instantiating Beans </a:t>
            </a:r>
          </a:p>
        </p:txBody>
      </p:sp>
      <p:sp>
        <p:nvSpPr>
          <p:cNvPr id="3" name="Text Placeholder 2"/>
          <p:cNvSpPr>
            <a:spLocks noGrp="1"/>
          </p:cNvSpPr>
          <p:nvPr>
            <p:ph type="body" idx="1"/>
          </p:nvPr>
        </p:nvSpPr>
        <p:spPr/>
        <p:txBody>
          <a:bodyPr>
            <a:normAutofit/>
          </a:bodyPr>
          <a:lstStyle/>
          <a:p>
            <a:r>
              <a:rPr lang="en-US" dirty="0"/>
              <a:t>Instantiating more than one instance factory methods </a:t>
            </a:r>
          </a:p>
          <a:p>
            <a:pPr algn="l"/>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55</a:t>
            </a:fld>
            <a:endParaRPr lang="en-US" dirty="0"/>
          </a:p>
        </p:txBody>
      </p:sp>
      <p:pic>
        <p:nvPicPr>
          <p:cNvPr id="6" name="Picture 5"/>
          <p:cNvPicPr>
            <a:picLocks noChangeAspect="1"/>
          </p:cNvPicPr>
          <p:nvPr/>
        </p:nvPicPr>
        <p:blipFill>
          <a:blip r:embed="rId2"/>
          <a:stretch>
            <a:fillRect/>
          </a:stretch>
        </p:blipFill>
        <p:spPr>
          <a:xfrm>
            <a:off x="1346285" y="2209800"/>
            <a:ext cx="8197101" cy="3633656"/>
          </a:xfrm>
          <a:prstGeom prst="rect">
            <a:avLst/>
          </a:prstGeom>
        </p:spPr>
      </p:pic>
    </p:spTree>
    <p:extLst>
      <p:ext uri="{BB962C8B-B14F-4D97-AF65-F5344CB8AC3E}">
        <p14:creationId xmlns:p14="http://schemas.microsoft.com/office/powerpoint/2010/main" val="227389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Bean Aliasing </a:t>
            </a:r>
            <a:endParaRPr lang="en-US" dirty="0"/>
          </a:p>
        </p:txBody>
      </p:sp>
      <p:sp>
        <p:nvSpPr>
          <p:cNvPr id="3" name="Text Placeholder 2"/>
          <p:cNvSpPr>
            <a:spLocks noGrp="1"/>
          </p:cNvSpPr>
          <p:nvPr>
            <p:ph type="body" idx="1"/>
          </p:nvPr>
        </p:nvSpPr>
        <p:spPr/>
        <p:txBody>
          <a:bodyPr>
            <a:noAutofit/>
          </a:bodyPr>
          <a:lstStyle/>
          <a:p>
            <a:pPr>
              <a:lnSpc>
                <a:spcPct val="100000"/>
              </a:lnSpc>
            </a:pPr>
            <a:r>
              <a:rPr lang="en-US" dirty="0"/>
              <a:t>In a bean definition, you can supply more than one name for the bean</a:t>
            </a:r>
          </a:p>
          <a:p>
            <a:pPr lvl="1">
              <a:lnSpc>
                <a:spcPct val="100000"/>
              </a:lnSpc>
            </a:pPr>
            <a:r>
              <a:rPr lang="en-US" dirty="0"/>
              <a:t>by using a combination of up to one name specified by the id attribute, and any number of other names in the name attribute.</a:t>
            </a:r>
            <a:br>
              <a:rPr lang="en-US" dirty="0"/>
            </a:br>
            <a:r>
              <a:rPr lang="en-US" i="1" dirty="0">
                <a:solidFill>
                  <a:schemeClr val="accent1">
                    <a:lumMod val="50000"/>
                  </a:schemeClr>
                </a:solidFill>
                <a:effectLst>
                  <a:outerShdw blurRad="38100" dist="38100" dir="2700000" algn="tl">
                    <a:srgbClr val="000000">
                      <a:alpha val="43137"/>
                    </a:srgbClr>
                  </a:outerShdw>
                </a:effectLst>
              </a:rPr>
              <a:t>&lt;bean id=“employee" name= “emp1, emp2, emp3" ... /&gt;</a:t>
            </a:r>
          </a:p>
          <a:p>
            <a:pPr lvl="1">
              <a:lnSpc>
                <a:spcPct val="100000"/>
              </a:lnSpc>
            </a:pPr>
            <a:r>
              <a:rPr lang="en-US" dirty="0"/>
              <a:t>These names can be equivalent aliases to the same bean, and are useful for some situations, such as allowing each component in an application to refer to a common dependency by using a bean name that is specific to that component itself</a:t>
            </a:r>
            <a:r>
              <a:rPr lang="en-US" dirty="0" smtClean="0"/>
              <a:t>.</a:t>
            </a:r>
          </a:p>
          <a:p>
            <a:pPr marL="339725" lvl="1" indent="0">
              <a:lnSpc>
                <a:spcPct val="100000"/>
              </a:lnSpc>
              <a:buNone/>
            </a:pPr>
            <a:r>
              <a:rPr lang="en-US" i="1" dirty="0" smtClean="0">
                <a:solidFill>
                  <a:schemeClr val="accent1">
                    <a:lumMod val="50000"/>
                  </a:schemeClr>
                </a:solidFill>
                <a:effectLst>
                  <a:outerShdw blurRad="38100" dist="38100" dir="2700000" algn="tl">
                    <a:srgbClr val="000000">
                      <a:alpha val="43137"/>
                    </a:srgbClr>
                  </a:outerShdw>
                </a:effectLst>
              </a:rPr>
              <a:t>    &lt;</a:t>
            </a:r>
            <a:r>
              <a:rPr lang="en-US" i="1" dirty="0">
                <a:solidFill>
                  <a:schemeClr val="accent1">
                    <a:lumMod val="50000"/>
                  </a:schemeClr>
                </a:solidFill>
                <a:effectLst>
                  <a:outerShdw blurRad="38100" dist="38100" dir="2700000" algn="tl">
                    <a:srgbClr val="000000">
                      <a:alpha val="43137"/>
                    </a:srgbClr>
                  </a:outerShdw>
                </a:effectLst>
              </a:rPr>
              <a:t>alias name="</a:t>
            </a:r>
            <a:r>
              <a:rPr lang="en-US" i="1" dirty="0" err="1">
                <a:solidFill>
                  <a:schemeClr val="accent1">
                    <a:lumMod val="50000"/>
                  </a:schemeClr>
                </a:solidFill>
                <a:effectLst>
                  <a:outerShdw blurRad="38100" dist="38100" dir="2700000" algn="tl">
                    <a:srgbClr val="000000">
                      <a:alpha val="43137"/>
                    </a:srgbClr>
                  </a:outerShdw>
                </a:effectLst>
              </a:rPr>
              <a:t>fromName</a:t>
            </a:r>
            <a:r>
              <a:rPr lang="en-US" i="1" dirty="0">
                <a:solidFill>
                  <a:schemeClr val="accent1">
                    <a:lumMod val="50000"/>
                  </a:schemeClr>
                </a:solidFill>
                <a:effectLst>
                  <a:outerShdw blurRad="38100" dist="38100" dir="2700000" algn="tl">
                    <a:srgbClr val="000000">
                      <a:alpha val="43137"/>
                    </a:srgbClr>
                  </a:outerShdw>
                </a:effectLst>
              </a:rPr>
              <a:t>" alias="</a:t>
            </a:r>
            <a:r>
              <a:rPr lang="en-US" i="1" dirty="0" err="1">
                <a:solidFill>
                  <a:schemeClr val="accent1">
                    <a:lumMod val="50000"/>
                  </a:schemeClr>
                </a:solidFill>
                <a:effectLst>
                  <a:outerShdw blurRad="38100" dist="38100" dir="2700000" algn="tl">
                    <a:srgbClr val="000000">
                      <a:alpha val="43137"/>
                    </a:srgbClr>
                  </a:outerShdw>
                </a:effectLst>
              </a:rPr>
              <a:t>toName</a:t>
            </a:r>
            <a:r>
              <a:rPr lang="en-US" i="1" dirty="0">
                <a:solidFill>
                  <a:schemeClr val="accent1">
                    <a:lumMod val="50000"/>
                  </a:schemeClr>
                </a:solidFill>
                <a:effectLst>
                  <a:outerShdw blurRad="38100" dist="38100" dir="2700000" algn="tl">
                    <a:srgbClr val="000000">
                      <a:alpha val="43137"/>
                    </a:srgbClr>
                  </a:outerShdw>
                </a:effectLst>
              </a:rPr>
              <a:t>"/&gt;</a:t>
            </a:r>
          </a:p>
          <a:p>
            <a:pPr lvl="1">
              <a:lnSpc>
                <a:spcPct val="100000"/>
              </a:lnSpc>
            </a:pPr>
            <a:r>
              <a:rPr lang="en-US" dirty="0"/>
              <a:t>This is useful in case we need to use beans that exist in a different sub-system. </a:t>
            </a:r>
          </a:p>
        </p:txBody>
      </p:sp>
      <p:sp>
        <p:nvSpPr>
          <p:cNvPr id="4" name="Slide Number Placeholder 3"/>
          <p:cNvSpPr>
            <a:spLocks noGrp="1"/>
          </p:cNvSpPr>
          <p:nvPr>
            <p:ph type="sldNum" idx="12"/>
          </p:nvPr>
        </p:nvSpPr>
        <p:spPr/>
        <p:txBody>
          <a:bodyPr/>
          <a:lstStyle/>
          <a:p>
            <a:fld id="{00000000-1234-1234-1234-123412341234}" type="slidenum">
              <a:rPr lang="en-US" smtClean="0"/>
              <a:pPr/>
              <a:t>56</a:t>
            </a:fld>
            <a:endParaRPr lang="en-US" dirty="0"/>
          </a:p>
        </p:txBody>
      </p:sp>
    </p:spTree>
    <p:extLst>
      <p:ext uri="{BB962C8B-B14F-4D97-AF65-F5344CB8AC3E}">
        <p14:creationId xmlns:p14="http://schemas.microsoft.com/office/powerpoint/2010/main" val="25123167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 Bean Definition Inheritance</a:t>
            </a:r>
          </a:p>
        </p:txBody>
      </p:sp>
      <p:sp>
        <p:nvSpPr>
          <p:cNvPr id="3" name="Text Placeholder 2"/>
          <p:cNvSpPr>
            <a:spLocks noGrp="1"/>
          </p:cNvSpPr>
          <p:nvPr>
            <p:ph type="body" idx="1"/>
          </p:nvPr>
        </p:nvSpPr>
        <p:spPr/>
        <p:txBody>
          <a:bodyPr>
            <a:normAutofit/>
          </a:bodyPr>
          <a:lstStyle/>
          <a:p>
            <a:pPr marL="0" indent="0">
              <a:buNone/>
            </a:pPr>
            <a:r>
              <a:rPr lang="en-US" dirty="0"/>
              <a:t>A child bean definition inherits configuration data from a parent definition. The child definition can override some values, or add others, as needed.</a:t>
            </a:r>
          </a:p>
          <a:p>
            <a:pPr marL="0" indent="0">
              <a:buNone/>
            </a:pP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57</a:t>
            </a:fld>
            <a:endParaRPr lang="en-US" dirty="0"/>
          </a:p>
        </p:txBody>
      </p:sp>
      <p:pic>
        <p:nvPicPr>
          <p:cNvPr id="5" name="Picture 4"/>
          <p:cNvPicPr>
            <a:picLocks noChangeAspect="1"/>
          </p:cNvPicPr>
          <p:nvPr/>
        </p:nvPicPr>
        <p:blipFill>
          <a:blip r:embed="rId2"/>
          <a:stretch>
            <a:fillRect/>
          </a:stretch>
        </p:blipFill>
        <p:spPr>
          <a:xfrm>
            <a:off x="2288462" y="3050237"/>
            <a:ext cx="7857024" cy="1673084"/>
          </a:xfrm>
          <a:prstGeom prst="rect">
            <a:avLst/>
          </a:prstGeom>
        </p:spPr>
      </p:pic>
    </p:spTree>
    <p:extLst>
      <p:ext uri="{BB962C8B-B14F-4D97-AF65-F5344CB8AC3E}">
        <p14:creationId xmlns:p14="http://schemas.microsoft.com/office/powerpoint/2010/main" val="16741544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US" smtClean="0"/>
              <a:pPr/>
              <a:t>58</a:t>
            </a:fld>
            <a:endParaRPr lang="en-US" dirty="0"/>
          </a:p>
        </p:txBody>
      </p:sp>
      <p:sp>
        <p:nvSpPr>
          <p:cNvPr id="5" name="Google Shape;91;p1"/>
          <p:cNvSpPr txBox="1">
            <a:spLocks/>
          </p:cNvSpPr>
          <p:nvPr/>
        </p:nvSpPr>
        <p:spPr>
          <a:xfrm>
            <a:off x="0" y="2796630"/>
            <a:ext cx="12196970" cy="148145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vert="horz" wrap="square" lIns="91440" tIns="45720" rIns="91440" bIns="45720" rtlCol="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spcBef>
                <a:spcPct val="0"/>
              </a:spcBef>
            </a:pPr>
            <a:r>
              <a:rPr lang="en-US" sz="4400" kern="1200" dirty="0" smtClean="0">
                <a:solidFill>
                  <a:schemeClr val="accent2"/>
                </a:solidFill>
                <a:latin typeface="Arial" panose="020B0604020202020204" pitchFamily="34" charset="0"/>
                <a:ea typeface="+mj-ea"/>
                <a:cs typeface="Arial" panose="020B0604020202020204" pitchFamily="34" charset="0"/>
              </a:rPr>
              <a:t>Configuration </a:t>
            </a:r>
            <a:r>
              <a:rPr lang="en-US" sz="4400" kern="1200" dirty="0">
                <a:solidFill>
                  <a:schemeClr val="accent2"/>
                </a:solidFill>
                <a:latin typeface="Arial" panose="020B0604020202020204" pitchFamily="34" charset="0"/>
                <a:ea typeface="+mj-ea"/>
                <a:cs typeface="Arial" panose="020B0604020202020204" pitchFamily="34" charset="0"/>
              </a:rPr>
              <a:t>&amp; Advanced </a:t>
            </a:r>
            <a:r>
              <a:rPr lang="en-US" sz="4400" kern="1200" dirty="0" smtClean="0">
                <a:solidFill>
                  <a:schemeClr val="accent2"/>
                </a:solidFill>
                <a:latin typeface="Arial" panose="020B0604020202020204" pitchFamily="34" charset="0"/>
                <a:ea typeface="+mj-ea"/>
                <a:cs typeface="Arial" panose="020B0604020202020204" pitchFamily="34" charset="0"/>
              </a:rPr>
              <a:t>Features</a:t>
            </a:r>
            <a:endParaRPr lang="en-US" sz="4400" kern="1200" dirty="0">
              <a:solidFill>
                <a:schemeClr val="accent2"/>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40859413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Autowired</a:t>
            </a:r>
            <a:r>
              <a:rPr lang="en-US" dirty="0"/>
              <a:t> annotation in the Spring</a:t>
            </a:r>
            <a:endParaRPr lang="en-US" dirty="0"/>
          </a:p>
        </p:txBody>
      </p:sp>
      <p:sp>
        <p:nvSpPr>
          <p:cNvPr id="3" name="Text Placeholder 2"/>
          <p:cNvSpPr>
            <a:spLocks noGrp="1"/>
          </p:cNvSpPr>
          <p:nvPr>
            <p:ph type="body" idx="1"/>
          </p:nvPr>
        </p:nvSpPr>
        <p:spPr/>
        <p:txBody>
          <a:bodyPr>
            <a:normAutofit lnSpcReduction="10000"/>
          </a:bodyPr>
          <a:lstStyle/>
          <a:p>
            <a:r>
              <a:rPr lang="en-US" dirty="0"/>
              <a:t>Dependency Injection: The @</a:t>
            </a:r>
            <a:r>
              <a:rPr lang="en-US" dirty="0" err="1"/>
              <a:t>Autowired</a:t>
            </a:r>
            <a:r>
              <a:rPr lang="en-US" dirty="0"/>
              <a:t> annotation is used to automatically inject dependent beans into the associated fields, constructors, or methods within a Spring component</a:t>
            </a:r>
            <a:r>
              <a:rPr lang="en-US" dirty="0" smtClean="0"/>
              <a:t>.</a:t>
            </a:r>
            <a:endParaRPr lang="en-US" dirty="0"/>
          </a:p>
          <a:p>
            <a:r>
              <a:rPr lang="en-US" dirty="0"/>
              <a:t>Field Injection: In the case of field injection, you can directly annotate the field to be injected using @</a:t>
            </a:r>
            <a:r>
              <a:rPr lang="en-US" dirty="0" err="1"/>
              <a:t>Autowired</a:t>
            </a:r>
            <a:r>
              <a:rPr lang="en-US" dirty="0" smtClean="0"/>
              <a:t>.</a:t>
            </a:r>
          </a:p>
          <a:p>
            <a:pPr marL="339725" lvl="1" indent="0">
              <a:buNone/>
            </a:pPr>
            <a:r>
              <a:rPr lang="en-US" sz="2300" dirty="0">
                <a:solidFill>
                  <a:schemeClr val="accent1">
                    <a:lumMod val="50000"/>
                  </a:schemeClr>
                </a:solidFill>
                <a:effectLst>
                  <a:outerShdw blurRad="38100" dist="38100" dir="2700000" algn="tl">
                    <a:srgbClr val="000000">
                      <a:alpha val="43137"/>
                    </a:srgbClr>
                  </a:outerShdw>
                </a:effectLst>
              </a:rPr>
              <a:t>@Component</a:t>
            </a:r>
          </a:p>
          <a:p>
            <a:pPr marL="339725" lvl="1" indent="0">
              <a:buNone/>
            </a:pPr>
            <a:r>
              <a:rPr lang="en-US" sz="2300" dirty="0">
                <a:solidFill>
                  <a:schemeClr val="accent1">
                    <a:lumMod val="50000"/>
                  </a:schemeClr>
                </a:solidFill>
                <a:effectLst>
                  <a:outerShdw blurRad="38100" dist="38100" dir="2700000" algn="tl">
                    <a:srgbClr val="000000">
                      <a:alpha val="43137"/>
                    </a:srgbClr>
                  </a:outerShdw>
                </a:effectLst>
              </a:rPr>
              <a:t>public class </a:t>
            </a:r>
            <a:r>
              <a:rPr lang="en-US" sz="2300" dirty="0" err="1">
                <a:solidFill>
                  <a:schemeClr val="accent1">
                    <a:lumMod val="50000"/>
                  </a:schemeClr>
                </a:solidFill>
                <a:effectLst>
                  <a:outerShdw blurRad="38100" dist="38100" dir="2700000" algn="tl">
                    <a:srgbClr val="000000">
                      <a:alpha val="43137"/>
                    </a:srgbClr>
                  </a:outerShdw>
                </a:effectLst>
              </a:rPr>
              <a:t>MyComponent</a:t>
            </a:r>
            <a:r>
              <a:rPr lang="en-US" sz="2300" dirty="0">
                <a:solidFill>
                  <a:schemeClr val="accent1">
                    <a:lumMod val="50000"/>
                  </a:schemeClr>
                </a:solidFill>
                <a:effectLst>
                  <a:outerShdw blurRad="38100" dist="38100" dir="2700000" algn="tl">
                    <a:srgbClr val="000000">
                      <a:alpha val="43137"/>
                    </a:srgbClr>
                  </a:outerShdw>
                </a:effectLst>
              </a:rPr>
              <a:t> {</a:t>
            </a:r>
          </a:p>
          <a:p>
            <a:pPr marL="339725" lvl="1" indent="0">
              <a:buNone/>
            </a:pPr>
            <a:r>
              <a:rPr lang="en-US" sz="2300" dirty="0">
                <a:solidFill>
                  <a:schemeClr val="accent1">
                    <a:lumMod val="50000"/>
                  </a:schemeClr>
                </a:solidFill>
                <a:effectLst>
                  <a:outerShdw blurRad="38100" dist="38100" dir="2700000" algn="tl">
                    <a:srgbClr val="000000">
                      <a:alpha val="43137"/>
                    </a:srgbClr>
                  </a:outerShdw>
                </a:effectLst>
              </a:rPr>
              <a:t>    @</a:t>
            </a:r>
            <a:r>
              <a:rPr lang="en-US" sz="2300" dirty="0" err="1">
                <a:solidFill>
                  <a:schemeClr val="accent1">
                    <a:lumMod val="50000"/>
                  </a:schemeClr>
                </a:solidFill>
                <a:effectLst>
                  <a:outerShdw blurRad="38100" dist="38100" dir="2700000" algn="tl">
                    <a:srgbClr val="000000">
                      <a:alpha val="43137"/>
                    </a:srgbClr>
                  </a:outerShdw>
                </a:effectLst>
              </a:rPr>
              <a:t>Autowired</a:t>
            </a:r>
            <a:endParaRPr lang="en-US" sz="2300" dirty="0">
              <a:solidFill>
                <a:schemeClr val="accent1">
                  <a:lumMod val="50000"/>
                </a:schemeClr>
              </a:solidFill>
              <a:effectLst>
                <a:outerShdw blurRad="38100" dist="38100" dir="2700000" algn="tl">
                  <a:srgbClr val="000000">
                    <a:alpha val="43137"/>
                  </a:srgbClr>
                </a:outerShdw>
              </a:effectLst>
            </a:endParaRPr>
          </a:p>
          <a:p>
            <a:pPr marL="339725" lvl="1" indent="0">
              <a:buNone/>
            </a:pPr>
            <a:r>
              <a:rPr lang="en-US" sz="2300" dirty="0">
                <a:solidFill>
                  <a:schemeClr val="accent1">
                    <a:lumMod val="50000"/>
                  </a:schemeClr>
                </a:solidFill>
                <a:effectLst>
                  <a:outerShdw blurRad="38100" dist="38100" dir="2700000" algn="tl">
                    <a:srgbClr val="000000">
                      <a:alpha val="43137"/>
                    </a:srgbClr>
                  </a:outerShdw>
                </a:effectLst>
              </a:rPr>
              <a:t>    private </a:t>
            </a:r>
            <a:r>
              <a:rPr lang="en-US" sz="2300" dirty="0" err="1">
                <a:solidFill>
                  <a:schemeClr val="accent1">
                    <a:lumMod val="50000"/>
                  </a:schemeClr>
                </a:solidFill>
                <a:effectLst>
                  <a:outerShdw blurRad="38100" dist="38100" dir="2700000" algn="tl">
                    <a:srgbClr val="000000">
                      <a:alpha val="43137"/>
                    </a:srgbClr>
                  </a:outerShdw>
                </a:effectLst>
              </a:rPr>
              <a:t>MyDependency</a:t>
            </a:r>
            <a:r>
              <a:rPr lang="en-US" sz="2300" dirty="0">
                <a:solidFill>
                  <a:schemeClr val="accent1">
                    <a:lumMod val="50000"/>
                  </a:schemeClr>
                </a:solidFill>
                <a:effectLst>
                  <a:outerShdw blurRad="38100" dist="38100" dir="2700000" algn="tl">
                    <a:srgbClr val="000000">
                      <a:alpha val="43137"/>
                    </a:srgbClr>
                  </a:outerShdw>
                </a:effectLst>
              </a:rPr>
              <a:t> dependency;</a:t>
            </a:r>
          </a:p>
          <a:p>
            <a:pPr marL="339725" lvl="1" indent="0">
              <a:buNone/>
            </a:pPr>
            <a:r>
              <a:rPr lang="en-US" sz="2300" dirty="0">
                <a:solidFill>
                  <a:schemeClr val="accent1">
                    <a:lumMod val="50000"/>
                  </a:schemeClr>
                </a:solidFill>
                <a:effectLst>
                  <a:outerShdw blurRad="38100" dist="38100" dir="2700000" algn="tl">
                    <a:srgbClr val="000000">
                      <a:alpha val="43137"/>
                    </a:srgbClr>
                  </a:outerShdw>
                </a:effectLst>
              </a:rPr>
              <a:t>    // ...</a:t>
            </a:r>
          </a:p>
          <a:p>
            <a:pPr marL="339725" lvl="1" indent="0">
              <a:buNone/>
            </a:pPr>
            <a:r>
              <a:rPr lang="en-US" sz="2300" dirty="0">
                <a:solidFill>
                  <a:schemeClr val="accent1">
                    <a:lumMod val="50000"/>
                  </a:schemeClr>
                </a:solidFill>
                <a:effectLst>
                  <a:outerShdw blurRad="38100" dist="38100" dir="2700000" algn="tl">
                    <a:srgbClr val="000000">
                      <a:alpha val="43137"/>
                    </a:srgbClr>
                  </a:outerShdw>
                </a:effectLst>
              </a:rPr>
              <a:t>}</a:t>
            </a:r>
            <a:endParaRPr lang="en-US" sz="2300" dirty="0">
              <a:solidFill>
                <a:schemeClr val="accent1">
                  <a:lumMod val="50000"/>
                </a:schemeClr>
              </a:solidFill>
              <a:effectLst>
                <a:outerShdw blurRad="38100" dist="38100" dir="2700000" algn="tl">
                  <a:srgbClr val="000000">
                    <a:alpha val="43137"/>
                  </a:srgbClr>
                </a:outerShdw>
              </a:effectLst>
            </a:endParaRPr>
          </a:p>
        </p:txBody>
      </p:sp>
      <p:sp>
        <p:nvSpPr>
          <p:cNvPr id="4" name="Slide Number Placeholder 3"/>
          <p:cNvSpPr>
            <a:spLocks noGrp="1"/>
          </p:cNvSpPr>
          <p:nvPr>
            <p:ph type="sldNum" idx="12"/>
          </p:nvPr>
        </p:nvSpPr>
        <p:spPr/>
        <p:txBody>
          <a:bodyPr/>
          <a:lstStyle/>
          <a:p>
            <a:fld id="{00000000-1234-1234-1234-123412341234}" type="slidenum">
              <a:rPr lang="en-US" smtClean="0"/>
              <a:pPr/>
              <a:t>59</a:t>
            </a:fld>
            <a:endParaRPr lang="en-US" dirty="0"/>
          </a:p>
        </p:txBody>
      </p:sp>
    </p:spTree>
    <p:extLst>
      <p:ext uri="{BB962C8B-B14F-4D97-AF65-F5344CB8AC3E}">
        <p14:creationId xmlns:p14="http://schemas.microsoft.com/office/powerpoint/2010/main" val="2854755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a:t>
            </a:r>
            <a:r>
              <a:rPr lang="en-US" dirty="0" smtClean="0"/>
              <a:t>Version History</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6</a:t>
            </a:fld>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2061741732"/>
              </p:ext>
            </p:extLst>
          </p:nvPr>
        </p:nvGraphicFramePr>
        <p:xfrm>
          <a:off x="324145" y="1635981"/>
          <a:ext cx="11065053" cy="4770120"/>
        </p:xfrm>
        <a:graphic>
          <a:graphicData uri="http://schemas.openxmlformats.org/drawingml/2006/table">
            <a:tbl>
              <a:tblPr>
                <a:tableStyleId>{9DCAF9ED-07DC-4A11-8D7F-57B35C25682E}</a:tableStyleId>
              </a:tblPr>
              <a:tblGrid>
                <a:gridCol w="1382174">
                  <a:extLst>
                    <a:ext uri="{9D8B030D-6E8A-4147-A177-3AD203B41FA5}">
                      <a16:colId xmlns:a16="http://schemas.microsoft.com/office/drawing/2014/main" val="1289588126"/>
                    </a:ext>
                  </a:extLst>
                </a:gridCol>
                <a:gridCol w="3093527">
                  <a:extLst>
                    <a:ext uri="{9D8B030D-6E8A-4147-A177-3AD203B41FA5}">
                      <a16:colId xmlns:a16="http://schemas.microsoft.com/office/drawing/2014/main" val="611140459"/>
                    </a:ext>
                  </a:extLst>
                </a:gridCol>
                <a:gridCol w="6589352">
                  <a:extLst>
                    <a:ext uri="{9D8B030D-6E8A-4147-A177-3AD203B41FA5}">
                      <a16:colId xmlns:a16="http://schemas.microsoft.com/office/drawing/2014/main" val="1557749760"/>
                    </a:ext>
                  </a:extLst>
                </a:gridCol>
              </a:tblGrid>
              <a:tr h="0">
                <a:tc>
                  <a:txBody>
                    <a:bodyPr/>
                    <a:lstStyle/>
                    <a:p>
                      <a:r>
                        <a:rPr lang="en-US" sz="2300" dirty="0">
                          <a:latin typeface="+mn-lt"/>
                        </a:rPr>
                        <a:t>Version</a:t>
                      </a:r>
                      <a:endParaRPr lang="en-US" sz="2300" b="1" dirty="0">
                        <a:latin typeface="+mn-lt"/>
                        <a:ea typeface="Tahoma" panose="020B0604030504040204" pitchFamily="34" charset="0"/>
                        <a:cs typeface="Tahoma" panose="020B0604030504040204" pitchFamily="34" charset="0"/>
                      </a:endParaRPr>
                    </a:p>
                  </a:txBody>
                  <a:tcPr anchor="ctr"/>
                </a:tc>
                <a:tc>
                  <a:txBody>
                    <a:bodyPr/>
                    <a:lstStyle/>
                    <a:p>
                      <a:r>
                        <a:rPr lang="en-US" sz="2300" dirty="0">
                          <a:latin typeface="+mn-lt"/>
                        </a:rPr>
                        <a:t>Year</a:t>
                      </a:r>
                      <a:endParaRPr lang="en-US" sz="2300" b="1" dirty="0">
                        <a:latin typeface="+mn-lt"/>
                        <a:ea typeface="Tahoma" panose="020B0604030504040204" pitchFamily="34" charset="0"/>
                        <a:cs typeface="Tahoma" panose="020B0604030504040204" pitchFamily="34" charset="0"/>
                      </a:endParaRPr>
                    </a:p>
                  </a:txBody>
                  <a:tcPr anchor="ctr"/>
                </a:tc>
                <a:tc>
                  <a:txBody>
                    <a:bodyPr/>
                    <a:lstStyle/>
                    <a:p>
                      <a:r>
                        <a:rPr lang="en-US" sz="2300" dirty="0">
                          <a:latin typeface="+mn-lt"/>
                        </a:rPr>
                        <a:t>Note</a:t>
                      </a:r>
                      <a:endParaRPr lang="en-US" sz="2300" b="1" dirty="0">
                        <a:latin typeface="+mn-lt"/>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1025165134"/>
                  </a:ext>
                </a:extLst>
              </a:tr>
              <a:tr h="0">
                <a:tc>
                  <a:txBody>
                    <a:bodyPr/>
                    <a:lstStyle/>
                    <a:p>
                      <a:endParaRPr lang="en-US" sz="2300" dirty="0">
                        <a:latin typeface="+mn-lt"/>
                        <a:ea typeface="Tahoma" panose="020B0604030504040204" pitchFamily="34" charset="0"/>
                        <a:cs typeface="Tahoma" panose="020B0604030504040204" pitchFamily="34" charset="0"/>
                      </a:endParaRPr>
                    </a:p>
                  </a:txBody>
                  <a:tcPr anchor="ctr"/>
                </a:tc>
                <a:tc>
                  <a:txBody>
                    <a:bodyPr/>
                    <a:lstStyle/>
                    <a:p>
                      <a:r>
                        <a:rPr lang="en-US" sz="2300" dirty="0">
                          <a:latin typeface="+mn-lt"/>
                        </a:rPr>
                        <a:t>2002</a:t>
                      </a:r>
                      <a:endParaRPr lang="en-US" sz="2300" dirty="0">
                        <a:latin typeface="+mn-lt"/>
                        <a:ea typeface="Tahoma" panose="020B0604030504040204" pitchFamily="34" charset="0"/>
                        <a:cs typeface="Tahoma" panose="020B0604030504040204" pitchFamily="34" charset="0"/>
                      </a:endParaRPr>
                    </a:p>
                  </a:txBody>
                  <a:tcPr anchor="ctr"/>
                </a:tc>
                <a:tc>
                  <a:txBody>
                    <a:bodyPr/>
                    <a:lstStyle/>
                    <a:p>
                      <a:r>
                        <a:rPr lang="en-US" sz="2300" dirty="0">
                          <a:latin typeface="+mn-lt"/>
                        </a:rPr>
                        <a:t>First version was written by Rob Johnson</a:t>
                      </a:r>
                      <a:endParaRPr lang="en-US" sz="2300" dirty="0">
                        <a:latin typeface="+mn-lt"/>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4055386038"/>
                  </a:ext>
                </a:extLst>
              </a:tr>
              <a:tr h="0">
                <a:tc>
                  <a:txBody>
                    <a:bodyPr/>
                    <a:lstStyle/>
                    <a:p>
                      <a:r>
                        <a:rPr lang="en-US" sz="2300" dirty="0">
                          <a:latin typeface="+mn-lt"/>
                        </a:rPr>
                        <a:t>1.0</a:t>
                      </a:r>
                      <a:endParaRPr lang="en-US" sz="2300" dirty="0">
                        <a:latin typeface="+mn-lt"/>
                        <a:ea typeface="Tahoma" panose="020B0604030504040204" pitchFamily="34" charset="0"/>
                        <a:cs typeface="Tahoma" panose="020B0604030504040204" pitchFamily="34" charset="0"/>
                      </a:endParaRPr>
                    </a:p>
                  </a:txBody>
                  <a:tcPr anchor="ctr"/>
                </a:tc>
                <a:tc>
                  <a:txBody>
                    <a:bodyPr/>
                    <a:lstStyle/>
                    <a:p>
                      <a:r>
                        <a:rPr lang="en-US" sz="2300" dirty="0">
                          <a:latin typeface="+mn-lt"/>
                        </a:rPr>
                        <a:t>March 2004</a:t>
                      </a:r>
                      <a:endParaRPr lang="en-US" sz="2300" dirty="0">
                        <a:latin typeface="+mn-lt"/>
                        <a:ea typeface="Tahoma" panose="020B0604030504040204" pitchFamily="34" charset="0"/>
                        <a:cs typeface="Tahoma" panose="020B0604030504040204" pitchFamily="34" charset="0"/>
                      </a:endParaRPr>
                    </a:p>
                  </a:txBody>
                  <a:tcPr anchor="ctr"/>
                </a:tc>
                <a:tc>
                  <a:txBody>
                    <a:bodyPr/>
                    <a:lstStyle/>
                    <a:p>
                      <a:endParaRPr lang="en-US" sz="2300" dirty="0">
                        <a:latin typeface="+mn-lt"/>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611855337"/>
                  </a:ext>
                </a:extLst>
              </a:tr>
              <a:tr h="0">
                <a:tc>
                  <a:txBody>
                    <a:bodyPr/>
                    <a:lstStyle/>
                    <a:p>
                      <a:r>
                        <a:rPr lang="en-US" sz="2300">
                          <a:latin typeface="+mn-lt"/>
                        </a:rPr>
                        <a:t>2.0</a:t>
                      </a:r>
                      <a:endParaRPr lang="en-US" sz="2300">
                        <a:latin typeface="+mn-lt"/>
                        <a:ea typeface="Tahoma" panose="020B0604030504040204" pitchFamily="34" charset="0"/>
                        <a:cs typeface="Tahoma" panose="020B0604030504040204" pitchFamily="34" charset="0"/>
                      </a:endParaRPr>
                    </a:p>
                  </a:txBody>
                  <a:tcPr anchor="ctr"/>
                </a:tc>
                <a:tc>
                  <a:txBody>
                    <a:bodyPr/>
                    <a:lstStyle/>
                    <a:p>
                      <a:r>
                        <a:rPr lang="en-US" sz="2300" dirty="0">
                          <a:latin typeface="+mn-lt"/>
                        </a:rPr>
                        <a:t>October 2006</a:t>
                      </a:r>
                      <a:endParaRPr lang="en-US" sz="2300" dirty="0">
                        <a:latin typeface="+mn-lt"/>
                        <a:ea typeface="Tahoma" panose="020B0604030504040204" pitchFamily="34" charset="0"/>
                        <a:cs typeface="Tahoma" panose="020B0604030504040204" pitchFamily="34" charset="0"/>
                      </a:endParaRPr>
                    </a:p>
                  </a:txBody>
                  <a:tcPr anchor="ctr"/>
                </a:tc>
                <a:tc>
                  <a:txBody>
                    <a:bodyPr/>
                    <a:lstStyle/>
                    <a:p>
                      <a:endParaRPr lang="en-US" sz="2300" dirty="0">
                        <a:latin typeface="+mn-lt"/>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621351708"/>
                  </a:ext>
                </a:extLst>
              </a:tr>
              <a:tr h="0">
                <a:tc>
                  <a:txBody>
                    <a:bodyPr/>
                    <a:lstStyle/>
                    <a:p>
                      <a:r>
                        <a:rPr lang="en-US" sz="2300" dirty="0">
                          <a:latin typeface="+mn-lt"/>
                        </a:rPr>
                        <a:t>2.5</a:t>
                      </a:r>
                      <a:endParaRPr lang="en-US" sz="2300" dirty="0">
                        <a:latin typeface="+mn-lt"/>
                        <a:ea typeface="Tahoma" panose="020B0604030504040204" pitchFamily="34" charset="0"/>
                        <a:cs typeface="Tahoma" panose="020B0604030504040204" pitchFamily="34" charset="0"/>
                      </a:endParaRPr>
                    </a:p>
                  </a:txBody>
                  <a:tcPr anchor="ctr"/>
                </a:tc>
                <a:tc>
                  <a:txBody>
                    <a:bodyPr/>
                    <a:lstStyle/>
                    <a:p>
                      <a:r>
                        <a:rPr lang="en-US" sz="2300" dirty="0">
                          <a:latin typeface="+mn-lt"/>
                        </a:rPr>
                        <a:t>November 2017</a:t>
                      </a:r>
                      <a:endParaRPr lang="en-US" sz="2300" dirty="0">
                        <a:latin typeface="+mn-lt"/>
                        <a:ea typeface="Tahoma" panose="020B0604030504040204" pitchFamily="34" charset="0"/>
                        <a:cs typeface="Tahoma" panose="020B0604030504040204" pitchFamily="34" charset="0"/>
                      </a:endParaRPr>
                    </a:p>
                  </a:txBody>
                  <a:tcPr anchor="ctr"/>
                </a:tc>
                <a:tc>
                  <a:txBody>
                    <a:bodyPr/>
                    <a:lstStyle/>
                    <a:p>
                      <a:endParaRPr lang="en-US" sz="2300" dirty="0">
                        <a:latin typeface="+mn-lt"/>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4123630371"/>
                  </a:ext>
                </a:extLst>
              </a:tr>
              <a:tr h="0">
                <a:tc>
                  <a:txBody>
                    <a:bodyPr/>
                    <a:lstStyle/>
                    <a:p>
                      <a:r>
                        <a:rPr lang="en-US" sz="2300" dirty="0">
                          <a:latin typeface="+mn-lt"/>
                        </a:rPr>
                        <a:t>3.0</a:t>
                      </a:r>
                      <a:endParaRPr lang="en-US" sz="2300" dirty="0">
                        <a:latin typeface="+mn-lt"/>
                        <a:ea typeface="Tahoma" panose="020B0604030504040204" pitchFamily="34" charset="0"/>
                        <a:cs typeface="Tahoma" panose="020B0604030504040204" pitchFamily="34" charset="0"/>
                      </a:endParaRPr>
                    </a:p>
                  </a:txBody>
                  <a:tcPr anchor="ctr"/>
                </a:tc>
                <a:tc>
                  <a:txBody>
                    <a:bodyPr/>
                    <a:lstStyle/>
                    <a:p>
                      <a:r>
                        <a:rPr lang="en-US" sz="2300" dirty="0">
                          <a:latin typeface="+mn-lt"/>
                        </a:rPr>
                        <a:t>December 2009</a:t>
                      </a:r>
                      <a:endParaRPr lang="en-US" sz="2300" dirty="0">
                        <a:latin typeface="+mn-lt"/>
                        <a:ea typeface="Tahoma" panose="020B0604030504040204" pitchFamily="34" charset="0"/>
                        <a:cs typeface="Tahoma" panose="020B0604030504040204" pitchFamily="34" charset="0"/>
                      </a:endParaRPr>
                    </a:p>
                  </a:txBody>
                  <a:tcPr anchor="ctr"/>
                </a:tc>
                <a:tc>
                  <a:txBody>
                    <a:bodyPr/>
                    <a:lstStyle/>
                    <a:p>
                      <a:endParaRPr lang="en-US" sz="2300" dirty="0">
                        <a:latin typeface="+mn-lt"/>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502125206"/>
                  </a:ext>
                </a:extLst>
              </a:tr>
              <a:tr h="0">
                <a:tc>
                  <a:txBody>
                    <a:bodyPr/>
                    <a:lstStyle/>
                    <a:p>
                      <a:r>
                        <a:rPr lang="en-US" sz="2300" dirty="0">
                          <a:latin typeface="+mn-lt"/>
                        </a:rPr>
                        <a:t>4.0</a:t>
                      </a:r>
                      <a:endParaRPr lang="en-US" sz="2300" dirty="0">
                        <a:latin typeface="+mn-lt"/>
                        <a:ea typeface="Tahoma" panose="020B0604030504040204" pitchFamily="34" charset="0"/>
                        <a:cs typeface="Tahoma" panose="020B0604030504040204" pitchFamily="34" charset="0"/>
                      </a:endParaRPr>
                    </a:p>
                  </a:txBody>
                  <a:tcPr anchor="ctr"/>
                </a:tc>
                <a:tc>
                  <a:txBody>
                    <a:bodyPr/>
                    <a:lstStyle/>
                    <a:p>
                      <a:r>
                        <a:rPr lang="en-US" sz="2300" dirty="0">
                          <a:latin typeface="+mn-lt"/>
                        </a:rPr>
                        <a:t>December 2013</a:t>
                      </a:r>
                      <a:endParaRPr lang="en-US" sz="2300" dirty="0">
                        <a:latin typeface="+mn-lt"/>
                        <a:ea typeface="Tahoma" panose="020B0604030504040204" pitchFamily="34" charset="0"/>
                        <a:cs typeface="Tahoma" panose="020B0604030504040204" pitchFamily="34" charset="0"/>
                      </a:endParaRPr>
                    </a:p>
                  </a:txBody>
                  <a:tcPr anchor="ctr"/>
                </a:tc>
                <a:tc>
                  <a:txBody>
                    <a:bodyPr/>
                    <a:lstStyle/>
                    <a:p>
                      <a:pPr marL="0" marR="0" indent="0" algn="l" defTabSz="788670" rtl="0" eaLnBrk="1" fontAlgn="auto" latinLnBrk="0" hangingPunct="1">
                        <a:lnSpc>
                          <a:spcPct val="100000"/>
                        </a:lnSpc>
                        <a:spcBef>
                          <a:spcPts val="0"/>
                        </a:spcBef>
                        <a:spcAft>
                          <a:spcPts val="0"/>
                        </a:spcAft>
                        <a:buClrTx/>
                        <a:buSzTx/>
                        <a:buFontTx/>
                        <a:buNone/>
                        <a:tabLst/>
                        <a:defRPr/>
                      </a:pPr>
                      <a:r>
                        <a:rPr lang="en-US" sz="2300" dirty="0">
                          <a:latin typeface="+mn-lt"/>
                        </a:rPr>
                        <a:t>Support for Java SE (Standard Edition) 8, Groovy 2, some aspects of Java EE 7, and Web Socket</a:t>
                      </a:r>
                      <a:endParaRPr lang="en-US" sz="2300" dirty="0">
                        <a:latin typeface="+mn-lt"/>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335150843"/>
                  </a:ext>
                </a:extLst>
              </a:tr>
              <a:tr h="0">
                <a:tc>
                  <a:txBody>
                    <a:bodyPr/>
                    <a:lstStyle/>
                    <a:p>
                      <a:r>
                        <a:rPr lang="en-US" sz="2300" dirty="0">
                          <a:latin typeface="+mn-lt"/>
                        </a:rPr>
                        <a:t>4.3</a:t>
                      </a:r>
                      <a:endParaRPr lang="en-US" sz="2300" dirty="0">
                        <a:latin typeface="+mn-lt"/>
                        <a:ea typeface="Tahoma" panose="020B0604030504040204" pitchFamily="34" charset="0"/>
                        <a:cs typeface="Tahoma" panose="020B0604030504040204" pitchFamily="34" charset="0"/>
                      </a:endParaRPr>
                    </a:p>
                  </a:txBody>
                  <a:tcPr anchor="ctr"/>
                </a:tc>
                <a:tc>
                  <a:txBody>
                    <a:bodyPr/>
                    <a:lstStyle/>
                    <a:p>
                      <a:r>
                        <a:rPr lang="en-US" sz="2300" dirty="0">
                          <a:latin typeface="+mn-lt"/>
                        </a:rPr>
                        <a:t>June 2016</a:t>
                      </a:r>
                      <a:endParaRPr lang="en-US" sz="2300" dirty="0">
                        <a:latin typeface="+mn-lt"/>
                        <a:ea typeface="Tahoma" panose="020B0604030504040204" pitchFamily="34" charset="0"/>
                        <a:cs typeface="Tahoma" panose="020B0604030504040204" pitchFamily="34" charset="0"/>
                      </a:endParaRPr>
                    </a:p>
                  </a:txBody>
                  <a:tcPr anchor="ctr"/>
                </a:tc>
                <a:tc>
                  <a:txBody>
                    <a:bodyPr/>
                    <a:lstStyle/>
                    <a:p>
                      <a:pPr marL="0" marR="0" indent="0" algn="l" defTabSz="788670" rtl="0" eaLnBrk="1" fontAlgn="auto" latinLnBrk="0" hangingPunct="1">
                        <a:lnSpc>
                          <a:spcPct val="100000"/>
                        </a:lnSpc>
                        <a:spcBef>
                          <a:spcPts val="0"/>
                        </a:spcBef>
                        <a:spcAft>
                          <a:spcPts val="0"/>
                        </a:spcAft>
                        <a:buClrTx/>
                        <a:buSzTx/>
                        <a:buFontTx/>
                        <a:buNone/>
                        <a:tabLst/>
                        <a:defRPr/>
                      </a:pPr>
                      <a:endParaRPr lang="en-US" sz="2300" dirty="0">
                        <a:latin typeface="+mn-lt"/>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598172721"/>
                  </a:ext>
                </a:extLst>
              </a:tr>
              <a:tr h="0">
                <a:tc>
                  <a:txBody>
                    <a:bodyPr/>
                    <a:lstStyle/>
                    <a:p>
                      <a:r>
                        <a:rPr lang="en-US" sz="2300">
                          <a:latin typeface="+mn-lt"/>
                        </a:rPr>
                        <a:t>5.0</a:t>
                      </a:r>
                      <a:endParaRPr lang="en-US" sz="2300">
                        <a:latin typeface="+mn-lt"/>
                        <a:ea typeface="Tahoma" panose="020B0604030504040204" pitchFamily="34" charset="0"/>
                        <a:cs typeface="Tahoma" panose="020B0604030504040204" pitchFamily="34" charset="0"/>
                      </a:endParaRPr>
                    </a:p>
                  </a:txBody>
                  <a:tcPr anchor="ctr"/>
                </a:tc>
                <a:tc>
                  <a:txBody>
                    <a:bodyPr/>
                    <a:lstStyle/>
                    <a:p>
                      <a:r>
                        <a:rPr lang="en-US" sz="2300" dirty="0">
                          <a:latin typeface="+mn-lt"/>
                        </a:rPr>
                        <a:t>March</a:t>
                      </a:r>
                      <a:r>
                        <a:rPr lang="en-US" sz="2300" baseline="0" dirty="0">
                          <a:latin typeface="+mn-lt"/>
                        </a:rPr>
                        <a:t> </a:t>
                      </a:r>
                      <a:r>
                        <a:rPr lang="en-US" sz="2300" dirty="0">
                          <a:latin typeface="+mn-lt"/>
                        </a:rPr>
                        <a:t>2017</a:t>
                      </a:r>
                      <a:endParaRPr lang="en-US" sz="2300" dirty="0">
                        <a:latin typeface="+mn-lt"/>
                        <a:ea typeface="Tahoma" panose="020B0604030504040204" pitchFamily="34" charset="0"/>
                        <a:cs typeface="Tahoma" panose="020B0604030504040204" pitchFamily="34" charset="0"/>
                      </a:endParaRPr>
                    </a:p>
                  </a:txBody>
                  <a:tcPr anchor="ct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300" dirty="0">
                          <a:latin typeface="+mn-lt"/>
                        </a:rPr>
                        <a:t>5.2.2</a:t>
                      </a:r>
                      <a:r>
                        <a:rPr lang="en-US" sz="2300" baseline="0" dirty="0">
                          <a:latin typeface="+mn-lt"/>
                        </a:rPr>
                        <a:t> (December 2019)</a:t>
                      </a:r>
                      <a:endParaRPr lang="en-US" sz="2300" dirty="0">
                        <a:solidFill>
                          <a:srgbClr val="FF0000"/>
                        </a:solidFill>
                        <a:latin typeface="+mn-lt"/>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792067478"/>
                  </a:ext>
                </a:extLst>
              </a:tr>
              <a:tr h="0">
                <a:tc>
                  <a:txBody>
                    <a:bodyPr/>
                    <a:lstStyle/>
                    <a:p>
                      <a:r>
                        <a:rPr lang="en-US" sz="2300" dirty="0" smtClean="0">
                          <a:latin typeface="+mn-lt"/>
                        </a:rPr>
                        <a:t>6.0</a:t>
                      </a:r>
                      <a:endParaRPr lang="en-US" sz="2300" dirty="0">
                        <a:latin typeface="+mn-lt"/>
                        <a:ea typeface="Tahoma" panose="020B0604030504040204" pitchFamily="34" charset="0"/>
                        <a:cs typeface="Tahoma" panose="020B0604030504040204" pitchFamily="34" charset="0"/>
                      </a:endParaRPr>
                    </a:p>
                  </a:txBody>
                  <a:tcPr anchor="ctr"/>
                </a:tc>
                <a:tc>
                  <a:txBody>
                    <a:bodyPr/>
                    <a:lstStyle/>
                    <a:p>
                      <a:r>
                        <a:rPr lang="en-US" sz="2300" dirty="0" smtClean="0">
                          <a:latin typeface="+mn-lt"/>
                        </a:rPr>
                        <a:t>November 2022</a:t>
                      </a:r>
                      <a:endParaRPr lang="en-US" sz="2300" dirty="0">
                        <a:latin typeface="+mn-lt"/>
                        <a:ea typeface="Tahoma" panose="020B0604030504040204" pitchFamily="34" charset="0"/>
                        <a:cs typeface="Tahoma" panose="020B0604030504040204" pitchFamily="34" charset="0"/>
                      </a:endParaRPr>
                    </a:p>
                  </a:txBody>
                  <a:tcPr anchor="ct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300" dirty="0" smtClean="0">
                          <a:latin typeface="+mn-lt"/>
                        </a:rPr>
                        <a:t>6.1.5</a:t>
                      </a:r>
                      <a:r>
                        <a:rPr lang="en-US" sz="2300" baseline="0" dirty="0" smtClean="0">
                          <a:latin typeface="+mn-lt"/>
                        </a:rPr>
                        <a:t> (March 2024),</a:t>
                      </a:r>
                      <a:r>
                        <a:rPr lang="en-US" sz="2300" dirty="0" smtClean="0">
                          <a:latin typeface="+mn-lt"/>
                        </a:rPr>
                        <a:t> JDK 17 </a:t>
                      </a:r>
                      <a:endParaRPr lang="en-US" sz="2300" dirty="0" smtClean="0">
                        <a:solidFill>
                          <a:srgbClr val="FF0000"/>
                        </a:solidFill>
                        <a:latin typeface="+mn-lt"/>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631704485"/>
                  </a:ext>
                </a:extLst>
              </a:tr>
            </a:tbl>
          </a:graphicData>
        </a:graphic>
      </p:graphicFrame>
    </p:spTree>
    <p:extLst>
      <p:ext uri="{BB962C8B-B14F-4D97-AF65-F5344CB8AC3E}">
        <p14:creationId xmlns:p14="http://schemas.microsoft.com/office/powerpoint/2010/main" val="28515164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Autowired</a:t>
            </a:r>
            <a:r>
              <a:rPr lang="en-US" dirty="0"/>
              <a:t> annotation in the Spring</a:t>
            </a:r>
            <a:endParaRPr lang="en-US" dirty="0"/>
          </a:p>
        </p:txBody>
      </p:sp>
      <p:sp>
        <p:nvSpPr>
          <p:cNvPr id="3" name="Text Placeholder 2"/>
          <p:cNvSpPr>
            <a:spLocks noGrp="1"/>
          </p:cNvSpPr>
          <p:nvPr>
            <p:ph type="body" idx="1"/>
          </p:nvPr>
        </p:nvSpPr>
        <p:spPr/>
        <p:txBody>
          <a:bodyPr>
            <a:normAutofit lnSpcReduction="10000"/>
          </a:bodyPr>
          <a:lstStyle/>
          <a:p>
            <a:r>
              <a:rPr lang="en-US" dirty="0">
                <a:solidFill>
                  <a:schemeClr val="tx1"/>
                </a:solidFill>
              </a:rPr>
              <a:t>Constructor Injection: Alternatively, you can use @</a:t>
            </a:r>
            <a:r>
              <a:rPr lang="en-US" dirty="0" err="1">
                <a:solidFill>
                  <a:schemeClr val="tx1"/>
                </a:solidFill>
              </a:rPr>
              <a:t>Autowired</a:t>
            </a:r>
            <a:r>
              <a:rPr lang="en-US" dirty="0">
                <a:solidFill>
                  <a:schemeClr val="tx1"/>
                </a:solidFill>
              </a:rPr>
              <a:t> on a constructor to automatically inject the dependencies. </a:t>
            </a:r>
          </a:p>
          <a:p>
            <a:pPr marL="339725" lvl="1" indent="0">
              <a:buNone/>
            </a:pPr>
            <a:r>
              <a:rPr lang="en-US" sz="2300" dirty="0">
                <a:solidFill>
                  <a:schemeClr val="accent1">
                    <a:lumMod val="50000"/>
                  </a:schemeClr>
                </a:solidFill>
                <a:effectLst>
                  <a:outerShdw blurRad="38100" dist="38100" dir="2700000" algn="tl">
                    <a:srgbClr val="000000">
                      <a:alpha val="43137"/>
                    </a:srgbClr>
                  </a:outerShdw>
                </a:effectLst>
              </a:rPr>
              <a:t>@Service</a:t>
            </a:r>
          </a:p>
          <a:p>
            <a:pPr marL="339725" lvl="1" indent="0">
              <a:buNone/>
            </a:pPr>
            <a:r>
              <a:rPr lang="en-US" sz="2300" dirty="0">
                <a:solidFill>
                  <a:schemeClr val="accent1">
                    <a:lumMod val="50000"/>
                  </a:schemeClr>
                </a:solidFill>
                <a:effectLst>
                  <a:outerShdw blurRad="38100" dist="38100" dir="2700000" algn="tl">
                    <a:srgbClr val="000000">
                      <a:alpha val="43137"/>
                    </a:srgbClr>
                  </a:outerShdw>
                </a:effectLst>
              </a:rPr>
              <a:t>public class </a:t>
            </a:r>
            <a:r>
              <a:rPr lang="en-US" sz="2300" dirty="0" err="1">
                <a:solidFill>
                  <a:schemeClr val="accent1">
                    <a:lumMod val="50000"/>
                  </a:schemeClr>
                </a:solidFill>
                <a:effectLst>
                  <a:outerShdw blurRad="38100" dist="38100" dir="2700000" algn="tl">
                    <a:srgbClr val="000000">
                      <a:alpha val="43137"/>
                    </a:srgbClr>
                  </a:outerShdw>
                </a:effectLst>
              </a:rPr>
              <a:t>MyService</a:t>
            </a:r>
            <a:r>
              <a:rPr lang="en-US" sz="2300" dirty="0">
                <a:solidFill>
                  <a:schemeClr val="accent1">
                    <a:lumMod val="50000"/>
                  </a:schemeClr>
                </a:solidFill>
                <a:effectLst>
                  <a:outerShdw blurRad="38100" dist="38100" dir="2700000" algn="tl">
                    <a:srgbClr val="000000">
                      <a:alpha val="43137"/>
                    </a:srgbClr>
                  </a:outerShdw>
                </a:effectLst>
              </a:rPr>
              <a:t> {</a:t>
            </a:r>
          </a:p>
          <a:p>
            <a:pPr marL="339725" lvl="1" indent="0">
              <a:buNone/>
            </a:pPr>
            <a:r>
              <a:rPr lang="en-US" sz="2300" dirty="0">
                <a:solidFill>
                  <a:schemeClr val="accent1">
                    <a:lumMod val="50000"/>
                  </a:schemeClr>
                </a:solidFill>
                <a:effectLst>
                  <a:outerShdw blurRad="38100" dist="38100" dir="2700000" algn="tl">
                    <a:srgbClr val="000000">
                      <a:alpha val="43137"/>
                    </a:srgbClr>
                  </a:outerShdw>
                </a:effectLst>
              </a:rPr>
              <a:t>    private final </a:t>
            </a:r>
            <a:r>
              <a:rPr lang="en-US" sz="2300" dirty="0" err="1">
                <a:solidFill>
                  <a:schemeClr val="accent1">
                    <a:lumMod val="50000"/>
                  </a:schemeClr>
                </a:solidFill>
                <a:effectLst>
                  <a:outerShdw blurRad="38100" dist="38100" dir="2700000" algn="tl">
                    <a:srgbClr val="000000">
                      <a:alpha val="43137"/>
                    </a:srgbClr>
                  </a:outerShdw>
                </a:effectLst>
              </a:rPr>
              <a:t>MyRepository</a:t>
            </a:r>
            <a:r>
              <a:rPr lang="en-US" sz="2300" dirty="0">
                <a:solidFill>
                  <a:schemeClr val="accent1">
                    <a:lumMod val="50000"/>
                  </a:schemeClr>
                </a:solidFill>
                <a:effectLst>
                  <a:outerShdw blurRad="38100" dist="38100" dir="2700000" algn="tl">
                    <a:srgbClr val="000000">
                      <a:alpha val="43137"/>
                    </a:srgbClr>
                  </a:outerShdw>
                </a:effectLst>
              </a:rPr>
              <a:t> repository</a:t>
            </a:r>
            <a:r>
              <a:rPr lang="en-US" sz="2300" dirty="0" smtClean="0">
                <a:solidFill>
                  <a:schemeClr val="accent1">
                    <a:lumMod val="50000"/>
                  </a:schemeClr>
                </a:solidFill>
                <a:effectLst>
                  <a:outerShdw blurRad="38100" dist="38100" dir="2700000" algn="tl">
                    <a:srgbClr val="000000">
                      <a:alpha val="43137"/>
                    </a:srgbClr>
                  </a:outerShdw>
                </a:effectLst>
              </a:rPr>
              <a:t>;</a:t>
            </a:r>
            <a:endParaRPr lang="en-US" sz="2300" dirty="0">
              <a:solidFill>
                <a:schemeClr val="accent1">
                  <a:lumMod val="50000"/>
                </a:schemeClr>
              </a:solidFill>
              <a:effectLst>
                <a:outerShdw blurRad="38100" dist="38100" dir="2700000" algn="tl">
                  <a:srgbClr val="000000">
                    <a:alpha val="43137"/>
                  </a:srgbClr>
                </a:outerShdw>
              </a:effectLst>
            </a:endParaRPr>
          </a:p>
          <a:p>
            <a:pPr marL="339725" lvl="1" indent="0">
              <a:buNone/>
            </a:pPr>
            <a:r>
              <a:rPr lang="en-US" sz="2300" dirty="0">
                <a:solidFill>
                  <a:schemeClr val="accent1">
                    <a:lumMod val="50000"/>
                  </a:schemeClr>
                </a:solidFill>
                <a:effectLst>
                  <a:outerShdw blurRad="38100" dist="38100" dir="2700000" algn="tl">
                    <a:srgbClr val="000000">
                      <a:alpha val="43137"/>
                    </a:srgbClr>
                  </a:outerShdw>
                </a:effectLst>
              </a:rPr>
              <a:t>    @</a:t>
            </a:r>
            <a:r>
              <a:rPr lang="en-US" sz="2300" dirty="0" err="1">
                <a:solidFill>
                  <a:schemeClr val="accent1">
                    <a:lumMod val="50000"/>
                  </a:schemeClr>
                </a:solidFill>
                <a:effectLst>
                  <a:outerShdw blurRad="38100" dist="38100" dir="2700000" algn="tl">
                    <a:srgbClr val="000000">
                      <a:alpha val="43137"/>
                    </a:srgbClr>
                  </a:outerShdw>
                </a:effectLst>
              </a:rPr>
              <a:t>Autowired</a:t>
            </a:r>
            <a:endParaRPr lang="en-US" sz="2300" dirty="0">
              <a:solidFill>
                <a:schemeClr val="accent1">
                  <a:lumMod val="50000"/>
                </a:schemeClr>
              </a:solidFill>
              <a:effectLst>
                <a:outerShdw blurRad="38100" dist="38100" dir="2700000" algn="tl">
                  <a:srgbClr val="000000">
                    <a:alpha val="43137"/>
                  </a:srgbClr>
                </a:outerShdw>
              </a:effectLst>
            </a:endParaRPr>
          </a:p>
          <a:p>
            <a:pPr marL="339725" lvl="1" indent="0">
              <a:buNone/>
            </a:pPr>
            <a:r>
              <a:rPr lang="en-US" sz="2300" dirty="0">
                <a:solidFill>
                  <a:schemeClr val="accent1">
                    <a:lumMod val="50000"/>
                  </a:schemeClr>
                </a:solidFill>
                <a:effectLst>
                  <a:outerShdw blurRad="38100" dist="38100" dir="2700000" algn="tl">
                    <a:srgbClr val="000000">
                      <a:alpha val="43137"/>
                    </a:srgbClr>
                  </a:outerShdw>
                </a:effectLst>
              </a:rPr>
              <a:t>    public </a:t>
            </a:r>
            <a:r>
              <a:rPr lang="en-US" sz="2300" dirty="0" err="1">
                <a:solidFill>
                  <a:schemeClr val="accent1">
                    <a:lumMod val="50000"/>
                  </a:schemeClr>
                </a:solidFill>
                <a:effectLst>
                  <a:outerShdw blurRad="38100" dist="38100" dir="2700000" algn="tl">
                    <a:srgbClr val="000000">
                      <a:alpha val="43137"/>
                    </a:srgbClr>
                  </a:outerShdw>
                </a:effectLst>
              </a:rPr>
              <a:t>MyService</a:t>
            </a:r>
            <a:r>
              <a:rPr lang="en-US" sz="2300" dirty="0">
                <a:solidFill>
                  <a:schemeClr val="accent1">
                    <a:lumMod val="50000"/>
                  </a:schemeClr>
                </a:solidFill>
                <a:effectLst>
                  <a:outerShdw blurRad="38100" dist="38100" dir="2700000" algn="tl">
                    <a:srgbClr val="000000">
                      <a:alpha val="43137"/>
                    </a:srgbClr>
                  </a:outerShdw>
                </a:effectLst>
              </a:rPr>
              <a:t>(</a:t>
            </a:r>
            <a:r>
              <a:rPr lang="en-US" sz="2300" dirty="0" err="1">
                <a:solidFill>
                  <a:schemeClr val="accent1">
                    <a:lumMod val="50000"/>
                  </a:schemeClr>
                </a:solidFill>
                <a:effectLst>
                  <a:outerShdw blurRad="38100" dist="38100" dir="2700000" algn="tl">
                    <a:srgbClr val="000000">
                      <a:alpha val="43137"/>
                    </a:srgbClr>
                  </a:outerShdw>
                </a:effectLst>
              </a:rPr>
              <a:t>MyRepository</a:t>
            </a:r>
            <a:r>
              <a:rPr lang="en-US" sz="2300" dirty="0">
                <a:solidFill>
                  <a:schemeClr val="accent1">
                    <a:lumMod val="50000"/>
                  </a:schemeClr>
                </a:solidFill>
                <a:effectLst>
                  <a:outerShdw blurRad="38100" dist="38100" dir="2700000" algn="tl">
                    <a:srgbClr val="000000">
                      <a:alpha val="43137"/>
                    </a:srgbClr>
                  </a:outerShdw>
                </a:effectLst>
              </a:rPr>
              <a:t> repository) {</a:t>
            </a:r>
          </a:p>
          <a:p>
            <a:pPr marL="339725" lvl="1" indent="0">
              <a:buNone/>
            </a:pPr>
            <a:r>
              <a:rPr lang="en-US" sz="2300" dirty="0">
                <a:solidFill>
                  <a:schemeClr val="accent1">
                    <a:lumMod val="50000"/>
                  </a:schemeClr>
                </a:solidFill>
                <a:effectLst>
                  <a:outerShdw blurRad="38100" dist="38100" dir="2700000" algn="tl">
                    <a:srgbClr val="000000">
                      <a:alpha val="43137"/>
                    </a:srgbClr>
                  </a:outerShdw>
                </a:effectLst>
              </a:rPr>
              <a:t>        </a:t>
            </a:r>
            <a:r>
              <a:rPr lang="en-US" sz="2300" dirty="0" err="1">
                <a:solidFill>
                  <a:schemeClr val="accent1">
                    <a:lumMod val="50000"/>
                  </a:schemeClr>
                </a:solidFill>
                <a:effectLst>
                  <a:outerShdw blurRad="38100" dist="38100" dir="2700000" algn="tl">
                    <a:srgbClr val="000000">
                      <a:alpha val="43137"/>
                    </a:srgbClr>
                  </a:outerShdw>
                </a:effectLst>
              </a:rPr>
              <a:t>this.repository</a:t>
            </a:r>
            <a:r>
              <a:rPr lang="en-US" sz="2300" dirty="0">
                <a:solidFill>
                  <a:schemeClr val="accent1">
                    <a:lumMod val="50000"/>
                  </a:schemeClr>
                </a:solidFill>
                <a:effectLst>
                  <a:outerShdw blurRad="38100" dist="38100" dir="2700000" algn="tl">
                    <a:srgbClr val="000000">
                      <a:alpha val="43137"/>
                    </a:srgbClr>
                  </a:outerShdw>
                </a:effectLst>
              </a:rPr>
              <a:t> = repository;</a:t>
            </a:r>
          </a:p>
          <a:p>
            <a:pPr marL="339725" lvl="1" indent="0">
              <a:buNone/>
            </a:pPr>
            <a:r>
              <a:rPr lang="en-US" sz="2300" dirty="0">
                <a:solidFill>
                  <a:schemeClr val="accent1">
                    <a:lumMod val="50000"/>
                  </a:schemeClr>
                </a:solidFill>
                <a:effectLst>
                  <a:outerShdw blurRad="38100" dist="38100" dir="2700000" algn="tl">
                    <a:srgbClr val="000000">
                      <a:alpha val="43137"/>
                    </a:srgbClr>
                  </a:outerShdw>
                </a:effectLst>
              </a:rPr>
              <a:t>    }</a:t>
            </a:r>
          </a:p>
          <a:p>
            <a:pPr marL="339725" lvl="1" indent="0">
              <a:buNone/>
            </a:pPr>
            <a:r>
              <a:rPr lang="en-US" sz="2300" dirty="0">
                <a:solidFill>
                  <a:schemeClr val="accent1">
                    <a:lumMod val="50000"/>
                  </a:schemeClr>
                </a:solidFill>
                <a:effectLst>
                  <a:outerShdw blurRad="38100" dist="38100" dir="2700000" algn="tl">
                    <a:srgbClr val="000000">
                      <a:alpha val="43137"/>
                    </a:srgbClr>
                  </a:outerShdw>
                </a:effectLst>
              </a:rPr>
              <a:t>    // ...</a:t>
            </a:r>
          </a:p>
          <a:p>
            <a:pPr marL="339725" lvl="1" indent="0">
              <a:buNone/>
            </a:pPr>
            <a:r>
              <a:rPr lang="en-US" sz="2300" dirty="0">
                <a:solidFill>
                  <a:schemeClr val="accent1">
                    <a:lumMod val="50000"/>
                  </a:schemeClr>
                </a:solidFill>
                <a:effectLst>
                  <a:outerShdw blurRad="38100" dist="38100" dir="2700000" algn="tl">
                    <a:srgbClr val="000000">
                      <a:alpha val="43137"/>
                    </a:srgbClr>
                  </a:outerShdw>
                </a:effectLst>
              </a:rPr>
              <a:t>}</a:t>
            </a:r>
            <a:endParaRPr lang="en-US" sz="2300" dirty="0">
              <a:solidFill>
                <a:schemeClr val="accent1">
                  <a:lumMod val="50000"/>
                </a:schemeClr>
              </a:solidFill>
              <a:effectLst>
                <a:outerShdw blurRad="38100" dist="38100" dir="2700000" algn="tl">
                  <a:srgbClr val="000000">
                    <a:alpha val="43137"/>
                  </a:srgbClr>
                </a:outerShdw>
              </a:effectLst>
            </a:endParaRPr>
          </a:p>
        </p:txBody>
      </p:sp>
      <p:sp>
        <p:nvSpPr>
          <p:cNvPr id="4" name="Slide Number Placeholder 3"/>
          <p:cNvSpPr>
            <a:spLocks noGrp="1"/>
          </p:cNvSpPr>
          <p:nvPr>
            <p:ph type="sldNum" idx="12"/>
          </p:nvPr>
        </p:nvSpPr>
        <p:spPr/>
        <p:txBody>
          <a:bodyPr/>
          <a:lstStyle/>
          <a:p>
            <a:fld id="{00000000-1234-1234-1234-123412341234}" type="slidenum">
              <a:rPr lang="en-US" smtClean="0"/>
              <a:pPr/>
              <a:t>60</a:t>
            </a:fld>
            <a:endParaRPr lang="en-US" dirty="0"/>
          </a:p>
        </p:txBody>
      </p:sp>
    </p:spTree>
    <p:extLst>
      <p:ext uri="{BB962C8B-B14F-4D97-AF65-F5344CB8AC3E}">
        <p14:creationId xmlns:p14="http://schemas.microsoft.com/office/powerpoint/2010/main" val="40276620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Autowired</a:t>
            </a:r>
            <a:r>
              <a:rPr lang="en-US" dirty="0"/>
              <a:t> annotation in the Spring</a:t>
            </a:r>
          </a:p>
        </p:txBody>
      </p:sp>
      <p:sp>
        <p:nvSpPr>
          <p:cNvPr id="3" name="Text Placeholder 2"/>
          <p:cNvSpPr>
            <a:spLocks noGrp="1"/>
          </p:cNvSpPr>
          <p:nvPr>
            <p:ph type="body" idx="1"/>
          </p:nvPr>
        </p:nvSpPr>
        <p:spPr/>
        <p:txBody>
          <a:bodyPr>
            <a:normAutofit lnSpcReduction="10000"/>
          </a:bodyPr>
          <a:lstStyle/>
          <a:p>
            <a:r>
              <a:rPr lang="en-US" dirty="0"/>
              <a:t>Method Injection: The @</a:t>
            </a:r>
            <a:r>
              <a:rPr lang="en-US" dirty="0" err="1"/>
              <a:t>Autowired</a:t>
            </a:r>
            <a:r>
              <a:rPr lang="en-US" dirty="0"/>
              <a:t> annotation can also be used on methods, allowing for method-level dependency injection. </a:t>
            </a:r>
          </a:p>
          <a:p>
            <a:pPr marL="339725" lvl="1" indent="0">
              <a:buNone/>
            </a:pPr>
            <a:r>
              <a:rPr lang="en-US" sz="2300" dirty="0">
                <a:solidFill>
                  <a:schemeClr val="accent1">
                    <a:lumMod val="50000"/>
                  </a:schemeClr>
                </a:solidFill>
                <a:effectLst>
                  <a:outerShdw blurRad="38100" dist="38100" dir="2700000" algn="tl">
                    <a:srgbClr val="000000">
                      <a:alpha val="43137"/>
                    </a:srgbClr>
                  </a:outerShdw>
                </a:effectLst>
              </a:rPr>
              <a:t>@Controller</a:t>
            </a:r>
          </a:p>
          <a:p>
            <a:pPr marL="339725" lvl="1" indent="0">
              <a:buNone/>
            </a:pPr>
            <a:r>
              <a:rPr lang="en-US" sz="2300" dirty="0">
                <a:solidFill>
                  <a:schemeClr val="accent1">
                    <a:lumMod val="50000"/>
                  </a:schemeClr>
                </a:solidFill>
                <a:effectLst>
                  <a:outerShdw blurRad="38100" dist="38100" dir="2700000" algn="tl">
                    <a:srgbClr val="000000">
                      <a:alpha val="43137"/>
                    </a:srgbClr>
                  </a:outerShdw>
                </a:effectLst>
              </a:rPr>
              <a:t>public class </a:t>
            </a:r>
            <a:r>
              <a:rPr lang="en-US" sz="2300" dirty="0" err="1">
                <a:solidFill>
                  <a:schemeClr val="accent1">
                    <a:lumMod val="50000"/>
                  </a:schemeClr>
                </a:solidFill>
                <a:effectLst>
                  <a:outerShdw blurRad="38100" dist="38100" dir="2700000" algn="tl">
                    <a:srgbClr val="000000">
                      <a:alpha val="43137"/>
                    </a:srgbClr>
                  </a:outerShdw>
                </a:effectLst>
              </a:rPr>
              <a:t>MyController</a:t>
            </a:r>
            <a:r>
              <a:rPr lang="en-US" sz="2300" dirty="0">
                <a:solidFill>
                  <a:schemeClr val="accent1">
                    <a:lumMod val="50000"/>
                  </a:schemeClr>
                </a:solidFill>
                <a:effectLst>
                  <a:outerShdw blurRad="38100" dist="38100" dir="2700000" algn="tl">
                    <a:srgbClr val="000000">
                      <a:alpha val="43137"/>
                    </a:srgbClr>
                  </a:outerShdw>
                </a:effectLst>
              </a:rPr>
              <a:t> {</a:t>
            </a:r>
          </a:p>
          <a:p>
            <a:pPr marL="339725" lvl="1" indent="0">
              <a:buNone/>
            </a:pPr>
            <a:r>
              <a:rPr lang="en-US" sz="2300" dirty="0">
                <a:solidFill>
                  <a:schemeClr val="accent1">
                    <a:lumMod val="50000"/>
                  </a:schemeClr>
                </a:solidFill>
                <a:effectLst>
                  <a:outerShdw blurRad="38100" dist="38100" dir="2700000" algn="tl">
                    <a:srgbClr val="000000">
                      <a:alpha val="43137"/>
                    </a:srgbClr>
                  </a:outerShdw>
                </a:effectLst>
              </a:rPr>
              <a:t>    private </a:t>
            </a:r>
            <a:r>
              <a:rPr lang="en-US" sz="2300" dirty="0" err="1">
                <a:solidFill>
                  <a:schemeClr val="accent1">
                    <a:lumMod val="50000"/>
                  </a:schemeClr>
                </a:solidFill>
                <a:effectLst>
                  <a:outerShdw blurRad="38100" dist="38100" dir="2700000" algn="tl">
                    <a:srgbClr val="000000">
                      <a:alpha val="43137"/>
                    </a:srgbClr>
                  </a:outerShdw>
                </a:effectLst>
              </a:rPr>
              <a:t>MyService</a:t>
            </a:r>
            <a:r>
              <a:rPr lang="en-US" sz="2300" dirty="0">
                <a:solidFill>
                  <a:schemeClr val="accent1">
                    <a:lumMod val="50000"/>
                  </a:schemeClr>
                </a:solidFill>
                <a:effectLst>
                  <a:outerShdw blurRad="38100" dist="38100" dir="2700000" algn="tl">
                    <a:srgbClr val="000000">
                      <a:alpha val="43137"/>
                    </a:srgbClr>
                  </a:outerShdw>
                </a:effectLst>
              </a:rPr>
              <a:t> service</a:t>
            </a:r>
            <a:r>
              <a:rPr lang="en-US" sz="2300" dirty="0" smtClean="0">
                <a:solidFill>
                  <a:schemeClr val="accent1">
                    <a:lumMod val="50000"/>
                  </a:schemeClr>
                </a:solidFill>
                <a:effectLst>
                  <a:outerShdw blurRad="38100" dist="38100" dir="2700000" algn="tl">
                    <a:srgbClr val="000000">
                      <a:alpha val="43137"/>
                    </a:srgbClr>
                  </a:outerShdw>
                </a:effectLst>
              </a:rPr>
              <a:t>;</a:t>
            </a:r>
            <a:endParaRPr lang="en-US" sz="2300" dirty="0">
              <a:solidFill>
                <a:schemeClr val="accent1">
                  <a:lumMod val="50000"/>
                </a:schemeClr>
              </a:solidFill>
              <a:effectLst>
                <a:outerShdw blurRad="38100" dist="38100" dir="2700000" algn="tl">
                  <a:srgbClr val="000000">
                    <a:alpha val="43137"/>
                  </a:srgbClr>
                </a:outerShdw>
              </a:effectLst>
            </a:endParaRPr>
          </a:p>
          <a:p>
            <a:pPr marL="339725" lvl="1" indent="0">
              <a:buNone/>
            </a:pPr>
            <a:r>
              <a:rPr lang="en-US" sz="2300" dirty="0">
                <a:solidFill>
                  <a:schemeClr val="accent1">
                    <a:lumMod val="50000"/>
                  </a:schemeClr>
                </a:solidFill>
                <a:effectLst>
                  <a:outerShdw blurRad="38100" dist="38100" dir="2700000" algn="tl">
                    <a:srgbClr val="000000">
                      <a:alpha val="43137"/>
                    </a:srgbClr>
                  </a:outerShdw>
                </a:effectLst>
              </a:rPr>
              <a:t>    @</a:t>
            </a:r>
            <a:r>
              <a:rPr lang="en-US" sz="2300" dirty="0" err="1">
                <a:solidFill>
                  <a:schemeClr val="accent1">
                    <a:lumMod val="50000"/>
                  </a:schemeClr>
                </a:solidFill>
                <a:effectLst>
                  <a:outerShdw blurRad="38100" dist="38100" dir="2700000" algn="tl">
                    <a:srgbClr val="000000">
                      <a:alpha val="43137"/>
                    </a:srgbClr>
                  </a:outerShdw>
                </a:effectLst>
              </a:rPr>
              <a:t>Autowired</a:t>
            </a:r>
            <a:endParaRPr lang="en-US" sz="2300" dirty="0">
              <a:solidFill>
                <a:schemeClr val="accent1">
                  <a:lumMod val="50000"/>
                </a:schemeClr>
              </a:solidFill>
              <a:effectLst>
                <a:outerShdw blurRad="38100" dist="38100" dir="2700000" algn="tl">
                  <a:srgbClr val="000000">
                    <a:alpha val="43137"/>
                  </a:srgbClr>
                </a:outerShdw>
              </a:effectLst>
            </a:endParaRPr>
          </a:p>
          <a:p>
            <a:pPr marL="339725" lvl="1" indent="0">
              <a:buNone/>
            </a:pPr>
            <a:r>
              <a:rPr lang="en-US" sz="2300" dirty="0">
                <a:solidFill>
                  <a:schemeClr val="accent1">
                    <a:lumMod val="50000"/>
                  </a:schemeClr>
                </a:solidFill>
                <a:effectLst>
                  <a:outerShdw blurRad="38100" dist="38100" dir="2700000" algn="tl">
                    <a:srgbClr val="000000">
                      <a:alpha val="43137"/>
                    </a:srgbClr>
                  </a:outerShdw>
                </a:effectLst>
              </a:rPr>
              <a:t>    public void </a:t>
            </a:r>
            <a:r>
              <a:rPr lang="en-US" sz="2300" dirty="0" err="1">
                <a:solidFill>
                  <a:schemeClr val="accent1">
                    <a:lumMod val="50000"/>
                  </a:schemeClr>
                </a:solidFill>
                <a:effectLst>
                  <a:outerShdw blurRad="38100" dist="38100" dir="2700000" algn="tl">
                    <a:srgbClr val="000000">
                      <a:alpha val="43137"/>
                    </a:srgbClr>
                  </a:outerShdw>
                </a:effectLst>
              </a:rPr>
              <a:t>setService</a:t>
            </a:r>
            <a:r>
              <a:rPr lang="en-US" sz="2300" dirty="0">
                <a:solidFill>
                  <a:schemeClr val="accent1">
                    <a:lumMod val="50000"/>
                  </a:schemeClr>
                </a:solidFill>
                <a:effectLst>
                  <a:outerShdw blurRad="38100" dist="38100" dir="2700000" algn="tl">
                    <a:srgbClr val="000000">
                      <a:alpha val="43137"/>
                    </a:srgbClr>
                  </a:outerShdw>
                </a:effectLst>
              </a:rPr>
              <a:t>(</a:t>
            </a:r>
            <a:r>
              <a:rPr lang="en-US" sz="2300" dirty="0" err="1">
                <a:solidFill>
                  <a:schemeClr val="accent1">
                    <a:lumMod val="50000"/>
                  </a:schemeClr>
                </a:solidFill>
                <a:effectLst>
                  <a:outerShdw blurRad="38100" dist="38100" dir="2700000" algn="tl">
                    <a:srgbClr val="000000">
                      <a:alpha val="43137"/>
                    </a:srgbClr>
                  </a:outerShdw>
                </a:effectLst>
              </a:rPr>
              <a:t>MyService</a:t>
            </a:r>
            <a:r>
              <a:rPr lang="en-US" sz="2300" dirty="0">
                <a:solidFill>
                  <a:schemeClr val="accent1">
                    <a:lumMod val="50000"/>
                  </a:schemeClr>
                </a:solidFill>
                <a:effectLst>
                  <a:outerShdw blurRad="38100" dist="38100" dir="2700000" algn="tl">
                    <a:srgbClr val="000000">
                      <a:alpha val="43137"/>
                    </a:srgbClr>
                  </a:outerShdw>
                </a:effectLst>
              </a:rPr>
              <a:t> service) {</a:t>
            </a:r>
          </a:p>
          <a:p>
            <a:pPr marL="339725" lvl="1" indent="0">
              <a:buNone/>
            </a:pPr>
            <a:r>
              <a:rPr lang="en-US" sz="2300" dirty="0">
                <a:solidFill>
                  <a:schemeClr val="accent1">
                    <a:lumMod val="50000"/>
                  </a:schemeClr>
                </a:solidFill>
                <a:effectLst>
                  <a:outerShdw blurRad="38100" dist="38100" dir="2700000" algn="tl">
                    <a:srgbClr val="000000">
                      <a:alpha val="43137"/>
                    </a:srgbClr>
                  </a:outerShdw>
                </a:effectLst>
              </a:rPr>
              <a:t>        </a:t>
            </a:r>
            <a:r>
              <a:rPr lang="en-US" sz="2300" dirty="0" err="1">
                <a:solidFill>
                  <a:schemeClr val="accent1">
                    <a:lumMod val="50000"/>
                  </a:schemeClr>
                </a:solidFill>
                <a:effectLst>
                  <a:outerShdw blurRad="38100" dist="38100" dir="2700000" algn="tl">
                    <a:srgbClr val="000000">
                      <a:alpha val="43137"/>
                    </a:srgbClr>
                  </a:outerShdw>
                </a:effectLst>
              </a:rPr>
              <a:t>this.service</a:t>
            </a:r>
            <a:r>
              <a:rPr lang="en-US" sz="2300" dirty="0">
                <a:solidFill>
                  <a:schemeClr val="accent1">
                    <a:lumMod val="50000"/>
                  </a:schemeClr>
                </a:solidFill>
                <a:effectLst>
                  <a:outerShdw blurRad="38100" dist="38100" dir="2700000" algn="tl">
                    <a:srgbClr val="000000">
                      <a:alpha val="43137"/>
                    </a:srgbClr>
                  </a:outerShdw>
                </a:effectLst>
              </a:rPr>
              <a:t> = service;</a:t>
            </a:r>
          </a:p>
          <a:p>
            <a:pPr marL="339725" lvl="1" indent="0">
              <a:buNone/>
            </a:pPr>
            <a:r>
              <a:rPr lang="en-US" sz="2300" dirty="0">
                <a:solidFill>
                  <a:schemeClr val="accent1">
                    <a:lumMod val="50000"/>
                  </a:schemeClr>
                </a:solidFill>
                <a:effectLst>
                  <a:outerShdw blurRad="38100" dist="38100" dir="2700000" algn="tl">
                    <a:srgbClr val="000000">
                      <a:alpha val="43137"/>
                    </a:srgbClr>
                  </a:outerShdw>
                </a:effectLst>
              </a:rPr>
              <a:t>    }</a:t>
            </a:r>
          </a:p>
          <a:p>
            <a:pPr marL="339725" lvl="1" indent="0">
              <a:buNone/>
            </a:pPr>
            <a:r>
              <a:rPr lang="en-US" sz="2300" dirty="0">
                <a:solidFill>
                  <a:schemeClr val="accent1">
                    <a:lumMod val="50000"/>
                  </a:schemeClr>
                </a:solidFill>
                <a:effectLst>
                  <a:outerShdw blurRad="38100" dist="38100" dir="2700000" algn="tl">
                    <a:srgbClr val="000000">
                      <a:alpha val="43137"/>
                    </a:srgbClr>
                  </a:outerShdw>
                </a:effectLst>
              </a:rPr>
              <a:t>    // ...</a:t>
            </a:r>
          </a:p>
          <a:p>
            <a:pPr marL="339725" lvl="1" indent="0">
              <a:buNone/>
            </a:pPr>
            <a:r>
              <a:rPr lang="en-US" sz="2300" dirty="0" smtClean="0">
                <a:solidFill>
                  <a:schemeClr val="accent1">
                    <a:lumMod val="50000"/>
                  </a:schemeClr>
                </a:solidFill>
                <a:effectLst>
                  <a:outerShdw blurRad="38100" dist="38100" dir="2700000" algn="tl">
                    <a:srgbClr val="000000">
                      <a:alpha val="43137"/>
                    </a:srgbClr>
                  </a:outerShdw>
                </a:effectLst>
              </a:rPr>
              <a:t>}</a:t>
            </a:r>
            <a:endParaRPr lang="en-US" sz="2300" dirty="0">
              <a:solidFill>
                <a:schemeClr val="accent1">
                  <a:lumMod val="50000"/>
                </a:schemeClr>
              </a:solidFill>
              <a:effectLst>
                <a:outerShdw blurRad="38100" dist="38100" dir="2700000" algn="tl">
                  <a:srgbClr val="000000">
                    <a:alpha val="43137"/>
                  </a:srgbClr>
                </a:outerShdw>
              </a:effectLst>
            </a:endParaRPr>
          </a:p>
        </p:txBody>
      </p:sp>
      <p:sp>
        <p:nvSpPr>
          <p:cNvPr id="4" name="Slide Number Placeholder 3"/>
          <p:cNvSpPr>
            <a:spLocks noGrp="1"/>
          </p:cNvSpPr>
          <p:nvPr>
            <p:ph type="sldNum" idx="12"/>
          </p:nvPr>
        </p:nvSpPr>
        <p:spPr/>
        <p:txBody>
          <a:bodyPr/>
          <a:lstStyle/>
          <a:p>
            <a:fld id="{00000000-1234-1234-1234-123412341234}" type="slidenum">
              <a:rPr lang="en-US" smtClean="0"/>
              <a:pPr/>
              <a:t>61</a:t>
            </a:fld>
            <a:endParaRPr lang="en-US" dirty="0"/>
          </a:p>
        </p:txBody>
      </p:sp>
    </p:spTree>
    <p:extLst>
      <p:ext uri="{BB962C8B-B14F-4D97-AF65-F5344CB8AC3E}">
        <p14:creationId xmlns:p14="http://schemas.microsoft.com/office/powerpoint/2010/main" val="22603812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Autowired</a:t>
            </a:r>
            <a:r>
              <a:rPr lang="en-US" dirty="0"/>
              <a:t> annotation in the Spring</a:t>
            </a:r>
          </a:p>
        </p:txBody>
      </p:sp>
      <p:sp>
        <p:nvSpPr>
          <p:cNvPr id="3" name="Text Placeholder 2"/>
          <p:cNvSpPr>
            <a:spLocks noGrp="1"/>
          </p:cNvSpPr>
          <p:nvPr>
            <p:ph type="body" idx="1"/>
          </p:nvPr>
        </p:nvSpPr>
        <p:spPr/>
        <p:txBody>
          <a:bodyPr>
            <a:normAutofit/>
          </a:bodyPr>
          <a:lstStyle/>
          <a:p>
            <a:r>
              <a:rPr lang="en-US" dirty="0" smtClean="0"/>
              <a:t>Qualifiers</a:t>
            </a:r>
            <a:r>
              <a:rPr lang="en-US" dirty="0"/>
              <a:t>: In situations where there are multiple beans of the same type, the @Qualifier annotation can be combined with @</a:t>
            </a:r>
            <a:r>
              <a:rPr lang="en-US" dirty="0" err="1"/>
              <a:t>Autowired</a:t>
            </a:r>
            <a:r>
              <a:rPr lang="en-US" dirty="0"/>
              <a:t> to specify the exact bean to be injected</a:t>
            </a:r>
            <a:r>
              <a:rPr lang="en-US" dirty="0" smtClean="0"/>
              <a:t>.</a:t>
            </a:r>
            <a:endParaRPr lang="en-US" dirty="0"/>
          </a:p>
          <a:p>
            <a:r>
              <a:rPr lang="en-US" dirty="0"/>
              <a:t>Optional Injection: The @</a:t>
            </a:r>
            <a:r>
              <a:rPr lang="en-US" dirty="0" err="1"/>
              <a:t>Autowired</a:t>
            </a:r>
            <a:r>
              <a:rPr lang="en-US" dirty="0"/>
              <a:t> annotation supports optional injections, meaning that if the specified bean is not found, the injection will be gracefully handled.</a:t>
            </a:r>
          </a:p>
        </p:txBody>
      </p:sp>
      <p:sp>
        <p:nvSpPr>
          <p:cNvPr id="4" name="Slide Number Placeholder 3"/>
          <p:cNvSpPr>
            <a:spLocks noGrp="1"/>
          </p:cNvSpPr>
          <p:nvPr>
            <p:ph type="sldNum" idx="12"/>
          </p:nvPr>
        </p:nvSpPr>
        <p:spPr/>
        <p:txBody>
          <a:bodyPr/>
          <a:lstStyle/>
          <a:p>
            <a:fld id="{00000000-1234-1234-1234-123412341234}" type="slidenum">
              <a:rPr lang="en-US" smtClean="0"/>
              <a:pPr/>
              <a:t>62</a:t>
            </a:fld>
            <a:endParaRPr lang="en-US" dirty="0"/>
          </a:p>
        </p:txBody>
      </p:sp>
    </p:spTree>
    <p:extLst>
      <p:ext uri="{BB962C8B-B14F-4D97-AF65-F5344CB8AC3E}">
        <p14:creationId xmlns:p14="http://schemas.microsoft.com/office/powerpoint/2010/main" val="40477618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Aspect-Oriented Programming (AOP)</a:t>
            </a:r>
          </a:p>
        </p:txBody>
      </p:sp>
      <p:sp>
        <p:nvSpPr>
          <p:cNvPr id="3" name="Text Placeholder 2"/>
          <p:cNvSpPr>
            <a:spLocks noGrp="1"/>
          </p:cNvSpPr>
          <p:nvPr>
            <p:ph type="body" idx="1"/>
          </p:nvPr>
        </p:nvSpPr>
        <p:spPr/>
        <p:txBody>
          <a:bodyPr/>
          <a:lstStyle/>
          <a:p>
            <a:r>
              <a:rPr lang="en-US" dirty="0"/>
              <a:t>AOP is a programming paradigm that enables modularization of cross-cutting concerns in software systems.</a:t>
            </a:r>
          </a:p>
          <a:p>
            <a:r>
              <a:rPr lang="en-US" dirty="0"/>
              <a:t>In Spring, AOP complements OOP by providing a way to dynamically add behavior to the existing code without modifying it directly.</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63</a:t>
            </a:fld>
            <a:endParaRPr lang="en-US" dirty="0"/>
          </a:p>
        </p:txBody>
      </p:sp>
      <p:pic>
        <p:nvPicPr>
          <p:cNvPr id="5" name="Picture 4"/>
          <p:cNvPicPr>
            <a:picLocks noChangeAspect="1"/>
          </p:cNvPicPr>
          <p:nvPr/>
        </p:nvPicPr>
        <p:blipFill>
          <a:blip r:embed="rId2"/>
          <a:stretch>
            <a:fillRect/>
          </a:stretch>
        </p:blipFill>
        <p:spPr>
          <a:xfrm>
            <a:off x="3472542" y="3606881"/>
            <a:ext cx="4441372" cy="2753564"/>
          </a:xfrm>
          <a:prstGeom prst="rect">
            <a:avLst/>
          </a:prstGeom>
        </p:spPr>
      </p:pic>
    </p:spTree>
    <p:extLst>
      <p:ext uri="{BB962C8B-B14F-4D97-AF65-F5344CB8AC3E}">
        <p14:creationId xmlns:p14="http://schemas.microsoft.com/office/powerpoint/2010/main" val="7388584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AOP </a:t>
            </a:r>
            <a:r>
              <a:rPr lang="en-US" dirty="0"/>
              <a:t>Core </a:t>
            </a:r>
            <a:r>
              <a:rPr lang="en-US" dirty="0"/>
              <a:t>Concepts</a:t>
            </a:r>
            <a:endParaRPr lang="en-US" dirty="0"/>
          </a:p>
        </p:txBody>
      </p:sp>
      <p:sp>
        <p:nvSpPr>
          <p:cNvPr id="3" name="Text Placeholder 2"/>
          <p:cNvSpPr>
            <a:spLocks noGrp="1"/>
          </p:cNvSpPr>
          <p:nvPr>
            <p:ph type="body" idx="1"/>
          </p:nvPr>
        </p:nvSpPr>
        <p:spPr/>
        <p:txBody>
          <a:bodyPr/>
          <a:lstStyle/>
          <a:p>
            <a:r>
              <a:rPr lang="en-US" b="1" dirty="0"/>
              <a:t>Aspect: </a:t>
            </a:r>
            <a:r>
              <a:rPr lang="en-US" dirty="0"/>
              <a:t>A module that encapsulates behaviors affecting multiple classes. In Spring AOP, aspects are implemented using regular classes annotated with @Aspect.</a:t>
            </a:r>
          </a:p>
          <a:p>
            <a:r>
              <a:rPr lang="en-US" b="1" dirty="0"/>
              <a:t>Advice: </a:t>
            </a:r>
            <a:r>
              <a:rPr lang="en-US" dirty="0"/>
              <a:t>Defines the additional behavior to be applied at a particular join point. Types of advice include "before", "after", "around", etc.</a:t>
            </a:r>
          </a:p>
          <a:p>
            <a:r>
              <a:rPr lang="en-US" b="1" dirty="0"/>
              <a:t>Join Point: </a:t>
            </a:r>
            <a:r>
              <a:rPr lang="en-US" dirty="0"/>
              <a:t>A point during the execution of a program where an aspect can be plugged in.</a:t>
            </a:r>
          </a:p>
          <a:p>
            <a:r>
              <a:rPr lang="en-US" b="1" dirty="0" err="1"/>
              <a:t>Pointcut</a:t>
            </a:r>
            <a:r>
              <a:rPr lang="en-US" b="1" dirty="0"/>
              <a:t>: </a:t>
            </a:r>
            <a:r>
              <a:rPr lang="en-US" dirty="0"/>
              <a:t>A set of join points where advice should be executed. It defines the expressions that target specific methods.</a:t>
            </a:r>
          </a:p>
        </p:txBody>
      </p:sp>
      <p:sp>
        <p:nvSpPr>
          <p:cNvPr id="4" name="Slide Number Placeholder 3"/>
          <p:cNvSpPr>
            <a:spLocks noGrp="1"/>
          </p:cNvSpPr>
          <p:nvPr>
            <p:ph type="sldNum" idx="12"/>
          </p:nvPr>
        </p:nvSpPr>
        <p:spPr/>
        <p:txBody>
          <a:bodyPr/>
          <a:lstStyle/>
          <a:p>
            <a:fld id="{00000000-1234-1234-1234-123412341234}" type="slidenum">
              <a:rPr lang="en-US" smtClean="0"/>
              <a:pPr/>
              <a:t>64</a:t>
            </a:fld>
            <a:endParaRPr lang="en-US" dirty="0"/>
          </a:p>
        </p:txBody>
      </p:sp>
    </p:spTree>
    <p:extLst>
      <p:ext uri="{BB962C8B-B14F-4D97-AF65-F5344CB8AC3E}">
        <p14:creationId xmlns:p14="http://schemas.microsoft.com/office/powerpoint/2010/main" val="17929584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Benefits of </a:t>
            </a:r>
            <a:r>
              <a:rPr lang="en-US" dirty="0" smtClean="0"/>
              <a:t>AOP</a:t>
            </a:r>
            <a:endParaRPr lang="en-US" dirty="0"/>
          </a:p>
        </p:txBody>
      </p:sp>
      <p:sp>
        <p:nvSpPr>
          <p:cNvPr id="3" name="Text Placeholder 2"/>
          <p:cNvSpPr>
            <a:spLocks noGrp="1"/>
          </p:cNvSpPr>
          <p:nvPr>
            <p:ph type="body" idx="1"/>
          </p:nvPr>
        </p:nvSpPr>
        <p:spPr/>
        <p:txBody>
          <a:bodyPr/>
          <a:lstStyle/>
          <a:p>
            <a:r>
              <a:rPr lang="en-US" dirty="0"/>
              <a:t>Modularity: Separation of cross-cutting concerns into aspects promotes cleaner and more maintainable code.</a:t>
            </a:r>
          </a:p>
          <a:p>
            <a:r>
              <a:rPr lang="en-US" dirty="0"/>
              <a:t>Reusability: Aspects can be applied to multiple classes or components.</a:t>
            </a:r>
          </a:p>
          <a:p>
            <a:r>
              <a:rPr lang="en-US" dirty="0"/>
              <a:t>Cleaner Code: Business logic remains clean and focused, undisturbed by cross-cutting concerns like logging, security, etc.</a:t>
            </a:r>
          </a:p>
          <a:p>
            <a:r>
              <a:rPr lang="en-US" dirty="0"/>
              <a:t>Dynamic Application: Aspects can be added or removed without modifying the core application code.</a:t>
            </a:r>
          </a:p>
        </p:txBody>
      </p:sp>
      <p:sp>
        <p:nvSpPr>
          <p:cNvPr id="4" name="Slide Number Placeholder 3"/>
          <p:cNvSpPr>
            <a:spLocks noGrp="1"/>
          </p:cNvSpPr>
          <p:nvPr>
            <p:ph type="sldNum" idx="12"/>
          </p:nvPr>
        </p:nvSpPr>
        <p:spPr/>
        <p:txBody>
          <a:bodyPr/>
          <a:lstStyle/>
          <a:p>
            <a:fld id="{00000000-1234-1234-1234-123412341234}" type="slidenum">
              <a:rPr lang="en-US" smtClean="0"/>
              <a:pPr/>
              <a:t>65</a:t>
            </a:fld>
            <a:endParaRPr lang="en-US" dirty="0"/>
          </a:p>
        </p:txBody>
      </p:sp>
    </p:spTree>
    <p:extLst>
      <p:ext uri="{BB962C8B-B14F-4D97-AF65-F5344CB8AC3E}">
        <p14:creationId xmlns:p14="http://schemas.microsoft.com/office/powerpoint/2010/main" val="37304386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normAutofit/>
          </a:bodyPr>
          <a:lstStyle/>
          <a:p>
            <a:pPr marL="3175" indent="0">
              <a:lnSpc>
                <a:spcPct val="120000"/>
              </a:lnSpc>
              <a:buNone/>
            </a:pPr>
            <a:r>
              <a:rPr lang="en-US" dirty="0"/>
              <a:t>Concepts were introduced</a:t>
            </a:r>
            <a:r>
              <a:rPr lang="en-US" dirty="0" smtClean="0"/>
              <a:t>:</a:t>
            </a:r>
          </a:p>
          <a:p>
            <a:r>
              <a:rPr lang="en-US" dirty="0" smtClean="0"/>
              <a:t>Spring Framework</a:t>
            </a:r>
            <a:endParaRPr lang="en-US" dirty="0"/>
          </a:p>
          <a:p>
            <a:r>
              <a:rPr lang="en-US" dirty="0"/>
              <a:t>Advantages of using Spring Framework</a:t>
            </a:r>
          </a:p>
          <a:p>
            <a:r>
              <a:rPr lang="en-US" dirty="0"/>
              <a:t>Key features of Spring Framework </a:t>
            </a:r>
          </a:p>
          <a:p>
            <a:pPr lvl="1"/>
            <a:r>
              <a:rPr lang="en-US" dirty="0"/>
              <a:t>Dependency Injection and Inversion of Control </a:t>
            </a:r>
          </a:p>
          <a:p>
            <a:pPr lvl="1"/>
            <a:r>
              <a:rPr lang="en-US" dirty="0"/>
              <a:t>Aspect Oriented Programming </a:t>
            </a:r>
          </a:p>
          <a:p>
            <a:pPr marL="3175" indent="0">
              <a:lnSpc>
                <a:spcPct val="120000"/>
              </a:lnSpc>
              <a:buNone/>
            </a:pPr>
            <a:endParaRPr lang="en-US" dirty="0"/>
          </a:p>
          <a:p>
            <a:pPr>
              <a:lnSpc>
                <a:spcPct val="120000"/>
              </a:lnSpc>
            </a:pP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66</a:t>
            </a:fld>
            <a:endParaRPr lang="en-US" dirty="0"/>
          </a:p>
        </p:txBody>
      </p:sp>
    </p:spTree>
    <p:extLst>
      <p:ext uri="{BB962C8B-B14F-4D97-AF65-F5344CB8AC3E}">
        <p14:creationId xmlns:p14="http://schemas.microsoft.com/office/powerpoint/2010/main" val="396319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Java and Java EE compatibility </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7</a:t>
            </a:fld>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2025845"/>
              </p:ext>
            </p:extLst>
          </p:nvPr>
        </p:nvGraphicFramePr>
        <p:xfrm>
          <a:off x="219897" y="1695655"/>
          <a:ext cx="11564433" cy="4500372"/>
        </p:xfrm>
        <a:graphic>
          <a:graphicData uri="http://schemas.openxmlformats.org/drawingml/2006/table">
            <a:tbl>
              <a:tblPr firstRow="1" firstCol="1" bandRow="1">
                <a:tableStyleId>{72833802-FEF1-4C79-8D5D-14CF1EAF98D9}</a:tableStyleId>
              </a:tblPr>
              <a:tblGrid>
                <a:gridCol w="1227590">
                  <a:extLst>
                    <a:ext uri="{9D8B030D-6E8A-4147-A177-3AD203B41FA5}">
                      <a16:colId xmlns:a16="http://schemas.microsoft.com/office/drawing/2014/main" val="2677714742"/>
                    </a:ext>
                  </a:extLst>
                </a:gridCol>
                <a:gridCol w="5333811">
                  <a:extLst>
                    <a:ext uri="{9D8B030D-6E8A-4147-A177-3AD203B41FA5}">
                      <a16:colId xmlns:a16="http://schemas.microsoft.com/office/drawing/2014/main" val="3028914349"/>
                    </a:ext>
                  </a:extLst>
                </a:gridCol>
                <a:gridCol w="5003032">
                  <a:extLst>
                    <a:ext uri="{9D8B030D-6E8A-4147-A177-3AD203B41FA5}">
                      <a16:colId xmlns:a16="http://schemas.microsoft.com/office/drawing/2014/main" val="2277470407"/>
                    </a:ext>
                  </a:extLst>
                </a:gridCol>
              </a:tblGrid>
              <a:tr h="0">
                <a:tc>
                  <a:txBody>
                    <a:bodyPr/>
                    <a:lstStyle/>
                    <a:p>
                      <a:pPr marL="0" marR="0">
                        <a:lnSpc>
                          <a:spcPct val="107000"/>
                        </a:lnSpc>
                        <a:spcBef>
                          <a:spcPts val="0"/>
                        </a:spcBef>
                        <a:spcAft>
                          <a:spcPts val="0"/>
                        </a:spcAft>
                      </a:pPr>
                      <a:r>
                        <a:rPr lang="en-US" sz="2300" dirty="0">
                          <a:effectLst/>
                        </a:rPr>
                        <a:t>Spring </a:t>
                      </a:r>
                      <a:endParaRPr lang="en-US" sz="2300" dirty="0">
                        <a:effectLst/>
                        <a:latin typeface="+mj-lt"/>
                        <a:ea typeface="Tahoma" panose="020B0604030504040204" pitchFamily="34" charset="0"/>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2300" dirty="0">
                          <a:effectLst/>
                        </a:rPr>
                        <a:t>Java Version </a:t>
                      </a:r>
                      <a:endParaRPr lang="en-US" sz="2300" dirty="0">
                        <a:effectLst/>
                        <a:latin typeface="+mj-lt"/>
                        <a:ea typeface="Tahoma" panose="020B0604030504040204" pitchFamily="34" charset="0"/>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2300">
                          <a:effectLst/>
                        </a:rPr>
                        <a:t>Java EE Version</a:t>
                      </a:r>
                      <a:endParaRPr lang="en-US" sz="2300">
                        <a:effectLst/>
                        <a:latin typeface="+mj-lt"/>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3182107982"/>
                  </a:ext>
                </a:extLst>
              </a:tr>
              <a:tr h="0">
                <a:tc>
                  <a:txBody>
                    <a:bodyPr/>
                    <a:lstStyle/>
                    <a:p>
                      <a:pPr marL="0" marR="0">
                        <a:lnSpc>
                          <a:spcPct val="107000"/>
                        </a:lnSpc>
                        <a:spcBef>
                          <a:spcPts val="0"/>
                        </a:spcBef>
                        <a:spcAft>
                          <a:spcPts val="0"/>
                        </a:spcAft>
                      </a:pPr>
                      <a:r>
                        <a:rPr lang="en-US" sz="2300" dirty="0">
                          <a:effectLst/>
                        </a:rPr>
                        <a:t>1.x </a:t>
                      </a:r>
                      <a:endParaRPr lang="en-US" sz="2300" dirty="0">
                        <a:effectLst/>
                        <a:latin typeface="+mj-lt"/>
                        <a:ea typeface="Tahoma" panose="020B0604030504040204" pitchFamily="34" charset="0"/>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2300" dirty="0">
                          <a:effectLst/>
                        </a:rPr>
                        <a:t>Full Support for JDK 1.3, 1.4 </a:t>
                      </a:r>
                      <a:endParaRPr lang="en-US" sz="2300" dirty="0">
                        <a:effectLst/>
                        <a:latin typeface="+mj-lt"/>
                        <a:ea typeface="Tahoma" panose="020B0604030504040204" pitchFamily="34" charset="0"/>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2300">
                          <a:effectLst/>
                        </a:rPr>
                        <a:t>Java EE 1.3, 1.4 are fully supported.</a:t>
                      </a:r>
                      <a:endParaRPr lang="en-US" sz="2300">
                        <a:effectLst/>
                        <a:latin typeface="+mj-lt"/>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942170186"/>
                  </a:ext>
                </a:extLst>
              </a:tr>
              <a:tr h="0">
                <a:tc>
                  <a:txBody>
                    <a:bodyPr/>
                    <a:lstStyle/>
                    <a:p>
                      <a:pPr marL="0" marR="0">
                        <a:lnSpc>
                          <a:spcPct val="107000"/>
                        </a:lnSpc>
                        <a:spcBef>
                          <a:spcPts val="0"/>
                        </a:spcBef>
                        <a:spcAft>
                          <a:spcPts val="0"/>
                        </a:spcAft>
                      </a:pPr>
                      <a:r>
                        <a:rPr lang="en-US" sz="2300">
                          <a:effectLst/>
                        </a:rPr>
                        <a:t>2.0.x </a:t>
                      </a:r>
                      <a:endParaRPr lang="en-US" sz="2300">
                        <a:effectLst/>
                        <a:latin typeface="+mj-lt"/>
                        <a:ea typeface="Tahoma" panose="020B0604030504040204" pitchFamily="34" charset="0"/>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2300" dirty="0">
                          <a:effectLst/>
                        </a:rPr>
                        <a:t>Full Support for JDK 1.3, 1.4 and 1.5 </a:t>
                      </a:r>
                      <a:endParaRPr lang="en-US" sz="2300" dirty="0">
                        <a:effectLst/>
                        <a:latin typeface="+mj-lt"/>
                        <a:ea typeface="Tahoma" panose="020B0604030504040204" pitchFamily="34" charset="0"/>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2300" dirty="0">
                          <a:effectLst/>
                        </a:rPr>
                        <a:t>Java EE 1.3, 1.4 are fully supported.</a:t>
                      </a:r>
                      <a:endParaRPr lang="en-US" sz="2300" dirty="0">
                        <a:effectLst/>
                        <a:latin typeface="+mj-lt"/>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3471368714"/>
                  </a:ext>
                </a:extLst>
              </a:tr>
              <a:tr h="0">
                <a:tc>
                  <a:txBody>
                    <a:bodyPr/>
                    <a:lstStyle/>
                    <a:p>
                      <a:pPr marL="0" marR="0">
                        <a:lnSpc>
                          <a:spcPct val="107000"/>
                        </a:lnSpc>
                        <a:spcBef>
                          <a:spcPts val="0"/>
                        </a:spcBef>
                        <a:spcAft>
                          <a:spcPts val="0"/>
                        </a:spcAft>
                      </a:pPr>
                      <a:r>
                        <a:rPr lang="en-US" sz="2300" dirty="0">
                          <a:effectLst/>
                        </a:rPr>
                        <a:t>2.5 </a:t>
                      </a:r>
                      <a:endParaRPr lang="en-US" sz="2300" dirty="0">
                        <a:effectLst/>
                        <a:latin typeface="+mj-lt"/>
                        <a:ea typeface="Tahoma" panose="020B0604030504040204" pitchFamily="34" charset="0"/>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2300" dirty="0">
                          <a:effectLst/>
                        </a:rPr>
                        <a:t>Full support for Java SE 1.4.2 or later,</a:t>
                      </a:r>
                      <a:br>
                        <a:rPr lang="en-US" sz="2300" dirty="0">
                          <a:effectLst/>
                        </a:rPr>
                      </a:br>
                      <a:r>
                        <a:rPr lang="en-US" sz="2300" dirty="0">
                          <a:effectLst/>
                        </a:rPr>
                        <a:t>Early Support for Java SE 6.</a:t>
                      </a:r>
                      <a:endParaRPr lang="en-US" sz="2300" dirty="0">
                        <a:effectLst/>
                        <a:latin typeface="+mj-lt"/>
                        <a:ea typeface="Tahoma" panose="020B0604030504040204" pitchFamily="34" charset="0"/>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2300" dirty="0">
                          <a:effectLst/>
                        </a:rPr>
                        <a:t>Java EE 1.3, 1.4 are fully supported.</a:t>
                      </a:r>
                      <a:br>
                        <a:rPr lang="en-US" sz="2300" dirty="0">
                          <a:effectLst/>
                        </a:rPr>
                      </a:br>
                      <a:r>
                        <a:rPr lang="en-US" sz="2300" dirty="0">
                          <a:effectLst/>
                        </a:rPr>
                        <a:t>Early support for Java EE 5.</a:t>
                      </a:r>
                      <a:endParaRPr lang="en-US" sz="2300" dirty="0">
                        <a:effectLst/>
                        <a:latin typeface="+mj-lt"/>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255291229"/>
                  </a:ext>
                </a:extLst>
              </a:tr>
              <a:tr h="0">
                <a:tc>
                  <a:txBody>
                    <a:bodyPr/>
                    <a:lstStyle/>
                    <a:p>
                      <a:pPr marL="0" marR="0">
                        <a:lnSpc>
                          <a:spcPct val="107000"/>
                        </a:lnSpc>
                        <a:spcBef>
                          <a:spcPts val="0"/>
                        </a:spcBef>
                        <a:spcAft>
                          <a:spcPts val="0"/>
                        </a:spcAft>
                      </a:pPr>
                      <a:r>
                        <a:rPr lang="en-US" sz="2300">
                          <a:effectLst/>
                        </a:rPr>
                        <a:t>3.x </a:t>
                      </a:r>
                      <a:endParaRPr lang="en-US" sz="2300">
                        <a:effectLst/>
                        <a:latin typeface="+mj-lt"/>
                        <a:ea typeface="Tahoma" panose="020B0604030504040204" pitchFamily="34" charset="0"/>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2300" dirty="0">
                          <a:effectLst/>
                        </a:rPr>
                        <a:t>Java SE 5 and 6 are fully supported </a:t>
                      </a:r>
                      <a:endParaRPr lang="en-US" sz="2300" dirty="0">
                        <a:effectLst/>
                        <a:latin typeface="+mj-lt"/>
                        <a:ea typeface="Tahoma" panose="020B0604030504040204" pitchFamily="34" charset="0"/>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2300" dirty="0">
                          <a:effectLst/>
                        </a:rPr>
                        <a:t>Java EE 1.4, 5 are fully supported.</a:t>
                      </a:r>
                      <a:br>
                        <a:rPr lang="en-US" sz="2300" dirty="0">
                          <a:effectLst/>
                        </a:rPr>
                      </a:br>
                      <a:r>
                        <a:rPr lang="en-US" sz="2300" dirty="0">
                          <a:effectLst/>
                        </a:rPr>
                        <a:t>Early support for Java EE 6.</a:t>
                      </a:r>
                      <a:endParaRPr lang="en-US" sz="2300" dirty="0">
                        <a:effectLst/>
                        <a:latin typeface="+mj-lt"/>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359298938"/>
                  </a:ext>
                </a:extLst>
              </a:tr>
              <a:tr h="0">
                <a:tc>
                  <a:txBody>
                    <a:bodyPr/>
                    <a:lstStyle/>
                    <a:p>
                      <a:pPr marL="0" marR="0">
                        <a:lnSpc>
                          <a:spcPct val="107000"/>
                        </a:lnSpc>
                        <a:spcBef>
                          <a:spcPts val="0"/>
                        </a:spcBef>
                        <a:spcAft>
                          <a:spcPts val="0"/>
                        </a:spcAft>
                      </a:pPr>
                      <a:r>
                        <a:rPr lang="en-US" sz="2300">
                          <a:effectLst/>
                        </a:rPr>
                        <a:t>4.x </a:t>
                      </a:r>
                      <a:endParaRPr lang="en-US" sz="2300">
                        <a:effectLst/>
                        <a:latin typeface="+mj-lt"/>
                        <a:ea typeface="Tahoma" panose="020B0604030504040204" pitchFamily="34" charset="0"/>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2300" dirty="0">
                          <a:effectLst/>
                        </a:rPr>
                        <a:t>Java SE 6, 7 are fully supported.</a:t>
                      </a:r>
                      <a:br>
                        <a:rPr lang="en-US" sz="2300" dirty="0">
                          <a:effectLst/>
                        </a:rPr>
                      </a:br>
                      <a:r>
                        <a:rPr lang="en-US" sz="2300" dirty="0">
                          <a:effectLst/>
                        </a:rPr>
                        <a:t>Early support for Java SE 8.</a:t>
                      </a:r>
                      <a:endParaRPr lang="en-US" sz="2300" dirty="0">
                        <a:effectLst/>
                        <a:latin typeface="+mj-lt"/>
                        <a:ea typeface="Tahoma" panose="020B0604030504040204" pitchFamily="34" charset="0"/>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2300" dirty="0">
                          <a:effectLst/>
                        </a:rPr>
                        <a:t>Java EE 6 is fully supported</a:t>
                      </a:r>
                      <a:br>
                        <a:rPr lang="en-US" sz="2300" dirty="0">
                          <a:effectLst/>
                        </a:rPr>
                      </a:br>
                      <a:r>
                        <a:rPr lang="en-US" sz="2300" dirty="0">
                          <a:effectLst/>
                        </a:rPr>
                        <a:t>Early support for Java EE 7</a:t>
                      </a:r>
                      <a:endParaRPr lang="en-US" sz="2300" dirty="0">
                        <a:effectLst/>
                        <a:latin typeface="+mj-lt"/>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2942481992"/>
                  </a:ext>
                </a:extLst>
              </a:tr>
              <a:tr h="0">
                <a:tc>
                  <a:txBody>
                    <a:bodyPr/>
                    <a:lstStyle/>
                    <a:p>
                      <a:pPr marL="0" marR="0">
                        <a:lnSpc>
                          <a:spcPct val="107000"/>
                        </a:lnSpc>
                        <a:spcBef>
                          <a:spcPts val="0"/>
                        </a:spcBef>
                        <a:spcAft>
                          <a:spcPts val="0"/>
                        </a:spcAft>
                      </a:pPr>
                      <a:r>
                        <a:rPr lang="en-US" sz="2300">
                          <a:effectLst/>
                        </a:rPr>
                        <a:t>5.x </a:t>
                      </a:r>
                      <a:endParaRPr lang="en-US" sz="2300">
                        <a:effectLst/>
                        <a:latin typeface="+mj-lt"/>
                        <a:ea typeface="Tahoma" panose="020B0604030504040204" pitchFamily="34" charset="0"/>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2300">
                          <a:effectLst/>
                        </a:rPr>
                        <a:t>Java SE 6, 7, 8 are fully supported</a:t>
                      </a:r>
                      <a:br>
                        <a:rPr lang="en-US" sz="2300">
                          <a:effectLst/>
                        </a:rPr>
                      </a:br>
                      <a:r>
                        <a:rPr lang="en-US" sz="2300">
                          <a:effectLst/>
                        </a:rPr>
                        <a:t>Early Support for Java SE 9 </a:t>
                      </a:r>
                      <a:endParaRPr lang="en-US" sz="2300">
                        <a:effectLst/>
                        <a:latin typeface="+mj-lt"/>
                        <a:ea typeface="Tahoma" panose="020B0604030504040204" pitchFamily="34" charset="0"/>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2300" dirty="0">
                          <a:effectLst/>
                        </a:rPr>
                        <a:t>Java EE 6, 7 are fully supported</a:t>
                      </a:r>
                      <a:endParaRPr lang="en-US" sz="2300" dirty="0">
                        <a:effectLst/>
                        <a:latin typeface="+mj-lt"/>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293374053"/>
                  </a:ext>
                </a:extLst>
              </a:tr>
              <a:tr h="0">
                <a:tc>
                  <a:txBody>
                    <a:bodyPr/>
                    <a:lstStyle/>
                    <a:p>
                      <a:pPr marL="0" marR="0">
                        <a:lnSpc>
                          <a:spcPct val="107000"/>
                        </a:lnSpc>
                        <a:spcBef>
                          <a:spcPts val="0"/>
                        </a:spcBef>
                        <a:spcAft>
                          <a:spcPts val="0"/>
                        </a:spcAft>
                      </a:pPr>
                      <a:r>
                        <a:rPr lang="en-US" sz="2300" dirty="0" smtClean="0">
                          <a:effectLst/>
                        </a:rPr>
                        <a:t>6.x</a:t>
                      </a:r>
                      <a:endParaRPr lang="en-US" sz="2300" dirty="0">
                        <a:effectLst/>
                        <a:latin typeface="+mj-lt"/>
                        <a:ea typeface="Tahoma" panose="020B0604030504040204" pitchFamily="34" charset="0"/>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2300" dirty="0" smtClean="0">
                          <a:effectLst/>
                        </a:rPr>
                        <a:t>JDK</a:t>
                      </a:r>
                      <a:r>
                        <a:rPr lang="en-US" sz="2300" baseline="0" dirty="0" smtClean="0">
                          <a:effectLst/>
                        </a:rPr>
                        <a:t> 17</a:t>
                      </a:r>
                      <a:endParaRPr lang="en-US" sz="2300" dirty="0">
                        <a:effectLst/>
                        <a:latin typeface="+mj-lt"/>
                        <a:ea typeface="Tahoma" panose="020B0604030504040204" pitchFamily="34" charset="0"/>
                        <a:cs typeface="Tahoma" panose="020B0604030504040204" pitchFamily="34" charset="0"/>
                      </a:endParaRPr>
                    </a:p>
                  </a:txBody>
                  <a:tcPr marL="68580" marR="68580" marT="0" marB="0" anchor="ctr"/>
                </a:tc>
                <a:tc>
                  <a:txBody>
                    <a:bodyPr/>
                    <a:lstStyle/>
                    <a:p>
                      <a:pPr marL="0" marR="0">
                        <a:lnSpc>
                          <a:spcPct val="107000"/>
                        </a:lnSpc>
                        <a:spcBef>
                          <a:spcPts val="0"/>
                        </a:spcBef>
                        <a:spcAft>
                          <a:spcPts val="0"/>
                        </a:spcAft>
                      </a:pPr>
                      <a:r>
                        <a:rPr lang="en-US" sz="2300" dirty="0" smtClean="0">
                          <a:effectLst/>
                        </a:rPr>
                        <a:t>Jakarta</a:t>
                      </a:r>
                      <a:r>
                        <a:rPr lang="en-US" sz="2300" baseline="0" dirty="0" smtClean="0">
                          <a:effectLst/>
                        </a:rPr>
                        <a:t> EE</a:t>
                      </a:r>
                      <a:endParaRPr lang="en-US" sz="2300" dirty="0">
                        <a:effectLst/>
                        <a:latin typeface="+mj-lt"/>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3103199289"/>
                  </a:ext>
                </a:extLst>
              </a:tr>
            </a:tbl>
          </a:graphicData>
        </a:graphic>
      </p:graphicFrame>
    </p:spTree>
    <p:extLst>
      <p:ext uri="{BB962C8B-B14F-4D97-AF65-F5344CB8AC3E}">
        <p14:creationId xmlns:p14="http://schemas.microsoft.com/office/powerpoint/2010/main" val="3887104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 Evolution over Intelligent Design </a:t>
            </a:r>
          </a:p>
        </p:txBody>
      </p:sp>
      <p:sp>
        <p:nvSpPr>
          <p:cNvPr id="3" name="Text Placeholder 2"/>
          <p:cNvSpPr>
            <a:spLocks noGrp="1"/>
          </p:cNvSpPr>
          <p:nvPr>
            <p:ph type="body" idx="1"/>
          </p:nvPr>
        </p:nvSpPr>
        <p:spPr/>
        <p:txBody>
          <a:bodyPr/>
          <a:lstStyle/>
          <a:p>
            <a:r>
              <a:rPr lang="en-US" dirty="0"/>
              <a:t>The Dependency Inversion Principle (DIP) is a fundamental concept in software design and architecture, and it's a key principle behind the Spring Framework. </a:t>
            </a:r>
            <a:endParaRPr lang="en-US" dirty="0" smtClean="0"/>
          </a:p>
          <a:p>
            <a:endParaRPr lang="en-US" dirty="0"/>
          </a:p>
          <a:p>
            <a:r>
              <a:rPr lang="en-US" dirty="0" smtClean="0"/>
              <a:t>The </a:t>
            </a:r>
            <a:r>
              <a:rPr lang="en-US" dirty="0"/>
              <a:t>Dependency Inversion Principle</a:t>
            </a:r>
          </a:p>
          <a:p>
            <a:pPr lvl="1">
              <a:lnSpc>
                <a:spcPct val="100000"/>
              </a:lnSpc>
            </a:pPr>
            <a:r>
              <a:rPr lang="en-US" sz="2600" dirty="0"/>
              <a:t>High level modules should not depend upon low level modules. Both should depend upon abstractions.</a:t>
            </a:r>
          </a:p>
          <a:p>
            <a:pPr lvl="1">
              <a:lnSpc>
                <a:spcPct val="100000"/>
              </a:lnSpc>
            </a:pPr>
            <a:r>
              <a:rPr lang="en-US" sz="2600" dirty="0"/>
              <a:t>Abstractions should not depend upon details, details should depend upon </a:t>
            </a:r>
            <a:r>
              <a:rPr lang="en-US" sz="2600" dirty="0" smtClean="0"/>
              <a:t>abstractions. Depend </a:t>
            </a:r>
            <a:r>
              <a:rPr lang="en-US" sz="2600" dirty="0"/>
              <a:t>upon Abstractions, Do not depend upon Concrete Classes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8</a:t>
            </a:fld>
            <a:endParaRPr lang="en-US" dirty="0"/>
          </a:p>
        </p:txBody>
      </p:sp>
    </p:spTree>
    <p:extLst>
      <p:ext uri="{BB962C8B-B14F-4D97-AF65-F5344CB8AC3E}">
        <p14:creationId xmlns:p14="http://schemas.microsoft.com/office/powerpoint/2010/main" val="1780272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Features</a:t>
            </a:r>
            <a:endParaRPr lang="en-US" dirty="0"/>
          </a:p>
        </p:txBody>
      </p:sp>
      <p:sp>
        <p:nvSpPr>
          <p:cNvPr id="3" name="Text Placeholder 2"/>
          <p:cNvSpPr>
            <a:spLocks noGrp="1"/>
          </p:cNvSpPr>
          <p:nvPr>
            <p:ph type="body" idx="1"/>
          </p:nvPr>
        </p:nvSpPr>
        <p:spPr/>
        <p:txBody>
          <a:bodyPr>
            <a:normAutofit/>
          </a:bodyPr>
          <a:lstStyle/>
          <a:p>
            <a:pPr>
              <a:lnSpc>
                <a:spcPct val="120000"/>
              </a:lnSpc>
            </a:pPr>
            <a:r>
              <a:rPr lang="en-US" dirty="0"/>
              <a:t>Core technologies: dependency injection, events, resources, i18n, validation, data binding, type conversion, </a:t>
            </a:r>
            <a:r>
              <a:rPr lang="en-US" dirty="0" err="1"/>
              <a:t>SpEL</a:t>
            </a:r>
            <a:r>
              <a:rPr lang="en-US" dirty="0"/>
              <a:t>, AOP</a:t>
            </a:r>
            <a:r>
              <a:rPr lang="en-US" dirty="0" smtClean="0"/>
              <a:t>.</a:t>
            </a:r>
            <a:endParaRPr lang="en-US" dirty="0"/>
          </a:p>
          <a:p>
            <a:pPr>
              <a:lnSpc>
                <a:spcPct val="120000"/>
              </a:lnSpc>
            </a:pPr>
            <a:r>
              <a:rPr lang="en-US" dirty="0" smtClean="0"/>
              <a:t>Testing</a:t>
            </a:r>
            <a:r>
              <a:rPr lang="en-US" dirty="0"/>
              <a:t>: mock objects, </a:t>
            </a:r>
            <a:r>
              <a:rPr lang="en-US" dirty="0" err="1"/>
              <a:t>TestContext</a:t>
            </a:r>
            <a:r>
              <a:rPr lang="en-US" dirty="0"/>
              <a:t> framework, Spring MVC Test, </a:t>
            </a:r>
            <a:r>
              <a:rPr lang="en-US" dirty="0" err="1"/>
              <a:t>WebTestClient</a:t>
            </a:r>
            <a:r>
              <a:rPr lang="en-US" dirty="0" smtClean="0"/>
              <a:t>.</a:t>
            </a:r>
            <a:endParaRPr lang="en-US" dirty="0"/>
          </a:p>
          <a:p>
            <a:pPr>
              <a:lnSpc>
                <a:spcPct val="120000"/>
              </a:lnSpc>
            </a:pPr>
            <a:r>
              <a:rPr lang="en-US" dirty="0" smtClean="0"/>
              <a:t>Data </a:t>
            </a:r>
            <a:r>
              <a:rPr lang="en-US" dirty="0"/>
              <a:t>Access: transactions, DAO support, JDBC, ORM, Marshalling XML</a:t>
            </a:r>
            <a:r>
              <a:rPr lang="en-US" dirty="0" smtClean="0"/>
              <a:t>.</a:t>
            </a:r>
            <a:endParaRPr lang="en-US" dirty="0"/>
          </a:p>
          <a:p>
            <a:pPr>
              <a:lnSpc>
                <a:spcPct val="120000"/>
              </a:lnSpc>
            </a:pPr>
            <a:r>
              <a:rPr lang="en-US" dirty="0" smtClean="0"/>
              <a:t>Spring </a:t>
            </a:r>
            <a:r>
              <a:rPr lang="en-US" dirty="0"/>
              <a:t>MVC and Spring </a:t>
            </a:r>
            <a:r>
              <a:rPr lang="en-US" dirty="0" err="1"/>
              <a:t>WebFlux</a:t>
            </a:r>
            <a:r>
              <a:rPr lang="en-US" dirty="0"/>
              <a:t> web frameworks</a:t>
            </a:r>
            <a:r>
              <a:rPr lang="en-US" dirty="0" smtClean="0"/>
              <a:t>.</a:t>
            </a:r>
            <a:endParaRPr lang="en-US" dirty="0"/>
          </a:p>
          <a:p>
            <a:pPr>
              <a:lnSpc>
                <a:spcPct val="120000"/>
              </a:lnSpc>
            </a:pPr>
            <a:r>
              <a:rPr lang="en-US" dirty="0" smtClean="0"/>
              <a:t>Integration</a:t>
            </a:r>
            <a:r>
              <a:rPr lang="en-US" dirty="0"/>
              <a:t>: remoting, JMS, JCA, JMX, email, tasks, scheduling, cache and observability</a:t>
            </a:r>
            <a:r>
              <a:rPr lang="en-US" dirty="0" smtClean="0"/>
              <a:t>.</a:t>
            </a:r>
            <a:endParaRPr lang="en-US" dirty="0"/>
          </a:p>
          <a:p>
            <a:pPr>
              <a:lnSpc>
                <a:spcPct val="120000"/>
              </a:lnSpc>
            </a:pPr>
            <a:r>
              <a:rPr lang="en-US" dirty="0" smtClean="0"/>
              <a:t>Languages</a:t>
            </a:r>
            <a:r>
              <a:rPr lang="en-US" dirty="0"/>
              <a:t>: </a:t>
            </a:r>
            <a:r>
              <a:rPr lang="en-US" dirty="0" err="1"/>
              <a:t>Kotlin</a:t>
            </a:r>
            <a:r>
              <a:rPr lang="en-US" dirty="0"/>
              <a:t>, Groovy, dynamic languages.</a:t>
            </a:r>
          </a:p>
        </p:txBody>
      </p:sp>
      <p:sp>
        <p:nvSpPr>
          <p:cNvPr id="4" name="Slide Number Placeholder 3"/>
          <p:cNvSpPr>
            <a:spLocks noGrp="1"/>
          </p:cNvSpPr>
          <p:nvPr>
            <p:ph type="sldNum" idx="12"/>
          </p:nvPr>
        </p:nvSpPr>
        <p:spPr/>
        <p:txBody>
          <a:bodyPr/>
          <a:lstStyle/>
          <a:p>
            <a:fld id="{00000000-1234-1234-1234-123412341234}" type="slidenum">
              <a:rPr lang="en-US" smtClean="0"/>
              <a:pPr/>
              <a:t>9</a:t>
            </a:fld>
            <a:endParaRPr lang="en-US" dirty="0"/>
          </a:p>
        </p:txBody>
      </p:sp>
    </p:spTree>
    <p:extLst>
      <p:ext uri="{BB962C8B-B14F-4D97-AF65-F5344CB8AC3E}">
        <p14:creationId xmlns:p14="http://schemas.microsoft.com/office/powerpoint/2010/main" val="218532461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6789</TotalTime>
  <Words>4206</Words>
  <Application>Microsoft Office PowerPoint</Application>
  <PresentationFormat>Widescreen</PresentationFormat>
  <Paragraphs>540</Paragraphs>
  <Slides>66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Arial</vt:lpstr>
      <vt:lpstr>Calibri</vt:lpstr>
      <vt:lpstr>Noto Sans Symbols</vt:lpstr>
      <vt:lpstr>Tahoma</vt:lpstr>
      <vt:lpstr>Wingdings</vt:lpstr>
      <vt:lpstr>Office Theme</vt:lpstr>
      <vt:lpstr>Introduction to Spring Framework</vt:lpstr>
      <vt:lpstr>Objectives</vt:lpstr>
      <vt:lpstr>PowerPoint Presentation</vt:lpstr>
      <vt:lpstr>What is Spring Framework?</vt:lpstr>
      <vt:lpstr>What is Spring Framework?</vt:lpstr>
      <vt:lpstr>Spring Version History</vt:lpstr>
      <vt:lpstr>Spring, Java and Java EE compatibility </vt:lpstr>
      <vt:lpstr>Spring – Evolution over Intelligent Design </vt:lpstr>
      <vt:lpstr>Spring Features</vt:lpstr>
      <vt:lpstr>Maven</vt:lpstr>
      <vt:lpstr>The Spring Triangle </vt:lpstr>
      <vt:lpstr>Architectural overview of Spring Framework </vt:lpstr>
      <vt:lpstr>Core Container</vt:lpstr>
      <vt:lpstr>Data Access/Integration</vt:lpstr>
      <vt:lpstr>Web</vt:lpstr>
      <vt:lpstr>Spring Framework 6 </vt:lpstr>
      <vt:lpstr>Spring Framework 6 </vt:lpstr>
      <vt:lpstr>Spring Framework 6 </vt:lpstr>
      <vt:lpstr>PowerPoint Presentation</vt:lpstr>
      <vt:lpstr>Understanding Dependency Injection</vt:lpstr>
      <vt:lpstr>Benefits of Dependency Injection</vt:lpstr>
      <vt:lpstr>Benefits of Dependency Injection</vt:lpstr>
      <vt:lpstr>Inversion of Control</vt:lpstr>
      <vt:lpstr>Inversion of Control</vt:lpstr>
      <vt:lpstr>Spring Container </vt:lpstr>
      <vt:lpstr>Factory Pattern - Spring Bean Factory  </vt:lpstr>
      <vt:lpstr>Spring IoC Container </vt:lpstr>
      <vt:lpstr>Spring IoC Container </vt:lpstr>
      <vt:lpstr>Spring IoC Container </vt:lpstr>
      <vt:lpstr>Instantiating a Spring IoC Container </vt:lpstr>
      <vt:lpstr>Instantiating a Spring IoC Container </vt:lpstr>
      <vt:lpstr>Spring ApplicationContext Container </vt:lpstr>
      <vt:lpstr>Spring ApplicationContext Container </vt:lpstr>
      <vt:lpstr>Spring ApplicationContext Container </vt:lpstr>
      <vt:lpstr>BeanFactory vs ApplicationContext </vt:lpstr>
      <vt:lpstr>BeanFactory vs ApplicationContext </vt:lpstr>
      <vt:lpstr>Types of Dependency Injection </vt:lpstr>
      <vt:lpstr>Beans</vt:lpstr>
      <vt:lpstr>Beans</vt:lpstr>
      <vt:lpstr>Beans - Definition</vt:lpstr>
      <vt:lpstr>Bean Scopes</vt:lpstr>
      <vt:lpstr>Naming Spring Beans </vt:lpstr>
      <vt:lpstr>Beans in Spring Configuration File</vt:lpstr>
      <vt:lpstr>Beans – Definition Inheritance</vt:lpstr>
      <vt:lpstr>Beans - Lifecycle</vt:lpstr>
      <vt:lpstr>Beans – Lifecycle – Initialization</vt:lpstr>
      <vt:lpstr>Beans – Lifecycle – Initialization</vt:lpstr>
      <vt:lpstr>Beans – Lifecycle – Initialization</vt:lpstr>
      <vt:lpstr>Beans – Lifecycle - Destruction</vt:lpstr>
      <vt:lpstr>Beans – Lifecycle – Destruction</vt:lpstr>
      <vt:lpstr>Beans – Lifecycle – Destruction</vt:lpstr>
      <vt:lpstr>Default initialization and destroy methods</vt:lpstr>
      <vt:lpstr>Instantiating Beans </vt:lpstr>
      <vt:lpstr>Instantiating Beans </vt:lpstr>
      <vt:lpstr>Instantiating Beans </vt:lpstr>
      <vt:lpstr>Bean Aliasing </vt:lpstr>
      <vt:lpstr>Spring - Bean Definition Inheritance</vt:lpstr>
      <vt:lpstr>PowerPoint Presentation</vt:lpstr>
      <vt:lpstr>The @Autowired annotation in the Spring</vt:lpstr>
      <vt:lpstr>The @Autowired annotation in the Spring</vt:lpstr>
      <vt:lpstr>The @Autowired annotation in the Spring</vt:lpstr>
      <vt:lpstr>The @Autowired annotation in the Spring</vt:lpstr>
      <vt:lpstr>Aspect-Oriented Programming (AOP)</vt:lpstr>
      <vt:lpstr>AOP Core Concepts</vt:lpstr>
      <vt:lpstr>Benefits of AOP</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Spring Framework</dc:title>
  <dc:creator>Thanh Van</dc:creator>
  <cp:lastModifiedBy>Thanh Van</cp:lastModifiedBy>
  <cp:revision>208</cp:revision>
  <dcterms:created xsi:type="dcterms:W3CDTF">2021-01-25T08:25:31Z</dcterms:created>
  <dcterms:modified xsi:type="dcterms:W3CDTF">2024-04-15T23:18:39Z</dcterms:modified>
</cp:coreProperties>
</file>