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07" r:id="rId3"/>
    <p:sldId id="310" r:id="rId4"/>
    <p:sldId id="315" r:id="rId5"/>
    <p:sldId id="306" r:id="rId6"/>
    <p:sldId id="308" r:id="rId7"/>
    <p:sldId id="309" r:id="rId8"/>
    <p:sldId id="313" r:id="rId9"/>
    <p:sldId id="316" r:id="rId10"/>
    <p:sldId id="311" r:id="rId11"/>
    <p:sldId id="314" r:id="rId12"/>
    <p:sldId id="312" r:id="rId13"/>
    <p:sldId id="320" r:id="rId14"/>
    <p:sldId id="317" r:id="rId15"/>
    <p:sldId id="318" r:id="rId16"/>
    <p:sldId id="321" r:id="rId17"/>
    <p:sldId id="322" r:id="rId18"/>
    <p:sldId id="329" r:id="rId19"/>
    <p:sldId id="335" r:id="rId20"/>
    <p:sldId id="336" r:id="rId21"/>
    <p:sldId id="337" r:id="rId22"/>
    <p:sldId id="319" r:id="rId23"/>
    <p:sldId id="338" r:id="rId24"/>
    <p:sldId id="324" r:id="rId25"/>
    <p:sldId id="323" r:id="rId26"/>
    <p:sldId id="325" r:id="rId27"/>
    <p:sldId id="339" r:id="rId28"/>
    <p:sldId id="334" r:id="rId29"/>
    <p:sldId id="326" r:id="rId30"/>
    <p:sldId id="340" r:id="rId31"/>
    <p:sldId id="341" r:id="rId32"/>
    <p:sldId id="327" r:id="rId33"/>
    <p:sldId id="328" r:id="rId34"/>
    <p:sldId id="342" r:id="rId35"/>
    <p:sldId id="303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93946" autoAdjust="0"/>
  </p:normalViewPr>
  <p:slideViewPr>
    <p:cSldViewPr snapToGrid="0">
      <p:cViewPr varScale="1">
        <p:scale>
          <a:sx n="63" d="100"/>
          <a:sy n="63" d="100"/>
        </p:scale>
        <p:origin x="28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5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11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https://www.thymeleaf.org/doc/tutorials/3.1/usingthymeleaf.pdf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8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3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4/16/2024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Spring Web Development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other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integrates seamlessly with other technologies commonly used in web development, such as databases (via Spring Data), messaging systems (via Spring Messaging), and frontend frameworks (via RESTful APIs or </a:t>
            </a:r>
            <a:r>
              <a:rPr lang="en-US" dirty="0" err="1"/>
              <a:t>WebSocket</a:t>
            </a:r>
            <a:r>
              <a:rPr lang="en-US" dirty="0"/>
              <a:t> support).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data access, Spring Data offers a range of options, including JPA, MongoDB, Redis, and more. 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/>
              <a:t>the appropriate Spring Data module based on your data storage requirements to simplify data access and manipulation within your web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</a:t>
            </a:r>
            <a:r>
              <a:rPr lang="en-US" dirty="0"/>
              <a:t>engines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it comes to templating engines, consider using Thymeleaf or Freemaker.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provide powerful template processing capabilities, enabling the seamless integration of dynamic content into web pages. </a:t>
            </a:r>
            <a:endParaRPr lang="en-US" dirty="0" smtClean="0"/>
          </a:p>
          <a:p>
            <a:r>
              <a:rPr lang="en-US" dirty="0" err="1" smtClean="0"/>
              <a:t>Thymeleaf</a:t>
            </a:r>
            <a:r>
              <a:rPr lang="en-US" dirty="0"/>
              <a:t>, in particular, is a popular choice for Spring-based web applications due to its natural integration with Spring MVC.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9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0" y="2241458"/>
            <a:ext cx="1219200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Thymeleaf</a:t>
            </a: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- a Java-based server side template engine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4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Thymeleaf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Thymeleaf</a:t>
            </a:r>
            <a:r>
              <a:rPr lang="en-US" dirty="0"/>
              <a:t> is a modern server-side Java template engine for both web and standalone environments, capable of processing HTML, XML, JavaScript, CSS </a:t>
            </a:r>
            <a:r>
              <a:rPr lang="en-US" dirty="0" smtClean="0"/>
              <a:t>and even </a:t>
            </a:r>
            <a:r>
              <a:rPr lang="en-US" dirty="0"/>
              <a:t>plain text.</a:t>
            </a:r>
          </a:p>
          <a:p>
            <a:r>
              <a:rPr lang="en-US" dirty="0"/>
              <a:t>The main goal of </a:t>
            </a:r>
            <a:r>
              <a:rPr lang="en-US" dirty="0" err="1"/>
              <a:t>Thymeleaf</a:t>
            </a:r>
            <a:r>
              <a:rPr lang="en-US" dirty="0"/>
              <a:t> is to provide an elegant and highly-maintainable way of creating templates. </a:t>
            </a:r>
            <a:endParaRPr lang="en-US" dirty="0" smtClean="0"/>
          </a:p>
          <a:p>
            <a:r>
              <a:rPr lang="en-US" dirty="0" err="1" smtClean="0"/>
              <a:t>Thymeleaf</a:t>
            </a:r>
            <a:r>
              <a:rPr lang="en-US" dirty="0" smtClean="0"/>
              <a:t> improves communication </a:t>
            </a:r>
            <a:r>
              <a:rPr lang="en-US" dirty="0"/>
              <a:t>of design and bridges the gap between design and development teams.</a:t>
            </a:r>
          </a:p>
          <a:p>
            <a:r>
              <a:rPr lang="en-US" dirty="0" err="1"/>
              <a:t>Thymeleaf</a:t>
            </a:r>
            <a:r>
              <a:rPr lang="en-US" dirty="0"/>
              <a:t> has also been designed from the beginning with Web Standards in mind </a:t>
            </a:r>
            <a:r>
              <a:rPr lang="en-US" dirty="0" smtClean="0"/>
              <a:t>- </a:t>
            </a:r>
            <a:r>
              <a:rPr lang="en-US" dirty="0"/>
              <a:t>especially HTML5 </a:t>
            </a:r>
            <a:r>
              <a:rPr lang="en-US" dirty="0" smtClean="0"/>
              <a:t>- </a:t>
            </a:r>
            <a:r>
              <a:rPr lang="en-US" dirty="0"/>
              <a:t>allowing you to create fully validating templates if</a:t>
            </a:r>
          </a:p>
          <a:p>
            <a:r>
              <a:rPr lang="en-US" dirty="0"/>
              <a:t>that is a need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6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Kinds of </a:t>
            </a:r>
            <a:r>
              <a:rPr lang="en-US" dirty="0"/>
              <a:t>templates </a:t>
            </a:r>
            <a:r>
              <a:rPr lang="en-US" dirty="0" smtClean="0"/>
              <a:t>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markup template modes (HTML and XML), three textual template modes (TEXT , JAVASCRIPT and CSS) and a no-op template mode (RAW</a:t>
            </a:r>
            <a:r>
              <a:rPr lang="en-US" dirty="0" smtClean="0"/>
              <a:t>).</a:t>
            </a:r>
          </a:p>
          <a:p>
            <a:r>
              <a:rPr lang="en-US" dirty="0"/>
              <a:t>The </a:t>
            </a:r>
            <a:r>
              <a:rPr lang="en-US" b="1" dirty="0"/>
              <a:t>HTML template </a:t>
            </a:r>
            <a:r>
              <a:rPr lang="en-US" dirty="0"/>
              <a:t>mode will allow any kind of HTML input, including HTML5, HTML 4 and XHTML. No validation or well-formedness check will be </a:t>
            </a:r>
            <a:r>
              <a:rPr lang="en-US" dirty="0" smtClean="0"/>
              <a:t>performed, and </a:t>
            </a:r>
            <a:r>
              <a:rPr lang="en-US" dirty="0"/>
              <a:t>template code/structure will be respected to the biggest possible extent in output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XML template </a:t>
            </a:r>
            <a:r>
              <a:rPr lang="en-US" dirty="0"/>
              <a:t>mode will allow XML input. In this case, code is expected to be well-formed – no unclosed tags, no unquoted attributes, </a:t>
            </a:r>
            <a:r>
              <a:rPr lang="en-US" dirty="0" err="1"/>
              <a:t>etc</a:t>
            </a:r>
            <a:r>
              <a:rPr lang="en-US" dirty="0"/>
              <a:t> – and </a:t>
            </a:r>
            <a:r>
              <a:rPr lang="en-US" dirty="0" smtClean="0"/>
              <a:t>the parser </a:t>
            </a:r>
            <a:r>
              <a:rPr lang="en-US" dirty="0"/>
              <a:t>will throw exceptions if well-formedness violations are found. Note that no validation (against a DTD or XML Schema) will be performed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9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Kinds of templates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TEXT template </a:t>
            </a:r>
            <a:r>
              <a:rPr lang="en-US" dirty="0"/>
              <a:t>mode will allow the use of a special syntax for templates of a non-markup nature. Examples of such templates might be text emails or </a:t>
            </a:r>
            <a:r>
              <a:rPr lang="en-US" dirty="0" err="1"/>
              <a:t>templated</a:t>
            </a:r>
            <a:r>
              <a:rPr lang="en-US" dirty="0"/>
              <a:t> documentation. Note that HTML or XML templates can be also processed as TEXT , in which case they will not be parsed as markup, and every tag, DOCTYPE, comment, </a:t>
            </a:r>
            <a:r>
              <a:rPr lang="en-US" dirty="0" err="1"/>
              <a:t>etc</a:t>
            </a:r>
            <a:r>
              <a:rPr lang="en-US" dirty="0"/>
              <a:t>, will be treated as mere text.</a:t>
            </a:r>
          </a:p>
          <a:p>
            <a:r>
              <a:rPr lang="en-US" dirty="0" smtClean="0"/>
              <a:t>The </a:t>
            </a:r>
            <a:r>
              <a:rPr lang="en-US" b="1" dirty="0"/>
              <a:t>JAVASCRIPT template </a:t>
            </a:r>
            <a:r>
              <a:rPr lang="en-US" dirty="0"/>
              <a:t>mode will allow the processing of JavaScript files in a </a:t>
            </a:r>
            <a:r>
              <a:rPr lang="en-US" dirty="0" err="1"/>
              <a:t>Thymeleaf</a:t>
            </a:r>
            <a:r>
              <a:rPr lang="en-US" dirty="0"/>
              <a:t> application. This means being able to use model data </a:t>
            </a:r>
            <a:r>
              <a:rPr lang="en-US" dirty="0" smtClean="0"/>
              <a:t>inside JavaScript </a:t>
            </a:r>
            <a:r>
              <a:rPr lang="en-US" dirty="0"/>
              <a:t>files in the same way it can be done in HTML files, but with JavaScript-specific integrations such as specialized escaping or natural scripting. The JAVASCRIPT template mode is considered a textual mode and therefore uses the same special syntax as the TEXT template mode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9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Kinds of templates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CSS template mode will allow the processing of CSS files involved in a </a:t>
            </a:r>
            <a:r>
              <a:rPr lang="en-US" dirty="0" err="1"/>
              <a:t>Thymeleaf</a:t>
            </a:r>
            <a:r>
              <a:rPr lang="en-US" dirty="0"/>
              <a:t> application. Similar to the JAVASCRIPT mode, the CSS template </a:t>
            </a:r>
            <a:r>
              <a:rPr lang="en-US" dirty="0" smtClean="0"/>
              <a:t>mode is </a:t>
            </a:r>
            <a:r>
              <a:rPr lang="en-US" dirty="0"/>
              <a:t>also a textual mode and uses the special processing syntax from the TEXT template mode.</a:t>
            </a:r>
          </a:p>
          <a:p>
            <a:endParaRPr lang="en-US" dirty="0"/>
          </a:p>
          <a:p>
            <a:r>
              <a:rPr lang="en-US" dirty="0"/>
              <a:t>The RAW template mode will simply not process templates at all. It is meant to be used for inserting untouched resources (files, URL responses, etc.) into </a:t>
            </a:r>
            <a:r>
              <a:rPr lang="en-US" dirty="0" smtClean="0"/>
              <a:t>the templates </a:t>
            </a:r>
            <a:r>
              <a:rPr lang="en-US" dirty="0"/>
              <a:t>being processed. For example, external, uncontrolled resources in HTML format could be included into application templates, safely knowing </a:t>
            </a:r>
            <a:r>
              <a:rPr lang="en-US" dirty="0" smtClean="0"/>
              <a:t>that any </a:t>
            </a:r>
            <a:r>
              <a:rPr lang="en-US" dirty="0" err="1"/>
              <a:t>Thymeleaf</a:t>
            </a:r>
            <a:r>
              <a:rPr lang="en-US" dirty="0"/>
              <a:t> code that these resources might include will not be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0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Thymeleaf</a:t>
            </a:r>
            <a:r>
              <a:rPr lang="en-US" dirty="0" smtClean="0"/>
              <a:t> Plugin for Eclipse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37" y="1988737"/>
            <a:ext cx="7296525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Expression Syntax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expressions:</a:t>
            </a:r>
          </a:p>
          <a:p>
            <a:pPr lvl="1"/>
            <a:r>
              <a:rPr lang="en-US" dirty="0"/>
              <a:t>Variable Expressions: ${...}</a:t>
            </a:r>
          </a:p>
          <a:p>
            <a:pPr lvl="1"/>
            <a:r>
              <a:rPr lang="en-US" dirty="0"/>
              <a:t>Selection Variable Expressions: *{...}</a:t>
            </a:r>
          </a:p>
          <a:p>
            <a:pPr lvl="1"/>
            <a:r>
              <a:rPr lang="en-US" dirty="0"/>
              <a:t>Message Expressions: #{...}</a:t>
            </a:r>
          </a:p>
          <a:p>
            <a:pPr lvl="1"/>
            <a:r>
              <a:rPr lang="en-US" dirty="0"/>
              <a:t>Link URL Expressions: @{...}</a:t>
            </a:r>
          </a:p>
          <a:p>
            <a:pPr lvl="1"/>
            <a:r>
              <a:rPr lang="en-US" dirty="0"/>
              <a:t>Fragment Expressions: ~{...}</a:t>
            </a:r>
          </a:p>
          <a:p>
            <a:r>
              <a:rPr lang="en-US" dirty="0"/>
              <a:t>Literals</a:t>
            </a:r>
          </a:p>
          <a:p>
            <a:pPr lvl="1"/>
            <a:r>
              <a:rPr lang="en-US" dirty="0"/>
              <a:t>Text literals: 'one text' , 'Another one!' ,…</a:t>
            </a:r>
          </a:p>
          <a:p>
            <a:pPr lvl="1"/>
            <a:r>
              <a:rPr lang="en-US" dirty="0"/>
              <a:t>Number literals: 0 , 34 , 3.0 , 12.3 ,…</a:t>
            </a:r>
          </a:p>
          <a:p>
            <a:pPr lvl="1"/>
            <a:r>
              <a:rPr lang="en-US" dirty="0"/>
              <a:t>Boolean literals: true , false</a:t>
            </a:r>
          </a:p>
          <a:p>
            <a:pPr lvl="1"/>
            <a:r>
              <a:rPr lang="en-US" dirty="0"/>
              <a:t>Null literal: null</a:t>
            </a:r>
          </a:p>
          <a:p>
            <a:pPr lvl="1"/>
            <a:r>
              <a:rPr lang="en-US" dirty="0"/>
              <a:t>Literal tokens: one , </a:t>
            </a:r>
            <a:r>
              <a:rPr lang="en-US" dirty="0" err="1"/>
              <a:t>sometext</a:t>
            </a:r>
            <a:r>
              <a:rPr lang="en-US" dirty="0"/>
              <a:t> , main 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7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web applications using the Spring Framework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Spring MVC (Model-View-Controller</a:t>
            </a:r>
            <a:r>
              <a:rPr lang="en-US" sz="2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Spring </a:t>
            </a:r>
            <a:r>
              <a:rPr lang="en-US" sz="2600" dirty="0" err="1" smtClean="0"/>
              <a:t>WebFlux</a:t>
            </a:r>
            <a:endParaRPr lang="en-US" sz="2600" dirty="0" smtClean="0"/>
          </a:p>
          <a:p>
            <a:pPr lvl="1">
              <a:lnSpc>
                <a:spcPct val="120000"/>
              </a:lnSpc>
            </a:pPr>
            <a:r>
              <a:rPr lang="en-US" sz="2600" dirty="0"/>
              <a:t>Spring </a:t>
            </a:r>
            <a:r>
              <a:rPr lang="en-US" sz="2600" dirty="0" smtClean="0"/>
              <a:t>Boot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RESTful Web </a:t>
            </a:r>
            <a:r>
              <a:rPr lang="en-US" sz="2600" dirty="0" smtClean="0"/>
              <a:t>Services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Security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Integration with other </a:t>
            </a:r>
            <a:r>
              <a:rPr lang="en-US" sz="2600" dirty="0" smtClean="0"/>
              <a:t>technologies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Understand a </a:t>
            </a:r>
            <a:r>
              <a:rPr lang="en-US" dirty="0"/>
              <a:t>modern server-side Java template engine for both web and standalone environments, capable of processing HTML, XML, JavaScript, CSS </a:t>
            </a:r>
            <a:r>
              <a:rPr lang="en-US" dirty="0" smtClean="0"/>
              <a:t>and even </a:t>
            </a:r>
            <a:r>
              <a:rPr lang="en-US" dirty="0"/>
              <a:t>plain </a:t>
            </a:r>
            <a:r>
              <a:rPr lang="en-US" dirty="0" smtClean="0"/>
              <a:t>text (</a:t>
            </a:r>
            <a:r>
              <a:rPr lang="en-US" dirty="0" err="1" smtClean="0"/>
              <a:t>Thymeleaf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Expression Syntax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/>
              <a:t>operations:</a:t>
            </a:r>
          </a:p>
          <a:p>
            <a:pPr lvl="1"/>
            <a:r>
              <a:rPr lang="en-US" dirty="0"/>
              <a:t>String concatenation: +</a:t>
            </a:r>
          </a:p>
          <a:p>
            <a:pPr lvl="1"/>
            <a:r>
              <a:rPr lang="en-US" dirty="0"/>
              <a:t>Literal substitutions: |The name is ${name}|</a:t>
            </a:r>
          </a:p>
          <a:p>
            <a:r>
              <a:rPr lang="en-US" dirty="0"/>
              <a:t>Arithmetic operations:</a:t>
            </a:r>
          </a:p>
          <a:p>
            <a:pPr lvl="1"/>
            <a:r>
              <a:rPr lang="en-US" dirty="0"/>
              <a:t>Binary operators: + , - , * , / , %</a:t>
            </a:r>
          </a:p>
          <a:p>
            <a:pPr lvl="1"/>
            <a:r>
              <a:rPr lang="en-US" dirty="0"/>
              <a:t>Minus sign (unary operator): -</a:t>
            </a:r>
          </a:p>
          <a:p>
            <a:r>
              <a:rPr lang="en-US" dirty="0"/>
              <a:t>Boolean operations:</a:t>
            </a:r>
          </a:p>
          <a:p>
            <a:pPr lvl="1"/>
            <a:r>
              <a:rPr lang="en-US" dirty="0"/>
              <a:t>Binary operators: and , or</a:t>
            </a:r>
          </a:p>
          <a:p>
            <a:pPr lvl="1"/>
            <a:r>
              <a:rPr lang="en-US" dirty="0"/>
              <a:t>Boolean negation (unary operator): ! , </a:t>
            </a:r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3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Expression Syntax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Comparisons </a:t>
            </a:r>
            <a:r>
              <a:rPr lang="en-US" dirty="0"/>
              <a:t>and equality:</a:t>
            </a:r>
          </a:p>
          <a:p>
            <a:pPr lvl="1"/>
            <a:r>
              <a:rPr lang="en-US" dirty="0"/>
              <a:t>Comparators: &gt; , &lt; , &gt;= , &lt;= ( </a:t>
            </a:r>
            <a:r>
              <a:rPr lang="en-US" dirty="0" err="1"/>
              <a:t>gt</a:t>
            </a:r>
            <a:r>
              <a:rPr lang="en-US" dirty="0"/>
              <a:t> , </a:t>
            </a:r>
            <a:r>
              <a:rPr lang="en-US" dirty="0" err="1"/>
              <a:t>lt</a:t>
            </a:r>
            <a:r>
              <a:rPr lang="en-US" dirty="0"/>
              <a:t> , </a:t>
            </a:r>
            <a:r>
              <a:rPr lang="en-US" dirty="0" err="1"/>
              <a:t>ge</a:t>
            </a:r>
            <a:r>
              <a:rPr lang="en-US" dirty="0"/>
              <a:t> , le )</a:t>
            </a:r>
          </a:p>
          <a:p>
            <a:pPr lvl="1"/>
            <a:r>
              <a:rPr lang="en-US" dirty="0"/>
              <a:t>Equality operators: == , != ( </a:t>
            </a:r>
            <a:r>
              <a:rPr lang="en-US" dirty="0" err="1"/>
              <a:t>eq</a:t>
            </a:r>
            <a:r>
              <a:rPr lang="en-US" dirty="0"/>
              <a:t> , ne )</a:t>
            </a:r>
          </a:p>
          <a:p>
            <a:r>
              <a:rPr lang="en-US" dirty="0"/>
              <a:t>Conditional operators:</a:t>
            </a:r>
          </a:p>
          <a:p>
            <a:pPr lvl="1"/>
            <a:r>
              <a:rPr lang="en-US" dirty="0"/>
              <a:t>If-then: (if) ? (then)</a:t>
            </a:r>
          </a:p>
          <a:p>
            <a:pPr lvl="1"/>
            <a:r>
              <a:rPr lang="en-US" dirty="0"/>
              <a:t>If-then-else: (if) ? (then) : (else)</a:t>
            </a:r>
          </a:p>
          <a:p>
            <a:r>
              <a:rPr lang="en-US" dirty="0"/>
              <a:t>Default: (value) ?: (</a:t>
            </a:r>
            <a:r>
              <a:rPr lang="en-US" dirty="0" err="1"/>
              <a:t>defaultvalue</a:t>
            </a:r>
            <a:r>
              <a:rPr lang="en-US" dirty="0"/>
              <a:t>)</a:t>
            </a:r>
          </a:p>
          <a:p>
            <a:r>
              <a:rPr lang="en-US" dirty="0"/>
              <a:t>Special tokens:</a:t>
            </a:r>
          </a:p>
          <a:p>
            <a:pPr lvl="1"/>
            <a:r>
              <a:rPr lang="en-US" dirty="0"/>
              <a:t>No-Operation: 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0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03680"/>
            <a:ext cx="8829040" cy="47619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30400" y="5283200"/>
            <a:ext cx="7721600" cy="19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88160" y="4246880"/>
            <a:ext cx="334264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Precedence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42" y="1627444"/>
            <a:ext cx="6121715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6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simple project using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89" y="1471168"/>
            <a:ext cx="3606985" cy="4388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74" y="1328286"/>
            <a:ext cx="8001411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07" y="1733187"/>
            <a:ext cx="7863386" cy="46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Dialect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is an extremely extensible template engine (in fact it could be called a template engine framework) that allows you to define and customize the way your templates will be processed to a fine level of detail.</a:t>
            </a:r>
          </a:p>
          <a:p>
            <a:r>
              <a:rPr lang="en-US" dirty="0"/>
              <a:t>An object that applies some logic to a markup artifact (a tag, some text, a comment, or a mere placeholder if templates are not markup) is called a processor, and a set of these processors – plus perhaps some extra artifacts – is what a dialect is normally comprised of. </a:t>
            </a:r>
            <a:endParaRPr lang="en-US" dirty="0" smtClean="0"/>
          </a:p>
          <a:p>
            <a:r>
              <a:rPr lang="en-US" dirty="0" smtClean="0"/>
              <a:t>Out </a:t>
            </a:r>
            <a:r>
              <a:rPr lang="en-US" dirty="0"/>
              <a:t>of the box, </a:t>
            </a:r>
            <a:r>
              <a:rPr lang="en-US" dirty="0" err="1"/>
              <a:t>Thymeleaf’s</a:t>
            </a:r>
            <a:r>
              <a:rPr lang="en-US" dirty="0"/>
              <a:t> core library provides a dialect called the Standard Dialect, which should be enough for most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Dialect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" y="1706139"/>
            <a:ext cx="6464632" cy="4095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994" y="1608399"/>
            <a:ext cx="6401129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6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Tag Processor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6" y="2132741"/>
            <a:ext cx="6369377" cy="1911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17" y="4127776"/>
            <a:ext cx="6140766" cy="1606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329" y="2367182"/>
            <a:ext cx="6921856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79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52" y="1627444"/>
            <a:ext cx="8229002" cy="45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7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Development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Spring Framework offers a robust and flexible platform for developing web applications, with comprehensive support for integration, scalability, security, and testing.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With </a:t>
            </a:r>
            <a:r>
              <a:rPr lang="en-US" dirty="0"/>
              <a:t>Spring </a:t>
            </a:r>
            <a:r>
              <a:rPr lang="en-US" dirty="0" smtClean="0"/>
              <a:t>Framework, a strong </a:t>
            </a:r>
            <a:r>
              <a:rPr lang="en-US" dirty="0"/>
              <a:t>community support and alignment with modern architectural patterns make it a compelling choice for building modern and reliable web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37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</a:t>
            </a:r>
            <a:r>
              <a:rPr lang="en-US" dirty="0"/>
              <a:t>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27" y="1627444"/>
            <a:ext cx="8422640" cy="39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</a:t>
            </a:r>
            <a:r>
              <a:rPr lang="en-US" dirty="0"/>
              <a:t>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44" y="1577539"/>
            <a:ext cx="6464636" cy="48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783627"/>
            <a:ext cx="5492317" cy="3227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76" y="1783627"/>
            <a:ext cx="4349974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20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Spring </a:t>
            </a:r>
            <a:r>
              <a:rPr lang="en-US" dirty="0"/>
              <a:t>Thyme </a:t>
            </a:r>
            <a:r>
              <a:rPr lang="en-US" dirty="0" err="1"/>
              <a:t>Seedstarter</a:t>
            </a:r>
            <a:r>
              <a:rPr lang="en-US" dirty="0"/>
              <a:t> </a:t>
            </a:r>
            <a:r>
              <a:rPr lang="en-US" dirty="0" smtClean="0"/>
              <a:t>Manager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0" y="1588184"/>
            <a:ext cx="6298002" cy="48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12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Example:</a:t>
            </a:r>
            <a:r>
              <a:rPr lang="en-US" i="1" dirty="0" err="1"/>
              <a:t>The</a:t>
            </a:r>
            <a:r>
              <a:rPr lang="en-US" i="1" dirty="0"/>
              <a:t> Good Thymes Virtual Grocery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" y="1817875"/>
            <a:ext cx="7436232" cy="3549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921" y="1334272"/>
            <a:ext cx="7372729" cy="2959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622" y="4293524"/>
            <a:ext cx="7360028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59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Building web applications using the Spring Framework.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Spring MVC (Model-View-Controller)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Spring </a:t>
            </a:r>
            <a:r>
              <a:rPr lang="en-US" sz="2600" dirty="0" err="1"/>
              <a:t>WebFlux</a:t>
            </a:r>
            <a:endParaRPr lang="en-US" sz="2600" dirty="0"/>
          </a:p>
          <a:p>
            <a:pPr lvl="1">
              <a:lnSpc>
                <a:spcPct val="120000"/>
              </a:lnSpc>
            </a:pPr>
            <a:r>
              <a:rPr lang="en-US" sz="2600" dirty="0"/>
              <a:t>Spring Boot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RESTful Web Services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Security, Integration </a:t>
            </a:r>
            <a:r>
              <a:rPr lang="en-US" sz="2600" dirty="0"/>
              <a:t>with other technologies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Amodern</a:t>
            </a:r>
            <a:r>
              <a:rPr lang="en-US" dirty="0" smtClean="0"/>
              <a:t> </a:t>
            </a:r>
            <a:r>
              <a:rPr lang="en-US" dirty="0"/>
              <a:t>server-side Java template engine for both web and standalone environments, capable of processing HTML, XML, JavaScript, CSS and even plain text (</a:t>
            </a:r>
            <a:r>
              <a:rPr lang="en-US" dirty="0" err="1"/>
              <a:t>Thymeleaf</a:t>
            </a:r>
            <a:r>
              <a:rPr lang="en-US" dirty="0"/>
              <a:t>)</a:t>
            </a:r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Web Development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Spring provides a comprehensive and flexible platform for building web applications, whether you're using traditional MVC patterns or adopting newer reactive programming paradigms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Spring MVC (Model-View-Controller)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Spring </a:t>
            </a:r>
            <a:r>
              <a:rPr lang="en-US" sz="2600" dirty="0" err="1"/>
              <a:t>WebFlux</a:t>
            </a:r>
            <a:endParaRPr lang="en-US" sz="2600" dirty="0"/>
          </a:p>
          <a:p>
            <a:pPr lvl="1">
              <a:lnSpc>
                <a:spcPct val="120000"/>
              </a:lnSpc>
            </a:pPr>
            <a:r>
              <a:rPr lang="en-US" sz="2600" dirty="0"/>
              <a:t>Spring Boot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RESTful Web Services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Security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Integration with other technologies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7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1293-ECFD-868D-9BAD-F2C138D5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(Model-View-Controller</a:t>
            </a:r>
            <a:r>
              <a:rPr lang="en-US" dirty="0" smtClean="0"/>
              <a:t>)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B02F-F033-8B79-F485-57A4AF64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6563360" cy="4814445"/>
          </a:xfrm>
        </p:spPr>
        <p:txBody>
          <a:bodyPr/>
          <a:lstStyle/>
          <a:p>
            <a:r>
              <a:rPr lang="en-US" dirty="0"/>
              <a:t>Spring MVC</a:t>
            </a:r>
            <a:r>
              <a:rPr lang="en-US" dirty="0" smtClean="0"/>
              <a:t> </a:t>
            </a:r>
            <a:r>
              <a:rPr lang="en-US" dirty="0"/>
              <a:t>is the traditional approach to building web applications with Spring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provides a robust architecture for organizing your web application into components such as controllers, views, and models. </a:t>
            </a:r>
            <a:endParaRPr lang="en-US" dirty="0" smtClean="0"/>
          </a:p>
          <a:p>
            <a:r>
              <a:rPr lang="en-US" dirty="0" smtClean="0"/>
              <a:t>Controllers </a:t>
            </a:r>
            <a:r>
              <a:rPr lang="en-US" dirty="0"/>
              <a:t>handle incoming requests, models represent the data, and views render the response.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5FBA-89C1-63CF-0474-DAEC7355A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60" y="1812629"/>
            <a:ext cx="5587609" cy="30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1074400" cy="4814445"/>
          </a:xfrm>
        </p:spPr>
        <p:txBody>
          <a:bodyPr/>
          <a:lstStyle/>
          <a:p>
            <a:r>
              <a:rPr lang="en-US" b="1" dirty="0"/>
              <a:t>Spring </a:t>
            </a:r>
            <a:r>
              <a:rPr lang="en-US" b="1" dirty="0" err="1" smtClean="0"/>
              <a:t>WebFlux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reactive approach introduced in Spring 5.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based on Project Reactor and the Reactive Streams specification. </a:t>
            </a:r>
            <a:endParaRPr lang="en-US" dirty="0" smtClean="0"/>
          </a:p>
          <a:p>
            <a:r>
              <a:rPr lang="en-US" dirty="0" err="1" smtClean="0"/>
              <a:t>WebFlux</a:t>
            </a:r>
            <a:r>
              <a:rPr lang="en-US" dirty="0" smtClean="0"/>
              <a:t> </a:t>
            </a:r>
            <a:r>
              <a:rPr lang="en-US" dirty="0"/>
              <a:t>allows you to build non-blocking, reactive web applications, which are particularly useful for handling high concurrency and streaming data scenarios</a:t>
            </a:r>
            <a:r>
              <a:rPr lang="en-US" dirty="0" smtClean="0"/>
              <a:t>.</a:t>
            </a:r>
          </a:p>
          <a:p>
            <a:r>
              <a:rPr lang="en-US" dirty="0"/>
              <a:t>The reactive-stack web framework, Spring </a:t>
            </a:r>
            <a:r>
              <a:rPr lang="en-US" dirty="0" err="1" smtClean="0"/>
              <a:t>WebFlux</a:t>
            </a:r>
            <a:r>
              <a:rPr lang="en-US" dirty="0" smtClean="0"/>
              <a:t> is </a:t>
            </a:r>
            <a:r>
              <a:rPr lang="en-US" dirty="0"/>
              <a:t>fully non-blocking, supports Reactive Streams (https://www.reactive-streams.org</a:t>
            </a:r>
            <a:r>
              <a:rPr lang="en-US" dirty="0" smtClean="0"/>
              <a:t>/)</a:t>
            </a:r>
            <a:r>
              <a:rPr lang="en-US" dirty="0"/>
              <a:t> back pressure, and runs on such servers as Netty, Undertow, and Servlet containers.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930" y="81015"/>
            <a:ext cx="1516539" cy="13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/>
              <a:t>not exclusively for web development, Spring Boot greatly simplifies the process of creating stand-alone, production-grade Spring-based applications. 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using Spring Boot to quickly bootstrap your Spring applications. </a:t>
            </a:r>
            <a:endParaRPr lang="en-US" dirty="0" smtClean="0"/>
          </a:p>
          <a:p>
            <a:r>
              <a:rPr lang="en-US" dirty="0" smtClean="0"/>
              <a:t>Spring Boot </a:t>
            </a:r>
            <a:r>
              <a:rPr lang="en-US" dirty="0"/>
              <a:t>offers a convention-over-configuration approach, simplifying the setup and configuration of Spring-based applications.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Boot is an excellent choice for rapidly developing web applications with minimal setup and boilerplate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8" name="Picture 4" descr="develope-a-java-spring-boot-backend.jpg (900×5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23" y="4277360"/>
            <a:ext cx="3628517" cy="201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7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dirty="0"/>
              <a:t>: </a:t>
            </a:r>
            <a:r>
              <a:rPr lang="en-US" dirty="0" smtClean="0"/>
              <a:t>Spring </a:t>
            </a:r>
            <a:r>
              <a:rPr lang="en-US" dirty="0"/>
              <a:t>Security is the de facto standard for securing Spring-based applications.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comprehensive security features for web applications, including authentication, authorization, session management, and more.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both traditional server-rendered applications (like Spring MVC) and modern single-page applications (like those built with Angular or React).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160" y="4396721"/>
            <a:ext cx="4267200" cy="15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4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your web applications require RESTful services, consider using Spring's support for building REST APIs. </a:t>
            </a:r>
            <a:endParaRPr lang="en-US" dirty="0" smtClean="0"/>
          </a:p>
          <a:p>
            <a:r>
              <a:rPr lang="en-US" dirty="0" smtClean="0"/>
              <a:t>Spring's </a:t>
            </a:r>
            <a:r>
              <a:rPr lang="en-US" dirty="0"/>
              <a:t>REST capabilities, combined with Spring MVC or Spring WebFlux, provide powerful tools for creating and consuming RESTful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</a:t>
            </a:r>
            <a:r>
              <a:rPr lang="en-US" dirty="0"/>
              <a:t>MVC and Spring </a:t>
            </a:r>
            <a:r>
              <a:rPr lang="en-US" dirty="0" err="1"/>
              <a:t>WebFlux</a:t>
            </a:r>
            <a:r>
              <a:rPr lang="en-US" dirty="0"/>
              <a:t> can both be used to create RESTful services, with features like content negotiation, request mapping, and input validation.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</TotalTime>
  <Words>1601</Words>
  <Application>Microsoft Office PowerPoint</Application>
  <PresentationFormat>Widescreen</PresentationFormat>
  <Paragraphs>165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Noto Sans Symbols</vt:lpstr>
      <vt:lpstr>Wingdings</vt:lpstr>
      <vt:lpstr>Office Theme</vt:lpstr>
      <vt:lpstr>Spring Web Development</vt:lpstr>
      <vt:lpstr>Objectives</vt:lpstr>
      <vt:lpstr>Spring Web Development Introduction</vt:lpstr>
      <vt:lpstr>Spring Web Development Introduction</vt:lpstr>
      <vt:lpstr>Spring MVC (Model-View-Controller)</vt:lpstr>
      <vt:lpstr>Spring WebFlux</vt:lpstr>
      <vt:lpstr>Spring Boot</vt:lpstr>
      <vt:lpstr>Spring Security</vt:lpstr>
      <vt:lpstr>Spring REST</vt:lpstr>
      <vt:lpstr>Integration with other technologies</vt:lpstr>
      <vt:lpstr>Spring Data</vt:lpstr>
      <vt:lpstr>Templating engines</vt:lpstr>
      <vt:lpstr>Thymeleaf - a Java-based server side template engine</vt:lpstr>
      <vt:lpstr>What is Thymeleaf?</vt:lpstr>
      <vt:lpstr>Kinds of templates in Thymeleaf</vt:lpstr>
      <vt:lpstr>Kinds of templates in Thymeleaf</vt:lpstr>
      <vt:lpstr>Kinds of templates in Thymeleaf</vt:lpstr>
      <vt:lpstr>Install Thymeleaf Plugin for Eclipse</vt:lpstr>
      <vt:lpstr>Standard Expression Syntax </vt:lpstr>
      <vt:lpstr>Standard Expression Syntax </vt:lpstr>
      <vt:lpstr>Standard Expression Syntax </vt:lpstr>
      <vt:lpstr>HTML Template Example</vt:lpstr>
      <vt:lpstr>Attribute Precedence</vt:lpstr>
      <vt:lpstr>Create a simple project using Thymeleaf</vt:lpstr>
      <vt:lpstr>Controller</vt:lpstr>
      <vt:lpstr>The Standard Dialect </vt:lpstr>
      <vt:lpstr>The Standard Dialect </vt:lpstr>
      <vt:lpstr>Attribute Tag Processor</vt:lpstr>
      <vt:lpstr>Spring Web Configuration</vt:lpstr>
      <vt:lpstr>Spring Web Configuration</vt:lpstr>
      <vt:lpstr>Spring Web Configuration</vt:lpstr>
      <vt:lpstr>Run Project</vt:lpstr>
      <vt:lpstr>Example: Spring Thyme Seedstarter Manager </vt:lpstr>
      <vt:lpstr>Example:The Good Thymes Virtual Grocery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Development</dc:title>
  <dc:creator>Thanh Van</dc:creator>
  <cp:lastModifiedBy>Thanh Van</cp:lastModifiedBy>
  <cp:revision>184</cp:revision>
  <dcterms:created xsi:type="dcterms:W3CDTF">2021-01-25T08:25:31Z</dcterms:created>
  <dcterms:modified xsi:type="dcterms:W3CDTF">2024-04-15T20:09:45Z</dcterms:modified>
</cp:coreProperties>
</file>