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0041" y="697535"/>
            <a:ext cx="5485094" cy="43180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195827" y="6294120"/>
            <a:ext cx="1350645" cy="563880"/>
          </a:xfrm>
          <a:custGeom>
            <a:avLst/>
            <a:gdLst/>
            <a:ahLst/>
            <a:cxnLst/>
            <a:rect l="l" t="t" r="r" b="b"/>
            <a:pathLst>
              <a:path w="1350645" h="563879">
                <a:moveTo>
                  <a:pt x="1350264" y="0"/>
                </a:moveTo>
                <a:lnTo>
                  <a:pt x="481711" y="0"/>
                </a:lnTo>
                <a:lnTo>
                  <a:pt x="0" y="563879"/>
                </a:lnTo>
                <a:lnTo>
                  <a:pt x="868552" y="563879"/>
                </a:lnTo>
                <a:lnTo>
                  <a:pt x="1350264" y="0"/>
                </a:lnTo>
                <a:close/>
              </a:path>
            </a:pathLst>
          </a:custGeom>
          <a:solidFill>
            <a:srgbClr val="76BD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6295644"/>
            <a:ext cx="4325620" cy="562610"/>
          </a:xfrm>
          <a:custGeom>
            <a:avLst/>
            <a:gdLst/>
            <a:ahLst/>
            <a:cxnLst/>
            <a:rect l="l" t="t" r="r" b="b"/>
            <a:pathLst>
              <a:path w="4325620" h="562609">
                <a:moveTo>
                  <a:pt x="4325112" y="0"/>
                </a:moveTo>
                <a:lnTo>
                  <a:pt x="0" y="0"/>
                </a:lnTo>
                <a:lnTo>
                  <a:pt x="0" y="562353"/>
                </a:lnTo>
                <a:lnTo>
                  <a:pt x="3823878" y="562353"/>
                </a:lnTo>
                <a:lnTo>
                  <a:pt x="4325112" y="0"/>
                </a:lnTo>
                <a:close/>
              </a:path>
            </a:pathLst>
          </a:custGeom>
          <a:solidFill>
            <a:srgbClr val="3962A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8763" y="6438900"/>
            <a:ext cx="2257044" cy="2895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0881" y="325782"/>
            <a:ext cx="1317431" cy="6529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1510" y="2407157"/>
            <a:ext cx="5782310" cy="1300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962A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50771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962A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50771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962A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50771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962A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50771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50771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95827" y="6294120"/>
            <a:ext cx="1350645" cy="563880"/>
          </a:xfrm>
          <a:custGeom>
            <a:avLst/>
            <a:gdLst/>
            <a:ahLst/>
            <a:cxnLst/>
            <a:rect l="l" t="t" r="r" b="b"/>
            <a:pathLst>
              <a:path w="1350645" h="563879">
                <a:moveTo>
                  <a:pt x="1350264" y="0"/>
                </a:moveTo>
                <a:lnTo>
                  <a:pt x="481711" y="0"/>
                </a:lnTo>
                <a:lnTo>
                  <a:pt x="0" y="563879"/>
                </a:lnTo>
                <a:lnTo>
                  <a:pt x="868552" y="563879"/>
                </a:lnTo>
                <a:lnTo>
                  <a:pt x="1350264" y="0"/>
                </a:lnTo>
                <a:close/>
              </a:path>
            </a:pathLst>
          </a:custGeom>
          <a:solidFill>
            <a:srgbClr val="76BD4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36837" y="238914"/>
            <a:ext cx="1317431" cy="65297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295644"/>
            <a:ext cx="4325620" cy="562610"/>
          </a:xfrm>
          <a:custGeom>
            <a:avLst/>
            <a:gdLst/>
            <a:ahLst/>
            <a:cxnLst/>
            <a:rect l="l" t="t" r="r" b="b"/>
            <a:pathLst>
              <a:path w="4325620" h="562609">
                <a:moveTo>
                  <a:pt x="4325112" y="0"/>
                </a:moveTo>
                <a:lnTo>
                  <a:pt x="0" y="0"/>
                </a:lnTo>
                <a:lnTo>
                  <a:pt x="0" y="562353"/>
                </a:lnTo>
                <a:lnTo>
                  <a:pt x="3823878" y="562353"/>
                </a:lnTo>
                <a:lnTo>
                  <a:pt x="4325112" y="0"/>
                </a:lnTo>
                <a:close/>
              </a:path>
            </a:pathLst>
          </a:custGeom>
          <a:solidFill>
            <a:srgbClr val="3962A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8763" y="6438900"/>
            <a:ext cx="2257044" cy="28956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222504"/>
            <a:ext cx="213360" cy="649605"/>
          </a:xfrm>
          <a:custGeom>
            <a:avLst/>
            <a:gdLst/>
            <a:ahLst/>
            <a:cxnLst/>
            <a:rect l="l" t="t" r="r" b="b"/>
            <a:pathLst>
              <a:path w="213360" h="649605">
                <a:moveTo>
                  <a:pt x="213360" y="0"/>
                </a:moveTo>
                <a:lnTo>
                  <a:pt x="0" y="0"/>
                </a:lnTo>
                <a:lnTo>
                  <a:pt x="0" y="649224"/>
                </a:lnTo>
                <a:lnTo>
                  <a:pt x="213360" y="649224"/>
                </a:lnTo>
                <a:lnTo>
                  <a:pt x="213360" y="0"/>
                </a:lnTo>
                <a:close/>
              </a:path>
            </a:pathLst>
          </a:custGeom>
          <a:solidFill>
            <a:srgbClr val="3962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00227" y="222504"/>
            <a:ext cx="128270" cy="649605"/>
          </a:xfrm>
          <a:custGeom>
            <a:avLst/>
            <a:gdLst/>
            <a:ahLst/>
            <a:cxnLst/>
            <a:rect l="l" t="t" r="r" b="b"/>
            <a:pathLst>
              <a:path w="128270" h="649605">
                <a:moveTo>
                  <a:pt x="128015" y="0"/>
                </a:moveTo>
                <a:lnTo>
                  <a:pt x="0" y="0"/>
                </a:lnTo>
                <a:lnTo>
                  <a:pt x="0" y="649224"/>
                </a:lnTo>
                <a:lnTo>
                  <a:pt x="128015" y="649224"/>
                </a:lnTo>
                <a:lnTo>
                  <a:pt x="128015" y="0"/>
                </a:lnTo>
                <a:close/>
              </a:path>
            </a:pathLst>
          </a:custGeom>
          <a:solidFill>
            <a:srgbClr val="76BD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7191" y="155828"/>
            <a:ext cx="6227952" cy="8100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962A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5441" y="1291590"/>
            <a:ext cx="5718809" cy="349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097017" y="6409851"/>
            <a:ext cx="6420485" cy="199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116691" y="6369549"/>
            <a:ext cx="34226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50771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9535" rIns="0" bIns="0" rtlCol="0" vert="horz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dirty="0"/>
              <a:t>Java</a:t>
            </a:r>
            <a:r>
              <a:rPr dirty="0" spc="-215"/>
              <a:t> </a:t>
            </a:r>
            <a:r>
              <a:rPr dirty="0"/>
              <a:t>Automation</a:t>
            </a:r>
            <a:r>
              <a:rPr dirty="0" spc="-60"/>
              <a:t> </a:t>
            </a:r>
            <a:r>
              <a:rPr dirty="0" spc="-20"/>
              <a:t>with </a:t>
            </a:r>
            <a:r>
              <a:rPr dirty="0" spc="-10"/>
              <a:t>Selenium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1510" y="4442586"/>
            <a:ext cx="371030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i="1">
                <a:solidFill>
                  <a:srgbClr val="404040"/>
                </a:solidFill>
                <a:latin typeface="Arial"/>
                <a:cs typeface="Arial"/>
              </a:rPr>
              <a:t>TestNG</a:t>
            </a:r>
            <a:r>
              <a:rPr dirty="0" sz="2400" spc="-75" i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2400" spc="-55" i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404040"/>
                </a:solidFill>
                <a:latin typeface="Arial"/>
                <a:cs typeface="Arial"/>
              </a:rPr>
              <a:t>Java</a:t>
            </a:r>
            <a:r>
              <a:rPr dirty="0" sz="2400" spc="-135" i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0" i="1">
                <a:solidFill>
                  <a:srgbClr val="404040"/>
                </a:solidFill>
                <a:latin typeface="Arial"/>
                <a:cs typeface="Arial"/>
              </a:rPr>
              <a:t>Automation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888228" y="6505143"/>
            <a:ext cx="5514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Arial"/>
                <a:cs typeface="Arial"/>
              </a:rPr>
              <a:t>09e-BM/DT/FSOFT</a:t>
            </a:r>
            <a:r>
              <a:rPr dirty="0" sz="1200" spc="-3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88888"/>
                </a:solidFill>
                <a:latin typeface="Arial"/>
                <a:cs typeface="Arial"/>
              </a:rPr>
              <a:t>- @FPT</a:t>
            </a:r>
            <a:r>
              <a:rPr dirty="0" sz="1200" spc="-25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88888"/>
                </a:solidFill>
                <a:latin typeface="Arial"/>
                <a:cs typeface="Arial"/>
              </a:rPr>
              <a:t>SOFTWARE -</a:t>
            </a:r>
            <a:r>
              <a:rPr dirty="0" sz="1200" spc="-25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88888"/>
                </a:solidFill>
                <a:latin typeface="Arial"/>
                <a:cs typeface="Arial"/>
              </a:rPr>
              <a:t>FPT</a:t>
            </a:r>
            <a:r>
              <a:rPr dirty="0" sz="1200" spc="-10">
                <a:solidFill>
                  <a:srgbClr val="888888"/>
                </a:solidFill>
                <a:latin typeface="Arial"/>
                <a:cs typeface="Arial"/>
              </a:rPr>
              <a:t> Software</a:t>
            </a:r>
            <a:r>
              <a:rPr dirty="0" sz="1200" spc="-85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88888"/>
                </a:solidFill>
                <a:latin typeface="Arial"/>
                <a:cs typeface="Arial"/>
              </a:rPr>
              <a:t>Academy</a:t>
            </a:r>
            <a:r>
              <a:rPr dirty="0" sz="1200" spc="-25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88888"/>
                </a:solidFill>
                <a:latin typeface="Arial"/>
                <a:cs typeface="Arial"/>
              </a:rPr>
              <a:t>-</a:t>
            </a:r>
            <a:r>
              <a:rPr dirty="0" sz="1200" spc="1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88888"/>
                </a:solidFill>
                <a:latin typeface="Arial"/>
                <a:cs typeface="Arial"/>
              </a:rPr>
              <a:t>Internal</a:t>
            </a:r>
            <a:r>
              <a:rPr dirty="0" sz="1200" spc="-35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888888"/>
                </a:solidFill>
                <a:latin typeface="Arial"/>
                <a:cs typeface="Arial"/>
              </a:rPr>
              <a:t>Use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82118"/>
            <a:ext cx="541020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i="1">
                <a:latin typeface="Arial"/>
                <a:cs typeface="Arial"/>
              </a:rPr>
              <a:t>Assertion of</a:t>
            </a:r>
            <a:r>
              <a:rPr dirty="0" spc="-10" i="1">
                <a:latin typeface="Arial"/>
                <a:cs typeface="Arial"/>
              </a:rPr>
              <a:t> </a:t>
            </a:r>
            <a:r>
              <a:rPr dirty="0" spc="-15" i="1">
                <a:latin typeface="Arial"/>
                <a:cs typeface="Arial"/>
              </a:rPr>
              <a:t>TestNG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50926" y="2148840"/>
            <a:ext cx="4432935" cy="221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200"/>
              </a:lnSpc>
              <a:spcBef>
                <a:spcPts val="100"/>
              </a:spcBef>
            </a:pPr>
            <a:r>
              <a:rPr dirty="0" sz="1500" b="1">
                <a:solidFill>
                  <a:srgbClr val="404040"/>
                </a:solidFill>
                <a:latin typeface="Arial"/>
                <a:cs typeface="Arial"/>
              </a:rPr>
              <a:t>Hard</a:t>
            </a:r>
            <a:r>
              <a:rPr dirty="0" sz="1500" spc="-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Assertions:</a:t>
            </a:r>
            <a:r>
              <a:rPr dirty="0" sz="1500" spc="-1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5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hard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assertion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does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not</a:t>
            </a:r>
            <a:r>
              <a:rPr dirty="0" sz="15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continue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execution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until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assertion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condition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1500" spc="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met.</a:t>
            </a:r>
            <a:endParaRPr sz="1500">
              <a:latin typeface="Arial"/>
              <a:cs typeface="Arial"/>
            </a:endParaRPr>
          </a:p>
          <a:p>
            <a:pPr marL="12700" marR="99695">
              <a:lnSpc>
                <a:spcPct val="150000"/>
              </a:lnSpc>
              <a:spcBef>
                <a:spcPts val="994"/>
              </a:spcBef>
            </a:pP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Hard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assertions</a:t>
            </a:r>
            <a:r>
              <a:rPr dirty="0" sz="15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usually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throw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dirty="0" sz="15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Assertion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Error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whenever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assertion</a:t>
            </a:r>
            <a:r>
              <a:rPr dirty="0" sz="15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condition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has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not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been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met.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case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immediately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marked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Failed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when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hard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assertion</a:t>
            </a:r>
            <a:r>
              <a:rPr dirty="0" sz="15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condition</a:t>
            </a:r>
            <a:r>
              <a:rPr dirty="0" sz="15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fails.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9888" y="1924248"/>
            <a:ext cx="6777629" cy="3217499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82118"/>
            <a:ext cx="541020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i="1">
                <a:latin typeface="Arial"/>
                <a:cs typeface="Arial"/>
              </a:rPr>
              <a:t>Assertion of</a:t>
            </a:r>
            <a:r>
              <a:rPr dirty="0" spc="-10" i="1">
                <a:latin typeface="Arial"/>
                <a:cs typeface="Arial"/>
              </a:rPr>
              <a:t> </a:t>
            </a:r>
            <a:r>
              <a:rPr dirty="0" spc="-15" i="1">
                <a:latin typeface="Arial"/>
                <a:cs typeface="Arial"/>
              </a:rPr>
              <a:t>TestNG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59765" y="1878965"/>
            <a:ext cx="4632325" cy="3112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315595">
              <a:lnSpc>
                <a:spcPct val="150100"/>
              </a:lnSpc>
              <a:spcBef>
                <a:spcPts val="100"/>
              </a:spcBef>
            </a:pPr>
            <a:r>
              <a:rPr dirty="0" sz="1500" b="1">
                <a:solidFill>
                  <a:srgbClr val="404040"/>
                </a:solidFill>
                <a:latin typeface="Arial"/>
                <a:cs typeface="Arial"/>
              </a:rPr>
              <a:t>Sort</a:t>
            </a:r>
            <a:r>
              <a:rPr dirty="0" sz="1500" spc="-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Assertions:</a:t>
            </a:r>
            <a:r>
              <a:rPr dirty="0" sz="15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5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soft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assertion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continues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dirty="0" sz="1500" spc="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next</a:t>
            </a:r>
            <a:r>
              <a:rPr dirty="0" sz="15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step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execution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even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assertion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condition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not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 met.</a:t>
            </a:r>
            <a:endParaRPr sz="1500">
              <a:latin typeface="Arial"/>
              <a:cs typeface="Arial"/>
            </a:endParaRPr>
          </a:p>
          <a:p>
            <a:pPr marL="12700" marR="200660">
              <a:lnSpc>
                <a:spcPct val="150000"/>
              </a:lnSpc>
            </a:pP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Soft</a:t>
            </a:r>
            <a:r>
              <a:rPr dirty="0" sz="1500" spc="-1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Assertions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dirty="0" sz="15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r>
              <a:rPr dirty="0" sz="15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assertions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do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not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throw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exception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automatically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when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assertion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</a:pP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fails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unless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asked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for.</a:t>
            </a:r>
            <a:r>
              <a:rPr dirty="0" sz="15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useful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dirty="0" sz="15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dirty="0" sz="1500" spc="5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doing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multiple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validations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form,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out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which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only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few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validations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directly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have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impact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deciding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case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status.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7721" y="1557527"/>
            <a:ext cx="4694763" cy="4143375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90774"/>
            <a:ext cx="91992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Section</a:t>
            </a:r>
            <a:r>
              <a:rPr dirty="0" spc="-20"/>
              <a:t> </a:t>
            </a:r>
            <a:r>
              <a:rPr dirty="0"/>
              <a:t>4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5"/>
              <a:t> </a:t>
            </a:r>
            <a:r>
              <a:rPr dirty="0" i="1">
                <a:latin typeface="Arial"/>
                <a:cs typeface="Arial"/>
              </a:rPr>
              <a:t>Annotations</a:t>
            </a:r>
            <a:r>
              <a:rPr dirty="0" spc="-3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of</a:t>
            </a:r>
            <a:r>
              <a:rPr dirty="0" spc="-15" i="1">
                <a:latin typeface="Arial"/>
                <a:cs typeface="Arial"/>
              </a:rPr>
              <a:t> </a:t>
            </a:r>
            <a:r>
              <a:rPr dirty="0" spc="-10" i="1">
                <a:latin typeface="Arial"/>
                <a:cs typeface="Arial"/>
              </a:rPr>
              <a:t>TestNG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100"/>
              </a:spcBef>
            </a:pPr>
            <a:r>
              <a:rPr dirty="0" i="1">
                <a:latin typeface="Arial"/>
                <a:cs typeface="Arial"/>
              </a:rPr>
              <a:t>Annotations</a:t>
            </a:r>
            <a:r>
              <a:rPr dirty="0" spc="-2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of</a:t>
            </a:r>
            <a:r>
              <a:rPr dirty="0" spc="-5" i="1">
                <a:latin typeface="Arial"/>
                <a:cs typeface="Arial"/>
              </a:rPr>
              <a:t> </a:t>
            </a:r>
            <a:r>
              <a:rPr dirty="0" spc="-10" i="1">
                <a:latin typeface="Arial"/>
                <a:cs typeface="Arial"/>
              </a:rPr>
              <a:t>testNG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7445" y="1053490"/>
            <a:ext cx="7413625" cy="2640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51130">
              <a:lnSpc>
                <a:spcPct val="150000"/>
              </a:lnSpc>
              <a:spcBef>
                <a:spcPts val="100"/>
              </a:spcBef>
            </a:pPr>
            <a:r>
              <a:rPr dirty="0" sz="1300" spc="-20" b="1">
                <a:solidFill>
                  <a:srgbClr val="404040"/>
                </a:solidFill>
                <a:latin typeface="Arial"/>
                <a:cs typeface="Arial"/>
              </a:rPr>
              <a:t>TestNG</a:t>
            </a:r>
            <a:r>
              <a:rPr dirty="0" sz="13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404040"/>
                </a:solidFill>
                <a:latin typeface="Arial"/>
                <a:cs typeface="Arial"/>
              </a:rPr>
              <a:t>Annotation</a:t>
            </a:r>
            <a:r>
              <a:rPr dirty="0" sz="1300" spc="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13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3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piece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code</a:t>
            </a:r>
            <a:r>
              <a:rPr dirty="0" sz="13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which</a:t>
            </a:r>
            <a:r>
              <a:rPr dirty="0" sz="13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13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inserted</a:t>
            </a:r>
            <a:r>
              <a:rPr dirty="0" sz="13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inside</a:t>
            </a:r>
            <a:r>
              <a:rPr dirty="0" sz="13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3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program or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business</a:t>
            </a:r>
            <a:r>
              <a:rPr dirty="0" sz="13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logic</a:t>
            </a:r>
            <a:r>
              <a:rPr dirty="0" sz="13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dirty="0" sz="13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 spc="-25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control</a:t>
            </a:r>
            <a:r>
              <a:rPr dirty="0" sz="13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3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flow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execution</a:t>
            </a:r>
            <a:r>
              <a:rPr dirty="0" sz="1300" spc="-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3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404040"/>
                </a:solidFill>
                <a:latin typeface="Arial"/>
                <a:cs typeface="Arial"/>
              </a:rPr>
              <a:t>methods.</a:t>
            </a:r>
            <a:endParaRPr sz="1300">
              <a:latin typeface="Arial"/>
              <a:cs typeface="Arial"/>
            </a:endParaRPr>
          </a:p>
          <a:p>
            <a:pPr marL="697865" indent="-22796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697865" algn="l"/>
              </a:tabLst>
            </a:pPr>
            <a:r>
              <a:rPr dirty="0" sz="1100" b="1">
                <a:solidFill>
                  <a:srgbClr val="404040"/>
                </a:solidFill>
                <a:latin typeface="Arial"/>
                <a:cs typeface="Arial"/>
              </a:rPr>
              <a:t>@Listeners:</a:t>
            </a:r>
            <a:r>
              <a:rPr dirty="0" sz="11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Defines</a:t>
            </a:r>
            <a:r>
              <a:rPr dirty="0" sz="11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listeners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404040"/>
                </a:solidFill>
                <a:latin typeface="Arial"/>
                <a:cs typeface="Arial"/>
              </a:rPr>
              <a:t>class.</a:t>
            </a:r>
            <a:endParaRPr sz="1100">
              <a:latin typeface="Arial"/>
              <a:cs typeface="Arial"/>
            </a:endParaRPr>
          </a:p>
          <a:p>
            <a:pPr marL="697865" indent="-227965">
              <a:lnSpc>
                <a:spcPct val="100000"/>
              </a:lnSpc>
              <a:spcBef>
                <a:spcPts val="1165"/>
              </a:spcBef>
              <a:buFont typeface="Arial"/>
              <a:buChar char="•"/>
              <a:tabLst>
                <a:tab pos="697865" algn="l"/>
              </a:tabLst>
            </a:pPr>
            <a:r>
              <a:rPr dirty="0" sz="1100" b="1">
                <a:solidFill>
                  <a:srgbClr val="404040"/>
                </a:solidFill>
                <a:latin typeface="Arial"/>
                <a:cs typeface="Arial"/>
              </a:rPr>
              <a:t>@Parameters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dirty="0" sz="11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Describes</a:t>
            </a:r>
            <a:r>
              <a:rPr dirty="0" sz="11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how</a:t>
            </a:r>
            <a:r>
              <a:rPr dirty="0" sz="11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pass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parameters</a:t>
            </a:r>
            <a:r>
              <a:rPr dirty="0" sz="11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@Test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404040"/>
                </a:solidFill>
                <a:latin typeface="Arial"/>
                <a:cs typeface="Arial"/>
              </a:rPr>
              <a:t>method.</a:t>
            </a:r>
            <a:endParaRPr sz="1100">
              <a:latin typeface="Arial"/>
              <a:cs typeface="Arial"/>
            </a:endParaRPr>
          </a:p>
          <a:p>
            <a:pPr marL="697865" indent="-227965">
              <a:lnSpc>
                <a:spcPct val="100000"/>
              </a:lnSpc>
              <a:spcBef>
                <a:spcPts val="1165"/>
              </a:spcBef>
              <a:buFont typeface="Arial"/>
              <a:buChar char="•"/>
              <a:tabLst>
                <a:tab pos="697865" algn="l"/>
              </a:tabLst>
            </a:pPr>
            <a:r>
              <a:rPr dirty="0" sz="1100" b="1">
                <a:solidFill>
                  <a:srgbClr val="404040"/>
                </a:solidFill>
                <a:latin typeface="Arial"/>
                <a:cs typeface="Arial"/>
              </a:rPr>
              <a:t>@Test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Marks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1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dirty="0" sz="11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1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part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test.</a:t>
            </a:r>
            <a:endParaRPr sz="1100">
              <a:latin typeface="Arial"/>
              <a:cs typeface="Arial"/>
            </a:endParaRPr>
          </a:p>
          <a:p>
            <a:pPr marL="698500" marR="5080" indent="-228600">
              <a:lnSpc>
                <a:spcPct val="150000"/>
              </a:lnSpc>
              <a:spcBef>
                <a:spcPts val="49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1100" b="1">
                <a:solidFill>
                  <a:srgbClr val="404040"/>
                </a:solidFill>
                <a:latin typeface="Arial"/>
                <a:cs typeface="Arial"/>
              </a:rPr>
              <a:t>@DataProvider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Marks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supplying data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dirty="0" sz="11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method.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1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annotated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1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must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return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Object[][]</a:t>
            </a:r>
            <a:r>
              <a:rPr dirty="0" sz="11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where</a:t>
            </a:r>
            <a:r>
              <a:rPr dirty="0" sz="11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each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Object[]</a:t>
            </a:r>
            <a:r>
              <a:rPr dirty="0" sz="11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11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assigned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1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parameter</a:t>
            </a:r>
            <a:r>
              <a:rPr dirty="0" sz="11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list</a:t>
            </a:r>
            <a:r>
              <a:rPr dirty="0" sz="11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method.</a:t>
            </a:r>
            <a:r>
              <a:rPr dirty="0" sz="11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@Test</a:t>
            </a:r>
            <a:r>
              <a:rPr dirty="0" sz="11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wants</a:t>
            </a:r>
            <a:r>
              <a:rPr dirty="0" sz="11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1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receive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from</a:t>
            </a:r>
            <a:r>
              <a:rPr dirty="0" sz="11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dirty="0" sz="11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DataProvider</a:t>
            </a:r>
            <a:r>
              <a:rPr dirty="0" sz="11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needs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dataProvider</a:t>
            </a:r>
            <a:r>
              <a:rPr dirty="0" sz="11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name</a:t>
            </a:r>
            <a:r>
              <a:rPr dirty="0" sz="11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equals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1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1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name</a:t>
            </a:r>
            <a:r>
              <a:rPr dirty="0" sz="11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dirty="0" sz="1100" spc="-10">
                <a:solidFill>
                  <a:srgbClr val="404040"/>
                </a:solidFill>
                <a:latin typeface="Arial"/>
                <a:cs typeface="Arial"/>
              </a:rPr>
              <a:t>annotation.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9627" y="1920898"/>
            <a:ext cx="3440581" cy="2936028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100"/>
              </a:spcBef>
            </a:pPr>
            <a:r>
              <a:rPr dirty="0" i="1">
                <a:latin typeface="Arial"/>
                <a:cs typeface="Arial"/>
              </a:rPr>
              <a:t>Annotations</a:t>
            </a:r>
            <a:r>
              <a:rPr dirty="0" spc="-2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of</a:t>
            </a:r>
            <a:r>
              <a:rPr dirty="0" spc="-5" i="1">
                <a:latin typeface="Arial"/>
                <a:cs typeface="Arial"/>
              </a:rPr>
              <a:t> </a:t>
            </a:r>
            <a:r>
              <a:rPr dirty="0" spc="-10" i="1">
                <a:latin typeface="Arial"/>
                <a:cs typeface="Arial"/>
              </a:rPr>
              <a:t>testNG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348360" y="3590363"/>
            <a:ext cx="81280" cy="724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20"/>
              </a:lnSpc>
            </a:pPr>
            <a:r>
              <a:rPr dirty="0" sz="1100" spc="-50">
                <a:solidFill>
                  <a:srgbClr val="404040"/>
                </a:solidFill>
                <a:latin typeface="Arial"/>
                <a:cs typeface="Arial"/>
              </a:rPr>
              <a:t>o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100">
              <a:latin typeface="Arial"/>
              <a:cs typeface="Arial"/>
            </a:endParaRPr>
          </a:p>
          <a:p>
            <a:pPr marL="2540">
              <a:lnSpc>
                <a:spcPct val="100000"/>
              </a:lnSpc>
            </a:pPr>
            <a:r>
              <a:rPr dirty="0" sz="1100" spc="-5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47445" y="1053490"/>
            <a:ext cx="7517130" cy="4782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54635">
              <a:lnSpc>
                <a:spcPct val="150000"/>
              </a:lnSpc>
              <a:spcBef>
                <a:spcPts val="100"/>
              </a:spcBef>
            </a:pPr>
            <a:r>
              <a:rPr dirty="0" sz="1300" spc="-20" b="1">
                <a:solidFill>
                  <a:srgbClr val="404040"/>
                </a:solidFill>
                <a:latin typeface="Arial"/>
                <a:cs typeface="Arial"/>
              </a:rPr>
              <a:t>TestNG</a:t>
            </a:r>
            <a:r>
              <a:rPr dirty="0" sz="13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404040"/>
                </a:solidFill>
                <a:latin typeface="Arial"/>
                <a:cs typeface="Arial"/>
              </a:rPr>
              <a:t>Annotation</a:t>
            </a:r>
            <a:r>
              <a:rPr dirty="0" sz="1300" spc="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13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3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piece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code</a:t>
            </a:r>
            <a:r>
              <a:rPr dirty="0" sz="13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which</a:t>
            </a:r>
            <a:r>
              <a:rPr dirty="0" sz="13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13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inserted</a:t>
            </a:r>
            <a:r>
              <a:rPr dirty="0" sz="13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inside</a:t>
            </a:r>
            <a:r>
              <a:rPr dirty="0" sz="13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3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program or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business</a:t>
            </a:r>
            <a:r>
              <a:rPr dirty="0" sz="13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logic</a:t>
            </a:r>
            <a:r>
              <a:rPr dirty="0" sz="13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dirty="0" sz="13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 spc="-25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control</a:t>
            </a:r>
            <a:r>
              <a:rPr dirty="0" sz="13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3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flow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execution</a:t>
            </a:r>
            <a:r>
              <a:rPr dirty="0" sz="1300" spc="-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3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404040"/>
                </a:solidFill>
                <a:latin typeface="Arial"/>
                <a:cs typeface="Arial"/>
              </a:rPr>
              <a:t>methods.</a:t>
            </a:r>
            <a:endParaRPr sz="1300">
              <a:latin typeface="Arial"/>
              <a:cs typeface="Arial"/>
            </a:endParaRPr>
          </a:p>
          <a:p>
            <a:pPr marL="697865" indent="-22796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697865" algn="l"/>
              </a:tabLst>
            </a:pPr>
            <a:r>
              <a:rPr dirty="0" sz="1100" b="1">
                <a:solidFill>
                  <a:srgbClr val="404040"/>
                </a:solidFill>
                <a:latin typeface="Arial"/>
                <a:cs typeface="Arial"/>
              </a:rPr>
              <a:t>@BeforeSuite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dirty="0" sz="11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annotated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1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dirty="0" sz="1100" spc="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run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before</a:t>
            </a:r>
            <a:r>
              <a:rPr dirty="0" sz="11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dirty="0" sz="11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tests</a:t>
            </a:r>
            <a:r>
              <a:rPr dirty="0" sz="11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suite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have</a:t>
            </a:r>
            <a:r>
              <a:rPr dirty="0" sz="11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run.</a:t>
            </a:r>
            <a:endParaRPr sz="1100">
              <a:latin typeface="Arial"/>
              <a:cs typeface="Arial"/>
            </a:endParaRPr>
          </a:p>
          <a:p>
            <a:pPr marL="697865" indent="-227965">
              <a:lnSpc>
                <a:spcPct val="100000"/>
              </a:lnSpc>
              <a:spcBef>
                <a:spcPts val="1165"/>
              </a:spcBef>
              <a:buFont typeface="Arial"/>
              <a:buChar char="•"/>
              <a:tabLst>
                <a:tab pos="697865" algn="l"/>
              </a:tabLst>
            </a:pPr>
            <a:r>
              <a:rPr dirty="0" sz="1100" b="1">
                <a:solidFill>
                  <a:srgbClr val="404040"/>
                </a:solidFill>
                <a:latin typeface="Arial"/>
                <a:cs typeface="Arial"/>
              </a:rPr>
              <a:t>@AfterSuite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dirty="0" sz="11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1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annotated</a:t>
            </a:r>
            <a:r>
              <a:rPr dirty="0" sz="11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1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dirty="0" sz="1100" spc="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run</a:t>
            </a:r>
            <a:r>
              <a:rPr dirty="0" sz="11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after</a:t>
            </a:r>
            <a:r>
              <a:rPr dirty="0" sz="11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tests</a:t>
            </a:r>
            <a:r>
              <a:rPr dirty="0" sz="11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suite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have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run.</a:t>
            </a:r>
            <a:endParaRPr sz="1100">
              <a:latin typeface="Arial"/>
              <a:cs typeface="Arial"/>
            </a:endParaRPr>
          </a:p>
          <a:p>
            <a:pPr marL="697865" indent="-227965">
              <a:lnSpc>
                <a:spcPct val="100000"/>
              </a:lnSpc>
              <a:spcBef>
                <a:spcPts val="1165"/>
              </a:spcBef>
              <a:buFont typeface="Arial"/>
              <a:buChar char="•"/>
              <a:tabLst>
                <a:tab pos="697865" algn="l"/>
              </a:tabLst>
            </a:pPr>
            <a:r>
              <a:rPr dirty="0" sz="1100" b="1">
                <a:solidFill>
                  <a:srgbClr val="404040"/>
                </a:solidFill>
                <a:latin typeface="Arial"/>
                <a:cs typeface="Arial"/>
              </a:rPr>
              <a:t>@BeforeTest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dirty="0" sz="11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1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annotated</a:t>
            </a:r>
            <a:r>
              <a:rPr dirty="0" sz="11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dirty="0" sz="1100" spc="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run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before</a:t>
            </a:r>
            <a:r>
              <a:rPr dirty="0" sz="11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any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1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belonging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1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classes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inside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660"/>
              </a:spcBef>
            </a:pP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&lt;test&gt;</a:t>
            </a:r>
            <a:r>
              <a:rPr dirty="0" sz="11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tag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1100" spc="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run.</a:t>
            </a:r>
            <a:endParaRPr sz="1100">
              <a:latin typeface="Arial"/>
              <a:cs typeface="Arial"/>
            </a:endParaRPr>
          </a:p>
          <a:p>
            <a:pPr marL="697865" indent="-227965">
              <a:lnSpc>
                <a:spcPct val="100000"/>
              </a:lnSpc>
              <a:spcBef>
                <a:spcPts val="1155"/>
              </a:spcBef>
              <a:buFont typeface="Arial"/>
              <a:buChar char="•"/>
              <a:tabLst>
                <a:tab pos="697865" algn="l"/>
              </a:tabLst>
            </a:pPr>
            <a:r>
              <a:rPr dirty="0" sz="1100" b="1">
                <a:solidFill>
                  <a:srgbClr val="404040"/>
                </a:solidFill>
                <a:latin typeface="Arial"/>
                <a:cs typeface="Arial"/>
              </a:rPr>
              <a:t>@AfterTest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dirty="0" sz="11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annotated</a:t>
            </a:r>
            <a:r>
              <a:rPr dirty="0" sz="11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dirty="0" sz="1100" spc="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run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after</a:t>
            </a:r>
            <a:r>
              <a:rPr dirty="0" sz="11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dirty="0" sz="11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1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methods</a:t>
            </a:r>
            <a:r>
              <a:rPr dirty="0" sz="11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belonging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1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1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classes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inside</a:t>
            </a:r>
            <a:r>
              <a:rPr dirty="0" sz="11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660"/>
              </a:spcBef>
            </a:pP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&lt;test&gt;</a:t>
            </a:r>
            <a:r>
              <a:rPr dirty="0" sz="11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tag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run.</a:t>
            </a:r>
            <a:endParaRPr sz="1100">
              <a:latin typeface="Arial"/>
              <a:cs typeface="Arial"/>
            </a:endParaRPr>
          </a:p>
          <a:p>
            <a:pPr marL="697865" indent="-227965">
              <a:lnSpc>
                <a:spcPct val="100000"/>
              </a:lnSpc>
              <a:spcBef>
                <a:spcPts val="1165"/>
              </a:spcBef>
              <a:buFont typeface="Arial"/>
              <a:buChar char="•"/>
              <a:tabLst>
                <a:tab pos="697865" algn="l"/>
              </a:tabLst>
            </a:pPr>
            <a:r>
              <a:rPr dirty="0" sz="1100" b="1">
                <a:solidFill>
                  <a:srgbClr val="404040"/>
                </a:solidFill>
                <a:latin typeface="Arial"/>
                <a:cs typeface="Arial"/>
              </a:rPr>
              <a:t>@BeforeGroups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dirty="0" sz="11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list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1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groups</a:t>
            </a:r>
            <a:r>
              <a:rPr dirty="0" sz="11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configuration</a:t>
            </a:r>
            <a:r>
              <a:rPr dirty="0" sz="11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1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dirty="0" sz="1100" spc="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run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before.</a:t>
            </a:r>
            <a:r>
              <a:rPr dirty="0" sz="11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1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11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guaranteed</a:t>
            </a:r>
            <a:r>
              <a:rPr dirty="0" sz="1100" spc="-50">
                <a:solidFill>
                  <a:srgbClr val="404040"/>
                </a:solidFill>
                <a:latin typeface="Arial"/>
                <a:cs typeface="Arial"/>
              </a:rPr>
              <a:t> t</a:t>
            </a:r>
            <a:endParaRPr sz="11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660"/>
              </a:spcBef>
            </a:pP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run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shortly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before</a:t>
            </a:r>
            <a:r>
              <a:rPr dirty="0" sz="11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first</a:t>
            </a:r>
            <a:r>
              <a:rPr dirty="0" sz="11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1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belongs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1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any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these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groups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11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404040"/>
                </a:solidFill>
                <a:latin typeface="Arial"/>
                <a:cs typeface="Arial"/>
              </a:rPr>
              <a:t>invoked.</a:t>
            </a:r>
            <a:endParaRPr sz="1100">
              <a:latin typeface="Arial"/>
              <a:cs typeface="Arial"/>
            </a:endParaRPr>
          </a:p>
          <a:p>
            <a:pPr marL="698500" marR="5080" indent="-228600">
              <a:lnSpc>
                <a:spcPct val="15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1100" b="1">
                <a:solidFill>
                  <a:srgbClr val="404040"/>
                </a:solidFill>
                <a:latin typeface="Arial"/>
                <a:cs typeface="Arial"/>
              </a:rPr>
              <a:t>@AfterGroups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dirty="0" sz="11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list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groups</a:t>
            </a:r>
            <a:r>
              <a:rPr dirty="0" sz="11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configuration</a:t>
            </a:r>
            <a:r>
              <a:rPr dirty="0" sz="11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1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dirty="0" sz="1100" spc="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run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after.</a:t>
            </a:r>
            <a:r>
              <a:rPr dirty="0" sz="11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1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11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guaranteed</a:t>
            </a:r>
            <a:r>
              <a:rPr dirty="0" sz="11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1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ru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shortly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after</a:t>
            </a:r>
            <a:r>
              <a:rPr dirty="0" sz="11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last</a:t>
            </a:r>
            <a:r>
              <a:rPr dirty="0" sz="11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1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belongs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any</a:t>
            </a:r>
            <a:r>
              <a:rPr dirty="0" sz="11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these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groups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dirty="0" sz="1100" spc="-10">
                <a:solidFill>
                  <a:srgbClr val="404040"/>
                </a:solidFill>
                <a:latin typeface="Arial"/>
                <a:cs typeface="Arial"/>
              </a:rPr>
              <a:t>invoked.</a:t>
            </a:r>
            <a:endParaRPr sz="1100">
              <a:latin typeface="Arial"/>
              <a:cs typeface="Arial"/>
            </a:endParaRPr>
          </a:p>
          <a:p>
            <a:pPr marL="697865" indent="-227965">
              <a:lnSpc>
                <a:spcPct val="100000"/>
              </a:lnSpc>
              <a:spcBef>
                <a:spcPts val="1150"/>
              </a:spcBef>
              <a:buFont typeface="Arial"/>
              <a:buChar char="•"/>
              <a:tabLst>
                <a:tab pos="697865" algn="l"/>
              </a:tabLst>
            </a:pPr>
            <a:r>
              <a:rPr dirty="0" sz="1100" b="1">
                <a:solidFill>
                  <a:srgbClr val="404040"/>
                </a:solidFill>
                <a:latin typeface="Arial"/>
                <a:cs typeface="Arial"/>
              </a:rPr>
              <a:t>@BeforeClass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1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annotated</a:t>
            </a:r>
            <a:r>
              <a:rPr dirty="0" sz="11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dirty="0" sz="1100" spc="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run</a:t>
            </a:r>
            <a:r>
              <a:rPr dirty="0" sz="11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before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1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first</a:t>
            </a:r>
            <a:r>
              <a:rPr dirty="0" sz="11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1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11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1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current</a:t>
            </a:r>
            <a:r>
              <a:rPr dirty="0" sz="11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dirty="0" sz="11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404040"/>
                </a:solidFill>
                <a:latin typeface="Arial"/>
                <a:cs typeface="Arial"/>
              </a:rPr>
              <a:t>invoked.</a:t>
            </a:r>
            <a:endParaRPr sz="1100">
              <a:latin typeface="Arial"/>
              <a:cs typeface="Arial"/>
            </a:endParaRPr>
          </a:p>
          <a:p>
            <a:pPr marL="697865" indent="-227965">
              <a:lnSpc>
                <a:spcPct val="100000"/>
              </a:lnSpc>
              <a:spcBef>
                <a:spcPts val="1165"/>
              </a:spcBef>
              <a:buFont typeface="Arial"/>
              <a:buChar char="•"/>
              <a:tabLst>
                <a:tab pos="697865" algn="l"/>
              </a:tabLst>
            </a:pPr>
            <a:r>
              <a:rPr dirty="0" sz="1100" b="1">
                <a:solidFill>
                  <a:srgbClr val="404040"/>
                </a:solidFill>
                <a:latin typeface="Arial"/>
                <a:cs typeface="Arial"/>
              </a:rPr>
              <a:t>@AfterClass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annotated</a:t>
            </a:r>
            <a:r>
              <a:rPr dirty="0" sz="11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1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dirty="0" sz="1100" spc="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run</a:t>
            </a:r>
            <a:r>
              <a:rPr dirty="0" sz="11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after</a:t>
            </a:r>
            <a:r>
              <a:rPr dirty="0" sz="11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dirty="0" sz="11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1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1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methods</a:t>
            </a:r>
            <a:r>
              <a:rPr dirty="0" sz="11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11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1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current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have</a:t>
            </a:r>
            <a:r>
              <a:rPr dirty="0" sz="11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been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404040"/>
                </a:solidFill>
                <a:latin typeface="Arial"/>
                <a:cs typeface="Arial"/>
              </a:rPr>
              <a:t>run.</a:t>
            </a:r>
            <a:endParaRPr sz="1100">
              <a:latin typeface="Arial"/>
              <a:cs typeface="Arial"/>
            </a:endParaRPr>
          </a:p>
          <a:p>
            <a:pPr marL="697865" indent="-227965">
              <a:lnSpc>
                <a:spcPct val="100000"/>
              </a:lnSpc>
              <a:spcBef>
                <a:spcPts val="1165"/>
              </a:spcBef>
              <a:buFont typeface="Arial"/>
              <a:buChar char="•"/>
              <a:tabLst>
                <a:tab pos="697865" algn="l"/>
              </a:tabLst>
            </a:pPr>
            <a:r>
              <a:rPr dirty="0" sz="1100" b="1">
                <a:solidFill>
                  <a:srgbClr val="404040"/>
                </a:solidFill>
                <a:latin typeface="Arial"/>
                <a:cs typeface="Arial"/>
              </a:rPr>
              <a:t>@BeforeMethod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dirty="0" sz="11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annotated</a:t>
            </a:r>
            <a:r>
              <a:rPr dirty="0" sz="11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1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dirty="0" sz="1100" spc="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run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before</a:t>
            </a:r>
            <a:r>
              <a:rPr dirty="0" sz="11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each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1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404040"/>
                </a:solidFill>
                <a:latin typeface="Arial"/>
                <a:cs typeface="Arial"/>
              </a:rPr>
              <a:t>method.</a:t>
            </a:r>
            <a:endParaRPr sz="1100">
              <a:latin typeface="Arial"/>
              <a:cs typeface="Arial"/>
            </a:endParaRPr>
          </a:p>
          <a:p>
            <a:pPr marL="697865" indent="-227965">
              <a:lnSpc>
                <a:spcPct val="100000"/>
              </a:lnSpc>
              <a:spcBef>
                <a:spcPts val="1155"/>
              </a:spcBef>
              <a:buFont typeface="Arial"/>
              <a:buChar char="•"/>
              <a:tabLst>
                <a:tab pos="697865" algn="l"/>
              </a:tabLst>
            </a:pPr>
            <a:r>
              <a:rPr dirty="0" sz="1100" b="1">
                <a:solidFill>
                  <a:srgbClr val="404040"/>
                </a:solidFill>
                <a:latin typeface="Arial"/>
                <a:cs typeface="Arial"/>
              </a:rPr>
              <a:t>@AfterMethod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dirty="0" sz="11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annotated</a:t>
            </a:r>
            <a:r>
              <a:rPr dirty="0" sz="11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1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dirty="0" sz="1100" spc="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run</a:t>
            </a:r>
            <a:r>
              <a:rPr dirty="0" sz="11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after</a:t>
            </a:r>
            <a:r>
              <a:rPr dirty="0" sz="11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each</a:t>
            </a:r>
            <a:r>
              <a:rPr dirty="0" sz="11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1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404040"/>
                </a:solidFill>
                <a:latin typeface="Arial"/>
                <a:cs typeface="Arial"/>
              </a:rPr>
              <a:t>method.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9627" y="1920898"/>
            <a:ext cx="3440581" cy="2936028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100"/>
              </a:spcBef>
            </a:pPr>
            <a:r>
              <a:rPr dirty="0" spc="-10" i="1">
                <a:latin typeface="Arial"/>
                <a:cs typeface="Arial"/>
              </a:rPr>
              <a:t>Annotations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0473" y="3082543"/>
            <a:ext cx="391667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solidFill>
                  <a:srgbClr val="404040"/>
                </a:solidFill>
                <a:latin typeface="Arial"/>
                <a:cs typeface="Arial"/>
              </a:rPr>
              <a:t>@Test</a:t>
            </a:r>
            <a:r>
              <a:rPr dirty="0" sz="1300" spc="-1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dirty="0" sz="1300" spc="-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Marks a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dirty="0" sz="13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dirty="0" sz="13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3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300" spc="-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dirty="0" sz="13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part</a:t>
            </a:r>
            <a:r>
              <a:rPr dirty="0" sz="13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3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3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404040"/>
                </a:solidFill>
                <a:latin typeface="Arial"/>
                <a:cs typeface="Arial"/>
              </a:rPr>
              <a:t>test.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5728" y="359663"/>
            <a:ext cx="4413712" cy="5864542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100"/>
              </a:spcBef>
            </a:pPr>
            <a:r>
              <a:rPr dirty="0" spc="-10" i="1">
                <a:latin typeface="Arial"/>
                <a:cs typeface="Arial"/>
              </a:rPr>
              <a:t>Annotations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0473" y="2982874"/>
            <a:ext cx="4411980" cy="916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300" spc="-10" b="1">
                <a:solidFill>
                  <a:srgbClr val="404040"/>
                </a:solidFill>
                <a:latin typeface="Arial"/>
                <a:cs typeface="Arial"/>
              </a:rPr>
              <a:t>@BeforeTest</a:t>
            </a:r>
            <a:r>
              <a:rPr dirty="0" sz="1300" spc="-1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3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annotated</a:t>
            </a:r>
            <a:r>
              <a:rPr dirty="0" sz="13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dirty="0" sz="13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13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run</a:t>
            </a:r>
            <a:r>
              <a:rPr dirty="0" sz="13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before</a:t>
            </a:r>
            <a:r>
              <a:rPr dirty="0" sz="13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 spc="-25">
                <a:solidFill>
                  <a:srgbClr val="404040"/>
                </a:solidFill>
                <a:latin typeface="Arial"/>
                <a:cs typeface="Arial"/>
              </a:rPr>
              <a:t>any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3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3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belonging</a:t>
            </a:r>
            <a:r>
              <a:rPr dirty="0" sz="13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classes</a:t>
            </a:r>
            <a:r>
              <a:rPr dirty="0" sz="13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inside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3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&lt;test&gt;</a:t>
            </a:r>
            <a:r>
              <a:rPr dirty="0" sz="13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tag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 spc="-25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dirty="0" sz="1300" spc="-20">
                <a:solidFill>
                  <a:srgbClr val="404040"/>
                </a:solidFill>
                <a:latin typeface="Arial"/>
                <a:cs typeface="Arial"/>
              </a:rPr>
              <a:t>run.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7742" y="212979"/>
            <a:ext cx="4696567" cy="6048375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100"/>
              </a:spcBef>
            </a:pPr>
            <a:r>
              <a:rPr dirty="0" spc="-10" i="1">
                <a:latin typeface="Arial"/>
                <a:cs typeface="Arial"/>
              </a:rPr>
              <a:t>Annotations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0473" y="2982874"/>
            <a:ext cx="4358640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300" b="1">
                <a:solidFill>
                  <a:srgbClr val="404040"/>
                </a:solidFill>
                <a:latin typeface="Arial"/>
                <a:cs typeface="Arial"/>
              </a:rPr>
              <a:t>@BeforeMethod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dirty="0" sz="13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3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annotated</a:t>
            </a:r>
            <a:r>
              <a:rPr dirty="0" sz="13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3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dirty="0" sz="13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13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run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404040"/>
                </a:solidFill>
                <a:latin typeface="Arial"/>
                <a:cs typeface="Arial"/>
              </a:rPr>
              <a:t>before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each</a:t>
            </a:r>
            <a:r>
              <a:rPr dirty="0" sz="13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3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404040"/>
                </a:solidFill>
                <a:latin typeface="Arial"/>
                <a:cs typeface="Arial"/>
              </a:rPr>
              <a:t>method.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8790" y="214884"/>
            <a:ext cx="4533900" cy="6047997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100"/>
              </a:spcBef>
            </a:pPr>
            <a:r>
              <a:rPr dirty="0" spc="-10" i="1">
                <a:latin typeface="Arial"/>
                <a:cs typeface="Arial"/>
              </a:rPr>
              <a:t>Annotations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20953" y="2428240"/>
            <a:ext cx="4411980" cy="1740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500" b="1">
                <a:solidFill>
                  <a:srgbClr val="404040"/>
                </a:solidFill>
                <a:latin typeface="Arial"/>
                <a:cs typeface="Arial"/>
              </a:rPr>
              <a:t>Group</a:t>
            </a:r>
            <a:r>
              <a:rPr dirty="0" sz="1500" spc="-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500" spc="-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404040"/>
                </a:solidFill>
                <a:latin typeface="Arial"/>
                <a:cs typeface="Arial"/>
              </a:rPr>
              <a:t>cases:</a:t>
            </a:r>
            <a:r>
              <a:rPr dirty="0" sz="1500" spc="-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name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indicates,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grouping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15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TestNG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lets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group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multiple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methods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named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groups.</a:t>
            </a:r>
            <a:r>
              <a:rPr dirty="0" sz="15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Through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groups</a:t>
            </a:r>
            <a:r>
              <a:rPr dirty="0" sz="15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TestNG,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dirty="0" sz="1500" spc="5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have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provision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run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particular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set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tests</a:t>
            </a:r>
            <a:r>
              <a:rPr dirty="0" sz="1500" spc="5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belong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group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multiple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groups.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8825" y="474343"/>
            <a:ext cx="4181475" cy="5666626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100"/>
              </a:spcBef>
            </a:pPr>
            <a:r>
              <a:rPr dirty="0" spc="-10" i="1">
                <a:latin typeface="Arial"/>
                <a:cs typeface="Arial"/>
              </a:rPr>
              <a:t>Annotations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20953" y="2428240"/>
            <a:ext cx="4411980" cy="1740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500" b="1">
                <a:solidFill>
                  <a:srgbClr val="404040"/>
                </a:solidFill>
                <a:latin typeface="Arial"/>
                <a:cs typeface="Arial"/>
              </a:rPr>
              <a:t>Group</a:t>
            </a:r>
            <a:r>
              <a:rPr dirty="0" sz="1500" spc="-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500" spc="-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404040"/>
                </a:solidFill>
                <a:latin typeface="Arial"/>
                <a:cs typeface="Arial"/>
              </a:rPr>
              <a:t>cases:</a:t>
            </a:r>
            <a:r>
              <a:rPr dirty="0" sz="1500" spc="-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name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indicates,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grouping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15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TestNG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lets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group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multiple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methods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named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groups.</a:t>
            </a:r>
            <a:r>
              <a:rPr dirty="0" sz="15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Through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groups</a:t>
            </a:r>
            <a:r>
              <a:rPr dirty="0" sz="15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TestNG,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dirty="0" sz="1500" spc="5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have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provision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run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particular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set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tests</a:t>
            </a:r>
            <a:r>
              <a:rPr dirty="0" sz="1500" spc="5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belong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group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multiple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groups.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8825" y="474343"/>
            <a:ext cx="4181475" cy="5666626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Agenda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77672" y="1157477"/>
            <a:ext cx="3029585" cy="2084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265" algn="l"/>
              </a:tabLst>
            </a:pPr>
            <a:r>
              <a:rPr dirty="0" sz="2000" i="1">
                <a:solidFill>
                  <a:srgbClr val="404040"/>
                </a:solidFill>
                <a:latin typeface="Arial"/>
                <a:cs typeface="Arial"/>
              </a:rPr>
              <a:t>What</a:t>
            </a:r>
            <a:r>
              <a:rPr dirty="0" sz="2000" spc="-40" i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2000" spc="-5" i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404040"/>
                </a:solidFill>
                <a:latin typeface="Arial"/>
                <a:cs typeface="Arial"/>
              </a:rPr>
              <a:t>TestNG?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2195"/>
              </a:spcBef>
              <a:buAutoNum type="arabicPeriod"/>
              <a:tabLst>
                <a:tab pos="469265" algn="l"/>
              </a:tabLst>
            </a:pPr>
            <a:r>
              <a:rPr dirty="0" sz="2000" i="1">
                <a:solidFill>
                  <a:srgbClr val="404040"/>
                </a:solidFill>
                <a:latin typeface="Arial"/>
                <a:cs typeface="Arial"/>
              </a:rPr>
              <a:t>Why</a:t>
            </a:r>
            <a:r>
              <a:rPr dirty="0" sz="2000" spc="-25" i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404040"/>
                </a:solidFill>
                <a:latin typeface="Arial"/>
                <a:cs typeface="Arial"/>
              </a:rPr>
              <a:t>TestNG?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2210"/>
              </a:spcBef>
              <a:buAutoNum type="arabicPeriod"/>
              <a:tabLst>
                <a:tab pos="469265" algn="l"/>
              </a:tabLst>
            </a:pPr>
            <a:r>
              <a:rPr dirty="0" sz="2000" i="1">
                <a:solidFill>
                  <a:srgbClr val="404040"/>
                </a:solidFill>
                <a:latin typeface="Arial"/>
                <a:cs typeface="Arial"/>
              </a:rPr>
              <a:t>Assertion</a:t>
            </a:r>
            <a:r>
              <a:rPr dirty="0" sz="2000" spc="-30" i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000" spc="-20" i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404040"/>
                </a:solidFill>
                <a:latin typeface="Arial"/>
                <a:cs typeface="Arial"/>
              </a:rPr>
              <a:t>TestNG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2195"/>
              </a:spcBef>
              <a:buAutoNum type="arabicPeriod"/>
              <a:tabLst>
                <a:tab pos="469265" algn="l"/>
              </a:tabLst>
            </a:pPr>
            <a:r>
              <a:rPr dirty="0" sz="2000" i="1">
                <a:solidFill>
                  <a:srgbClr val="404040"/>
                </a:solidFill>
                <a:latin typeface="Arial"/>
                <a:cs typeface="Arial"/>
              </a:rPr>
              <a:t>Annotations</a:t>
            </a:r>
            <a:r>
              <a:rPr dirty="0" sz="2000" spc="-30" i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000" spc="-25" i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404040"/>
                </a:solidFill>
                <a:latin typeface="Arial"/>
                <a:cs typeface="Arial"/>
              </a:rPr>
              <a:t>TestNG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100"/>
              </a:spcBef>
            </a:pPr>
            <a:r>
              <a:rPr dirty="0" spc="-10" i="1">
                <a:latin typeface="Arial"/>
                <a:cs typeface="Arial"/>
              </a:rPr>
              <a:t>Annotations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20953" y="2428240"/>
            <a:ext cx="4210050" cy="1054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dirty="0" sz="1500" spc="-20" b="1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500" spc="-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404040"/>
                </a:solidFill>
                <a:latin typeface="Arial"/>
                <a:cs typeface="Arial"/>
              </a:rPr>
              <a:t>suite</a:t>
            </a:r>
            <a:r>
              <a:rPr dirty="0" sz="1500" spc="-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container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has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set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tests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which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helps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testers</a:t>
            </a:r>
            <a:r>
              <a:rPr dirty="0" sz="15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executing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reporting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5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execution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status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0784" y="2113788"/>
            <a:ext cx="5085650" cy="2037588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100"/>
              </a:spcBef>
            </a:pPr>
            <a:r>
              <a:rPr dirty="0" spc="-10" i="1">
                <a:latin typeface="Arial"/>
                <a:cs typeface="Arial"/>
              </a:rPr>
              <a:t>Annotations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2888741"/>
            <a:ext cx="218567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404040"/>
                </a:solidFill>
                <a:latin typeface="Arial"/>
                <a:cs typeface="Arial"/>
              </a:rPr>
              <a:t>How</a:t>
            </a:r>
            <a:r>
              <a:rPr dirty="0" sz="1500" spc="-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500" spc="-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404040"/>
                </a:solidFill>
                <a:latin typeface="Arial"/>
                <a:cs typeface="Arial"/>
              </a:rPr>
              <a:t>skip</a:t>
            </a:r>
            <a:r>
              <a:rPr dirty="0" sz="1500" spc="-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500" spc="-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404040"/>
                </a:solidFill>
                <a:latin typeface="Arial"/>
                <a:cs typeface="Arial"/>
              </a:rPr>
              <a:t>cases?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9364" y="1593344"/>
            <a:ext cx="4171949" cy="3191238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100"/>
              </a:spcBef>
            </a:pPr>
            <a:r>
              <a:rPr dirty="0" spc="-10" i="1">
                <a:latin typeface="Arial"/>
                <a:cs typeface="Arial"/>
              </a:rPr>
              <a:t>Annotations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55980" y="2450972"/>
            <a:ext cx="4385310" cy="1739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500" b="1">
                <a:solidFill>
                  <a:srgbClr val="404040"/>
                </a:solidFill>
                <a:latin typeface="Arial"/>
                <a:cs typeface="Arial"/>
              </a:rPr>
              <a:t>@BeforeGroups:</a:t>
            </a:r>
            <a:r>
              <a:rPr dirty="0" sz="1500" spc="-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list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groups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configuration</a:t>
            </a:r>
            <a:r>
              <a:rPr dirty="0" sz="15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will run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before.</a:t>
            </a:r>
            <a:r>
              <a:rPr dirty="0" sz="15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guaranteed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run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shortly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before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first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test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belongs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any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these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groups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invoked.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6691" y="500373"/>
            <a:ext cx="4565904" cy="5627649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100"/>
              </a:spcBef>
            </a:pPr>
            <a:r>
              <a:rPr dirty="0" spc="-10" i="1">
                <a:latin typeface="Arial"/>
                <a:cs typeface="Arial"/>
              </a:rPr>
              <a:t>Annotations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55980" y="2447315"/>
            <a:ext cx="4104004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500" b="1">
                <a:solidFill>
                  <a:srgbClr val="404040"/>
                </a:solidFill>
                <a:latin typeface="Arial"/>
                <a:cs typeface="Arial"/>
              </a:rPr>
              <a:t>@BeforeClass:</a:t>
            </a:r>
            <a:r>
              <a:rPr dirty="0" sz="15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6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annotated</a:t>
            </a:r>
            <a:r>
              <a:rPr dirty="0" sz="16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6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dirty="0" sz="16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run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before</a:t>
            </a:r>
            <a:r>
              <a:rPr dirty="0" sz="16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first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16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current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invoked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6528" y="617217"/>
            <a:ext cx="4181475" cy="5476503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100"/>
              </a:spcBef>
            </a:pPr>
            <a:r>
              <a:rPr dirty="0" spc="-10" i="1">
                <a:latin typeface="Arial"/>
                <a:cs typeface="Arial"/>
              </a:rPr>
              <a:t>Annotations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58723" y="2447315"/>
            <a:ext cx="4140835" cy="1552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600" b="1">
                <a:solidFill>
                  <a:srgbClr val="404040"/>
                </a:solidFill>
                <a:latin typeface="Arial"/>
                <a:cs typeface="Arial"/>
              </a:rPr>
              <a:t>@BeforeSuite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6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annotated</a:t>
            </a:r>
            <a:r>
              <a:rPr dirty="0" sz="16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6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dirty="0" sz="16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run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before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tests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suite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have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Arial"/>
                <a:cs typeface="Arial"/>
              </a:rPr>
              <a:t>run.</a:t>
            </a:r>
            <a:endParaRPr sz="1600">
              <a:latin typeface="Arial"/>
              <a:cs typeface="Arial"/>
            </a:endParaRPr>
          </a:p>
          <a:p>
            <a:pPr marL="12700" marR="172085">
              <a:lnSpc>
                <a:spcPct val="150000"/>
              </a:lnSpc>
              <a:spcBef>
                <a:spcPts val="505"/>
              </a:spcBef>
            </a:pPr>
            <a:r>
              <a:rPr dirty="0" sz="1600" b="1">
                <a:solidFill>
                  <a:srgbClr val="404040"/>
                </a:solidFill>
                <a:latin typeface="Arial"/>
                <a:cs typeface="Arial"/>
              </a:rPr>
              <a:t>@AfterSuite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dirty="0" sz="1600" spc="-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6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annotated</a:t>
            </a:r>
            <a:r>
              <a:rPr dirty="0" sz="16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6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dirty="0" sz="16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run</a:t>
            </a:r>
            <a:r>
              <a:rPr dirty="0" sz="16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after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tests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suite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have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Arial"/>
                <a:cs typeface="Arial"/>
              </a:rPr>
              <a:t>run.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5476" y="2245995"/>
            <a:ext cx="3667833" cy="2047874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100"/>
              </a:spcBef>
            </a:pPr>
            <a:r>
              <a:rPr dirty="0" spc="-10" i="1">
                <a:latin typeface="Arial"/>
                <a:cs typeface="Arial"/>
              </a:rPr>
              <a:t>Annotations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45642" y="2098017"/>
            <a:ext cx="4582160" cy="2586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</a:pPr>
            <a:r>
              <a:rPr dirty="0" sz="1600" b="1">
                <a:solidFill>
                  <a:srgbClr val="404040"/>
                </a:solidFill>
                <a:latin typeface="Arial"/>
                <a:cs typeface="Arial"/>
              </a:rPr>
              <a:t>@DataProvider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: Marks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6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6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dirty="0" sz="16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supplying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6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method.</a:t>
            </a:r>
            <a:r>
              <a:rPr dirty="0" sz="16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6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annotated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method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must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return</a:t>
            </a:r>
            <a:r>
              <a:rPr dirty="0" sz="16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dirty="0" sz="16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Object[][]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where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each</a:t>
            </a:r>
            <a:r>
              <a:rPr dirty="0" sz="16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Object[]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 can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assigned</a:t>
            </a:r>
            <a:r>
              <a:rPr dirty="0" sz="16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6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parameter list</a:t>
            </a:r>
            <a:r>
              <a:rPr dirty="0" sz="16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6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6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6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method.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6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@Test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wants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receive</a:t>
            </a:r>
            <a:r>
              <a:rPr dirty="0" sz="16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Arial"/>
                <a:cs typeface="Arial"/>
              </a:rPr>
              <a:t>from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DataProvider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needs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6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dirty="0" sz="16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6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dataProvider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name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equals</a:t>
            </a:r>
            <a:r>
              <a:rPr dirty="0" sz="16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6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name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6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dirty="0" sz="16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annotation.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5051" y="1439036"/>
            <a:ext cx="4096089" cy="3952875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9092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100"/>
              </a:spcBef>
            </a:pPr>
            <a:r>
              <a:rPr dirty="0" sz="3600" i="1">
                <a:latin typeface="Arial"/>
                <a:cs typeface="Arial"/>
              </a:rPr>
              <a:t>Retry</a:t>
            </a:r>
            <a:r>
              <a:rPr dirty="0" sz="3600" spc="-65" i="1">
                <a:latin typeface="Arial"/>
                <a:cs typeface="Arial"/>
              </a:rPr>
              <a:t> </a:t>
            </a:r>
            <a:r>
              <a:rPr dirty="0" sz="3600" i="1">
                <a:latin typeface="Arial"/>
                <a:cs typeface="Arial"/>
              </a:rPr>
              <a:t>running</a:t>
            </a:r>
            <a:r>
              <a:rPr dirty="0" sz="3600" spc="-40" i="1">
                <a:latin typeface="Arial"/>
                <a:cs typeface="Arial"/>
              </a:rPr>
              <a:t> </a:t>
            </a:r>
            <a:r>
              <a:rPr dirty="0" sz="3600" i="1">
                <a:latin typeface="Arial"/>
                <a:cs typeface="Arial"/>
              </a:rPr>
              <a:t>test</a:t>
            </a:r>
            <a:r>
              <a:rPr dirty="0" sz="3600" spc="-45" i="1">
                <a:latin typeface="Arial"/>
                <a:cs typeface="Arial"/>
              </a:rPr>
              <a:t> </a:t>
            </a:r>
            <a:r>
              <a:rPr dirty="0" sz="3600" spc="-10" i="1">
                <a:latin typeface="Arial"/>
                <a:cs typeface="Arial"/>
              </a:rPr>
              <a:t>cases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/>
              <a:t>Sometimes,</a:t>
            </a:r>
            <a:r>
              <a:rPr dirty="0" spc="-40"/>
              <a:t> </a:t>
            </a:r>
            <a:r>
              <a:rPr dirty="0"/>
              <a:t>you</a:t>
            </a:r>
            <a:r>
              <a:rPr dirty="0" spc="-25"/>
              <a:t> </a:t>
            </a:r>
            <a:r>
              <a:rPr dirty="0"/>
              <a:t>might</a:t>
            </a:r>
            <a:r>
              <a:rPr dirty="0" spc="-30"/>
              <a:t> </a:t>
            </a:r>
            <a:r>
              <a:rPr dirty="0"/>
              <a:t>want</a:t>
            </a:r>
            <a:r>
              <a:rPr dirty="0" spc="-20"/>
              <a:t> </a:t>
            </a:r>
            <a:r>
              <a:rPr dirty="0" spc="-25"/>
              <a:t>TestNG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 spc="-10"/>
              <a:t>automatically</a:t>
            </a:r>
            <a:r>
              <a:rPr dirty="0" spc="-55"/>
              <a:t> </a:t>
            </a:r>
            <a:r>
              <a:rPr dirty="0"/>
              <a:t>retry</a:t>
            </a:r>
            <a:r>
              <a:rPr dirty="0" spc="-4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 spc="-20"/>
              <a:t>test </a:t>
            </a:r>
            <a:r>
              <a:rPr dirty="0"/>
              <a:t>whenever</a:t>
            </a:r>
            <a:r>
              <a:rPr dirty="0" spc="-10"/>
              <a:t> </a:t>
            </a:r>
            <a:r>
              <a:rPr dirty="0"/>
              <a:t>it</a:t>
            </a:r>
            <a:r>
              <a:rPr dirty="0" spc="-30"/>
              <a:t> </a:t>
            </a:r>
            <a:r>
              <a:rPr dirty="0"/>
              <a:t>fails.</a:t>
            </a:r>
            <a:r>
              <a:rPr dirty="0" spc="-40"/>
              <a:t> </a:t>
            </a:r>
            <a:r>
              <a:rPr dirty="0"/>
              <a:t>In</a:t>
            </a:r>
            <a:r>
              <a:rPr dirty="0" spc="-40"/>
              <a:t> </a:t>
            </a:r>
            <a:r>
              <a:rPr dirty="0"/>
              <a:t>those</a:t>
            </a:r>
            <a:r>
              <a:rPr dirty="0" spc="-40"/>
              <a:t> </a:t>
            </a:r>
            <a:r>
              <a:rPr dirty="0"/>
              <a:t>situations,</a:t>
            </a:r>
            <a:r>
              <a:rPr dirty="0" spc="-70"/>
              <a:t> </a:t>
            </a:r>
            <a:r>
              <a:rPr dirty="0"/>
              <a:t>you</a:t>
            </a:r>
            <a:r>
              <a:rPr dirty="0" spc="-20"/>
              <a:t> </a:t>
            </a:r>
            <a:r>
              <a:rPr dirty="0"/>
              <a:t>can</a:t>
            </a:r>
            <a:r>
              <a:rPr dirty="0" spc="-30"/>
              <a:t> </a:t>
            </a:r>
            <a:r>
              <a:rPr dirty="0"/>
              <a:t>use</a:t>
            </a:r>
            <a:r>
              <a:rPr dirty="0" spc="-40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retry</a:t>
            </a:r>
            <a:r>
              <a:rPr dirty="0" spc="-45"/>
              <a:t> </a:t>
            </a:r>
            <a:r>
              <a:rPr dirty="0" spc="-10"/>
              <a:t>analyzer. </a:t>
            </a:r>
            <a:r>
              <a:rPr dirty="0"/>
              <a:t>When</a:t>
            </a:r>
            <a:r>
              <a:rPr dirty="0" spc="-75"/>
              <a:t> </a:t>
            </a:r>
            <a:r>
              <a:rPr dirty="0"/>
              <a:t>you</a:t>
            </a:r>
            <a:r>
              <a:rPr dirty="0" spc="-5"/>
              <a:t> </a:t>
            </a:r>
            <a:r>
              <a:rPr dirty="0"/>
              <a:t>bind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retry</a:t>
            </a:r>
            <a:r>
              <a:rPr dirty="0" spc="-45"/>
              <a:t> </a:t>
            </a:r>
            <a:r>
              <a:rPr dirty="0"/>
              <a:t>analyzer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test,</a:t>
            </a:r>
            <a:r>
              <a:rPr dirty="0" spc="-35"/>
              <a:t> </a:t>
            </a:r>
            <a:r>
              <a:rPr dirty="0" spc="-25"/>
              <a:t>TestNG </a:t>
            </a:r>
            <a:r>
              <a:rPr dirty="0" spc="-10"/>
              <a:t>automatically </a:t>
            </a:r>
            <a:r>
              <a:rPr dirty="0"/>
              <a:t>invokes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retry</a:t>
            </a:r>
            <a:r>
              <a:rPr dirty="0" spc="-40"/>
              <a:t> </a:t>
            </a:r>
            <a:r>
              <a:rPr dirty="0"/>
              <a:t>analyzer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determine</a:t>
            </a:r>
            <a:r>
              <a:rPr dirty="0" spc="-45"/>
              <a:t> </a:t>
            </a:r>
            <a:r>
              <a:rPr dirty="0"/>
              <a:t>if</a:t>
            </a:r>
            <a:r>
              <a:rPr dirty="0" spc="-50"/>
              <a:t> </a:t>
            </a:r>
            <a:r>
              <a:rPr dirty="0" spc="-25"/>
              <a:t>TestNG</a:t>
            </a:r>
            <a:r>
              <a:rPr dirty="0" spc="-35"/>
              <a:t> </a:t>
            </a:r>
            <a:r>
              <a:rPr dirty="0"/>
              <a:t>can</a:t>
            </a:r>
            <a:r>
              <a:rPr dirty="0" spc="-45"/>
              <a:t> </a:t>
            </a:r>
            <a:r>
              <a:rPr dirty="0"/>
              <a:t>retry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 spc="-20"/>
              <a:t>test </a:t>
            </a:r>
            <a:r>
              <a:rPr dirty="0"/>
              <a:t>case</a:t>
            </a:r>
            <a:r>
              <a:rPr dirty="0" spc="-35"/>
              <a:t> </a:t>
            </a:r>
            <a:r>
              <a:rPr dirty="0"/>
              <a:t>again</a:t>
            </a:r>
            <a:r>
              <a:rPr dirty="0" spc="-20"/>
              <a:t> </a:t>
            </a:r>
            <a:r>
              <a:rPr dirty="0"/>
              <a:t>in</a:t>
            </a:r>
            <a:r>
              <a:rPr dirty="0" spc="-20"/>
              <a:t> </a:t>
            </a:r>
            <a:r>
              <a:rPr dirty="0"/>
              <a:t>an</a:t>
            </a:r>
            <a:r>
              <a:rPr dirty="0" spc="-20"/>
              <a:t> </a:t>
            </a:r>
            <a:r>
              <a:rPr dirty="0"/>
              <a:t>attempt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see</a:t>
            </a:r>
            <a:r>
              <a:rPr dirty="0" spc="-2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test</a:t>
            </a:r>
            <a:r>
              <a:rPr dirty="0" spc="-35"/>
              <a:t> </a:t>
            </a:r>
            <a:r>
              <a:rPr dirty="0"/>
              <a:t>that</a:t>
            </a:r>
            <a:r>
              <a:rPr dirty="0" spc="-45"/>
              <a:t> </a:t>
            </a:r>
            <a:r>
              <a:rPr dirty="0"/>
              <a:t>just</a:t>
            </a:r>
            <a:r>
              <a:rPr dirty="0" spc="-35"/>
              <a:t> </a:t>
            </a:r>
            <a:r>
              <a:rPr dirty="0"/>
              <a:t>fails</a:t>
            </a:r>
            <a:r>
              <a:rPr dirty="0" spc="-20"/>
              <a:t> </a:t>
            </a:r>
            <a:r>
              <a:rPr dirty="0"/>
              <a:t>now</a:t>
            </a:r>
            <a:r>
              <a:rPr dirty="0" spc="-30"/>
              <a:t> </a:t>
            </a:r>
            <a:r>
              <a:rPr dirty="0" spc="-10"/>
              <a:t>passes. </a:t>
            </a:r>
            <a:r>
              <a:rPr dirty="0"/>
              <a:t>Here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how</a:t>
            </a:r>
            <a:r>
              <a:rPr dirty="0" spc="-25"/>
              <a:t> </a:t>
            </a:r>
            <a:r>
              <a:rPr dirty="0"/>
              <a:t>you</a:t>
            </a:r>
            <a:r>
              <a:rPr dirty="0" spc="-20"/>
              <a:t> </a:t>
            </a:r>
            <a:r>
              <a:rPr dirty="0"/>
              <a:t>use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retry</a:t>
            </a:r>
            <a:r>
              <a:rPr dirty="0" spc="-50"/>
              <a:t> </a:t>
            </a:r>
            <a:r>
              <a:rPr dirty="0" spc="-10"/>
              <a:t>analyzer:</a:t>
            </a:r>
          </a:p>
          <a:p>
            <a:pPr marL="812165" indent="-342265">
              <a:lnSpc>
                <a:spcPct val="100000"/>
              </a:lnSpc>
              <a:spcBef>
                <a:spcPts val="1360"/>
              </a:spcBef>
              <a:buAutoNum type="arabicPeriod"/>
              <a:tabLst>
                <a:tab pos="812165" algn="l"/>
              </a:tabLst>
            </a:pPr>
            <a:r>
              <a:rPr dirty="0" sz="1400"/>
              <a:t>Build</a:t>
            </a:r>
            <a:r>
              <a:rPr dirty="0" sz="1400" spc="-30"/>
              <a:t> </a:t>
            </a:r>
            <a:r>
              <a:rPr dirty="0" sz="1400"/>
              <a:t>an</a:t>
            </a:r>
            <a:r>
              <a:rPr dirty="0" sz="1400" spc="-40"/>
              <a:t> </a:t>
            </a:r>
            <a:r>
              <a:rPr dirty="0" sz="1400"/>
              <a:t>implementation</a:t>
            </a:r>
            <a:r>
              <a:rPr dirty="0" sz="1400" spc="-60"/>
              <a:t> </a:t>
            </a:r>
            <a:r>
              <a:rPr dirty="0" sz="1400"/>
              <a:t>of</a:t>
            </a:r>
            <a:r>
              <a:rPr dirty="0" sz="1400" spc="-30"/>
              <a:t> </a:t>
            </a:r>
            <a:r>
              <a:rPr dirty="0" sz="1400"/>
              <a:t>the</a:t>
            </a:r>
            <a:r>
              <a:rPr dirty="0" sz="1400" spc="-40"/>
              <a:t> </a:t>
            </a:r>
            <a:r>
              <a:rPr dirty="0" sz="1400" spc="-10"/>
              <a:t>interface</a:t>
            </a:r>
            <a:endParaRPr sz="1400"/>
          </a:p>
          <a:p>
            <a:pPr marL="812800">
              <a:lnSpc>
                <a:spcPct val="100000"/>
              </a:lnSpc>
              <a:spcBef>
                <a:spcPts val="840"/>
              </a:spcBef>
            </a:pPr>
            <a:r>
              <a:rPr dirty="0" sz="1400" spc="-10"/>
              <a:t>org.testng.IRetryAnalyzer</a:t>
            </a:r>
            <a:endParaRPr sz="1400"/>
          </a:p>
          <a:p>
            <a:pPr marL="812800" marR="390525" indent="-342900">
              <a:lnSpc>
                <a:spcPct val="150000"/>
              </a:lnSpc>
              <a:spcBef>
                <a:spcPts val="505"/>
              </a:spcBef>
              <a:buAutoNum type="arabicPeriod" startAt="2"/>
              <a:tabLst>
                <a:tab pos="812800" algn="l"/>
              </a:tabLst>
            </a:pPr>
            <a:r>
              <a:rPr dirty="0" sz="1400"/>
              <a:t>Bind</a:t>
            </a:r>
            <a:r>
              <a:rPr dirty="0" sz="1400" spc="-20"/>
              <a:t> </a:t>
            </a:r>
            <a:r>
              <a:rPr dirty="0" sz="1400"/>
              <a:t>this</a:t>
            </a:r>
            <a:r>
              <a:rPr dirty="0" sz="1400" spc="-45"/>
              <a:t> </a:t>
            </a:r>
            <a:r>
              <a:rPr dirty="0" sz="1400"/>
              <a:t>implementation</a:t>
            </a:r>
            <a:r>
              <a:rPr dirty="0" sz="1400" spc="-60"/>
              <a:t> </a:t>
            </a:r>
            <a:r>
              <a:rPr dirty="0" sz="1400"/>
              <a:t>to</a:t>
            </a:r>
            <a:r>
              <a:rPr dirty="0" sz="1400" spc="-35"/>
              <a:t> </a:t>
            </a:r>
            <a:r>
              <a:rPr dirty="0" sz="1400"/>
              <a:t>the</a:t>
            </a:r>
            <a:r>
              <a:rPr dirty="0" sz="1400" spc="-30"/>
              <a:t> </a:t>
            </a:r>
            <a:r>
              <a:rPr dirty="0" sz="1400" spc="-25"/>
              <a:t>@Test</a:t>
            </a:r>
            <a:r>
              <a:rPr dirty="0" sz="1400" spc="-45"/>
              <a:t> </a:t>
            </a:r>
            <a:r>
              <a:rPr dirty="0" sz="1400"/>
              <a:t>annotation</a:t>
            </a:r>
            <a:r>
              <a:rPr dirty="0" sz="1400" spc="-60"/>
              <a:t> </a:t>
            </a:r>
            <a:r>
              <a:rPr dirty="0" sz="1400"/>
              <a:t>for</a:t>
            </a:r>
            <a:r>
              <a:rPr dirty="0" sz="1400" spc="-30"/>
              <a:t> </a:t>
            </a:r>
            <a:r>
              <a:rPr dirty="0" sz="1400" spc="-10"/>
              <a:t>e.g., @Test(retryAnalyzer</a:t>
            </a:r>
            <a:r>
              <a:rPr dirty="0" sz="1400" spc="-45"/>
              <a:t> </a:t>
            </a:r>
            <a:r>
              <a:rPr dirty="0" sz="1400"/>
              <a:t>=</a:t>
            </a:r>
            <a:r>
              <a:rPr dirty="0" sz="1400" spc="-25"/>
              <a:t> </a:t>
            </a:r>
            <a:r>
              <a:rPr dirty="0" sz="1400" spc="-10"/>
              <a:t>LocalRetry.class)</a:t>
            </a:r>
            <a:endParaRPr sz="1400"/>
          </a:p>
        </p:txBody>
      </p:sp>
      <p:grpSp>
        <p:nvGrpSpPr>
          <p:cNvPr id="4" name="object 4" descr=""/>
          <p:cNvGrpSpPr/>
          <p:nvPr/>
        </p:nvGrpSpPr>
        <p:grpSpPr>
          <a:xfrm>
            <a:off x="6769607" y="3204972"/>
            <a:ext cx="4832985" cy="3496310"/>
            <a:chOff x="6769607" y="3204972"/>
            <a:chExt cx="4832985" cy="3496310"/>
          </a:xfrm>
        </p:grpSpPr>
        <p:sp>
          <p:nvSpPr>
            <p:cNvPr id="5" name="object 5" descr=""/>
            <p:cNvSpPr/>
            <p:nvPr/>
          </p:nvSpPr>
          <p:spPr>
            <a:xfrm>
              <a:off x="10973561" y="6320789"/>
              <a:ext cx="614680" cy="365760"/>
            </a:xfrm>
            <a:custGeom>
              <a:avLst/>
              <a:gdLst/>
              <a:ahLst/>
              <a:cxnLst/>
              <a:rect l="l" t="t" r="r" b="b"/>
              <a:pathLst>
                <a:path w="614679" h="365759">
                  <a:moveTo>
                    <a:pt x="0" y="365760"/>
                  </a:moveTo>
                  <a:lnTo>
                    <a:pt x="614172" y="365760"/>
                  </a:lnTo>
                  <a:lnTo>
                    <a:pt x="614172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8956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9607" y="3204972"/>
              <a:ext cx="4334256" cy="3115055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9607" y="667512"/>
            <a:ext cx="4686300" cy="2353056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6187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105"/>
              </a:spcBef>
            </a:pPr>
            <a:r>
              <a:rPr dirty="0"/>
              <a:t>Lesson </a:t>
            </a:r>
            <a:r>
              <a:rPr dirty="0" spc="-10"/>
              <a:t>Summary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16939" y="1267713"/>
            <a:ext cx="3913504" cy="3033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900" b="1">
                <a:solidFill>
                  <a:srgbClr val="404040"/>
                </a:solidFill>
                <a:latin typeface="Arial"/>
                <a:cs typeface="Arial"/>
              </a:rPr>
              <a:t>Highlight</a:t>
            </a:r>
            <a:r>
              <a:rPr dirty="0" sz="1900" spc="-8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-10" b="1">
                <a:solidFill>
                  <a:srgbClr val="404040"/>
                </a:solidFill>
                <a:latin typeface="Arial"/>
                <a:cs typeface="Arial"/>
              </a:rPr>
              <a:t>points:</a:t>
            </a:r>
            <a:endParaRPr sz="19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1570"/>
              </a:spcBef>
              <a:buChar char="•"/>
              <a:tabLst>
                <a:tab pos="698500" algn="l"/>
              </a:tabLst>
            </a:pPr>
            <a:r>
              <a:rPr dirty="0" sz="1700" spc="-10">
                <a:solidFill>
                  <a:srgbClr val="404040"/>
                </a:solidFill>
                <a:latin typeface="Arial"/>
                <a:cs typeface="Arial"/>
              </a:rPr>
              <a:t>Understand</a:t>
            </a:r>
            <a:r>
              <a:rPr dirty="0" sz="17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"/>
                <a:cs typeface="Arial"/>
              </a:rPr>
              <a:t>TestNG</a:t>
            </a:r>
            <a:endParaRPr sz="17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1520"/>
              </a:spcBef>
              <a:buChar char="•"/>
              <a:tabLst>
                <a:tab pos="698500" algn="l"/>
              </a:tabLst>
            </a:pP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Sotf</a:t>
            </a:r>
            <a:r>
              <a:rPr dirty="0" sz="1700" spc="-11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Assertion</a:t>
            </a:r>
            <a:r>
              <a:rPr dirty="0" sz="17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17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"/>
                <a:cs typeface="Arial"/>
              </a:rPr>
              <a:t>hard</a:t>
            </a:r>
            <a:r>
              <a:rPr dirty="0" sz="1700" spc="-1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"/>
                <a:cs typeface="Arial"/>
              </a:rPr>
              <a:t>Assertion</a:t>
            </a:r>
            <a:endParaRPr sz="17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1515"/>
              </a:spcBef>
              <a:buChar char="•"/>
              <a:tabLst>
                <a:tab pos="698500" algn="l"/>
              </a:tabLst>
            </a:pPr>
            <a:r>
              <a:rPr dirty="0" sz="1700" spc="-10">
                <a:solidFill>
                  <a:srgbClr val="404040"/>
                </a:solidFill>
                <a:latin typeface="Arial"/>
                <a:cs typeface="Arial"/>
              </a:rPr>
              <a:t>@Test</a:t>
            </a:r>
            <a:endParaRPr sz="17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1525"/>
              </a:spcBef>
              <a:buChar char="•"/>
              <a:tabLst>
                <a:tab pos="698500" algn="l"/>
              </a:tabLst>
            </a:pP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Create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groups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"/>
                <a:cs typeface="Arial"/>
              </a:rPr>
              <a:t>TestNG</a:t>
            </a:r>
            <a:endParaRPr sz="17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1525"/>
              </a:spcBef>
              <a:buChar char="•"/>
              <a:tabLst>
                <a:tab pos="698500" algn="l"/>
              </a:tabLst>
            </a:pP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Create</a:t>
            </a:r>
            <a:r>
              <a:rPr dirty="0" sz="17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suites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"/>
                <a:cs typeface="Arial"/>
              </a:rPr>
              <a:t>TestNG</a:t>
            </a:r>
            <a:endParaRPr sz="17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1510"/>
              </a:spcBef>
              <a:buChar char="•"/>
              <a:tabLst>
                <a:tab pos="698500" algn="l"/>
              </a:tabLst>
            </a:pP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Beforexx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1700" spc="-1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"/>
                <a:cs typeface="Arial"/>
              </a:rPr>
              <a:t>Afterxxx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0041" y="697535"/>
            <a:ext cx="5485094" cy="431807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6294120"/>
            <a:ext cx="4546600" cy="563880"/>
            <a:chOff x="0" y="6294120"/>
            <a:chExt cx="4546600" cy="563880"/>
          </a:xfrm>
        </p:grpSpPr>
        <p:sp>
          <p:nvSpPr>
            <p:cNvPr id="4" name="object 4" descr=""/>
            <p:cNvSpPr/>
            <p:nvPr/>
          </p:nvSpPr>
          <p:spPr>
            <a:xfrm>
              <a:off x="3195827" y="6294120"/>
              <a:ext cx="1350645" cy="563880"/>
            </a:xfrm>
            <a:custGeom>
              <a:avLst/>
              <a:gdLst/>
              <a:ahLst/>
              <a:cxnLst/>
              <a:rect l="l" t="t" r="r" b="b"/>
              <a:pathLst>
                <a:path w="1350645" h="563879">
                  <a:moveTo>
                    <a:pt x="1350264" y="0"/>
                  </a:moveTo>
                  <a:lnTo>
                    <a:pt x="481711" y="0"/>
                  </a:lnTo>
                  <a:lnTo>
                    <a:pt x="0" y="563879"/>
                  </a:lnTo>
                  <a:lnTo>
                    <a:pt x="868552" y="563879"/>
                  </a:lnTo>
                  <a:lnTo>
                    <a:pt x="1350264" y="0"/>
                  </a:lnTo>
                  <a:close/>
                </a:path>
              </a:pathLst>
            </a:custGeom>
            <a:solidFill>
              <a:srgbClr val="76BD4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6295644"/>
              <a:ext cx="4325620" cy="562610"/>
            </a:xfrm>
            <a:custGeom>
              <a:avLst/>
              <a:gdLst/>
              <a:ahLst/>
              <a:cxnLst/>
              <a:rect l="l" t="t" r="r" b="b"/>
              <a:pathLst>
                <a:path w="4325620" h="562609">
                  <a:moveTo>
                    <a:pt x="4325112" y="0"/>
                  </a:moveTo>
                  <a:lnTo>
                    <a:pt x="0" y="0"/>
                  </a:lnTo>
                  <a:lnTo>
                    <a:pt x="0" y="562353"/>
                  </a:lnTo>
                  <a:lnTo>
                    <a:pt x="3823878" y="562353"/>
                  </a:lnTo>
                  <a:lnTo>
                    <a:pt x="4325112" y="0"/>
                  </a:lnTo>
                  <a:close/>
                </a:path>
              </a:pathLst>
            </a:custGeom>
            <a:solidFill>
              <a:srgbClr val="3962A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8763" y="6438900"/>
              <a:ext cx="2257044" cy="289560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0881" y="325782"/>
            <a:ext cx="1317431" cy="65297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1510" y="2463241"/>
            <a:ext cx="575119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/>
              <a:t>THANK</a:t>
            </a:r>
            <a:r>
              <a:rPr dirty="0" sz="7200" spc="-130"/>
              <a:t> </a:t>
            </a:r>
            <a:r>
              <a:rPr dirty="0" sz="7200" spc="-20"/>
              <a:t>YOU!</a:t>
            </a:r>
            <a:endParaRPr sz="7200"/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057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100"/>
              </a:spcBef>
            </a:pPr>
            <a:r>
              <a:rPr dirty="0"/>
              <a:t>Lesson </a:t>
            </a:r>
            <a:r>
              <a:rPr dirty="0" spc="-10"/>
              <a:t>Objectives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252855"/>
            <a:ext cx="5907405" cy="2667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900" algn="l"/>
              </a:tabLst>
            </a:pP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Understand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what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TestNG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195"/>
              </a:spcBef>
              <a:buAutoNum type="arabicPeriod"/>
              <a:tabLst>
                <a:tab pos="469900" algn="l"/>
              </a:tabLst>
            </a:pP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Know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advantages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TestNG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205"/>
              </a:spcBef>
              <a:buAutoNum type="arabicPeriod"/>
              <a:tabLst>
                <a:tab pos="469900" algn="l"/>
              </a:tabLst>
            </a:pP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Able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annotations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TestNG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200"/>
              </a:spcBef>
              <a:buAutoNum type="arabicPeriod"/>
              <a:tabLst>
                <a:tab pos="469900" algn="l"/>
              </a:tabLst>
            </a:pP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Able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create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suites,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groups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TestNG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195"/>
              </a:spcBef>
              <a:buAutoNum type="arabicPeriod"/>
              <a:tabLst>
                <a:tab pos="469900" algn="l"/>
              </a:tabLst>
            </a:pP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Able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apply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TestNG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real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projects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90774"/>
            <a:ext cx="758570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Section</a:t>
            </a:r>
            <a:r>
              <a:rPr dirty="0" spc="-25"/>
              <a:t> </a:t>
            </a:r>
            <a:r>
              <a:rPr dirty="0"/>
              <a:t>1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5"/>
              <a:t> </a:t>
            </a:r>
            <a:r>
              <a:rPr dirty="0" i="1">
                <a:latin typeface="Arial"/>
                <a:cs typeface="Arial"/>
              </a:rPr>
              <a:t>What</a:t>
            </a:r>
            <a:r>
              <a:rPr dirty="0" spc="-3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is</a:t>
            </a:r>
            <a:r>
              <a:rPr dirty="0" spc="-20" i="1">
                <a:latin typeface="Arial"/>
                <a:cs typeface="Arial"/>
              </a:rPr>
              <a:t> </a:t>
            </a:r>
            <a:r>
              <a:rPr dirty="0" spc="-10" i="1">
                <a:latin typeface="Arial"/>
                <a:cs typeface="Arial"/>
              </a:rPr>
              <a:t>TestNG?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82118"/>
            <a:ext cx="447675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i="1">
                <a:latin typeface="Arial"/>
                <a:cs typeface="Arial"/>
              </a:rPr>
              <a:t>What</a:t>
            </a:r>
            <a:r>
              <a:rPr dirty="0" spc="-2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is</a:t>
            </a:r>
            <a:r>
              <a:rPr dirty="0" spc="-30" i="1">
                <a:latin typeface="Arial"/>
                <a:cs typeface="Arial"/>
              </a:rPr>
              <a:t> </a:t>
            </a:r>
            <a:r>
              <a:rPr dirty="0" spc="-10" i="1">
                <a:latin typeface="Arial"/>
                <a:cs typeface="Arial"/>
              </a:rPr>
              <a:t>TestNG?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7445" y="1040993"/>
            <a:ext cx="6277610" cy="4396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700" spc="-25">
                <a:solidFill>
                  <a:srgbClr val="404040"/>
                </a:solidFill>
                <a:latin typeface="Arial"/>
                <a:cs typeface="Arial"/>
              </a:rPr>
              <a:t>TestNG</a:t>
            </a:r>
            <a:r>
              <a:rPr dirty="0" sz="17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testing</a:t>
            </a:r>
            <a:r>
              <a:rPr dirty="0" sz="17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framework</a:t>
            </a:r>
            <a:r>
              <a:rPr dirty="0" sz="17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designed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7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simplify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broad</a:t>
            </a:r>
            <a:r>
              <a:rPr dirty="0" sz="17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"/>
                <a:cs typeface="Arial"/>
              </a:rPr>
              <a:t>range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testing</a:t>
            </a:r>
            <a:r>
              <a:rPr dirty="0" sz="17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needs,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from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unit</a:t>
            </a:r>
            <a:r>
              <a:rPr dirty="0" sz="17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testing</a:t>
            </a:r>
            <a:r>
              <a:rPr dirty="0" sz="17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(testing</a:t>
            </a:r>
            <a:r>
              <a:rPr dirty="0" sz="17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isolation</a:t>
            </a:r>
            <a:r>
              <a:rPr dirty="0" sz="17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25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others)</a:t>
            </a:r>
            <a:r>
              <a:rPr dirty="0" sz="17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integration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testing</a:t>
            </a:r>
            <a:r>
              <a:rPr dirty="0" sz="17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(testing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entire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systems</a:t>
            </a:r>
            <a:r>
              <a:rPr dirty="0" sz="17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made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25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several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classes,</a:t>
            </a:r>
            <a:r>
              <a:rPr dirty="0" sz="17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several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packages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even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several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"/>
                <a:cs typeface="Arial"/>
              </a:rPr>
              <a:t>external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frameworks,</a:t>
            </a:r>
            <a:r>
              <a:rPr dirty="0" sz="17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such</a:t>
            </a:r>
            <a:r>
              <a:rPr dirty="0" sz="17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dirty="0" sz="17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"/>
                <a:cs typeface="Arial"/>
              </a:rPr>
              <a:t>application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"/>
                <a:cs typeface="Arial"/>
              </a:rPr>
              <a:t>servers).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Writing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7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7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17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typically</a:t>
            </a:r>
            <a:r>
              <a:rPr dirty="0" sz="17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7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"/>
                <a:cs typeface="Arial"/>
              </a:rPr>
              <a:t>three-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step </a:t>
            </a:r>
            <a:r>
              <a:rPr dirty="0" sz="1700" spc="-10">
                <a:solidFill>
                  <a:srgbClr val="404040"/>
                </a:solidFill>
                <a:latin typeface="Arial"/>
                <a:cs typeface="Arial"/>
              </a:rPr>
              <a:t>process:</a:t>
            </a:r>
            <a:endParaRPr sz="1700">
              <a:latin typeface="Arial"/>
              <a:cs typeface="Arial"/>
            </a:endParaRPr>
          </a:p>
          <a:p>
            <a:pPr marL="812800" marR="876300" indent="-342900">
              <a:lnSpc>
                <a:spcPct val="150200"/>
              </a:lnSpc>
              <a:spcBef>
                <a:spcPts val="545"/>
              </a:spcBef>
              <a:buAutoNum type="arabicPeriod"/>
              <a:tabLst>
                <a:tab pos="812800" algn="l"/>
              </a:tabLst>
            </a:pP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Write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business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logic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your</a:t>
            </a:r>
            <a:r>
              <a:rPr dirty="0" sz="15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insert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TestNG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annotations</a:t>
            </a:r>
            <a:r>
              <a:rPr dirty="0" sz="15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your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code.</a:t>
            </a:r>
            <a:endParaRPr sz="1500">
              <a:latin typeface="Arial"/>
              <a:cs typeface="Arial"/>
            </a:endParaRPr>
          </a:p>
          <a:p>
            <a:pPr marL="812800" marR="97790" indent="-342900">
              <a:lnSpc>
                <a:spcPct val="150000"/>
              </a:lnSpc>
              <a:spcBef>
                <a:spcPts val="490"/>
              </a:spcBef>
              <a:buAutoNum type="arabicPeriod"/>
              <a:tabLst>
                <a:tab pos="812800" algn="l"/>
              </a:tabLst>
            </a:pP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Add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information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about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your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(e.g.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name,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groups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wish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run,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etc...)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testng.xml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file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1500" spc="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build.xml.</a:t>
            </a:r>
            <a:endParaRPr sz="1500">
              <a:latin typeface="Arial"/>
              <a:cs typeface="Arial"/>
            </a:endParaRPr>
          </a:p>
          <a:p>
            <a:pPr marL="812165" indent="-342265">
              <a:lnSpc>
                <a:spcPct val="100000"/>
              </a:lnSpc>
              <a:spcBef>
                <a:spcPts val="1405"/>
              </a:spcBef>
              <a:buAutoNum type="arabicPeriod"/>
              <a:tabLst>
                <a:tab pos="812165" algn="l"/>
              </a:tabLst>
            </a:pP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Run</a:t>
            </a:r>
            <a:r>
              <a:rPr dirty="0" sz="15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TestNG.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4984" y="1899042"/>
            <a:ext cx="4830668" cy="3065318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90774"/>
            <a:ext cx="677799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Section</a:t>
            </a:r>
            <a:r>
              <a:rPr dirty="0" spc="-20"/>
              <a:t> </a:t>
            </a:r>
            <a:r>
              <a:rPr dirty="0"/>
              <a:t>2</a:t>
            </a:r>
            <a:r>
              <a:rPr dirty="0" spc="-10"/>
              <a:t> </a:t>
            </a:r>
            <a:r>
              <a:rPr dirty="0"/>
              <a:t>–</a:t>
            </a:r>
            <a:r>
              <a:rPr dirty="0" spc="-5"/>
              <a:t> </a:t>
            </a:r>
            <a:r>
              <a:rPr dirty="0" i="1">
                <a:latin typeface="Arial"/>
                <a:cs typeface="Arial"/>
              </a:rPr>
              <a:t>Why</a:t>
            </a:r>
            <a:r>
              <a:rPr dirty="0" spc="-15" i="1">
                <a:latin typeface="Arial"/>
                <a:cs typeface="Arial"/>
              </a:rPr>
              <a:t> </a:t>
            </a:r>
            <a:r>
              <a:rPr dirty="0" spc="-10" i="1">
                <a:latin typeface="Arial"/>
                <a:cs typeface="Arial"/>
              </a:rPr>
              <a:t>TestNG?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100"/>
              </a:spcBef>
            </a:pPr>
            <a:r>
              <a:rPr dirty="0" i="1">
                <a:latin typeface="Arial"/>
                <a:cs typeface="Arial"/>
              </a:rPr>
              <a:t>Why</a:t>
            </a:r>
            <a:r>
              <a:rPr dirty="0" spc="-5" i="1">
                <a:latin typeface="Arial"/>
                <a:cs typeface="Arial"/>
              </a:rPr>
              <a:t> </a:t>
            </a:r>
            <a:r>
              <a:rPr dirty="0" spc="-25" i="1">
                <a:latin typeface="Arial"/>
                <a:cs typeface="Arial"/>
              </a:rPr>
              <a:t>TestNG?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7445" y="1048003"/>
            <a:ext cx="6736715" cy="4919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500" spc="-20" b="1">
                <a:solidFill>
                  <a:srgbClr val="404040"/>
                </a:solidFill>
                <a:latin typeface="Arial"/>
                <a:cs typeface="Arial"/>
              </a:rPr>
              <a:t>TestNG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testing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framework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inspired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from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JUnit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and NUnit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but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introducing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some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new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functionalities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make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more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powerful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easier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use,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such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as:</a:t>
            </a:r>
            <a:endParaRPr sz="1500">
              <a:latin typeface="Arial"/>
              <a:cs typeface="Arial"/>
            </a:endParaRPr>
          </a:p>
          <a:p>
            <a:pPr marL="697865" indent="-227965">
              <a:lnSpc>
                <a:spcPct val="100000"/>
              </a:lnSpc>
              <a:spcBef>
                <a:spcPts val="1325"/>
              </a:spcBef>
              <a:buChar char="•"/>
              <a:tabLst>
                <a:tab pos="697865" algn="l"/>
              </a:tabLst>
            </a:pPr>
            <a:r>
              <a:rPr dirty="0" sz="1300" spc="-10">
                <a:solidFill>
                  <a:srgbClr val="404040"/>
                </a:solidFill>
                <a:latin typeface="Arial"/>
                <a:cs typeface="Arial"/>
              </a:rPr>
              <a:t>Annotations.</a:t>
            </a:r>
            <a:endParaRPr sz="1300">
              <a:latin typeface="Arial"/>
              <a:cs typeface="Arial"/>
            </a:endParaRPr>
          </a:p>
          <a:p>
            <a:pPr marL="697865" indent="-227965">
              <a:lnSpc>
                <a:spcPct val="100000"/>
              </a:lnSpc>
              <a:spcBef>
                <a:spcPts val="1285"/>
              </a:spcBef>
              <a:buChar char="•"/>
              <a:tabLst>
                <a:tab pos="697865" algn="l"/>
              </a:tabLst>
            </a:pP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Run</a:t>
            </a:r>
            <a:r>
              <a:rPr dirty="0" sz="13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your</a:t>
            </a:r>
            <a:r>
              <a:rPr dirty="0" sz="13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tests</a:t>
            </a:r>
            <a:r>
              <a:rPr dirty="0" sz="13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13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arbitrarily</a:t>
            </a:r>
            <a:r>
              <a:rPr dirty="0" sz="13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big</a:t>
            </a:r>
            <a:r>
              <a:rPr dirty="0" sz="13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thread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pools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various</a:t>
            </a:r>
            <a:r>
              <a:rPr dirty="0" sz="13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policies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available</a:t>
            </a:r>
            <a:r>
              <a:rPr dirty="0" sz="13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 spc="-20">
                <a:solidFill>
                  <a:srgbClr val="404040"/>
                </a:solidFill>
                <a:latin typeface="Arial"/>
                <a:cs typeface="Arial"/>
              </a:rPr>
              <a:t>(all</a:t>
            </a:r>
            <a:endParaRPr sz="13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785"/>
              </a:spcBef>
            </a:pP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methods</a:t>
            </a:r>
            <a:r>
              <a:rPr dirty="0" sz="13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their</a:t>
            </a:r>
            <a:r>
              <a:rPr dirty="0" sz="13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own</a:t>
            </a:r>
            <a:r>
              <a:rPr dirty="0" sz="13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thread,</a:t>
            </a:r>
            <a:r>
              <a:rPr dirty="0" sz="1300" spc="-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r>
              <a:rPr dirty="0" sz="13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thread</a:t>
            </a:r>
            <a:r>
              <a:rPr dirty="0" sz="13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per</a:t>
            </a:r>
            <a:r>
              <a:rPr dirty="0" sz="13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3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class,</a:t>
            </a:r>
            <a:r>
              <a:rPr dirty="0" sz="13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404040"/>
                </a:solidFill>
                <a:latin typeface="Arial"/>
                <a:cs typeface="Arial"/>
              </a:rPr>
              <a:t>etc...).</a:t>
            </a:r>
            <a:endParaRPr sz="1300">
              <a:latin typeface="Arial"/>
              <a:cs typeface="Arial"/>
            </a:endParaRPr>
          </a:p>
          <a:p>
            <a:pPr marL="697865" indent="-227965">
              <a:lnSpc>
                <a:spcPct val="100000"/>
              </a:lnSpc>
              <a:spcBef>
                <a:spcPts val="1270"/>
              </a:spcBef>
              <a:buChar char="•"/>
              <a:tabLst>
                <a:tab pos="697865" algn="l"/>
              </a:tabLst>
            </a:pPr>
            <a:r>
              <a:rPr dirty="0" sz="1300" spc="-25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3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dirty="0" sz="13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your</a:t>
            </a:r>
            <a:r>
              <a:rPr dirty="0" sz="13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code</a:t>
            </a:r>
            <a:r>
              <a:rPr dirty="0" sz="13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13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multithread</a:t>
            </a:r>
            <a:r>
              <a:rPr dirty="0" sz="13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404040"/>
                </a:solidFill>
                <a:latin typeface="Arial"/>
                <a:cs typeface="Arial"/>
              </a:rPr>
              <a:t>safe.</a:t>
            </a:r>
            <a:endParaRPr sz="1300">
              <a:latin typeface="Arial"/>
              <a:cs typeface="Arial"/>
            </a:endParaRPr>
          </a:p>
          <a:p>
            <a:pPr marL="697865" indent="-227965">
              <a:lnSpc>
                <a:spcPct val="100000"/>
              </a:lnSpc>
              <a:spcBef>
                <a:spcPts val="1285"/>
              </a:spcBef>
              <a:buChar char="•"/>
              <a:tabLst>
                <a:tab pos="697865" algn="l"/>
              </a:tabLst>
            </a:pP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Flexible</a:t>
            </a:r>
            <a:r>
              <a:rPr dirty="0" sz="13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dirty="0" sz="13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404040"/>
                </a:solidFill>
                <a:latin typeface="Arial"/>
                <a:cs typeface="Arial"/>
              </a:rPr>
              <a:t>configuration.</a:t>
            </a:r>
            <a:endParaRPr sz="1300">
              <a:latin typeface="Arial"/>
              <a:cs typeface="Arial"/>
            </a:endParaRPr>
          </a:p>
          <a:p>
            <a:pPr marL="697865" indent="-227965">
              <a:lnSpc>
                <a:spcPct val="100000"/>
              </a:lnSpc>
              <a:spcBef>
                <a:spcPts val="1285"/>
              </a:spcBef>
              <a:buChar char="•"/>
              <a:tabLst>
                <a:tab pos="697865" algn="l"/>
              </a:tabLst>
            </a:pP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Support</a:t>
            </a:r>
            <a:r>
              <a:rPr dirty="0" sz="13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404040"/>
                </a:solidFill>
                <a:latin typeface="Arial"/>
                <a:cs typeface="Arial"/>
              </a:rPr>
              <a:t>data-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driven</a:t>
            </a:r>
            <a:r>
              <a:rPr dirty="0" sz="1300" spc="-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testing</a:t>
            </a:r>
            <a:r>
              <a:rPr dirty="0" sz="13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(with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404040"/>
                </a:solidFill>
                <a:latin typeface="Arial"/>
                <a:cs typeface="Arial"/>
              </a:rPr>
              <a:t>@DataProvider).</a:t>
            </a:r>
            <a:endParaRPr sz="1300">
              <a:latin typeface="Arial"/>
              <a:cs typeface="Arial"/>
            </a:endParaRPr>
          </a:p>
          <a:p>
            <a:pPr marL="697865" indent="-227965">
              <a:lnSpc>
                <a:spcPct val="100000"/>
              </a:lnSpc>
              <a:spcBef>
                <a:spcPts val="1275"/>
              </a:spcBef>
              <a:buChar char="•"/>
              <a:tabLst>
                <a:tab pos="697865" algn="l"/>
              </a:tabLst>
            </a:pP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Support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dirty="0" sz="13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404040"/>
                </a:solidFill>
                <a:latin typeface="Arial"/>
                <a:cs typeface="Arial"/>
              </a:rPr>
              <a:t>parameters.</a:t>
            </a:r>
            <a:endParaRPr sz="1300">
              <a:latin typeface="Arial"/>
              <a:cs typeface="Arial"/>
            </a:endParaRPr>
          </a:p>
          <a:p>
            <a:pPr marL="697865" indent="-227965">
              <a:lnSpc>
                <a:spcPct val="100000"/>
              </a:lnSpc>
              <a:spcBef>
                <a:spcPts val="1280"/>
              </a:spcBef>
              <a:buChar char="•"/>
              <a:tabLst>
                <a:tab pos="697865" algn="l"/>
              </a:tabLst>
            </a:pP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Powerful</a:t>
            </a:r>
            <a:r>
              <a:rPr dirty="0" sz="13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execution</a:t>
            </a:r>
            <a:r>
              <a:rPr dirty="0" sz="13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r>
              <a:rPr dirty="0" sz="13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(no</a:t>
            </a:r>
            <a:r>
              <a:rPr dirty="0" sz="13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more</a:t>
            </a:r>
            <a:r>
              <a:rPr dirty="0" sz="13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404040"/>
                </a:solidFill>
                <a:latin typeface="Arial"/>
                <a:cs typeface="Arial"/>
              </a:rPr>
              <a:t>TestSuite).</a:t>
            </a:r>
            <a:endParaRPr sz="1300">
              <a:latin typeface="Arial"/>
              <a:cs typeface="Arial"/>
            </a:endParaRPr>
          </a:p>
          <a:p>
            <a:pPr marL="697865" indent="-227965">
              <a:lnSpc>
                <a:spcPct val="100000"/>
              </a:lnSpc>
              <a:spcBef>
                <a:spcPts val="1285"/>
              </a:spcBef>
              <a:buChar char="•"/>
              <a:tabLst>
                <a:tab pos="697865" algn="l"/>
              </a:tabLst>
            </a:pP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Supported</a:t>
            </a:r>
            <a:r>
              <a:rPr dirty="0" sz="13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variety</a:t>
            </a:r>
            <a:r>
              <a:rPr dirty="0" sz="13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tools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404040"/>
                </a:solidFill>
                <a:latin typeface="Arial"/>
                <a:cs typeface="Arial"/>
              </a:rPr>
              <a:t>plug-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ins</a:t>
            </a:r>
            <a:r>
              <a:rPr dirty="0" sz="13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(Eclipse,</a:t>
            </a:r>
            <a:r>
              <a:rPr dirty="0" sz="13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IDEA,</a:t>
            </a:r>
            <a:r>
              <a:rPr dirty="0" sz="13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Maven,</a:t>
            </a:r>
            <a:r>
              <a:rPr dirty="0" sz="1300" spc="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404040"/>
                </a:solidFill>
                <a:latin typeface="Arial"/>
                <a:cs typeface="Arial"/>
              </a:rPr>
              <a:t>etc...).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300">
              <a:latin typeface="Arial"/>
              <a:cs typeface="Arial"/>
            </a:endParaRPr>
          </a:p>
          <a:p>
            <a:pPr marL="469900" marR="425450">
              <a:lnSpc>
                <a:spcPct val="150000"/>
              </a:lnSpc>
            </a:pPr>
            <a:r>
              <a:rPr dirty="0" sz="1300" spc="-10" b="1">
                <a:solidFill>
                  <a:srgbClr val="404040"/>
                </a:solidFill>
                <a:latin typeface="Arial"/>
                <a:cs typeface="Arial"/>
              </a:rPr>
              <a:t>TestNG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13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designed</a:t>
            </a:r>
            <a:r>
              <a:rPr dirty="0" sz="1300" spc="-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3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cover</a:t>
            </a:r>
            <a:r>
              <a:rPr dirty="0" sz="13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dirty="0" sz="13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categories</a:t>
            </a:r>
            <a:r>
              <a:rPr dirty="0" sz="1300" spc="-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3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tests:</a:t>
            </a:r>
            <a:r>
              <a:rPr dirty="0" sz="1300" spc="3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unit,</a:t>
            </a:r>
            <a:r>
              <a:rPr dirty="0" sz="13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functional,</a:t>
            </a:r>
            <a:r>
              <a:rPr dirty="0" sz="1300" spc="-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404040"/>
                </a:solidFill>
                <a:latin typeface="Arial"/>
                <a:cs typeface="Arial"/>
              </a:rPr>
              <a:t>end-to-</a:t>
            </a:r>
            <a:r>
              <a:rPr dirty="0" sz="1300" spc="-20">
                <a:solidFill>
                  <a:srgbClr val="404040"/>
                </a:solidFill>
                <a:latin typeface="Arial"/>
                <a:cs typeface="Arial"/>
              </a:rPr>
              <a:t>end, </a:t>
            </a:r>
            <a:r>
              <a:rPr dirty="0" sz="1300">
                <a:solidFill>
                  <a:srgbClr val="404040"/>
                </a:solidFill>
                <a:latin typeface="Arial"/>
                <a:cs typeface="Arial"/>
              </a:rPr>
              <a:t>integration,</a:t>
            </a:r>
            <a:r>
              <a:rPr dirty="0" sz="13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404040"/>
                </a:solidFill>
                <a:latin typeface="Arial"/>
                <a:cs typeface="Arial"/>
              </a:rPr>
              <a:t>etc...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0504" y="2028443"/>
            <a:ext cx="5102352" cy="3328416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90774"/>
            <a:ext cx="851789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Section</a:t>
            </a:r>
            <a:r>
              <a:rPr dirty="0" spc="-20"/>
              <a:t> </a:t>
            </a:r>
            <a:r>
              <a:rPr dirty="0"/>
              <a:t>3</a:t>
            </a:r>
            <a:r>
              <a:rPr dirty="0" spc="-10"/>
              <a:t> </a:t>
            </a:r>
            <a:r>
              <a:rPr dirty="0"/>
              <a:t>– </a:t>
            </a:r>
            <a:r>
              <a:rPr dirty="0" i="1">
                <a:latin typeface="Arial"/>
                <a:cs typeface="Arial"/>
              </a:rPr>
              <a:t>Assertion</a:t>
            </a:r>
            <a:r>
              <a:rPr dirty="0" spc="-3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of</a:t>
            </a:r>
            <a:r>
              <a:rPr dirty="0" spc="-10" i="1">
                <a:latin typeface="Arial"/>
                <a:cs typeface="Arial"/>
              </a:rPr>
              <a:t> TestNG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82118"/>
            <a:ext cx="541020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i="1">
                <a:latin typeface="Arial"/>
                <a:cs typeface="Arial"/>
              </a:rPr>
              <a:t>Assertion of</a:t>
            </a:r>
            <a:r>
              <a:rPr dirty="0" spc="-10" i="1">
                <a:latin typeface="Arial"/>
                <a:cs typeface="Arial"/>
              </a:rPr>
              <a:t> </a:t>
            </a:r>
            <a:r>
              <a:rPr dirty="0" spc="-15" i="1">
                <a:latin typeface="Arial"/>
                <a:cs typeface="Arial"/>
              </a:rPr>
              <a:t>TestNG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7445" y="1048003"/>
            <a:ext cx="6774815" cy="2721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500" b="1">
                <a:solidFill>
                  <a:srgbClr val="404040"/>
                </a:solidFill>
                <a:latin typeface="Arial"/>
                <a:cs typeface="Arial"/>
              </a:rPr>
              <a:t>Assertions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TestNG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way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verify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expected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actual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matched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 not.</a:t>
            </a:r>
            <a:endParaRPr sz="1500">
              <a:latin typeface="Arial"/>
              <a:cs typeface="Arial"/>
            </a:endParaRPr>
          </a:p>
          <a:p>
            <a:pPr marL="12700" marR="175260">
              <a:lnSpc>
                <a:spcPct val="150100"/>
              </a:lnSpc>
              <a:spcBef>
                <a:spcPts val="995"/>
              </a:spcBef>
            </a:pP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There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two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types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assertions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15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Selenium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categorization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depends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how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assertion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behaves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after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condition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pass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dirty="0" sz="1500" spc="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fail.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Here,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we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would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discuss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two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types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500" spc="3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assertions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Selenium:</a:t>
            </a:r>
            <a:endParaRPr sz="1500">
              <a:latin typeface="Arial"/>
              <a:cs typeface="Arial"/>
            </a:endParaRPr>
          </a:p>
          <a:p>
            <a:pPr marL="697865" indent="-227965">
              <a:lnSpc>
                <a:spcPct val="100000"/>
              </a:lnSpc>
              <a:spcBef>
                <a:spcPts val="1340"/>
              </a:spcBef>
              <a:buChar char="•"/>
              <a:tabLst>
                <a:tab pos="697865" algn="l"/>
              </a:tabLst>
            </a:pPr>
            <a:r>
              <a:rPr dirty="0" sz="1300" spc="-10">
                <a:solidFill>
                  <a:srgbClr val="404040"/>
                </a:solidFill>
                <a:latin typeface="Arial"/>
                <a:cs typeface="Arial"/>
              </a:rPr>
              <a:t>Hard</a:t>
            </a:r>
            <a:r>
              <a:rPr dirty="0" sz="13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404040"/>
                </a:solidFill>
                <a:latin typeface="Arial"/>
                <a:cs typeface="Arial"/>
              </a:rPr>
              <a:t>Assertions</a:t>
            </a:r>
            <a:endParaRPr sz="1300">
              <a:latin typeface="Arial"/>
              <a:cs typeface="Arial"/>
            </a:endParaRPr>
          </a:p>
          <a:p>
            <a:pPr marL="697865" indent="-227965">
              <a:lnSpc>
                <a:spcPct val="100000"/>
              </a:lnSpc>
              <a:spcBef>
                <a:spcPts val="1270"/>
              </a:spcBef>
              <a:buChar char="•"/>
              <a:tabLst>
                <a:tab pos="697865" algn="l"/>
              </a:tabLst>
            </a:pPr>
            <a:r>
              <a:rPr dirty="0" sz="1300" spc="-10">
                <a:solidFill>
                  <a:srgbClr val="404040"/>
                </a:solidFill>
                <a:latin typeface="Arial"/>
                <a:cs typeface="Arial"/>
              </a:rPr>
              <a:t>Soft</a:t>
            </a:r>
            <a:r>
              <a:rPr dirty="0" sz="13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404040"/>
                </a:solidFill>
                <a:latin typeface="Arial"/>
                <a:cs typeface="Arial"/>
              </a:rPr>
              <a:t>Assertions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6852" y="2333244"/>
            <a:ext cx="5288280" cy="3198875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09e-BM/DT/FSOFT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@FPT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FPT</a:t>
            </a:r>
            <a:r>
              <a:rPr dirty="0" spc="-15"/>
              <a:t> </a:t>
            </a:r>
            <a:r>
              <a:rPr dirty="0" spc="-10"/>
              <a:t>Software</a:t>
            </a:r>
            <a:r>
              <a:rPr dirty="0" spc="-95"/>
              <a:t> </a:t>
            </a:r>
            <a:r>
              <a:rPr dirty="0"/>
              <a:t>Acadademy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Internal</a:t>
            </a:r>
            <a:r>
              <a:rPr dirty="0" spc="-40"/>
              <a:t> </a:t>
            </a:r>
            <a:r>
              <a:rPr dirty="0" spc="-25"/>
              <a:t>Use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dc:subject>9Slide.vn</dc:subject>
  <dc:title>PowerPoint Presentation</dc:title>
  <dcterms:created xsi:type="dcterms:W3CDTF">2024-07-06T03:47:52Z</dcterms:created>
  <dcterms:modified xsi:type="dcterms:W3CDTF">2024-07-06T03:47:52Z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2024-07-06T00:00:00Z</vt:filetime>
  </property>
  <property fmtid="{D5CDD505-2E9C-101B-9397-08002B2CF9AE}" pid="5" name="Producer">
    <vt:lpwstr>Microsoft® PowerPoint® 2016</vt:lpwstr>
  </property>
</Properties>
</file>