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charts/chart1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103_DFF0BC0E.xml" ContentType="application/vnd.ms-powerpoint.comments+xml"/>
  <Override PartName="/ppt/comments/modernComment_1104_7EBCDCE6.xml" ContentType="application/vnd.ms-powerpoint.comments+xml"/>
  <Override PartName="/ppt/comments/modernComment_1102_FB40E0EA.xml" ContentType="application/vnd.ms-powerpoint.comments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37"/>
  </p:notesMasterIdLst>
  <p:handoutMasterIdLst>
    <p:handoutMasterId r:id="rId38"/>
  </p:handoutMasterIdLst>
  <p:sldIdLst>
    <p:sldId id="379" r:id="rId5"/>
    <p:sldId id="396" r:id="rId6"/>
    <p:sldId id="384" r:id="rId7"/>
    <p:sldId id="404" r:id="rId8"/>
    <p:sldId id="405" r:id="rId9"/>
    <p:sldId id="386" r:id="rId10"/>
    <p:sldId id="387" r:id="rId11"/>
    <p:sldId id="391" r:id="rId12"/>
    <p:sldId id="4357" r:id="rId13"/>
    <p:sldId id="399" r:id="rId14"/>
    <p:sldId id="4345" r:id="rId15"/>
    <p:sldId id="4355" r:id="rId16"/>
    <p:sldId id="4356" r:id="rId17"/>
    <p:sldId id="4354" r:id="rId18"/>
    <p:sldId id="394" r:id="rId19"/>
    <p:sldId id="407" r:id="rId20"/>
    <p:sldId id="4358" r:id="rId21"/>
    <p:sldId id="408" r:id="rId22"/>
    <p:sldId id="400" r:id="rId23"/>
    <p:sldId id="376" r:id="rId24"/>
    <p:sldId id="385" r:id="rId25"/>
    <p:sldId id="388" r:id="rId26"/>
    <p:sldId id="390" r:id="rId27"/>
    <p:sldId id="395" r:id="rId28"/>
    <p:sldId id="397" r:id="rId29"/>
    <p:sldId id="392" r:id="rId30"/>
    <p:sldId id="393" r:id="rId31"/>
    <p:sldId id="403" r:id="rId32"/>
    <p:sldId id="402" r:id="rId33"/>
    <p:sldId id="401" r:id="rId34"/>
    <p:sldId id="406" r:id="rId35"/>
    <p:sldId id="341" r:id="rId36"/>
  </p:sldIdLst>
  <p:sldSz cx="12192000" cy="6858000"/>
  <p:notesSz cx="6858000" cy="9144000"/>
  <p:defaultTextStyle>
    <a:defPPr marL="0" marR="0" indent="0" algn="l" defTabSz="4572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9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l" defTabSz="1219169" rtl="0" fontAlgn="auto" latinLnBrk="0" hangingPunct="0">
      <a:lnSpc>
        <a:spcPct val="90000"/>
      </a:lnSpc>
      <a:spcBef>
        <a:spcPts val="225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7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15BDE1F-C5B0-EE17-D9A7-8F09590A62D7}" name="Lee, Caty" initials="CL" userId="S::caty.lee@intel.com::2c701de6-e35f-46dd-82fa-69aed1d40324" providerId="AD"/>
  <p188:author id="{5E059B86-753D-25CA-F797-AFF0E9EB35C7}" name="Lin, Nelson" initials="LN" userId="S::nelson.lin@intel.com::75837df5-618c-4bc6-aa14-643ad2ec947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C6467"/>
    <a:srgbClr val="525252"/>
    <a:srgbClr val="2872C5"/>
    <a:srgbClr val="00C7FD"/>
    <a:srgbClr val="0068B5"/>
    <a:srgbClr val="004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43" autoAdjust="0"/>
    <p:restoredTop sz="89960" autoAdjust="0"/>
  </p:normalViewPr>
  <p:slideViewPr>
    <p:cSldViewPr snapToGrid="0" snapToObjects="1">
      <p:cViewPr varScale="1">
        <p:scale>
          <a:sx n="114" d="100"/>
          <a:sy n="114" d="100"/>
        </p:scale>
        <p:origin x="474" y="102"/>
      </p:cViewPr>
      <p:guideLst>
        <p:guide orient="horz" pos="4032"/>
        <p:guide pos="73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360"/>
    </p:cViewPr>
  </p:sorterViewPr>
  <p:notesViewPr>
    <p:cSldViewPr snapToGrid="0" snapToObjects="1">
      <p:cViewPr varScale="1">
        <p:scale>
          <a:sx n="59" d="100"/>
          <a:sy n="59" d="100"/>
        </p:scale>
        <p:origin x="1603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5.0000000000000001E-3"/>
          <c:y val="5.0000000000000001E-3"/>
          <c:w val="0.99"/>
          <c:h val="0.85003499999999999"/>
        </c:manualLayout>
      </c:layout>
      <c:pieChart>
        <c:varyColors val="0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 w="12700" cap="flat">
          <a:noFill/>
          <a:miter lim="400000"/>
        </a:ln>
        <a:effectLst/>
      </c:spPr>
    </c:plotArea>
    <c:legend>
      <c:legendPos val="b"/>
      <c:layout>
        <c:manualLayout>
          <c:xMode val="edge"/>
          <c:yMode val="edge"/>
          <c:x val="4.1227E-2"/>
          <c:y val="0.95121999999999995"/>
          <c:w val="0.91754599999999997"/>
          <c:h val="4.8779599999999999E-2"/>
        </c:manualLayout>
      </c:layout>
      <c:overlay val="1"/>
      <c:spPr>
        <a:noFill/>
        <a:ln w="12700" cap="flat">
          <a:noFill/>
          <a:miter lim="400000"/>
        </a:ln>
        <a:effectLst/>
      </c:spPr>
      <c:txPr>
        <a:bodyPr rot="0"/>
        <a:lstStyle/>
        <a:p>
          <a:pPr>
            <a:defRPr sz="1800" b="0" i="0" u="none" strike="noStrike">
              <a:solidFill>
                <a:srgbClr val="000000"/>
              </a:solidFill>
              <a:latin typeface="Intel Clear"/>
            </a:defRPr>
          </a:pPr>
          <a:endParaRPr lang="en-US"/>
        </a:p>
      </c:txPr>
    </c:legend>
    <c:plotVisOnly val="1"/>
    <c:dispBlanksAs val="gap"/>
    <c:showDLblsOverMax val="1"/>
  </c:chart>
  <c:spPr>
    <a:noFill/>
    <a:ln>
      <a:noFill/>
    </a:ln>
    <a:effectLst/>
  </c:spPr>
  <c:externalData r:id="rId1">
    <c:autoUpdate val="0"/>
  </c:externalData>
</c:chartSpace>
</file>

<file path=ppt/comments/modernComment_1102_FB40E0E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A7FD02E-0676-4A16-80B1-65AD3E965290}" authorId="{A15BDE1F-C5B0-EE17-D9A7-8F09590A62D7}" created="2024-09-23T11:04:15.754">
    <pc:sldMkLst xmlns:pc="http://schemas.microsoft.com/office/powerpoint/2013/main/command">
      <pc:docMk/>
      <pc:sldMk cId="3326413547" sldId="4352"/>
    </pc:sldMkLst>
    <p188:replyLst>
      <p188:reply id="{C318438E-B117-4BC3-9ED5-D01BE80E424A}" authorId="{5E059B86-753D-25CA-F797-AFF0E9EB35C7}" created="2024-09-23T14:11:17.627">
        <p188:txBody>
          <a:bodyPr/>
          <a:lstStyle/>
          <a:p>
            <a:r>
              <a:rPr lang="en-US"/>
              <a:t>awesome! thanks</a:t>
            </a:r>
          </a:p>
        </p188:txBody>
      </p188:reply>
    </p188:replyLst>
    <p188:txBody>
      <a:bodyPr/>
      <a:lstStyle/>
      <a:p>
        <a:r>
          <a:rPr lang="en-US"/>
          <a:t>[@Lin, Nelson] [@Huang, Asus] 
I add the animation here on the figure, please check if it proper or not, thanks ☺️</a:t>
        </a:r>
      </a:p>
    </p188:txBody>
  </p188:cm>
</p188:cmLst>
</file>

<file path=ppt/comments/modernComment_1103_DFF0BC0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1EF5246F-AE37-47BB-9306-FE375F9CF5BD}" authorId="{A15BDE1F-C5B0-EE17-D9A7-8F09590A62D7}" created="2024-09-23T11:04:15.754">
    <pc:sldMkLst xmlns:pc="http://schemas.microsoft.com/office/powerpoint/2013/main/command">
      <pc:docMk/>
      <pc:sldMk cId="3326413547" sldId="4352"/>
    </pc:sldMkLst>
    <p188:replyLst>
      <p188:reply id="{C318438E-B117-4BC3-9ED5-D01BE80E424A}" authorId="{5E059B86-753D-25CA-F797-AFF0E9EB35C7}" created="2024-09-23T14:11:17.627">
        <p188:txBody>
          <a:bodyPr/>
          <a:lstStyle/>
          <a:p>
            <a:r>
              <a:rPr lang="en-US"/>
              <a:t>awesome! thanks</a:t>
            </a:r>
          </a:p>
        </p188:txBody>
      </p188:reply>
    </p188:replyLst>
    <p188:txBody>
      <a:bodyPr/>
      <a:lstStyle/>
      <a:p>
        <a:r>
          <a:rPr lang="en-US"/>
          <a:t>[@Lin, Nelson] [@Huang, Asus] 
I add the animation here on the figure, please check if it proper or not, thanks ☺️</a:t>
        </a:r>
      </a:p>
    </p188:txBody>
  </p188:cm>
</p188:cmLst>
</file>

<file path=ppt/comments/modernComment_1104_7EBCDCE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EB29035-D5AF-4F13-AB07-5AD871F8F13C}" authorId="{5E059B86-753D-25CA-F797-AFF0E9EB35C7}" created="2024-09-23T03:59:56.138">
    <pc:sldMkLst xmlns:pc="http://schemas.microsoft.com/office/powerpoint/2013/main/command">
      <pc:docMk/>
      <pc:sldMk cId="781111423" sldId="4350"/>
    </pc:sldMkLst>
    <p188:txBody>
      <a:bodyPr/>
      <a:lstStyle/>
      <a:p>
        <a:r>
          <a:rPr lang="en-US"/>
          <a:t>[@Lee, Caty] [@Lei, Eric] [@Huang, Asus] 
Here is another major modification. Please review it if you have any question.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3A553E8-0470-1349-956C-3CB1869458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67CBD2-00E1-E94C-B4F0-37C39C209DC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B726A-C477-6444-83BF-F1538D69AD12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7C31E5-3BC8-F849-AC60-6FCBD80D55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01290B-DD02-C147-B1CC-37C02F331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DCDB93-7126-8142-8B95-E87AEC4837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277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Shape 10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56" name="Shape 105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1pPr>
    <a:lvl2pPr indent="1143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2pPr>
    <a:lvl3pPr indent="2286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3pPr>
    <a:lvl4pPr indent="3429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4pPr>
    <a:lvl5pPr indent="4572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5pPr>
    <a:lvl6pPr indent="5715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6pPr>
    <a:lvl7pPr indent="6858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7pPr>
    <a:lvl8pPr indent="8001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8pPr>
    <a:lvl9pPr indent="914400" defTabSz="228600" latinLnBrk="0">
      <a:lnSpc>
        <a:spcPct val="117999"/>
      </a:lnSpc>
      <a:defRPr sz="11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C8689-8455-3546-ADF9-3B7273760F6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24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Blue A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0" name="Square"/>
          <p:cNvSpPr/>
          <p:nvPr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1" name="Rectangle"/>
          <p:cNvSpPr/>
          <p:nvPr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2" name="Square"/>
          <p:cNvSpPr/>
          <p:nvPr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75379059-B28C-483A-9CD1-B3EB81874AE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BEFC1083-9176-4B55-B8AB-9F31A213ED26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98DF977-78B3-4C00-9E43-1223CD667932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78F73C8D-05B1-4270-85FA-B1FD37A25A06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FC6580CA-6E37-4F04-8FAD-D6491FEE8CE6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1C614C49-972F-498A-9654-844CECF9AF64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22EBBE0-933B-4A65-BAAC-DC5972E3F9A4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79684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15046" y="0"/>
            <a:ext cx="5129422" cy="641616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471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7B7FB3F6-9C71-45A0-8236-12671533CA22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B1C73349-1E00-4922-970C-187F97CE06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7877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Full Pa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AD9210-5064-4050-9368-9292054D59F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1286" y="0"/>
            <a:ext cx="11744325" cy="6401797"/>
          </a:xfrm>
          <a:noFill/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Title Text">
            <a:extLst>
              <a:ext uri="{FF2B5EF4-FFF2-40B4-BE49-F238E27FC236}">
                <a16:creationId xmlns:a16="http://schemas.microsoft.com/office/drawing/2014/main" id="{14AFAB66-6BED-5D47-B26F-D9C8808F3A1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0"/>
            <a:ext cx="11010899" cy="8763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Full page Image, Delete Title if Necessary</a:t>
            </a:r>
          </a:p>
        </p:txBody>
      </p:sp>
    </p:spTree>
    <p:extLst>
      <p:ext uri="{BB962C8B-B14F-4D97-AF65-F5344CB8AC3E}">
        <p14:creationId xmlns:p14="http://schemas.microsoft.com/office/powerpoint/2010/main" val="49856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2529"/>
            <a:ext cx="11010900" cy="3727184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4E196E31-7238-4049-821C-D94FDEAEDC56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61818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8516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Chart Exam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7759918-59AA-4DFC-90DA-60CD5B2BD6B8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Square">
            <a:extLst>
              <a:ext uri="{FF2B5EF4-FFF2-40B4-BE49-F238E27FC236}">
                <a16:creationId xmlns:a16="http://schemas.microsoft.com/office/drawing/2014/main" id="{D4662ED0-432E-6C48-8B26-9A21EDA54E6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FDF4199-9905-E94D-9EEB-E7016E48C0FC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145FA424-6F4D-7644-8964-49FF4943202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1" y="571501"/>
            <a:ext cx="11022060" cy="87374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F36A7C-A787-47EC-ACD5-77F3FD6AFB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1500" y="1599816"/>
            <a:ext cx="11010900" cy="3719897"/>
          </a:xfrm>
        </p:spPr>
        <p:txBody>
          <a:bodyPr>
            <a:normAutofit/>
          </a:bodyPr>
          <a:lstStyle>
            <a:lvl1pPr marL="0" indent="0">
              <a:buNone/>
              <a:defRPr sz="6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Image" descr="Image">
            <a:extLst>
              <a:ext uri="{FF2B5EF4-FFF2-40B4-BE49-F238E27FC236}">
                <a16:creationId xmlns:a16="http://schemas.microsoft.com/office/drawing/2014/main" id="{B9FFF72B-62D2-4E22-9A98-EF3F6229F4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BD06FF7-C66A-4B8C-9693-1423A8337983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5269BB-7AC7-41A6-BC05-71FDAD0FDBA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222ECF1F-2453-406E-AC0D-F6E6614ECF8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5476099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C53A36-6661-45AA-8054-02BA7512E62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659977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56CA39C9-EAE4-4511-9CE8-BB4D4B47FC0C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4B923F7B-306D-4D7E-9DB3-5B163B8D53F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3975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060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Blu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8B5B8CD-DD94-44E8-9F69-C9075C2E0A93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21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D4D76E8-466A-4C06-9261-BDE1AA91474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88B335-02FC-4504-AF46-DF56B2EC52E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6" name="Title Text">
            <a:extLst>
              <a:ext uri="{FF2B5EF4-FFF2-40B4-BE49-F238E27FC236}">
                <a16:creationId xmlns:a16="http://schemas.microsoft.com/office/drawing/2014/main" id="{38003A1C-51D1-4427-BFE8-8448E4C61D6B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30F9DFC-5AE2-4BB1-822C-8EAEAE2CA5F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48942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2519BB-51CE-4A9C-AFEF-514971F5D779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115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 Light Blue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07A2BC2-9250-4B6C-8674-1CD30F0A349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22C60C-8CBC-40B8-ABEA-44BF775A3581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A864FA-3818-4931-B452-798F1E7F5A67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FC8DFF-85CB-4435-B144-6A1DC4093482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5844F860-03F8-4657-A6E6-4E8919DD4FF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2140785"/>
            <a:ext cx="11010816" cy="16516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b" anchorCtr="0"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Break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DACC9CB-1B2F-42BF-8D9F-62EC595FEA6C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3964420"/>
            <a:ext cx="11022013" cy="438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9130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4C58A6BF-BF0D-4749-B07B-7C0A27747D42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7" name="Square"/>
          <p:cNvSpPr/>
          <p:nvPr/>
        </p:nvSpPr>
        <p:spPr>
          <a:xfrm>
            <a:off x="709974" y="2295859"/>
            <a:ext cx="318638" cy="318638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8" name="Square"/>
          <p:cNvSpPr/>
          <p:nvPr/>
        </p:nvSpPr>
        <p:spPr>
          <a:xfrm>
            <a:off x="536812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99" name="Square"/>
          <p:cNvSpPr/>
          <p:nvPr/>
        </p:nvSpPr>
        <p:spPr>
          <a:xfrm>
            <a:off x="709974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700" name="Rectangle"/>
          <p:cNvSpPr/>
          <p:nvPr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705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5846515-4871-AA4D-B71A-1561CC2E370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5D8740F-FED9-4D14-9DF3-3BA84ADF820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DEF55E0-947C-4281-8A2A-E59398C246AB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F192548-45E5-4F50-A32B-E61F6CFA996F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38703551-AC59-4BD9-8B3C-616B6DFB3DB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9401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quare">
            <a:extLst>
              <a:ext uri="{FF2B5EF4-FFF2-40B4-BE49-F238E27FC236}">
                <a16:creationId xmlns:a16="http://schemas.microsoft.com/office/drawing/2014/main" id="{3B808FDC-D2A2-42EB-B356-E69E4A048F8E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Rectangle">
            <a:extLst>
              <a:ext uri="{FF2B5EF4-FFF2-40B4-BE49-F238E27FC236}">
                <a16:creationId xmlns:a16="http://schemas.microsoft.com/office/drawing/2014/main" id="{8A1BD37C-2C85-4873-ABDD-4B358A87ED4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0" name="Square"/>
          <p:cNvSpPr/>
          <p:nvPr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1" name="Square"/>
          <p:cNvSpPr/>
          <p:nvPr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F6CB4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672" name="Square"/>
          <p:cNvSpPr/>
          <p:nvPr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D9692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673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90FD0E6-78D1-5F44-A938-3A961F43FACD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5002A24-73D0-4602-A8A1-5D9281BAF934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1659E3-0873-4033-A7E2-31DB4A07B08A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660C086-3964-411C-85AF-F720D5E83519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Title Text">
            <a:extLst>
              <a:ext uri="{FF2B5EF4-FFF2-40B4-BE49-F238E27FC236}">
                <a16:creationId xmlns:a16="http://schemas.microsoft.com/office/drawing/2014/main" id="{1F252960-CAAB-483D-8A6A-5882E4B6282A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AAFA146E-21CD-4BD6-A89D-E6C5A68508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6316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quare">
            <a:extLst>
              <a:ext uri="{FF2B5EF4-FFF2-40B4-BE49-F238E27FC236}">
                <a16:creationId xmlns:a16="http://schemas.microsoft.com/office/drawing/2014/main" id="{FE9A3852-307B-4677-A2E2-D7DC495E366A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1" name="Rectangle">
            <a:extLst>
              <a:ext uri="{FF2B5EF4-FFF2-40B4-BE49-F238E27FC236}">
                <a16:creationId xmlns:a16="http://schemas.microsoft.com/office/drawing/2014/main" id="{1E9FE6C1-27FB-467A-8BF9-B80A0C35FED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11" name="Square">
            <a:extLst>
              <a:ext uri="{FF2B5EF4-FFF2-40B4-BE49-F238E27FC236}">
                <a16:creationId xmlns:a16="http://schemas.microsoft.com/office/drawing/2014/main" id="{C93C8C2E-66DD-E64F-BD60-42EBDC0E958E}"/>
              </a:ext>
            </a:extLst>
          </p:cNvPr>
          <p:cNvSpPr/>
          <p:nvPr userDrawn="1"/>
        </p:nvSpPr>
        <p:spPr>
          <a:xfrm>
            <a:off x="707513" y="2295859"/>
            <a:ext cx="318638" cy="318638"/>
          </a:xfrm>
          <a:prstGeom prst="rect">
            <a:avLst/>
          </a:prstGeom>
          <a:solidFill>
            <a:srgbClr val="004A86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068B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A14FBD-B953-BA4F-8F83-DE73E3C37290}"/>
              </a:ext>
            </a:extLst>
          </p:cNvPr>
          <p:cNvSpPr/>
          <p:nvPr userDrawn="1"/>
        </p:nvSpPr>
        <p:spPr>
          <a:xfrm>
            <a:off x="533946" y="2122317"/>
            <a:ext cx="174318" cy="174318"/>
          </a:xfrm>
          <a:prstGeom prst="rect">
            <a:avLst/>
          </a:prstGeom>
          <a:solidFill>
            <a:srgbClr val="7BDE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7" name="Square">
            <a:extLst>
              <a:ext uri="{FF2B5EF4-FFF2-40B4-BE49-F238E27FC236}">
                <a16:creationId xmlns:a16="http://schemas.microsoft.com/office/drawing/2014/main" id="{59044771-2E3B-C941-8593-8E508F542287}"/>
              </a:ext>
            </a:extLst>
          </p:cNvPr>
          <p:cNvSpPr/>
          <p:nvPr userDrawn="1"/>
        </p:nvSpPr>
        <p:spPr>
          <a:xfrm>
            <a:off x="707513" y="2023075"/>
            <a:ext cx="98724" cy="98723"/>
          </a:xfrm>
          <a:prstGeom prst="rect">
            <a:avLst/>
          </a:prstGeom>
          <a:solidFill>
            <a:srgbClr val="B4F0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1E74A4-2107-4448-BA31-9630404A452B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ABA887-D95E-434F-B1E9-73FC7AE8C2A8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5E5861BF-901F-47D4-91BC-0B353503F23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014757" y="2545222"/>
            <a:ext cx="4785571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3BA33390-07D4-4E2C-BDA6-AE147B9075A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48009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Blue B">
    <p:bg>
      <p:bgPr>
        <a:solidFill>
          <a:srgbClr val="184A8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"/>
          <p:cNvSpPr/>
          <p:nvPr/>
        </p:nvSpPr>
        <p:spPr>
          <a:xfrm>
            <a:off x="1469360" y="0"/>
            <a:ext cx="3430768" cy="539316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706504-BEDA-1441-8BC1-243269FBBCB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rgbClr val="00C7FD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31" name="Title Text">
            <a:extLst>
              <a:ext uri="{FF2B5EF4-FFF2-40B4-BE49-F238E27FC236}">
                <a16:creationId xmlns:a16="http://schemas.microsoft.com/office/drawing/2014/main" id="{89FD31ED-4225-F549-987B-028F84979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 Light</a:t>
            </a:r>
            <a:endParaRPr dirty="0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1E0DDC0-B435-4D0B-837E-0E27121099B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5F1BD0FC-D3B7-4D2E-989A-64ED187DAF99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3D2DE0DF-793A-4E90-BB4C-004CD646F4EF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C39C59F8-1EBA-44B6-940C-E67247F76722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251DAF-788D-46D0-84B3-34DFEE6262F3}"/>
              </a:ext>
            </a:extLst>
          </p:cNvPr>
          <p:cNvGrpSpPr/>
          <p:nvPr userDrawn="1"/>
        </p:nvGrpSpPr>
        <p:grpSpPr>
          <a:xfrm>
            <a:off x="1468406" y="5995719"/>
            <a:ext cx="1059754" cy="396801"/>
            <a:chOff x="1314450" y="6391094"/>
            <a:chExt cx="1123377" cy="420623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050DF4B-855E-41F4-9B0B-9B0BA01FB4FE}"/>
                </a:ext>
              </a:extLst>
            </p:cNvPr>
            <p:cNvSpPr/>
            <p:nvPr/>
          </p:nvSpPr>
          <p:spPr>
            <a:xfrm>
              <a:off x="1314450" y="6396809"/>
              <a:ext cx="78581" cy="78581"/>
            </a:xfrm>
            <a:custGeom>
              <a:avLst/>
              <a:gdLst>
                <a:gd name="connsiteX0" fmla="*/ 0 w 78581"/>
                <a:gd name="connsiteY0" fmla="*/ 0 h 78581"/>
                <a:gd name="connsiteX1" fmla="*/ 78581 w 78581"/>
                <a:gd name="connsiteY1" fmla="*/ 0 h 78581"/>
                <a:gd name="connsiteX2" fmla="*/ 78581 w 78581"/>
                <a:gd name="connsiteY2" fmla="*/ 78581 h 78581"/>
                <a:gd name="connsiteX3" fmla="*/ 0 w 78581"/>
                <a:gd name="connsiteY3" fmla="*/ 78581 h 78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581" h="78581">
                  <a:moveTo>
                    <a:pt x="0" y="0"/>
                  </a:moveTo>
                  <a:lnTo>
                    <a:pt x="78581" y="0"/>
                  </a:lnTo>
                  <a:lnTo>
                    <a:pt x="78581" y="78581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rgbClr val="00B2E3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5E76890-19E8-4E79-B88A-5E246700E0DB}"/>
                </a:ext>
              </a:extLst>
            </p:cNvPr>
            <p:cNvSpPr/>
            <p:nvPr/>
          </p:nvSpPr>
          <p:spPr>
            <a:xfrm>
              <a:off x="1316545" y="6391094"/>
              <a:ext cx="995171" cy="420623"/>
            </a:xfrm>
            <a:custGeom>
              <a:avLst/>
              <a:gdLst>
                <a:gd name="connsiteX0" fmla="*/ 74486 w 995171"/>
                <a:gd name="connsiteY0" fmla="*/ 131921 h 420623"/>
                <a:gd name="connsiteX1" fmla="*/ 0 w 995171"/>
                <a:gd name="connsiteY1" fmla="*/ 131921 h 420623"/>
                <a:gd name="connsiteX2" fmla="*/ 0 w 995171"/>
                <a:gd name="connsiteY2" fmla="*/ 414719 h 420623"/>
                <a:gd name="connsiteX3" fmla="*/ 74486 w 995171"/>
                <a:gd name="connsiteY3" fmla="*/ 414719 h 420623"/>
                <a:gd name="connsiteX4" fmla="*/ 74486 w 995171"/>
                <a:gd name="connsiteY4" fmla="*/ 131921 h 420623"/>
                <a:gd name="connsiteX5" fmla="*/ 568262 w 995171"/>
                <a:gd name="connsiteY5" fmla="*/ 417576 h 420623"/>
                <a:gd name="connsiteX6" fmla="*/ 568262 w 995171"/>
                <a:gd name="connsiteY6" fmla="*/ 348234 h 420623"/>
                <a:gd name="connsiteX7" fmla="*/ 541306 w 995171"/>
                <a:gd name="connsiteY7" fmla="*/ 346520 h 420623"/>
                <a:gd name="connsiteX8" fmla="*/ 523780 w 995171"/>
                <a:gd name="connsiteY8" fmla="*/ 338804 h 420623"/>
                <a:gd name="connsiteX9" fmla="*/ 516065 w 995171"/>
                <a:gd name="connsiteY9" fmla="*/ 321945 h 420623"/>
                <a:gd name="connsiteX10" fmla="*/ 514350 w 995171"/>
                <a:gd name="connsiteY10" fmla="*/ 294608 h 420623"/>
                <a:gd name="connsiteX11" fmla="*/ 514350 w 995171"/>
                <a:gd name="connsiteY11" fmla="*/ 195644 h 420623"/>
                <a:gd name="connsiteX12" fmla="*/ 568262 w 995171"/>
                <a:gd name="connsiteY12" fmla="*/ 195644 h 420623"/>
                <a:gd name="connsiteX13" fmla="*/ 568262 w 995171"/>
                <a:gd name="connsiteY13" fmla="*/ 131921 h 420623"/>
                <a:gd name="connsiteX14" fmla="*/ 514350 w 995171"/>
                <a:gd name="connsiteY14" fmla="*/ 131921 h 420623"/>
                <a:gd name="connsiteX15" fmla="*/ 514350 w 995171"/>
                <a:gd name="connsiteY15" fmla="*/ 21812 h 420623"/>
                <a:gd name="connsiteX16" fmla="*/ 439865 w 995171"/>
                <a:gd name="connsiteY16" fmla="*/ 21812 h 420623"/>
                <a:gd name="connsiteX17" fmla="*/ 439865 w 995171"/>
                <a:gd name="connsiteY17" fmla="*/ 295180 h 420623"/>
                <a:gd name="connsiteX18" fmla="*/ 445865 w 995171"/>
                <a:gd name="connsiteY18" fmla="*/ 353473 h 420623"/>
                <a:gd name="connsiteX19" fmla="*/ 465677 w 995171"/>
                <a:gd name="connsiteY19" fmla="*/ 391001 h 420623"/>
                <a:gd name="connsiteX20" fmla="*/ 502063 w 995171"/>
                <a:gd name="connsiteY20" fmla="*/ 411385 h 420623"/>
                <a:gd name="connsiteX21" fmla="*/ 558927 w 995171"/>
                <a:gd name="connsiteY21" fmla="*/ 417671 h 420623"/>
                <a:gd name="connsiteX22" fmla="*/ 568262 w 995171"/>
                <a:gd name="connsiteY22" fmla="*/ 417671 h 420623"/>
                <a:gd name="connsiteX23" fmla="*/ 995172 w 995171"/>
                <a:gd name="connsiteY23" fmla="*/ 0 h 420623"/>
                <a:gd name="connsiteX24" fmla="*/ 920687 w 995171"/>
                <a:gd name="connsiteY24" fmla="*/ 0 h 420623"/>
                <a:gd name="connsiteX25" fmla="*/ 920687 w 995171"/>
                <a:gd name="connsiteY25" fmla="*/ 414719 h 420623"/>
                <a:gd name="connsiteX26" fmla="*/ 995172 w 995171"/>
                <a:gd name="connsiteY26" fmla="*/ 414719 h 420623"/>
                <a:gd name="connsiteX27" fmla="*/ 995172 w 995171"/>
                <a:gd name="connsiteY27" fmla="*/ 0 h 420623"/>
                <a:gd name="connsiteX28" fmla="*/ 367951 w 995171"/>
                <a:gd name="connsiteY28" fmla="*/ 159830 h 420623"/>
                <a:gd name="connsiteX29" fmla="*/ 281273 w 995171"/>
                <a:gd name="connsiteY29" fmla="*/ 126206 h 420623"/>
                <a:gd name="connsiteX30" fmla="*/ 232410 w 995171"/>
                <a:gd name="connsiteY30" fmla="*/ 137065 h 420623"/>
                <a:gd name="connsiteX31" fmla="*/ 195358 w 995171"/>
                <a:gd name="connsiteY31" fmla="*/ 167259 h 420623"/>
                <a:gd name="connsiteX32" fmla="*/ 191262 w 995171"/>
                <a:gd name="connsiteY32" fmla="*/ 172498 h 420623"/>
                <a:gd name="connsiteX33" fmla="*/ 191262 w 995171"/>
                <a:gd name="connsiteY33" fmla="*/ 167831 h 420623"/>
                <a:gd name="connsiteX34" fmla="*/ 191262 w 995171"/>
                <a:gd name="connsiteY34" fmla="*/ 132017 h 420623"/>
                <a:gd name="connsiteX35" fmla="*/ 117920 w 995171"/>
                <a:gd name="connsiteY35" fmla="*/ 132017 h 420623"/>
                <a:gd name="connsiteX36" fmla="*/ 117920 w 995171"/>
                <a:gd name="connsiteY36" fmla="*/ 414814 h 420623"/>
                <a:gd name="connsiteX37" fmla="*/ 191929 w 995171"/>
                <a:gd name="connsiteY37" fmla="*/ 414814 h 420623"/>
                <a:gd name="connsiteX38" fmla="*/ 191929 w 995171"/>
                <a:gd name="connsiteY38" fmla="*/ 264128 h 420623"/>
                <a:gd name="connsiteX39" fmla="*/ 192024 w 995171"/>
                <a:gd name="connsiteY39" fmla="*/ 274606 h 420623"/>
                <a:gd name="connsiteX40" fmla="*/ 192119 w 995171"/>
                <a:gd name="connsiteY40" fmla="*/ 269558 h 420623"/>
                <a:gd name="connsiteX41" fmla="*/ 211741 w 995171"/>
                <a:gd name="connsiteY41" fmla="*/ 210884 h 420623"/>
                <a:gd name="connsiteX42" fmla="*/ 258985 w 995171"/>
                <a:gd name="connsiteY42" fmla="*/ 190786 h 420623"/>
                <a:gd name="connsiteX43" fmla="*/ 307753 w 995171"/>
                <a:gd name="connsiteY43" fmla="*/ 210407 h 420623"/>
                <a:gd name="connsiteX44" fmla="*/ 323945 w 995171"/>
                <a:gd name="connsiteY44" fmla="*/ 264605 h 420623"/>
                <a:gd name="connsiteX45" fmla="*/ 323945 w 995171"/>
                <a:gd name="connsiteY45" fmla="*/ 264605 h 420623"/>
                <a:gd name="connsiteX46" fmla="*/ 323945 w 995171"/>
                <a:gd name="connsiteY46" fmla="*/ 265176 h 420623"/>
                <a:gd name="connsiteX47" fmla="*/ 323945 w 995171"/>
                <a:gd name="connsiteY47" fmla="*/ 265271 h 420623"/>
                <a:gd name="connsiteX48" fmla="*/ 323945 w 995171"/>
                <a:gd name="connsiteY48" fmla="*/ 414814 h 420623"/>
                <a:gd name="connsiteX49" fmla="*/ 399098 w 995171"/>
                <a:gd name="connsiteY49" fmla="*/ 414814 h 420623"/>
                <a:gd name="connsiteX50" fmla="*/ 399098 w 995171"/>
                <a:gd name="connsiteY50" fmla="*/ 254222 h 420623"/>
                <a:gd name="connsiteX51" fmla="*/ 367951 w 995171"/>
                <a:gd name="connsiteY51" fmla="*/ 159830 h 420623"/>
                <a:gd name="connsiteX52" fmla="*/ 881825 w 995171"/>
                <a:gd name="connsiteY52" fmla="*/ 272796 h 420623"/>
                <a:gd name="connsiteX53" fmla="*/ 871061 w 995171"/>
                <a:gd name="connsiteY53" fmla="*/ 215646 h 420623"/>
                <a:gd name="connsiteX54" fmla="*/ 841057 w 995171"/>
                <a:gd name="connsiteY54" fmla="*/ 168974 h 420623"/>
                <a:gd name="connsiteX55" fmla="*/ 794957 w 995171"/>
                <a:gd name="connsiteY55" fmla="*/ 137636 h 420623"/>
                <a:gd name="connsiteX56" fmla="*/ 735806 w 995171"/>
                <a:gd name="connsiteY56" fmla="*/ 126302 h 420623"/>
                <a:gd name="connsiteX57" fmla="*/ 678371 w 995171"/>
                <a:gd name="connsiteY57" fmla="*/ 137922 h 420623"/>
                <a:gd name="connsiteX58" fmla="*/ 631698 w 995171"/>
                <a:gd name="connsiteY58" fmla="*/ 169355 h 420623"/>
                <a:gd name="connsiteX59" fmla="*/ 600266 w 995171"/>
                <a:gd name="connsiteY59" fmla="*/ 216027 h 420623"/>
                <a:gd name="connsiteX60" fmla="*/ 588645 w 995171"/>
                <a:gd name="connsiteY60" fmla="*/ 273463 h 420623"/>
                <a:gd name="connsiteX61" fmla="*/ 599694 w 995171"/>
                <a:gd name="connsiteY61" fmla="*/ 330899 h 420623"/>
                <a:gd name="connsiteX62" fmla="*/ 630269 w 995171"/>
                <a:gd name="connsiteY62" fmla="*/ 377571 h 420623"/>
                <a:gd name="connsiteX63" fmla="*/ 677513 w 995171"/>
                <a:gd name="connsiteY63" fmla="*/ 409004 h 420623"/>
                <a:gd name="connsiteX64" fmla="*/ 738092 w 995171"/>
                <a:gd name="connsiteY64" fmla="*/ 420624 h 420623"/>
                <a:gd name="connsiteX65" fmla="*/ 863918 w 995171"/>
                <a:gd name="connsiteY65" fmla="*/ 365093 h 420623"/>
                <a:gd name="connsiteX66" fmla="*/ 810292 w 995171"/>
                <a:gd name="connsiteY66" fmla="*/ 324231 h 420623"/>
                <a:gd name="connsiteX67" fmla="*/ 738664 w 995171"/>
                <a:gd name="connsiteY67" fmla="*/ 355854 h 420623"/>
                <a:gd name="connsiteX68" fmla="*/ 687229 w 995171"/>
                <a:gd name="connsiteY68" fmla="*/ 341376 h 420623"/>
                <a:gd name="connsiteX69" fmla="*/ 660368 w 995171"/>
                <a:gd name="connsiteY69" fmla="*/ 302133 h 420623"/>
                <a:gd name="connsiteX70" fmla="*/ 659606 w 995171"/>
                <a:gd name="connsiteY70" fmla="*/ 299466 h 420623"/>
                <a:gd name="connsiteX71" fmla="*/ 881825 w 995171"/>
                <a:gd name="connsiteY71" fmla="*/ 299466 h 420623"/>
                <a:gd name="connsiteX72" fmla="*/ 881825 w 995171"/>
                <a:gd name="connsiteY72" fmla="*/ 272796 h 420623"/>
                <a:gd name="connsiteX73" fmla="*/ 660368 w 995171"/>
                <a:gd name="connsiteY73" fmla="*/ 246793 h 420623"/>
                <a:gd name="connsiteX74" fmla="*/ 735330 w 995171"/>
                <a:gd name="connsiteY74" fmla="*/ 189929 h 420623"/>
                <a:gd name="connsiteX75" fmla="*/ 810387 w 995171"/>
                <a:gd name="connsiteY75" fmla="*/ 246698 h 420623"/>
                <a:gd name="connsiteX76" fmla="*/ 660368 w 995171"/>
                <a:gd name="connsiteY76" fmla="*/ 246793 h 420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995171" h="420623">
                  <a:moveTo>
                    <a:pt x="74486" y="131921"/>
                  </a:moveTo>
                  <a:lnTo>
                    <a:pt x="0" y="131921"/>
                  </a:lnTo>
                  <a:lnTo>
                    <a:pt x="0" y="414719"/>
                  </a:lnTo>
                  <a:lnTo>
                    <a:pt x="74486" y="414719"/>
                  </a:lnTo>
                  <a:lnTo>
                    <a:pt x="74486" y="131921"/>
                  </a:lnTo>
                  <a:close/>
                  <a:moveTo>
                    <a:pt x="568262" y="417576"/>
                  </a:moveTo>
                  <a:lnTo>
                    <a:pt x="568262" y="348234"/>
                  </a:lnTo>
                  <a:cubicBezTo>
                    <a:pt x="557308" y="348139"/>
                    <a:pt x="548259" y="347567"/>
                    <a:pt x="541306" y="346520"/>
                  </a:cubicBezTo>
                  <a:cubicBezTo>
                    <a:pt x="533591" y="345281"/>
                    <a:pt x="527685" y="342710"/>
                    <a:pt x="523780" y="338804"/>
                  </a:cubicBezTo>
                  <a:cubicBezTo>
                    <a:pt x="519875" y="334899"/>
                    <a:pt x="517303" y="329184"/>
                    <a:pt x="516065" y="321945"/>
                  </a:cubicBezTo>
                  <a:cubicBezTo>
                    <a:pt x="514922" y="314992"/>
                    <a:pt x="514350" y="305753"/>
                    <a:pt x="514350" y="294608"/>
                  </a:cubicBezTo>
                  <a:lnTo>
                    <a:pt x="514350" y="195644"/>
                  </a:lnTo>
                  <a:lnTo>
                    <a:pt x="568262" y="195644"/>
                  </a:lnTo>
                  <a:lnTo>
                    <a:pt x="568262" y="131921"/>
                  </a:lnTo>
                  <a:lnTo>
                    <a:pt x="514350" y="131921"/>
                  </a:lnTo>
                  <a:lnTo>
                    <a:pt x="514350" y="21812"/>
                  </a:lnTo>
                  <a:lnTo>
                    <a:pt x="439865" y="21812"/>
                  </a:lnTo>
                  <a:lnTo>
                    <a:pt x="439865" y="295180"/>
                  </a:lnTo>
                  <a:cubicBezTo>
                    <a:pt x="439865" y="318230"/>
                    <a:pt x="441865" y="337852"/>
                    <a:pt x="445865" y="353473"/>
                  </a:cubicBezTo>
                  <a:cubicBezTo>
                    <a:pt x="449771" y="368903"/>
                    <a:pt x="456438" y="381572"/>
                    <a:pt x="465677" y="391001"/>
                  </a:cubicBezTo>
                  <a:cubicBezTo>
                    <a:pt x="474917" y="400431"/>
                    <a:pt x="487204" y="407289"/>
                    <a:pt x="502063" y="411385"/>
                  </a:cubicBezTo>
                  <a:cubicBezTo>
                    <a:pt x="517112" y="415481"/>
                    <a:pt x="536258" y="417671"/>
                    <a:pt x="558927" y="417671"/>
                  </a:cubicBezTo>
                  <a:lnTo>
                    <a:pt x="568262" y="417671"/>
                  </a:lnTo>
                  <a:close/>
                  <a:moveTo>
                    <a:pt x="995172" y="0"/>
                  </a:moveTo>
                  <a:lnTo>
                    <a:pt x="920687" y="0"/>
                  </a:lnTo>
                  <a:lnTo>
                    <a:pt x="920687" y="414719"/>
                  </a:lnTo>
                  <a:lnTo>
                    <a:pt x="995172" y="414719"/>
                  </a:lnTo>
                  <a:lnTo>
                    <a:pt x="995172" y="0"/>
                  </a:lnTo>
                  <a:close/>
                  <a:moveTo>
                    <a:pt x="367951" y="159830"/>
                  </a:moveTo>
                  <a:cubicBezTo>
                    <a:pt x="347282" y="137541"/>
                    <a:pt x="318135" y="126206"/>
                    <a:pt x="281273" y="126206"/>
                  </a:cubicBezTo>
                  <a:cubicBezTo>
                    <a:pt x="263462" y="126206"/>
                    <a:pt x="247079" y="129921"/>
                    <a:pt x="232410" y="137065"/>
                  </a:cubicBezTo>
                  <a:cubicBezTo>
                    <a:pt x="217742" y="144304"/>
                    <a:pt x="205264" y="154496"/>
                    <a:pt x="195358" y="167259"/>
                  </a:cubicBezTo>
                  <a:lnTo>
                    <a:pt x="191262" y="172498"/>
                  </a:lnTo>
                  <a:lnTo>
                    <a:pt x="191262" y="167831"/>
                  </a:lnTo>
                  <a:lnTo>
                    <a:pt x="191262" y="132017"/>
                  </a:lnTo>
                  <a:lnTo>
                    <a:pt x="117920" y="132017"/>
                  </a:lnTo>
                  <a:lnTo>
                    <a:pt x="117920" y="414814"/>
                  </a:lnTo>
                  <a:lnTo>
                    <a:pt x="191929" y="414814"/>
                  </a:lnTo>
                  <a:lnTo>
                    <a:pt x="191929" y="264128"/>
                  </a:lnTo>
                  <a:lnTo>
                    <a:pt x="192024" y="274606"/>
                  </a:lnTo>
                  <a:cubicBezTo>
                    <a:pt x="192024" y="272891"/>
                    <a:pt x="192024" y="271177"/>
                    <a:pt x="192119" y="269558"/>
                  </a:cubicBezTo>
                  <a:cubicBezTo>
                    <a:pt x="192881" y="243173"/>
                    <a:pt x="199454" y="223456"/>
                    <a:pt x="211741" y="210884"/>
                  </a:cubicBezTo>
                  <a:cubicBezTo>
                    <a:pt x="224790" y="197549"/>
                    <a:pt x="240697" y="190786"/>
                    <a:pt x="258985" y="190786"/>
                  </a:cubicBezTo>
                  <a:cubicBezTo>
                    <a:pt x="280511" y="190786"/>
                    <a:pt x="296894" y="197358"/>
                    <a:pt x="307753" y="210407"/>
                  </a:cubicBezTo>
                  <a:cubicBezTo>
                    <a:pt x="318421" y="223171"/>
                    <a:pt x="323850" y="241364"/>
                    <a:pt x="323945" y="264605"/>
                  </a:cubicBezTo>
                  <a:lnTo>
                    <a:pt x="323945" y="264605"/>
                  </a:lnTo>
                  <a:lnTo>
                    <a:pt x="323945" y="265176"/>
                  </a:lnTo>
                  <a:lnTo>
                    <a:pt x="323945" y="265271"/>
                  </a:lnTo>
                  <a:lnTo>
                    <a:pt x="323945" y="414814"/>
                  </a:lnTo>
                  <a:lnTo>
                    <a:pt x="399098" y="414814"/>
                  </a:lnTo>
                  <a:lnTo>
                    <a:pt x="399098" y="254222"/>
                  </a:lnTo>
                  <a:cubicBezTo>
                    <a:pt x="399193" y="213931"/>
                    <a:pt x="388620" y="182118"/>
                    <a:pt x="367951" y="159830"/>
                  </a:cubicBezTo>
                  <a:moveTo>
                    <a:pt x="881825" y="272796"/>
                  </a:moveTo>
                  <a:cubicBezTo>
                    <a:pt x="881825" y="252508"/>
                    <a:pt x="878205" y="233267"/>
                    <a:pt x="871061" y="215646"/>
                  </a:cubicBezTo>
                  <a:cubicBezTo>
                    <a:pt x="863918" y="198025"/>
                    <a:pt x="853821" y="182309"/>
                    <a:pt x="841057" y="168974"/>
                  </a:cubicBezTo>
                  <a:cubicBezTo>
                    <a:pt x="828294" y="155639"/>
                    <a:pt x="812768" y="145066"/>
                    <a:pt x="794957" y="137636"/>
                  </a:cubicBezTo>
                  <a:cubicBezTo>
                    <a:pt x="777145" y="130112"/>
                    <a:pt x="757238" y="126302"/>
                    <a:pt x="735806" y="126302"/>
                  </a:cubicBezTo>
                  <a:cubicBezTo>
                    <a:pt x="715518" y="126302"/>
                    <a:pt x="696182" y="130207"/>
                    <a:pt x="678371" y="137922"/>
                  </a:cubicBezTo>
                  <a:cubicBezTo>
                    <a:pt x="660559" y="145637"/>
                    <a:pt x="644843" y="156210"/>
                    <a:pt x="631698" y="169355"/>
                  </a:cubicBezTo>
                  <a:cubicBezTo>
                    <a:pt x="618554" y="182499"/>
                    <a:pt x="607981" y="198215"/>
                    <a:pt x="600266" y="216027"/>
                  </a:cubicBezTo>
                  <a:cubicBezTo>
                    <a:pt x="592550" y="233839"/>
                    <a:pt x="588645" y="253175"/>
                    <a:pt x="588645" y="273463"/>
                  </a:cubicBezTo>
                  <a:cubicBezTo>
                    <a:pt x="588645" y="293751"/>
                    <a:pt x="592360" y="313087"/>
                    <a:pt x="599694" y="330899"/>
                  </a:cubicBezTo>
                  <a:cubicBezTo>
                    <a:pt x="607028" y="348710"/>
                    <a:pt x="617315" y="364426"/>
                    <a:pt x="630269" y="377571"/>
                  </a:cubicBezTo>
                  <a:cubicBezTo>
                    <a:pt x="643223" y="390716"/>
                    <a:pt x="659130" y="401288"/>
                    <a:pt x="677513" y="409004"/>
                  </a:cubicBezTo>
                  <a:cubicBezTo>
                    <a:pt x="695897" y="416719"/>
                    <a:pt x="716280" y="420624"/>
                    <a:pt x="738092" y="420624"/>
                  </a:cubicBezTo>
                  <a:cubicBezTo>
                    <a:pt x="801148" y="420624"/>
                    <a:pt x="840391" y="391954"/>
                    <a:pt x="863918" y="365093"/>
                  </a:cubicBezTo>
                  <a:lnTo>
                    <a:pt x="810292" y="324231"/>
                  </a:lnTo>
                  <a:cubicBezTo>
                    <a:pt x="798957" y="337661"/>
                    <a:pt x="772192" y="355854"/>
                    <a:pt x="738664" y="355854"/>
                  </a:cubicBezTo>
                  <a:cubicBezTo>
                    <a:pt x="717614" y="355854"/>
                    <a:pt x="700373" y="350996"/>
                    <a:pt x="687229" y="341376"/>
                  </a:cubicBezTo>
                  <a:cubicBezTo>
                    <a:pt x="674084" y="331756"/>
                    <a:pt x="665036" y="318611"/>
                    <a:pt x="660368" y="302133"/>
                  </a:cubicBezTo>
                  <a:lnTo>
                    <a:pt x="659606" y="299466"/>
                  </a:lnTo>
                  <a:lnTo>
                    <a:pt x="881825" y="299466"/>
                  </a:lnTo>
                  <a:lnTo>
                    <a:pt x="881825" y="272796"/>
                  </a:lnTo>
                  <a:close/>
                  <a:moveTo>
                    <a:pt x="660368" y="246793"/>
                  </a:moveTo>
                  <a:cubicBezTo>
                    <a:pt x="660368" y="226124"/>
                    <a:pt x="684086" y="189929"/>
                    <a:pt x="735330" y="189929"/>
                  </a:cubicBezTo>
                  <a:cubicBezTo>
                    <a:pt x="786575" y="189929"/>
                    <a:pt x="810387" y="226028"/>
                    <a:pt x="810387" y="246698"/>
                  </a:cubicBezTo>
                  <a:lnTo>
                    <a:pt x="660368" y="246793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094D935-4B06-467E-ACD3-E78CD1B86EE3}"/>
                </a:ext>
              </a:extLst>
            </p:cNvPr>
            <p:cNvSpPr/>
            <p:nvPr/>
          </p:nvSpPr>
          <p:spPr>
            <a:xfrm>
              <a:off x="2358770" y="6728469"/>
              <a:ext cx="79057" cy="79057"/>
            </a:xfrm>
            <a:custGeom>
              <a:avLst/>
              <a:gdLst>
                <a:gd name="connsiteX0" fmla="*/ 39529 w 79057"/>
                <a:gd name="connsiteY0" fmla="*/ 5620 h 79057"/>
                <a:gd name="connsiteX1" fmla="*/ 73438 w 79057"/>
                <a:gd name="connsiteY1" fmla="*/ 39529 h 79057"/>
                <a:gd name="connsiteX2" fmla="*/ 39529 w 79057"/>
                <a:gd name="connsiteY2" fmla="*/ 73438 h 79057"/>
                <a:gd name="connsiteX3" fmla="*/ 5620 w 79057"/>
                <a:gd name="connsiteY3" fmla="*/ 39529 h 79057"/>
                <a:gd name="connsiteX4" fmla="*/ 39529 w 79057"/>
                <a:gd name="connsiteY4" fmla="*/ 5620 h 79057"/>
                <a:gd name="connsiteX5" fmla="*/ 39529 w 79057"/>
                <a:gd name="connsiteY5" fmla="*/ 0 h 79057"/>
                <a:gd name="connsiteX6" fmla="*/ 0 w 79057"/>
                <a:gd name="connsiteY6" fmla="*/ 39529 h 79057"/>
                <a:gd name="connsiteX7" fmla="*/ 39529 w 79057"/>
                <a:gd name="connsiteY7" fmla="*/ 79058 h 79057"/>
                <a:gd name="connsiteX8" fmla="*/ 79058 w 79057"/>
                <a:gd name="connsiteY8" fmla="*/ 39529 h 79057"/>
                <a:gd name="connsiteX9" fmla="*/ 39529 w 79057"/>
                <a:gd name="connsiteY9" fmla="*/ 0 h 79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79057">
                  <a:moveTo>
                    <a:pt x="39529" y="5620"/>
                  </a:moveTo>
                  <a:cubicBezTo>
                    <a:pt x="58198" y="5620"/>
                    <a:pt x="73438" y="20860"/>
                    <a:pt x="73438" y="39529"/>
                  </a:cubicBezTo>
                  <a:cubicBezTo>
                    <a:pt x="73438" y="58198"/>
                    <a:pt x="58198" y="73438"/>
                    <a:pt x="39529" y="73438"/>
                  </a:cubicBezTo>
                  <a:cubicBezTo>
                    <a:pt x="20860" y="73438"/>
                    <a:pt x="5620" y="58198"/>
                    <a:pt x="5620" y="39529"/>
                  </a:cubicBezTo>
                  <a:cubicBezTo>
                    <a:pt x="5620" y="20860"/>
                    <a:pt x="20860" y="5620"/>
                    <a:pt x="39529" y="5620"/>
                  </a:cubicBezTo>
                  <a:moveTo>
                    <a:pt x="39529" y="0"/>
                  </a:moveTo>
                  <a:cubicBezTo>
                    <a:pt x="17717" y="0"/>
                    <a:pt x="0" y="17717"/>
                    <a:pt x="0" y="39529"/>
                  </a:cubicBezTo>
                  <a:cubicBezTo>
                    <a:pt x="0" y="61341"/>
                    <a:pt x="17717" y="79058"/>
                    <a:pt x="39529" y="79058"/>
                  </a:cubicBezTo>
                  <a:cubicBezTo>
                    <a:pt x="61341" y="79058"/>
                    <a:pt x="79058" y="61341"/>
                    <a:pt x="79058" y="39529"/>
                  </a:cubicBezTo>
                  <a:cubicBezTo>
                    <a:pt x="79058" y="17717"/>
                    <a:pt x="61341" y="0"/>
                    <a:pt x="39529" y="0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E1BDA4-68F2-4FA3-BD91-CBC85BF15A79}"/>
                </a:ext>
              </a:extLst>
            </p:cNvPr>
            <p:cNvSpPr/>
            <p:nvPr/>
          </p:nvSpPr>
          <p:spPr>
            <a:xfrm>
              <a:off x="2384869" y="6748090"/>
              <a:ext cx="30765" cy="39528"/>
            </a:xfrm>
            <a:custGeom>
              <a:avLst/>
              <a:gdLst>
                <a:gd name="connsiteX0" fmla="*/ 16383 w 30765"/>
                <a:gd name="connsiteY0" fmla="*/ 95 h 39528"/>
                <a:gd name="connsiteX1" fmla="*/ 23051 w 30765"/>
                <a:gd name="connsiteY1" fmla="*/ 1715 h 39528"/>
                <a:gd name="connsiteX2" fmla="*/ 27718 w 30765"/>
                <a:gd name="connsiteY2" fmla="*/ 6191 h 39528"/>
                <a:gd name="connsiteX3" fmla="*/ 29337 w 30765"/>
                <a:gd name="connsiteY3" fmla="*/ 12478 h 39528"/>
                <a:gd name="connsiteX4" fmla="*/ 27146 w 30765"/>
                <a:gd name="connsiteY4" fmla="*/ 19622 h 39528"/>
                <a:gd name="connsiteX5" fmla="*/ 21812 w 30765"/>
                <a:gd name="connsiteY5" fmla="*/ 23717 h 39528"/>
                <a:gd name="connsiteX6" fmla="*/ 30766 w 30765"/>
                <a:gd name="connsiteY6" fmla="*/ 39529 h 39528"/>
                <a:gd name="connsiteX7" fmla="*/ 23717 w 30765"/>
                <a:gd name="connsiteY7" fmla="*/ 39529 h 39528"/>
                <a:gd name="connsiteX8" fmla="*/ 15526 w 30765"/>
                <a:gd name="connsiteY8" fmla="*/ 24860 h 39528"/>
                <a:gd name="connsiteX9" fmla="*/ 6191 w 30765"/>
                <a:gd name="connsiteY9" fmla="*/ 24860 h 39528"/>
                <a:gd name="connsiteX10" fmla="*/ 6191 w 30765"/>
                <a:gd name="connsiteY10" fmla="*/ 39529 h 39528"/>
                <a:gd name="connsiteX11" fmla="*/ 0 w 30765"/>
                <a:gd name="connsiteY11" fmla="*/ 39529 h 39528"/>
                <a:gd name="connsiteX12" fmla="*/ 0 w 30765"/>
                <a:gd name="connsiteY12" fmla="*/ 0 h 39528"/>
                <a:gd name="connsiteX13" fmla="*/ 16383 w 30765"/>
                <a:gd name="connsiteY13" fmla="*/ 0 h 39528"/>
                <a:gd name="connsiteX14" fmla="*/ 16383 w 30765"/>
                <a:gd name="connsiteY14" fmla="*/ 19336 h 39528"/>
                <a:gd name="connsiteX15" fmla="*/ 19907 w 30765"/>
                <a:gd name="connsiteY15" fmla="*/ 18478 h 39528"/>
                <a:gd name="connsiteX16" fmla="*/ 22289 w 30765"/>
                <a:gd name="connsiteY16" fmla="*/ 16097 h 39528"/>
                <a:gd name="connsiteX17" fmla="*/ 23146 w 30765"/>
                <a:gd name="connsiteY17" fmla="*/ 12573 h 39528"/>
                <a:gd name="connsiteX18" fmla="*/ 22289 w 30765"/>
                <a:gd name="connsiteY18" fmla="*/ 9049 h 39528"/>
                <a:gd name="connsiteX19" fmla="*/ 19907 w 30765"/>
                <a:gd name="connsiteY19" fmla="*/ 6668 h 39528"/>
                <a:gd name="connsiteX20" fmla="*/ 16383 w 30765"/>
                <a:gd name="connsiteY20" fmla="*/ 5810 h 39528"/>
                <a:gd name="connsiteX21" fmla="*/ 6191 w 30765"/>
                <a:gd name="connsiteY21" fmla="*/ 5810 h 39528"/>
                <a:gd name="connsiteX22" fmla="*/ 6191 w 30765"/>
                <a:gd name="connsiteY22" fmla="*/ 19336 h 39528"/>
                <a:gd name="connsiteX23" fmla="*/ 16383 w 30765"/>
                <a:gd name="connsiteY23" fmla="*/ 19336 h 39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0765" h="39528">
                  <a:moveTo>
                    <a:pt x="16383" y="95"/>
                  </a:moveTo>
                  <a:cubicBezTo>
                    <a:pt x="18860" y="95"/>
                    <a:pt x="21050" y="667"/>
                    <a:pt x="23051" y="1715"/>
                  </a:cubicBezTo>
                  <a:cubicBezTo>
                    <a:pt x="25051" y="2762"/>
                    <a:pt x="26575" y="4286"/>
                    <a:pt x="27718" y="6191"/>
                  </a:cubicBezTo>
                  <a:cubicBezTo>
                    <a:pt x="28861" y="8096"/>
                    <a:pt x="29337" y="10192"/>
                    <a:pt x="29337" y="12478"/>
                  </a:cubicBezTo>
                  <a:cubicBezTo>
                    <a:pt x="29337" y="15335"/>
                    <a:pt x="28575" y="17717"/>
                    <a:pt x="27146" y="19622"/>
                  </a:cubicBezTo>
                  <a:cubicBezTo>
                    <a:pt x="25718" y="21527"/>
                    <a:pt x="23908" y="22860"/>
                    <a:pt x="21812" y="23717"/>
                  </a:cubicBezTo>
                  <a:lnTo>
                    <a:pt x="30766" y="39529"/>
                  </a:lnTo>
                  <a:lnTo>
                    <a:pt x="23717" y="39529"/>
                  </a:lnTo>
                  <a:lnTo>
                    <a:pt x="15526" y="24860"/>
                  </a:lnTo>
                  <a:lnTo>
                    <a:pt x="6191" y="24860"/>
                  </a:lnTo>
                  <a:lnTo>
                    <a:pt x="6191" y="39529"/>
                  </a:lnTo>
                  <a:lnTo>
                    <a:pt x="0" y="39529"/>
                  </a:lnTo>
                  <a:lnTo>
                    <a:pt x="0" y="0"/>
                  </a:lnTo>
                  <a:lnTo>
                    <a:pt x="16383" y="0"/>
                  </a:lnTo>
                  <a:close/>
                  <a:moveTo>
                    <a:pt x="16383" y="19336"/>
                  </a:moveTo>
                  <a:cubicBezTo>
                    <a:pt x="17717" y="19336"/>
                    <a:pt x="18860" y="19050"/>
                    <a:pt x="19907" y="18478"/>
                  </a:cubicBezTo>
                  <a:cubicBezTo>
                    <a:pt x="20955" y="17907"/>
                    <a:pt x="21717" y="17050"/>
                    <a:pt x="22289" y="16097"/>
                  </a:cubicBezTo>
                  <a:cubicBezTo>
                    <a:pt x="22860" y="15050"/>
                    <a:pt x="23146" y="13906"/>
                    <a:pt x="23146" y="12573"/>
                  </a:cubicBezTo>
                  <a:cubicBezTo>
                    <a:pt x="23146" y="11240"/>
                    <a:pt x="22860" y="10097"/>
                    <a:pt x="22289" y="9049"/>
                  </a:cubicBezTo>
                  <a:cubicBezTo>
                    <a:pt x="21717" y="8001"/>
                    <a:pt x="20860" y="7239"/>
                    <a:pt x="19907" y="6668"/>
                  </a:cubicBezTo>
                  <a:cubicBezTo>
                    <a:pt x="18860" y="6096"/>
                    <a:pt x="17717" y="5810"/>
                    <a:pt x="16383" y="5810"/>
                  </a:cubicBezTo>
                  <a:lnTo>
                    <a:pt x="6191" y="5810"/>
                  </a:lnTo>
                  <a:lnTo>
                    <a:pt x="6191" y="19336"/>
                  </a:lnTo>
                  <a:lnTo>
                    <a:pt x="16383" y="19336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85001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Gray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quare">
            <a:extLst>
              <a:ext uri="{FF2B5EF4-FFF2-40B4-BE49-F238E27FC236}">
                <a16:creationId xmlns:a16="http://schemas.microsoft.com/office/drawing/2014/main" id="{55D0C779-F23A-40CE-B4C7-842A10085F59}"/>
              </a:ext>
            </a:extLst>
          </p:cNvPr>
          <p:cNvSpPr/>
          <p:nvPr userDrawn="1"/>
        </p:nvSpPr>
        <p:spPr>
          <a:xfrm>
            <a:off x="11741697" y="6405280"/>
            <a:ext cx="450068" cy="450068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9" name="Rectangle">
            <a:extLst>
              <a:ext uri="{FF2B5EF4-FFF2-40B4-BE49-F238E27FC236}">
                <a16:creationId xmlns:a16="http://schemas.microsoft.com/office/drawing/2014/main" id="{1EFAB719-B3C2-4520-AFF9-4A06F169DB2B}"/>
              </a:ext>
            </a:extLst>
          </p:cNvPr>
          <p:cNvSpPr/>
          <p:nvPr userDrawn="1"/>
        </p:nvSpPr>
        <p:spPr>
          <a:xfrm>
            <a:off x="5814183" y="402558"/>
            <a:ext cx="5927511" cy="6003471"/>
          </a:xfrm>
          <a:prstGeom prst="rect">
            <a:avLst/>
          </a:prstGeom>
          <a:solidFill>
            <a:schemeClr val="bg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511" name="Rectangle"/>
          <p:cNvSpPr/>
          <p:nvPr/>
        </p:nvSpPr>
        <p:spPr>
          <a:xfrm>
            <a:off x="5815052" y="401865"/>
            <a:ext cx="5927511" cy="6003471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197FC80-1304-44AF-BD9E-CFB8D3B37C9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itle Text">
            <a:extLst>
              <a:ext uri="{FF2B5EF4-FFF2-40B4-BE49-F238E27FC236}">
                <a16:creationId xmlns:a16="http://schemas.microsoft.com/office/drawing/2014/main" id="{1B60A262-0CE7-4C6B-B734-0B0EA0F1A4A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7B80F0DD-816B-4E0B-8C85-8413DB8C70E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2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78484E-3DC4-4DF6-819B-FDDDA6F166CB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49666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Blu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FE89D76-523B-456C-9EE9-BC9CB964E5C3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itle Text">
            <a:extLst>
              <a:ext uri="{FF2B5EF4-FFF2-40B4-BE49-F238E27FC236}">
                <a16:creationId xmlns:a16="http://schemas.microsoft.com/office/drawing/2014/main" id="{72D74CEB-BA0A-43F1-82CE-384185B612C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50F55EEA-3D90-42F4-B8D0-30E0374D2A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4CCC3F4-FFF1-4AD9-8605-41A61B8926CF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Square">
            <a:extLst>
              <a:ext uri="{FF2B5EF4-FFF2-40B4-BE49-F238E27FC236}">
                <a16:creationId xmlns:a16="http://schemas.microsoft.com/office/drawing/2014/main" id="{C4A06178-9ACC-4082-8329-4A9A59924508}"/>
              </a:ext>
            </a:extLst>
          </p:cNvPr>
          <p:cNvSpPr/>
          <p:nvPr userDrawn="1"/>
        </p:nvSpPr>
        <p:spPr>
          <a:xfrm>
            <a:off x="11741697" y="6407185"/>
            <a:ext cx="450068" cy="450068"/>
          </a:xfrm>
          <a:prstGeom prst="rect">
            <a:avLst/>
          </a:prstGeom>
          <a:solidFill>
            <a:schemeClr val="accent1">
              <a:alpha val="50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412750"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922DFF-5663-40DE-9B54-4149EDB7740E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22" name="Image" descr="Image">
            <a:extLst>
              <a:ext uri="{FF2B5EF4-FFF2-40B4-BE49-F238E27FC236}">
                <a16:creationId xmlns:a16="http://schemas.microsoft.com/office/drawing/2014/main" id="{E5997704-33EA-4D7D-8B55-E46DD22168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3C3544D4-6B59-4B11-BC0E-2FD48F69364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62FEA03-1122-4C36-ACD1-DA42FB8A03DC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3D4EB9-5CAF-4B81-91EA-AD490D0B13E4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21394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Sub &amp; Content Light Blue 2"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93C42A-FAA6-40D8-A663-DDDE456C16CF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94450" y="1974850"/>
            <a:ext cx="4852988" cy="37036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itle Text">
            <a:extLst>
              <a:ext uri="{FF2B5EF4-FFF2-40B4-BE49-F238E27FC236}">
                <a16:creationId xmlns:a16="http://schemas.microsoft.com/office/drawing/2014/main" id="{6A03358B-3D25-4A6D-85E6-54F235A943A8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54183" y="2545222"/>
            <a:ext cx="4765744" cy="24978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t" anchorCtr="0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 Goes Here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F8EBE803-6659-42A1-A094-94B9EF7ABC2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394450" y="740229"/>
            <a:ext cx="4865211" cy="1078146"/>
          </a:xfrm>
        </p:spPr>
        <p:txBody>
          <a:bodyPr anchor="b" anchorCtr="0"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0D4B91-0BAF-46EC-9A7C-9D57C3224A9C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30B67E-5DCD-4732-882C-64DE9CC86419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chemeClr val="bg1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pic>
        <p:nvPicPr>
          <p:cNvPr id="18" name="Image" descr="Image">
            <a:extLst>
              <a:ext uri="{FF2B5EF4-FFF2-40B4-BE49-F238E27FC236}">
                <a16:creationId xmlns:a16="http://schemas.microsoft.com/office/drawing/2014/main" id="{2F70C4FC-7A21-4AFA-8998-5EAB2E19CBC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8D716FF7-59F9-414F-85CD-8E23360D2B4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D4273EB-E90B-42F7-8CE9-6A1713A08CA3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98FFA5B-1C6A-486A-A0FE-02206FCDC54A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accent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7547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hart 5">
            <a:extLst>
              <a:ext uri="{FF2B5EF4-FFF2-40B4-BE49-F238E27FC236}">
                <a16:creationId xmlns:a16="http://schemas.microsoft.com/office/drawing/2014/main" id="{F0529FEA-BEC4-644C-94EE-601D5BED26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80995965"/>
              </p:ext>
            </p:extLst>
          </p:nvPr>
        </p:nvGraphicFramePr>
        <p:xfrm>
          <a:off x="7201593" y="1799047"/>
          <a:ext cx="3472287" cy="40256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itle Text">
            <a:extLst>
              <a:ext uri="{FF2B5EF4-FFF2-40B4-BE49-F238E27FC236}">
                <a16:creationId xmlns:a16="http://schemas.microsoft.com/office/drawing/2014/main" id="{0EA1A176-5931-41CA-86D5-15FC4398AA40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7652EB-8B2D-46CC-B147-89A4C26A2D8F}"/>
              </a:ext>
            </a:extLst>
          </p:cNvPr>
          <p:cNvSpPr/>
          <p:nvPr userDrawn="1"/>
        </p:nvSpPr>
        <p:spPr>
          <a:xfrm>
            <a:off x="0" y="0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71A480A-B7B4-498C-9868-A91E2651D429}"/>
              </a:ext>
            </a:extLst>
          </p:cNvPr>
          <p:cNvSpPr/>
          <p:nvPr userDrawn="1"/>
        </p:nvSpPr>
        <p:spPr>
          <a:xfrm rot="5400000">
            <a:off x="-2978450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1118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Blu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1A778AB-F6EC-4101-87E6-DECF7944E661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6E1F1A6-2FDF-4676-B713-F9746DD3A82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E400EEBB-F912-40CA-A759-DEFE15164979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403765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 Light Blue">
    <p:bg>
      <p:bgPr>
        <a:solidFill>
          <a:srgbClr val="00C7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Rectangle"/>
          <p:cNvSpPr/>
          <p:nvPr userDrawn="1"/>
        </p:nvSpPr>
        <p:spPr>
          <a:xfrm>
            <a:off x="471054" y="464127"/>
            <a:ext cx="11272494" cy="594483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861" name="Square"/>
          <p:cNvSpPr/>
          <p:nvPr/>
        </p:nvSpPr>
        <p:spPr>
          <a:xfrm>
            <a:off x="11743603" y="6405281"/>
            <a:ext cx="448398" cy="45272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862" name="Image" descr="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1433" y="6543018"/>
            <a:ext cx="491250" cy="190501"/>
          </a:xfrm>
          <a:prstGeom prst="rect">
            <a:avLst/>
          </a:prstGeom>
          <a:ln w="12700">
            <a:miter lim="400000"/>
          </a:ln>
        </p:spPr>
      </p:pic>
      <p:sp>
        <p:nvSpPr>
          <p:cNvPr id="866" name="Text"/>
          <p:cNvSpPr txBox="1"/>
          <p:nvPr/>
        </p:nvSpPr>
        <p:spPr>
          <a:xfrm>
            <a:off x="11942955" y="6538004"/>
            <a:ext cx="51361" cy="189796"/>
          </a:xfrm>
          <a:prstGeom prst="rect">
            <a:avLst/>
          </a:prstGeom>
          <a:ln w="12700">
            <a:miter lim="400000"/>
          </a:ln>
        </p:spPr>
        <p:txBody>
          <a:bodyPr wrap="none" lIns="25400" tIns="25400" rIns="25400" bIns="25400" anchor="b">
            <a:spAutoFit/>
          </a:bodyPr>
          <a:lstStyle/>
          <a:p>
            <a:pPr algn="ctr" defTabSz="292100">
              <a:lnSpc>
                <a:spcPct val="100000"/>
              </a:lnSpc>
              <a:spcBef>
                <a:spcPts val="0"/>
              </a:spcBef>
              <a:defRPr sz="1800">
                <a:solidFill>
                  <a:srgbClr val="FFFFFF"/>
                </a:solidFill>
                <a:latin typeface="Intel Clear"/>
                <a:ea typeface="Intel Clear"/>
                <a:cs typeface="Intel Clear"/>
                <a:sym typeface="Intel Clear"/>
              </a:defRPr>
            </a:pPr>
            <a:endParaRPr sz="9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875CE-AB47-3643-8581-D89E9CF7EFC1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E60B70-5DF3-4398-B558-301661292DFC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Intel Confidential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C2CF38D-B95A-4CD5-8F7D-86EA9C709AD4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1"/>
                </a:solidFill>
              </a:rPr>
              <a:t>Department or Event Name</a:t>
            </a:r>
          </a:p>
        </p:txBody>
      </p:sp>
      <p:sp>
        <p:nvSpPr>
          <p:cNvPr id="10" name="Title Text">
            <a:extLst>
              <a:ext uri="{FF2B5EF4-FFF2-40B4-BE49-F238E27FC236}">
                <a16:creationId xmlns:a16="http://schemas.microsoft.com/office/drawing/2014/main" id="{93B25211-1805-4C17-8545-7E02A678639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444480" y="1917036"/>
            <a:ext cx="9303040" cy="3023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48pt Intel Clear Light Body. For content that is not a section, but has a big idea in text only.</a:t>
            </a:r>
          </a:p>
        </p:txBody>
      </p:sp>
    </p:spTree>
    <p:extLst>
      <p:ext uri="{BB962C8B-B14F-4D97-AF65-F5344CB8AC3E}">
        <p14:creationId xmlns:p14="http://schemas.microsoft.com/office/powerpoint/2010/main" val="316376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BDA94F2D-B7BD-4CE9-A606-F00802F313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99949" y="2409775"/>
            <a:ext cx="4080108" cy="152139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655609-5439-9C4A-8F0D-9AB5A1AAC9A3}"/>
              </a:ext>
            </a:extLst>
          </p:cNvPr>
          <p:cNvSpPr txBox="1"/>
          <p:nvPr userDrawn="1"/>
        </p:nvSpPr>
        <p:spPr>
          <a:xfrm>
            <a:off x="11881866" y="6268286"/>
            <a:ext cx="207818" cy="4639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spAutoFit/>
          </a:bodyPr>
          <a:lstStyle/>
          <a:p>
            <a:pPr marL="0" marR="0" indent="0" algn="l" defTabSz="1219169" rtl="0" fontAlgn="auto" latinLnBrk="0" hangingPunct="0">
              <a:lnSpc>
                <a:spcPct val="90000"/>
              </a:lnSpc>
              <a:spcBef>
                <a:spcPts val="225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302FE90D-A879-0D42-B0CA-7E5C0D197FB5}" type="slidenum">
              <a:rPr kumimoji="0" lang="en-US" sz="850" b="0" i="0" u="none" strike="noStrike" cap="none" spc="0" normalizeH="0" baseline="0" smtClean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  <a:sym typeface="Helvetica Neue"/>
              </a:rPr>
              <a:pPr marL="0" marR="0" indent="0" algn="l" defTabSz="1219169" rtl="0" fontAlgn="auto" latinLnBrk="0" hangingPunct="0">
                <a:lnSpc>
                  <a:spcPct val="90000"/>
                </a:lnSpc>
                <a:spcBef>
                  <a:spcPts val="225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5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Intel Clear" panose="020B0604020203020204" pitchFamily="34" charset="0"/>
              <a:ea typeface="Intel Clear" panose="020B0604020203020204" pitchFamily="34" charset="0"/>
              <a:cs typeface="Intel Clear" panose="020B0604020203020204" pitchFamily="34" charset="0"/>
              <a:sym typeface="Helvetica Neue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112354-342E-49CE-8E3C-E078BBE1ADF7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D21D8AD-9194-4DBA-8221-7F294421810B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tx2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008318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Blue Section Break">
    <p:bg>
      <p:bgPr>
        <a:gradFill flip="none" rotWithShape="1">
          <a:gsLst>
            <a:gs pos="32000">
              <a:schemeClr val="tx2"/>
            </a:gs>
            <a:gs pos="95000">
              <a:srgbClr val="009FDF"/>
            </a:gs>
            <a:gs pos="78000">
              <a:srgbClr val="0071C5"/>
            </a:gs>
          </a:gsLst>
          <a:lin ang="1986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607484" y="2810749"/>
            <a:ext cx="10363200" cy="1362075"/>
          </a:xfrm>
        </p:spPr>
        <p:txBody>
          <a:bodyPr anchor="b" anchorCtr="0">
            <a:noAutofit/>
          </a:bodyPr>
          <a:lstStyle>
            <a:lvl1pPr algn="l">
              <a:lnSpc>
                <a:spcPct val="80000"/>
              </a:lnSpc>
              <a:defRPr sz="7200" b="0" cap="none" spc="0" baseline="0">
                <a:solidFill>
                  <a:schemeClr val="bg1">
                    <a:alpha val="90000"/>
                  </a:schemeClr>
                </a:solidFill>
                <a:latin typeface="Intel Clear Pro" panose="020B0804020202060201" pitchFamily="34" charset="0"/>
                <a:cs typeface="Intel Clear Pro" panose="020B0804020202060201" pitchFamily="34" charset="0"/>
              </a:defRPr>
            </a:lvl1pPr>
          </a:lstStyle>
          <a:p>
            <a:r>
              <a:rPr lang="en-US" dirty="0"/>
              <a:t>54pt Intel Clear Pro</a:t>
            </a:r>
            <a:br>
              <a:rPr lang="en-US" dirty="0"/>
            </a:br>
            <a:r>
              <a:rPr lang="en-US" dirty="0"/>
              <a:t>blue section break</a:t>
            </a:r>
          </a:p>
        </p:txBody>
      </p:sp>
      <p:sp>
        <p:nvSpPr>
          <p:cNvPr id="3" name="Text Placeholder 2"/>
          <p:cNvSpPr>
            <a:spLocks noGrp="1"/>
          </p:cNvSpPr>
          <p:nvPr userDrawn="1">
            <p:ph type="body" idx="1" hasCustomPrompt="1"/>
          </p:nvPr>
        </p:nvSpPr>
        <p:spPr>
          <a:xfrm>
            <a:off x="607484" y="4321533"/>
            <a:ext cx="10363200" cy="1500187"/>
          </a:xfrm>
        </p:spPr>
        <p:txBody>
          <a:bodyPr anchor="t" anchorCtr="0">
            <a:noAutofit/>
          </a:bodyPr>
          <a:lstStyle>
            <a:lvl1pPr marL="0" indent="0">
              <a:buNone/>
              <a:defRPr sz="2133" b="0" i="0" baseline="0">
                <a:solidFill>
                  <a:srgbClr val="F3D54E"/>
                </a:solidFill>
                <a:latin typeface="Intel Clear"/>
                <a:cs typeface="Intel Clear"/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16pt Intel Clear Subhead</a:t>
            </a:r>
          </a:p>
        </p:txBody>
      </p:sp>
    </p:spTree>
    <p:extLst>
      <p:ext uri="{BB962C8B-B14F-4D97-AF65-F5344CB8AC3E}">
        <p14:creationId xmlns:p14="http://schemas.microsoft.com/office/powerpoint/2010/main" val="234224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07484" y="411797"/>
            <a:ext cx="10972800" cy="1158240"/>
          </a:xfrm>
        </p:spPr>
        <p:txBody>
          <a:bodyPr/>
          <a:lstStyle>
            <a:lvl1pPr>
              <a:defRPr b="0" i="0" baseline="0">
                <a:solidFill>
                  <a:schemeClr val="tx2"/>
                </a:solidFill>
                <a:latin typeface="Intel Clear"/>
                <a:cs typeface="Intel Clear"/>
              </a:defRPr>
            </a:lvl1pPr>
          </a:lstStyle>
          <a:p>
            <a:r>
              <a:rPr lang="en-US" dirty="0"/>
              <a:t>28pt Intel Clear Headline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 hasCustomPrompt="1"/>
          </p:nvPr>
        </p:nvSpPr>
        <p:spPr>
          <a:xfrm>
            <a:off x="607484" y="1604434"/>
            <a:ext cx="10970683" cy="4567767"/>
          </a:xfrm>
        </p:spPr>
        <p:txBody>
          <a:bodyPr/>
          <a:lstStyle>
            <a:lvl1pPr>
              <a:defRPr>
                <a:solidFill>
                  <a:srgbClr val="0071C5"/>
                </a:solidFill>
              </a:defRPr>
            </a:lvl1pPr>
            <a:lvl2pPr>
              <a:defRPr sz="2400">
                <a:solidFill>
                  <a:schemeClr val="tx2"/>
                </a:solidFill>
              </a:defRPr>
            </a:lvl2pPr>
            <a:lvl3pPr>
              <a:defRPr sz="2400">
                <a:solidFill>
                  <a:schemeClr val="tx2"/>
                </a:solidFill>
              </a:defRPr>
            </a:lvl3pPr>
            <a:lvl4pPr>
              <a:defRPr sz="2133"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18pt Intel Clear body text</a:t>
            </a:r>
          </a:p>
          <a:p>
            <a:pPr lvl="1"/>
            <a:r>
              <a:rPr lang="en-US" dirty="0"/>
              <a:t>18pt Intel Clear bullet one</a:t>
            </a:r>
          </a:p>
          <a:p>
            <a:pPr lvl="2"/>
            <a:r>
              <a:rPr lang="en-US" dirty="0"/>
              <a:t>18pt Intel Clear sub-bullet</a:t>
            </a:r>
          </a:p>
          <a:p>
            <a:pPr lvl="3"/>
            <a:r>
              <a:rPr lang="en-US" dirty="0"/>
              <a:t>16pt Intel Clear fourth level</a:t>
            </a:r>
          </a:p>
          <a:p>
            <a:pPr lvl="4"/>
            <a:r>
              <a:rPr lang="en-US" dirty="0" err="1"/>
              <a:t>14pt</a:t>
            </a:r>
            <a:r>
              <a:rPr lang="en-US" dirty="0"/>
              <a:t> Intel Clear fifth level</a:t>
            </a:r>
          </a:p>
        </p:txBody>
      </p:sp>
    </p:spTree>
    <p:extLst>
      <p:ext uri="{BB962C8B-B14F-4D97-AF65-F5344CB8AC3E}">
        <p14:creationId xmlns:p14="http://schemas.microsoft.com/office/powerpoint/2010/main" val="2630374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Rectangle"/>
          <p:cNvSpPr/>
          <p:nvPr/>
        </p:nvSpPr>
        <p:spPr>
          <a:xfrm>
            <a:off x="1466513" y="-28456"/>
            <a:ext cx="3430768" cy="5421617"/>
          </a:xfrm>
          <a:prstGeom prst="rect">
            <a:avLst/>
          </a:prstGeom>
          <a:solidFill>
            <a:srgbClr val="E7E7E7">
              <a:alpha val="39000"/>
            </a:srgbClr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22" name="Title Text">
            <a:extLst>
              <a:ext uri="{FF2B5EF4-FFF2-40B4-BE49-F238E27FC236}">
                <a16:creationId xmlns:a16="http://schemas.microsoft.com/office/drawing/2014/main" id="{82EC668F-6093-6548-B182-47568630AF8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1895475" y="3585279"/>
            <a:ext cx="10972801" cy="10918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>
            <a:noAutofit/>
          </a:bodyPr>
          <a:lstStyle>
            <a:lvl1pPr>
              <a:defRPr sz="75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75 </a:t>
            </a:r>
            <a:r>
              <a:rPr lang="en-US" dirty="0" err="1"/>
              <a:t>pt</a:t>
            </a:r>
            <a:r>
              <a:rPr lang="en-US" dirty="0"/>
              <a:t> Intel Clear</a:t>
            </a:r>
            <a:endParaRPr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F87CC838-4D6E-4C99-A3F1-81F2913C62B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895475" y="3182315"/>
            <a:ext cx="10296524" cy="304800"/>
          </a:xfrm>
        </p:spPr>
        <p:txBody>
          <a:bodyPr>
            <a:normAutofit/>
          </a:bodyPr>
          <a:lstStyle>
            <a:lvl1pPr marL="0" indent="0">
              <a:buNone/>
              <a:defRPr sz="1600" b="1" i="0">
                <a:solidFill>
                  <a:schemeClr val="accent1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16pt Intel Clear Bold Intro: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00C3E650-A810-40D9-81A8-D3E73C9326E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908348" y="4778609"/>
            <a:ext cx="10283651" cy="326776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2"/>
                </a:solidFill>
                <a:latin typeface="Intel Clear" panose="020B0604020203020204" pitchFamily="34" charset="0"/>
                <a:ea typeface="Intel Clear" panose="020B0604020203020204" pitchFamily="34" charset="0"/>
                <a:cs typeface="Intel Clear" panose="020B0604020203020204" pitchFamily="34" charset="0"/>
              </a:defRPr>
            </a:lvl1pPr>
          </a:lstStyle>
          <a:p>
            <a:r>
              <a:rPr lang="en-US" dirty="0"/>
              <a:t>18pt Intel Clear Subhead, Date, Etc.</a:t>
            </a:r>
          </a:p>
        </p:txBody>
      </p:sp>
      <p:sp>
        <p:nvSpPr>
          <p:cNvPr id="10" name="Square">
            <a:extLst>
              <a:ext uri="{FF2B5EF4-FFF2-40B4-BE49-F238E27FC236}">
                <a16:creationId xmlns:a16="http://schemas.microsoft.com/office/drawing/2014/main" id="{99F366F8-DC49-4E0B-B131-1FB92CC518E3}"/>
              </a:ext>
            </a:extLst>
          </p:cNvPr>
          <p:cNvSpPr/>
          <p:nvPr userDrawn="1"/>
        </p:nvSpPr>
        <p:spPr>
          <a:xfrm>
            <a:off x="861107" y="5390896"/>
            <a:ext cx="607299" cy="607299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10443275-64C7-4249-92B8-990C3BB41279}"/>
              </a:ext>
            </a:extLst>
          </p:cNvPr>
          <p:cNvSpPr/>
          <p:nvPr userDrawn="1"/>
        </p:nvSpPr>
        <p:spPr>
          <a:xfrm>
            <a:off x="576067" y="5108797"/>
            <a:ext cx="286654" cy="282073"/>
          </a:xfrm>
          <a:prstGeom prst="rect">
            <a:avLst/>
          </a:prstGeom>
          <a:solidFill>
            <a:srgbClr val="00C7FD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sp>
        <p:nvSpPr>
          <p:cNvPr id="12" name="Square">
            <a:extLst>
              <a:ext uri="{FF2B5EF4-FFF2-40B4-BE49-F238E27FC236}">
                <a16:creationId xmlns:a16="http://schemas.microsoft.com/office/drawing/2014/main" id="{85908D9A-1608-44B4-A0A3-FC9E665728CA}"/>
              </a:ext>
            </a:extLst>
          </p:cNvPr>
          <p:cNvSpPr/>
          <p:nvPr userDrawn="1"/>
        </p:nvSpPr>
        <p:spPr>
          <a:xfrm>
            <a:off x="861107" y="4952474"/>
            <a:ext cx="157461" cy="157461"/>
          </a:xfrm>
          <a:prstGeom prst="rect">
            <a:avLst/>
          </a:prstGeom>
          <a:solidFill>
            <a:srgbClr val="2872C5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 defTabSz="412750">
              <a:lnSpc>
                <a:spcPct val="100000"/>
              </a:lnSpc>
              <a:spcBef>
                <a:spcPts val="0"/>
              </a:spcBef>
              <a:defRPr sz="3200">
                <a:solidFill>
                  <a:srgbClr val="026FC5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952F383-4862-4271-B541-5612120030D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6513" y="5992753"/>
            <a:ext cx="1031758" cy="384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75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</p:spTree>
    <p:extLst>
      <p:ext uri="{BB962C8B-B14F-4D97-AF65-F5344CB8AC3E}">
        <p14:creationId xmlns:p14="http://schemas.microsoft.com/office/powerpoint/2010/main" val="2554795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1673454"/>
            <a:ext cx="11010900" cy="4574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5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>
            <a:extLst>
              <a:ext uri="{FF2B5EF4-FFF2-40B4-BE49-F238E27FC236}">
                <a16:creationId xmlns:a16="http://schemas.microsoft.com/office/drawing/2014/main" id="{14C27936-4608-A44C-9C6E-3708646E2002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370" y="571500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0C540-99BD-45E3-99D2-78C2032EBE57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571370" y="2139953"/>
            <a:ext cx="11010900" cy="41084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D980C114-FE9A-4B63-B509-F59F1A2C55A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37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06991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2139951"/>
            <a:ext cx="5288525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4EEAA39-7062-4DCE-91B8-83056F818FA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11022013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918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Content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Text">
            <a:extLst>
              <a:ext uri="{FF2B5EF4-FFF2-40B4-BE49-F238E27FC236}">
                <a16:creationId xmlns:a16="http://schemas.microsoft.com/office/drawing/2014/main" id="{EBEEA47F-E66C-C546-A539-293E792A32CD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71501"/>
            <a:ext cx="11010901" cy="952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5712A-D685-7146-A64F-2AEC13EF76F9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571500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A8FE6631-4BAF-4E4B-B6F0-F9ED72A3155E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289113" y="1673402"/>
            <a:ext cx="5288525" cy="45848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323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, Conten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Text">
            <a:extLst>
              <a:ext uri="{FF2B5EF4-FFF2-40B4-BE49-F238E27FC236}">
                <a16:creationId xmlns:a16="http://schemas.microsoft.com/office/drawing/2014/main" id="{FAEAC0A3-8438-1245-A28C-64BC26BFB231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571500" y="567227"/>
            <a:ext cx="5755707" cy="9458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>
            <a:lvl1pPr>
              <a:defRPr sz="4000">
                <a:solidFill>
                  <a:srgbClr val="525252"/>
                </a:solidFill>
              </a:defRPr>
            </a:lvl1pPr>
          </a:lstStyle>
          <a:p>
            <a:r>
              <a:rPr lang="en-US" dirty="0"/>
              <a:t>40pt Intel Clear Light Text Goes Here</a:t>
            </a:r>
          </a:p>
        </p:txBody>
      </p:sp>
      <p:sp>
        <p:nvSpPr>
          <p:cNvPr id="25" name="Body Level One…">
            <a:extLst>
              <a:ext uri="{FF2B5EF4-FFF2-40B4-BE49-F238E27FC236}">
                <a16:creationId xmlns:a16="http://schemas.microsoft.com/office/drawing/2014/main" id="{6903F994-74B2-4D40-AA5F-7F3D24A00171}"/>
              </a:ext>
            </a:extLst>
          </p:cNvPr>
          <p:cNvSpPr txBox="1">
            <a:spLocks noGrp="1"/>
          </p:cNvSpPr>
          <p:nvPr>
            <p:ph idx="27" hasCustomPrompt="1"/>
          </p:nvPr>
        </p:nvSpPr>
        <p:spPr>
          <a:xfrm>
            <a:off x="6609331" y="2978828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26" name="Body Level One…">
            <a:extLst>
              <a:ext uri="{FF2B5EF4-FFF2-40B4-BE49-F238E27FC236}">
                <a16:creationId xmlns:a16="http://schemas.microsoft.com/office/drawing/2014/main" id="{BF74888E-798E-B543-94EF-279F3EA6E46B}"/>
              </a:ext>
            </a:extLst>
          </p:cNvPr>
          <p:cNvSpPr txBox="1">
            <a:spLocks noGrp="1"/>
          </p:cNvSpPr>
          <p:nvPr>
            <p:ph idx="28" hasCustomPrompt="1"/>
          </p:nvPr>
        </p:nvSpPr>
        <p:spPr>
          <a:xfrm>
            <a:off x="6609331" y="5929172"/>
            <a:ext cx="4668837" cy="3453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numCol="1">
            <a:normAutofit/>
          </a:bodyPr>
          <a:lstStyle>
            <a:lvl1pPr marL="0" marR="0" indent="0" algn="l" defTabSz="609600" eaLnBrk="1" fontAlgn="auto" latinLnBrk="0" hangingPunct="1">
              <a:lnSpc>
                <a:spcPts val="245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Image Caption 16pt gray text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C6455-4913-47BC-8232-AB0BABBA08C3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609331" y="571500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0" name="Picture Placeholder 4">
            <a:extLst>
              <a:ext uri="{FF2B5EF4-FFF2-40B4-BE49-F238E27FC236}">
                <a16:creationId xmlns:a16="http://schemas.microsoft.com/office/drawing/2014/main" id="{5CA48836-DAA2-4E4F-A22A-2F5682E12CEF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609331" y="3537061"/>
            <a:ext cx="4668837" cy="238125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0D3278-E8A7-4B14-A5ED-BE235CEC6F80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571500" y="2139952"/>
            <a:ext cx="5768944" cy="4118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03FD6E6-528D-49D5-BBAB-B26572C15F2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71500" y="1612901"/>
            <a:ext cx="5768944" cy="438150"/>
          </a:xfrm>
        </p:spPr>
        <p:txBody>
          <a:bodyPr>
            <a:noAutofit/>
          </a:bodyPr>
          <a:lstStyle>
            <a:lvl1pPr marL="0" indent="0">
              <a:buNone/>
              <a:defRPr sz="3200">
                <a:solidFill>
                  <a:schemeClr val="accent1"/>
                </a:solidFill>
                <a:latin typeface="+mn-lt"/>
              </a:defRPr>
            </a:lvl1pPr>
            <a:lvl2pPr marL="2286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10512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2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C80E488-8534-4743-924A-62CA17A7A192}"/>
              </a:ext>
            </a:extLst>
          </p:cNvPr>
          <p:cNvSpPr/>
          <p:nvPr userDrawn="1"/>
        </p:nvSpPr>
        <p:spPr>
          <a:xfrm>
            <a:off x="0" y="6407451"/>
            <a:ext cx="11736987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27ABEE-91E1-420E-AD52-066ECB7CBDFC}"/>
              </a:ext>
            </a:extLst>
          </p:cNvPr>
          <p:cNvSpPr/>
          <p:nvPr userDrawn="1"/>
        </p:nvSpPr>
        <p:spPr>
          <a:xfrm rot="5400000">
            <a:off x="8758537" y="2978453"/>
            <a:ext cx="6407450" cy="450549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592915" y="1524000"/>
            <a:ext cx="10972801" cy="47244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r>
              <a:rPr lang="en-US" dirty="0"/>
              <a:t>Body copy Intel clear light 28 point</a:t>
            </a:r>
          </a:p>
          <a:p>
            <a:pPr lvl="1"/>
            <a:r>
              <a:rPr lang="en-US" dirty="0"/>
              <a:t>Sub Bullet one 24 point</a:t>
            </a:r>
          </a:p>
          <a:p>
            <a:pPr lvl="2"/>
            <a:r>
              <a:rPr lang="en-US" dirty="0"/>
              <a:t>Sub Bullet two 20 point</a:t>
            </a:r>
          </a:p>
          <a:p>
            <a:pPr lvl="3"/>
            <a:r>
              <a:rPr lang="en-US" dirty="0"/>
              <a:t>Sub Bullet three 18 point</a:t>
            </a:r>
          </a:p>
          <a:p>
            <a:pPr lvl="4"/>
            <a:r>
              <a:rPr lang="en-US" dirty="0"/>
              <a:t>Sub Bullet four 16 point</a:t>
            </a:r>
            <a:br>
              <a:rPr lang="en-US" dirty="0"/>
            </a:br>
            <a:endParaRPr lang="en-US" dirty="0"/>
          </a:p>
          <a:p>
            <a:pPr lvl="2"/>
            <a:endParaRPr dirty="0"/>
          </a:p>
        </p:txBody>
      </p:sp>
      <p:sp>
        <p:nvSpPr>
          <p:cNvPr id="4" name="Title Text"/>
          <p:cNvSpPr txBox="1">
            <a:spLocks noGrp="1"/>
          </p:cNvSpPr>
          <p:nvPr>
            <p:ph type="title"/>
          </p:nvPr>
        </p:nvSpPr>
        <p:spPr>
          <a:xfrm>
            <a:off x="592916" y="571500"/>
            <a:ext cx="10972801" cy="8836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Autofit/>
          </a:bodyPr>
          <a:lstStyle/>
          <a:p>
            <a:r>
              <a:rPr lang="en-US" dirty="0"/>
              <a:t>40pt Intel Clear Light Text Goes Here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D33D527-2918-4752-A9A7-0BDBA010BB39}"/>
              </a:ext>
            </a:extLst>
          </p:cNvPr>
          <p:cNvSpPr/>
          <p:nvPr userDrawn="1"/>
        </p:nvSpPr>
        <p:spPr>
          <a:xfrm>
            <a:off x="5503530" y="6562504"/>
            <a:ext cx="118494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dirty="0">
                <a:solidFill>
                  <a:schemeClr val="bg2"/>
                </a:solidFill>
              </a:rPr>
              <a:t>Intel Confidential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E2005A-EE28-4562-A018-55A90BB1BA11}"/>
              </a:ext>
            </a:extLst>
          </p:cNvPr>
          <p:cNvSpPr/>
          <p:nvPr userDrawn="1"/>
        </p:nvSpPr>
        <p:spPr>
          <a:xfrm>
            <a:off x="483010" y="6562504"/>
            <a:ext cx="1766830" cy="23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1000" dirty="0">
                <a:solidFill>
                  <a:schemeClr val="bg2"/>
                </a:solidFill>
              </a:rPr>
              <a:t>Department or Event Name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DCACDBB0-BD96-446C-8F63-C56E4AA10FBD}"/>
              </a:ext>
            </a:extLst>
          </p:cNvPr>
          <p:cNvPicPr>
            <a:picLocks noChangeAspect="1"/>
          </p:cNvPicPr>
          <p:nvPr userDrawn="1"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11137466" y="6554735"/>
            <a:ext cx="476084" cy="1775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1520E06-BF98-49FF-91DB-15EBE855DD9E}"/>
              </a:ext>
            </a:extLst>
          </p:cNvPr>
          <p:cNvSpPr txBox="1"/>
          <p:nvPr userDrawn="1"/>
        </p:nvSpPr>
        <p:spPr>
          <a:xfrm>
            <a:off x="11908632" y="6579173"/>
            <a:ext cx="128240" cy="12311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 anchorCtr="0">
            <a:spAutoFit/>
          </a:bodyPr>
          <a:lstStyle/>
          <a:p>
            <a:pPr marL="0" marR="0" indent="0" algn="ctr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fld id="{4F6B73DA-0149-4325-A7B8-AE29BD4BC701}" type="slidenum">
              <a:rPr kumimoji="0" lang="en-US" sz="800" b="0" i="0" u="none" strike="noStrike" cap="none" spc="0" normalizeH="0" baseline="0" smtClean="0">
                <a:ln>
                  <a:noFill/>
                </a:ln>
                <a:solidFill>
                  <a:schemeClr val="bg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pPr marL="0" marR="0" indent="0" algn="ctr" defTabSz="2438338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t>‹#›</a:t>
            </a:fld>
            <a:endParaRPr kumimoji="0" lang="en-US" sz="800" b="0" i="0" u="none" strike="noStrike" cap="none" spc="0" normalizeH="0" baseline="0" dirty="0" err="1">
              <a:ln>
                <a:noFill/>
              </a:ln>
              <a:solidFill>
                <a:schemeClr val="bg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67" r:id="rId2"/>
    <p:sldLayoutId id="2147483766" r:id="rId3"/>
    <p:sldLayoutId id="2147483756" r:id="rId4"/>
    <p:sldLayoutId id="2147483759" r:id="rId5"/>
    <p:sldLayoutId id="2147483755" r:id="rId6"/>
    <p:sldLayoutId id="2147483722" r:id="rId7"/>
    <p:sldLayoutId id="2147483778" r:id="rId8"/>
    <p:sldLayoutId id="2147483724" r:id="rId9"/>
    <p:sldLayoutId id="2147483751" r:id="rId10"/>
    <p:sldLayoutId id="2147483730" r:id="rId11"/>
    <p:sldLayoutId id="2147483754" r:id="rId12"/>
    <p:sldLayoutId id="2147483761" r:id="rId13"/>
    <p:sldLayoutId id="2147483749" r:id="rId14"/>
    <p:sldLayoutId id="2147483746" r:id="rId15"/>
    <p:sldLayoutId id="2147483747" r:id="rId16"/>
    <p:sldLayoutId id="2147483769" r:id="rId17"/>
    <p:sldLayoutId id="2147483768" r:id="rId18"/>
    <p:sldLayoutId id="2147483723" r:id="rId19"/>
    <p:sldLayoutId id="2147483770" r:id="rId20"/>
    <p:sldLayoutId id="2147483771" r:id="rId21"/>
    <p:sldLayoutId id="2147483772" r:id="rId22"/>
    <p:sldLayoutId id="2147483745" r:id="rId23"/>
    <p:sldLayoutId id="2147483780" r:id="rId24"/>
    <p:sldLayoutId id="2147483744" r:id="rId25"/>
    <p:sldLayoutId id="2147483750" r:id="rId26"/>
    <p:sldLayoutId id="2147483782" r:id="rId27"/>
    <p:sldLayoutId id="2147483783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2pPr>
      <a:lvl3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3pPr>
      <a:lvl4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4pPr>
      <a:lvl5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5pPr>
      <a:lvl6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300" b="1" i="0" u="none" strike="noStrike" cap="none" spc="0" baseline="0">
          <a:solidFill>
            <a:srgbClr val="535353"/>
          </a:solidFill>
          <a:uFillTx/>
          <a:latin typeface="Helvetica"/>
          <a:ea typeface="Helvetica"/>
          <a:cs typeface="Helvetica"/>
          <a:sym typeface="Helvetica"/>
        </a:defRPr>
      </a:lvl9pPr>
    </p:titleStyle>
    <p:bodyStyle>
      <a:lvl1pPr marL="228600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Wingdings" pitchFamily="2" charset="2"/>
        <a:buChar char="§"/>
        <a:tabLst/>
        <a:defRPr sz="2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1pPr>
      <a:lvl2pPr marL="431800" marR="0" indent="-2032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2pPr>
      <a:lvl3pPr marL="686594" marR="0" indent="-197644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3pPr>
      <a:lvl4pPr marL="9199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8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4pPr>
      <a:lvl5pPr marL="1148557" marR="0" indent="-228600" algn="l" defTabSz="609600" eaLnBrk="1" latinLnBrk="0" hangingPunct="1">
        <a:lnSpc>
          <a:spcPct val="100000"/>
        </a:lnSpc>
        <a:spcBef>
          <a:spcPts val="12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b="0" i="0" u="none" strike="noStrike" cap="none" spc="0" baseline="0">
          <a:solidFill>
            <a:schemeClr val="bg2"/>
          </a:solidFill>
          <a:uFillTx/>
          <a:latin typeface="Intel Clear Light" panose="020B0404020203020204" pitchFamily="34" charset="0"/>
          <a:ea typeface="Intel Clear Light" panose="020B0404020203020204" pitchFamily="34" charset="0"/>
          <a:cs typeface="Intel Clear Light" panose="020B0404020203020204" pitchFamily="34" charset="0"/>
          <a:sym typeface="Helvetica"/>
        </a:defRPr>
      </a:lvl5pPr>
      <a:lvl6pPr marL="0" marR="0" indent="5715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6pPr>
      <a:lvl7pPr marL="0" marR="0" indent="6858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7pPr>
      <a:lvl8pPr marL="0" marR="0" indent="8001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8pPr>
      <a:lvl9pPr marL="0" marR="0" indent="914400" algn="l" defTabSz="60960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rgbClr val="5E5E5E"/>
          </a:solidFill>
          <a:uFillTx/>
          <a:latin typeface="Helvetica"/>
          <a:ea typeface="Helvetica"/>
          <a:cs typeface="Helvetica"/>
          <a:sym typeface="Helvetica"/>
        </a:defRPr>
      </a:lvl9pPr>
    </p:bodyStyle>
    <p:otherStyle>
      <a:lvl1pPr marL="0" marR="0" indent="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1pPr>
      <a:lvl2pPr marL="0" marR="0" indent="228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2pPr>
      <a:lvl3pPr marL="0" marR="0" indent="457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3pPr>
      <a:lvl4pPr marL="0" marR="0" indent="685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4pPr>
      <a:lvl5pPr marL="0" marR="0" indent="9144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5pPr>
      <a:lvl6pPr marL="0" marR="0" indent="11430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6pPr>
      <a:lvl7pPr marL="0" marR="0" indent="13716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7pPr>
      <a:lvl8pPr marL="0" marR="0" indent="16002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8pPr>
      <a:lvl9pPr marL="0" marR="0" indent="1828800" algn="r" defTabSz="60960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l Clear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103_DFF0BC0E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microsoft.com/office/2018/10/relationships/comments" Target="../comments/modernComment_1104_7EBCDC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microsoft.com/office/2018/10/relationships/comments" Target="../comments/modernComment_1102_FB40E0EA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ntel-innersource/applications.infrastructure.data-center.jenkins.prt-int-cluster/blob/main/cluster-pipelines/SierraForest-AP/Main/Jenkinsfile.cluster-srf-ap-burnin" TargetMode="External"/><Relationship Id="rId2" Type="http://schemas.openxmlformats.org/officeDocument/2006/relationships/hyperlink" Target="https://wiki.ith.intel.com/pages/viewpage.action?pageId=3431182538" TargetMode="External"/><Relationship Id="rId1" Type="http://schemas.openxmlformats.org/officeDocument/2006/relationships/slideLayout" Target="../slideLayouts/slideLayout28.xml"/><Relationship Id="rId5" Type="http://schemas.openxmlformats.org/officeDocument/2006/relationships/hyperlink" Target="https://grafana02.jf.sova.intel.com/goto/lAycupZNk?orgId=1" TargetMode="External"/><Relationship Id="rId4" Type="http://schemas.openxmlformats.org/officeDocument/2006/relationships/hyperlink" Target="http://kibana.zp31k1.deacluster.intel.com:5601/goto/e033cd00-94d9-11ef-8294-1f5ffd6c05b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36.jpeg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ith.intel.com/pages/viewpage.action?pageId=2121206941" TargetMode="External"/><Relationship Id="rId1" Type="http://schemas.openxmlformats.org/officeDocument/2006/relationships/slideLayout" Target="../slideLayouts/slideLayout2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70F6B-BA78-4124-B7BB-EDF271BD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7361" y="1942801"/>
            <a:ext cx="10972801" cy="1091827"/>
          </a:xfrm>
        </p:spPr>
        <p:txBody>
          <a:bodyPr lIns="0" tIns="0" rIns="0" bIns="0" anchor="t">
            <a:noAutofit/>
          </a:bodyPr>
          <a:lstStyle/>
          <a:p>
            <a:r>
              <a:rPr lang="en-US" sz="6600" dirty="0">
                <a:latin typeface="Intel Clear Light"/>
              </a:rPr>
              <a:t>Cluster Pipeline Execution and Analysis</a:t>
            </a:r>
            <a:endParaRPr lang="en-US" sz="66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F18C7-CBED-4E1D-B1DA-5B26FC8A0B9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908348" y="2729828"/>
            <a:ext cx="10296524" cy="3048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B6C6D-7B9D-431B-BD41-83E027CF3E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315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44C9-E673-49DC-BCD6-30A8E797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a Pipeline</a:t>
            </a:r>
            <a:r>
              <a:rPr lang="zh-TW" altLang="en-US" dirty="0"/>
              <a:t> </a:t>
            </a:r>
            <a:endParaRPr lang="en-US" dirty="0"/>
          </a:p>
        </p:txBody>
      </p:sp>
      <p:pic>
        <p:nvPicPr>
          <p:cNvPr id="3" name="Content Placeholder 2" descr="A screenshot of a computer&#10;&#10;Description automatically generated">
            <a:extLst>
              <a:ext uri="{FF2B5EF4-FFF2-40B4-BE49-F238E27FC236}">
                <a16:creationId xmlns:a16="http://schemas.microsoft.com/office/drawing/2014/main" id="{F6EDE40E-0645-18F3-B0C9-D4E156A321C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22792" y="1149351"/>
            <a:ext cx="6438900" cy="45677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9009A5EE-7733-ACBA-63DC-ECC7975C3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3092" y="1566333"/>
            <a:ext cx="6937567" cy="456141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C93B1F-3D38-87CC-FC89-25A5F777E405}"/>
              </a:ext>
            </a:extLst>
          </p:cNvPr>
          <p:cNvSpPr/>
          <p:nvPr/>
        </p:nvSpPr>
        <p:spPr>
          <a:xfrm>
            <a:off x="327055" y="1999442"/>
            <a:ext cx="1602510" cy="22688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04458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54CFB-81EE-0229-2EA2-8776D451F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0592" y="390525"/>
            <a:ext cx="11010816" cy="952499"/>
          </a:xfrm>
        </p:spPr>
        <p:txBody>
          <a:bodyPr/>
          <a:lstStyle/>
          <a:p>
            <a:r>
              <a:rPr lang="en-US"/>
              <a:t>Sirloin goal : </a:t>
            </a:r>
            <a:r>
              <a:rPr lang="en-US" err="1"/>
              <a:t>ValidationOps</a:t>
            </a:r>
            <a:r>
              <a:rPr lang="en-US"/>
              <a:t> using automated operation flow w/o man-involved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393E4A-1648-A327-C7CA-14CB1057D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353" y="1523999"/>
            <a:ext cx="10610850" cy="4627385"/>
          </a:xfrm>
          <a:prstGeom prst="rect">
            <a:avLst/>
          </a:prstGeom>
          <a:ln w="127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230CE7-3857-6900-E771-68E9553C663A}"/>
              </a:ext>
            </a:extLst>
          </p:cNvPr>
          <p:cNvSpPr txBox="1"/>
          <p:nvPr/>
        </p:nvSpPr>
        <p:spPr>
          <a:xfrm>
            <a:off x="733295" y="6177602"/>
            <a:ext cx="6096000" cy="25923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/>
              <a:t>https://wiki.ith.intel.com/display/ScaleCluster/ValidationOps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714746-97D5-48F9-3CC9-D74415E1069C}"/>
              </a:ext>
            </a:extLst>
          </p:cNvPr>
          <p:cNvSpPr/>
          <p:nvPr/>
        </p:nvSpPr>
        <p:spPr>
          <a:xfrm>
            <a:off x="809797" y="5781454"/>
            <a:ext cx="191230" cy="17100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F64C2A-43E0-DE58-75C9-EB752D7DBF37}"/>
              </a:ext>
            </a:extLst>
          </p:cNvPr>
          <p:cNvSpPr/>
          <p:nvPr/>
        </p:nvSpPr>
        <p:spPr>
          <a:xfrm>
            <a:off x="809797" y="5514976"/>
            <a:ext cx="191230" cy="171006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C99854-02CB-996A-4B10-CAA18FA85ED6}"/>
              </a:ext>
            </a:extLst>
          </p:cNvPr>
          <p:cNvSpPr txBox="1"/>
          <p:nvPr/>
        </p:nvSpPr>
        <p:spPr>
          <a:xfrm>
            <a:off x="1039085" y="5492757"/>
            <a:ext cx="1607419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complete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FE379-6696-0F58-00AE-FC79FDE7837D}"/>
              </a:ext>
            </a:extLst>
          </p:cNvPr>
          <p:cNvSpPr txBox="1"/>
          <p:nvPr/>
        </p:nvSpPr>
        <p:spPr>
          <a:xfrm>
            <a:off x="1048710" y="5759235"/>
            <a:ext cx="1607419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WIP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631F75-2C8F-269E-E057-2846603FC48D}"/>
              </a:ext>
            </a:extLst>
          </p:cNvPr>
          <p:cNvCxnSpPr/>
          <p:nvPr/>
        </p:nvCxnSpPr>
        <p:spPr>
          <a:xfrm>
            <a:off x="809797" y="5361272"/>
            <a:ext cx="191230" cy="0"/>
          </a:xfrm>
          <a:prstGeom prst="line">
            <a:avLst/>
          </a:prstGeom>
          <a:ln w="19050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1C7D589-4F72-02A7-A66B-48ABBD827560}"/>
              </a:ext>
            </a:extLst>
          </p:cNvPr>
          <p:cNvSpPr txBox="1"/>
          <p:nvPr/>
        </p:nvSpPr>
        <p:spPr>
          <a:xfrm>
            <a:off x="1048710" y="5246535"/>
            <a:ext cx="1607419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d</a:t>
            </a:r>
            <a:r>
              <a:rPr kumimoji="0" lang="en-US" sz="1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ata flow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A3991B-2FF0-7126-9342-7CF4460A3816}"/>
              </a:ext>
            </a:extLst>
          </p:cNvPr>
          <p:cNvSpPr/>
          <p:nvPr/>
        </p:nvSpPr>
        <p:spPr>
          <a:xfrm>
            <a:off x="809797" y="5030995"/>
            <a:ext cx="191230" cy="171006"/>
          </a:xfrm>
          <a:prstGeom prst="rect">
            <a:avLst/>
          </a:prstGeom>
          <a:noFill/>
          <a:ln w="12700" cap="flat">
            <a:solidFill>
              <a:schemeClr val="bg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F2EEFD-7D31-2DE4-EB56-43BA56A7E579}"/>
              </a:ext>
            </a:extLst>
          </p:cNvPr>
          <p:cNvSpPr txBox="1"/>
          <p:nvPr/>
        </p:nvSpPr>
        <p:spPr>
          <a:xfrm>
            <a:off x="1048709" y="5005574"/>
            <a:ext cx="2445261" cy="2154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zh-CN" sz="1400" b="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other teams</a:t>
            </a:r>
            <a:endParaRPr kumimoji="0" lang="en-US" sz="140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67022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8AD985-19EF-4CC4-D286-2F7FDE5E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" y="1355182"/>
            <a:ext cx="11999495" cy="4147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17076E-D4FF-7709-0CD0-38DA49F1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our validation cycle : a node state transition</a:t>
            </a:r>
          </a:p>
        </p:txBody>
      </p:sp>
    </p:spTree>
    <p:extLst>
      <p:ext uri="{BB962C8B-B14F-4D97-AF65-F5344CB8AC3E}">
        <p14:creationId xmlns:p14="http://schemas.microsoft.com/office/powerpoint/2010/main" val="375709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A33571-94B4-10EA-95D6-9B90BA3EB884}"/>
              </a:ext>
            </a:extLst>
          </p:cNvPr>
          <p:cNvSpPr txBox="1"/>
          <p:nvPr/>
        </p:nvSpPr>
        <p:spPr>
          <a:xfrm>
            <a:off x="9023256" y="6203859"/>
            <a:ext cx="3130981" cy="16158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050">
                <a:solidFill>
                  <a:schemeClr val="tx2"/>
                </a:solidFill>
              </a:rPr>
              <a:t>The statistics is based on the data from 7/15-9/23</a:t>
            </a:r>
            <a:endParaRPr kumimoji="0" lang="en-US" sz="1050" b="0" i="0" u="none" strike="noStrike" cap="none" spc="0" normalizeH="0" baseline="0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474905-B46B-0CF2-E964-9A8C6DBDBB9E}"/>
              </a:ext>
            </a:extLst>
          </p:cNvPr>
          <p:cNvGrpSpPr/>
          <p:nvPr/>
        </p:nvGrpSpPr>
        <p:grpSpPr>
          <a:xfrm>
            <a:off x="213336" y="4483744"/>
            <a:ext cx="5965013" cy="1453919"/>
            <a:chOff x="213336" y="4411663"/>
            <a:chExt cx="5965013" cy="1453919"/>
          </a:xfrm>
        </p:grpSpPr>
        <p:pic>
          <p:nvPicPr>
            <p:cNvPr id="16" name="Picture 15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8C85B12D-7B84-425F-1DA6-81C6D23A47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39193" r="96" b="613"/>
            <a:stretch/>
          </p:blipFill>
          <p:spPr>
            <a:xfrm>
              <a:off x="816127" y="4411663"/>
              <a:ext cx="5362222" cy="1453919"/>
            </a:xfrm>
            <a:prstGeom prst="rect">
              <a:avLst/>
            </a:prstGeom>
          </p:spPr>
        </p:pic>
        <p:pic>
          <p:nvPicPr>
            <p:cNvPr id="22" name="Picture 21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14CBB150-AEF2-3FED-F2B2-C100B6653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93180" b="3685"/>
            <a:stretch/>
          </p:blipFill>
          <p:spPr>
            <a:xfrm>
              <a:off x="213336" y="4411663"/>
              <a:ext cx="602403" cy="1408989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8CA4AF5-9F11-F6AE-FDAC-138E48C76CA2}"/>
                </a:ext>
              </a:extLst>
            </p:cNvPr>
            <p:cNvSpPr/>
            <p:nvPr/>
          </p:nvSpPr>
          <p:spPr>
            <a:xfrm>
              <a:off x="214221" y="4753679"/>
              <a:ext cx="3065816" cy="261047"/>
            </a:xfrm>
            <a:prstGeom prst="rect">
              <a:avLst/>
            </a:prstGeom>
            <a:noFill/>
            <a:ln w="28575" cap="flat">
              <a:solidFill>
                <a:srgbClr val="FF0000"/>
              </a:solidFill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en-US" sz="32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4BCE61E-8916-E293-E3B9-1973FE0FB55A}"/>
              </a:ext>
            </a:extLst>
          </p:cNvPr>
          <p:cNvGrpSpPr/>
          <p:nvPr/>
        </p:nvGrpSpPr>
        <p:grpSpPr>
          <a:xfrm>
            <a:off x="6380916" y="1388835"/>
            <a:ext cx="6684451" cy="1846659"/>
            <a:chOff x="6098262" y="1679932"/>
            <a:chExt cx="6684451" cy="184665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AECD28B-6AEB-9FF5-0C47-27A2FBAD0247}"/>
                </a:ext>
              </a:extLst>
            </p:cNvPr>
            <p:cNvSpPr txBox="1"/>
            <p:nvPr/>
          </p:nvSpPr>
          <p:spPr>
            <a:xfrm>
              <a:off x="6098262" y="1679932"/>
              <a:ext cx="6684451" cy="1846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2438338">
                <a:lnSpc>
                  <a:spcPct val="100000"/>
                </a:lnSpc>
                <a:spcBef>
                  <a:spcPts val="0"/>
                </a:spcBef>
              </a:pPr>
              <a:r>
                <a:rPr lang="en-US" b="1"/>
                <a:t>Significant speed-up achieved:</a:t>
              </a:r>
            </a:p>
            <a:p>
              <a:pPr marL="342900" indent="-342900" defTabSz="2438338">
                <a:lnSpc>
                  <a:spcPct val="100000"/>
                </a:lnSpc>
                <a:spcBef>
                  <a:spcPts val="0"/>
                </a:spcBef>
                <a:buFont typeface="Arial"/>
                <a:buChar char="•"/>
              </a:pPr>
              <a:r>
                <a:rPr lang="en-US"/>
                <a:t> </a:t>
              </a:r>
              <a:r>
                <a:rPr lang="en-US">
                  <a:solidFill>
                    <a:srgbClr val="FF0000"/>
                  </a:solidFill>
                </a:rPr>
                <a:t>340x</a:t>
              </a:r>
              <a:r>
                <a:rPr lang="en-US"/>
                <a:t> in </a:t>
              </a:r>
              <a:r>
                <a:rPr lang="en-US" i="1"/>
                <a:t>READY</a:t>
              </a:r>
              <a:r>
                <a:rPr lang="en-US"/>
                <a:t> states</a:t>
              </a:r>
            </a:p>
            <a:p>
              <a:pPr marL="342900" indent="-342900" defTabSz="2438338">
                <a:lnSpc>
                  <a:spcPct val="100000"/>
                </a:lnSpc>
                <a:spcBef>
                  <a:spcPts val="0"/>
                </a:spcBef>
                <a:buFont typeface="Arial"/>
                <a:buChar char="•"/>
              </a:pPr>
              <a:endParaRPr lang="en-US"/>
            </a:p>
            <a:p>
              <a:pPr marL="342900" indent="-342900" defTabSz="2438338">
                <a:lnSpc>
                  <a:spcPct val="100000"/>
                </a:lnSpc>
                <a:spcBef>
                  <a:spcPts val="0"/>
                </a:spcBef>
                <a:buFont typeface="Arial"/>
                <a:buChar char="•"/>
              </a:pPr>
              <a:endParaRPr lang="en-US"/>
            </a:p>
            <a:p>
              <a:pPr marL="342900" indent="-342900" defTabSz="2438338">
                <a:lnSpc>
                  <a:spcPct val="100000"/>
                </a:lnSpc>
                <a:spcBef>
                  <a:spcPts val="0"/>
                </a:spcBef>
                <a:buFont typeface="Arial"/>
                <a:buChar char="•"/>
              </a:pPr>
              <a:r>
                <a:rPr lang="en-US"/>
                <a:t> </a:t>
              </a:r>
              <a:r>
                <a:rPr lang="en-US">
                  <a:solidFill>
                    <a:srgbClr val="FF0000"/>
                  </a:solidFill>
                </a:rPr>
                <a:t>0 waiting time</a:t>
              </a:r>
              <a:r>
                <a:rPr lang="en-US"/>
                <a:t> for </a:t>
              </a:r>
              <a:r>
                <a:rPr lang="en-US" err="1"/>
                <a:t>PythonSV</a:t>
              </a:r>
              <a:r>
                <a:rPr lang="en-US"/>
                <a:t> collection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C5DB9BA-000C-59EB-BF74-7A358A11BE90}"/>
                </a:ext>
              </a:extLst>
            </p:cNvPr>
            <p:cNvGrpSpPr/>
            <p:nvPr/>
          </p:nvGrpSpPr>
          <p:grpSpPr>
            <a:xfrm>
              <a:off x="6770030" y="2588757"/>
              <a:ext cx="4417501" cy="430887"/>
              <a:chOff x="6770030" y="2588757"/>
              <a:chExt cx="4417501" cy="430887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616CADC-FBD2-03BD-F5CB-F6CA28B8FF59}"/>
                  </a:ext>
                </a:extLst>
              </p:cNvPr>
              <p:cNvSpPr txBox="1"/>
              <p:nvPr/>
            </p:nvSpPr>
            <p:spPr>
              <a:xfrm>
                <a:off x="6770030" y="2656134"/>
                <a:ext cx="1157376" cy="30777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defTabSz="2438338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/>
                  <a:t>19 hours 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9792994-71CE-F020-46EB-AF1EAF474BD6}"/>
                  </a:ext>
                </a:extLst>
              </p:cNvPr>
              <p:cNvSpPr txBox="1"/>
              <p:nvPr/>
            </p:nvSpPr>
            <p:spPr>
              <a:xfrm>
                <a:off x="8864827" y="2588757"/>
                <a:ext cx="2322704" cy="430887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0" tIns="0" rIns="0" bIns="0" numCol="1" spcCol="3810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defTabSz="2438338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800" b="1">
                    <a:highlight>
                      <a:srgbClr val="FFFF00"/>
                    </a:highlight>
                  </a:rPr>
                  <a:t>201</a:t>
                </a:r>
                <a:r>
                  <a:rPr lang="en-US" sz="2800">
                    <a:highlight>
                      <a:srgbClr val="FFFF00"/>
                    </a:highlight>
                  </a:rPr>
                  <a:t> seconds 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65651611-5A78-B705-084E-C3416F2D5B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7406" y="2810804"/>
                <a:ext cx="802716" cy="0"/>
              </a:xfrm>
              <a:prstGeom prst="straightConnector1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miter lim="400000"/>
                <a:headEnd type="none"/>
                <a:tailEnd type="arrow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</p:cxn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19CBB4D-FFCD-580A-2248-6F5C5D4F5248}"/>
              </a:ext>
            </a:extLst>
          </p:cNvPr>
          <p:cNvSpPr txBox="1"/>
          <p:nvPr/>
        </p:nvSpPr>
        <p:spPr>
          <a:xfrm>
            <a:off x="6355637" y="3720350"/>
            <a:ext cx="5795451" cy="221599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b="1"/>
              <a:t>Potential speed-up:</a:t>
            </a:r>
          </a:p>
          <a:p>
            <a:pPr marL="342900" indent="-342900" defTabSz="2438338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215x</a:t>
            </a:r>
            <a:r>
              <a:rPr lang="en-US"/>
              <a:t> in </a:t>
            </a:r>
            <a:r>
              <a:rPr lang="en-US" i="1"/>
              <a:t>COMPLETED</a:t>
            </a:r>
            <a:r>
              <a:rPr lang="en-US"/>
              <a:t> states</a:t>
            </a:r>
          </a:p>
          <a:p>
            <a:pPr marL="342900" indent="-342900" defTabSz="2438338">
              <a:lnSpc>
                <a:spcPct val="100000"/>
              </a:lnSpc>
              <a:spcBef>
                <a:spcPts val="0"/>
              </a:spcBef>
              <a:buFont typeface="Arial,Sans-Serif"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233x</a:t>
            </a:r>
            <a:r>
              <a:rPr lang="en-US"/>
              <a:t> in </a:t>
            </a:r>
            <a:r>
              <a:rPr lang="en-US" i="1"/>
              <a:t>RE-RUN</a:t>
            </a:r>
            <a:r>
              <a:rPr lang="en-US"/>
              <a:t> states</a:t>
            </a:r>
            <a:endParaRPr lang="en-US">
              <a:solidFill>
                <a:srgbClr val="FFFFFF"/>
              </a:solidFill>
            </a:endParaRPr>
          </a:p>
          <a:p>
            <a:pPr marL="342900" indent="-342900" defTabSz="2438338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No time will be wasted</a:t>
            </a:r>
            <a:r>
              <a:rPr lang="en-US"/>
              <a:t> creating</a:t>
            </a:r>
            <a:endParaRPr lang="en-US" sz="1400">
              <a:solidFill>
                <a:srgbClr val="7F7F7F"/>
              </a:solidFill>
            </a:endParaRPr>
          </a:p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/>
              <a:t>      manual HSDs for not-ready nodes.</a:t>
            </a:r>
            <a:br>
              <a:rPr lang="en-US"/>
            </a:br>
            <a:r>
              <a:rPr lang="en-US"/>
              <a:t>      </a:t>
            </a:r>
            <a:r>
              <a:rPr lang="en-US" sz="1600">
                <a:solidFill>
                  <a:schemeClr val="tx1">
                    <a:lumMod val="50000"/>
                  </a:schemeClr>
                </a:solidFill>
              </a:rPr>
              <a:t>(Save 4 hour/day/triage team)</a:t>
            </a:r>
            <a:endParaRPr lang="en-US" sz="140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7140BD-D4C0-FC9F-E9E6-BC4FFC8FE4A0}"/>
              </a:ext>
            </a:extLst>
          </p:cNvPr>
          <p:cNvSpPr txBox="1">
            <a:spLocks/>
          </p:cNvSpPr>
          <p:nvPr/>
        </p:nvSpPr>
        <p:spPr>
          <a:xfrm>
            <a:off x="590592" y="390525"/>
            <a:ext cx="11010816" cy="9524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t">
            <a:noAutofit/>
          </a:bodyPr>
          <a:lstStyle>
            <a:lvl1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0" i="0" u="none" strike="noStrike" cap="none" spc="0" baseline="0">
                <a:solidFill>
                  <a:schemeClr val="tx2"/>
                </a:solidFill>
                <a:uFillTx/>
                <a:latin typeface="+mj-lt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2pPr>
            <a:lvl3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3pPr>
            <a:lvl4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4pPr>
            <a:lvl5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5pPr>
            <a:lvl6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0" algn="l" defTabSz="60960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300" b="1" i="0" u="none" strike="noStrike" cap="none" spc="0" baseline="0">
                <a:solidFill>
                  <a:srgbClr val="535353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pPr hangingPunct="1"/>
            <a:r>
              <a:rPr lang="en-US"/>
              <a:t>Speed up validation by automated operation flow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0219CF-AE2D-A33B-BF53-990B251825C0}"/>
              </a:ext>
            </a:extLst>
          </p:cNvPr>
          <p:cNvGrpSpPr/>
          <p:nvPr/>
        </p:nvGrpSpPr>
        <p:grpSpPr>
          <a:xfrm>
            <a:off x="113466" y="1337349"/>
            <a:ext cx="6266891" cy="2935908"/>
            <a:chOff x="113466" y="1388835"/>
            <a:chExt cx="6060946" cy="2771153"/>
          </a:xfrm>
        </p:grpSpPr>
        <p:pic>
          <p:nvPicPr>
            <p:cNvPr id="10" name="Picture 9" descr="A graph with a line graph&#10;&#10;Description automatically generated">
              <a:extLst>
                <a:ext uri="{FF2B5EF4-FFF2-40B4-BE49-F238E27FC236}">
                  <a16:creationId xmlns:a16="http://schemas.microsoft.com/office/drawing/2014/main" id="{229E1DED-2CF4-A550-B8D1-A5BAC08D2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952" r="157" b="397"/>
            <a:stretch/>
          </p:blipFill>
          <p:spPr>
            <a:xfrm>
              <a:off x="113466" y="1643168"/>
              <a:ext cx="5807956" cy="2516820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84B12E0A-CB84-F26C-39BA-BFE53B3DCC48}"/>
                </a:ext>
              </a:extLst>
            </p:cNvPr>
            <p:cNvSpPr txBox="1"/>
            <p:nvPr/>
          </p:nvSpPr>
          <p:spPr>
            <a:xfrm>
              <a:off x="911911" y="1388835"/>
              <a:ext cx="5262501" cy="2462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2438338">
                <a:lnSpc>
                  <a:spcPct val="100000"/>
                </a:lnSpc>
                <a:spcBef>
                  <a:spcPts val="0"/>
                </a:spcBef>
              </a:pPr>
              <a:r>
                <a:rPr lang="en-US" sz="1600">
                  <a:solidFill>
                    <a:schemeClr val="tx2"/>
                  </a:solidFill>
                </a:rPr>
                <a:t>Duration of RDY states while </a:t>
              </a:r>
              <a:r>
                <a:rPr lang="en-US" sz="1600" err="1">
                  <a:solidFill>
                    <a:schemeClr val="tx2"/>
                  </a:solidFill>
                </a:rPr>
                <a:t>AutoTrigger</a:t>
              </a:r>
              <a:r>
                <a:rPr lang="en-US" sz="1600">
                  <a:solidFill>
                    <a:schemeClr val="tx2"/>
                  </a:solidFill>
                </a:rPr>
                <a:t> is applied</a:t>
              </a:r>
              <a:endParaRPr lang="en-US" sz="1600" i="0" u="none" strike="noStrike" cap="none" spc="0" normalizeH="0" baseline="0">
                <a:ln>
                  <a:noFill/>
                </a:ln>
                <a:solidFill>
                  <a:schemeClr val="tx2"/>
                </a:solidFill>
                <a:effectLst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59C90C-CCD9-AAD8-BB0F-25E58E786BD9}"/>
                </a:ext>
              </a:extLst>
            </p:cNvPr>
            <p:cNvSpPr txBox="1"/>
            <p:nvPr/>
          </p:nvSpPr>
          <p:spPr>
            <a:xfrm>
              <a:off x="3875847" y="2013862"/>
              <a:ext cx="1044671" cy="286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2438338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>
                  <a:solidFill>
                    <a:srgbClr val="6B4579"/>
                  </a:solidFill>
                </a:rPr>
                <a:t>Apply rate</a:t>
              </a:r>
              <a:endParaRPr lang="en-US" sz="1800" b="0" i="0" u="none" strike="noStrike" cap="none" spc="0" normalizeH="0" baseline="0">
                <a:ln>
                  <a:noFill/>
                </a:ln>
                <a:solidFill>
                  <a:srgbClr val="6B4579"/>
                </a:solidFill>
                <a:effectLst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7865BE-8A5B-EB57-B93F-8B52B85E3087}"/>
                </a:ext>
              </a:extLst>
            </p:cNvPr>
            <p:cNvSpPr txBox="1"/>
            <p:nvPr/>
          </p:nvSpPr>
          <p:spPr>
            <a:xfrm>
              <a:off x="3875847" y="3585564"/>
              <a:ext cx="1044671" cy="28676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0" tIns="0" rIns="0" bIns="0" numCol="1" spcCol="3810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defTabSz="2438338">
                <a:lnSpc>
                  <a:spcPct val="100000"/>
                </a:lnSpc>
                <a:spcBef>
                  <a:spcPts val="0"/>
                </a:spcBef>
              </a:pPr>
              <a:r>
                <a:rPr lang="en-US" sz="1800">
                  <a:solidFill>
                    <a:srgbClr val="18AD74"/>
                  </a:solidFill>
                </a:rPr>
                <a:t>Duration</a:t>
              </a:r>
              <a:endParaRPr lang="en-US">
                <a:solidFill>
                  <a:srgbClr val="18AD7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6306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C8AD985-19EF-4CC4-D286-2F7FDE5E7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52" y="1355182"/>
            <a:ext cx="11999495" cy="41476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17076E-D4FF-7709-0CD0-38DA49F1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/>
              <a:t>Speed-ups by pool states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D3A4E4-6B81-F46C-FE42-7D5D16BC0337}"/>
              </a:ext>
            </a:extLst>
          </p:cNvPr>
          <p:cNvSpPr txBox="1"/>
          <p:nvPr/>
        </p:nvSpPr>
        <p:spPr>
          <a:xfrm>
            <a:off x="5792442" y="3584278"/>
            <a:ext cx="99576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18AD74"/>
                </a:solidFill>
              </a:rPr>
              <a:t>340x</a:t>
            </a:r>
            <a:endParaRPr lang="en-US">
              <a:solidFill>
                <a:srgbClr val="18AD74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35B8FE-DFBE-FA64-18A0-C3F5914B9E87}"/>
              </a:ext>
            </a:extLst>
          </p:cNvPr>
          <p:cNvSpPr txBox="1"/>
          <p:nvPr/>
        </p:nvSpPr>
        <p:spPr>
          <a:xfrm>
            <a:off x="4767497" y="4296811"/>
            <a:ext cx="99576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rgbClr val="FF9900"/>
                </a:solidFill>
              </a:rPr>
              <a:t>215x</a:t>
            </a:r>
            <a:endParaRPr lang="en-US">
              <a:solidFill>
                <a:srgbClr val="FF99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FCAAB-2CA4-F979-4305-C3843343DCD5}"/>
              </a:ext>
            </a:extLst>
          </p:cNvPr>
          <p:cNvSpPr txBox="1"/>
          <p:nvPr/>
        </p:nvSpPr>
        <p:spPr>
          <a:xfrm>
            <a:off x="7307934" y="2246310"/>
            <a:ext cx="99576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b="1">
                <a:solidFill>
                  <a:schemeClr val="accent1">
                    <a:lumMod val="60000"/>
                    <a:lumOff val="40000"/>
                  </a:schemeClr>
                </a:solidFill>
              </a:rPr>
              <a:t>233x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9A37AFB-7DE9-950B-11EE-DA21C6838C08}"/>
              </a:ext>
            </a:extLst>
          </p:cNvPr>
          <p:cNvSpPr/>
          <p:nvPr/>
        </p:nvSpPr>
        <p:spPr>
          <a:xfrm>
            <a:off x="6527664" y="3209026"/>
            <a:ext cx="1437393" cy="764876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9FDEF8F-47C7-D713-28C6-A284312DECB6}"/>
              </a:ext>
            </a:extLst>
          </p:cNvPr>
          <p:cNvSpPr/>
          <p:nvPr/>
        </p:nvSpPr>
        <p:spPr>
          <a:xfrm>
            <a:off x="6527664" y="3209026"/>
            <a:ext cx="1437393" cy="764876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rgbClr val="18AD7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41ED48-0046-5AFD-2338-F44B46697301}"/>
              </a:ext>
            </a:extLst>
          </p:cNvPr>
          <p:cNvSpPr/>
          <p:nvPr/>
        </p:nvSpPr>
        <p:spPr>
          <a:xfrm>
            <a:off x="8718429" y="2208902"/>
            <a:ext cx="1130062" cy="4754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A6806F6-077B-9985-CBFE-D94580B740ED}"/>
              </a:ext>
            </a:extLst>
          </p:cNvPr>
          <p:cNvSpPr/>
          <p:nvPr/>
        </p:nvSpPr>
        <p:spPr>
          <a:xfrm>
            <a:off x="4633196" y="3357357"/>
            <a:ext cx="1130062" cy="4754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rgbClr val="FF99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7505B20-D79A-360D-5702-1F138AEC524E}"/>
              </a:ext>
            </a:extLst>
          </p:cNvPr>
          <p:cNvSpPr/>
          <p:nvPr/>
        </p:nvSpPr>
        <p:spPr>
          <a:xfrm>
            <a:off x="4633196" y="3357357"/>
            <a:ext cx="1130062" cy="4754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rgbClr val="18AD74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2CE50C8-0A13-6BA2-BE16-FB89418F7214}"/>
              </a:ext>
            </a:extLst>
          </p:cNvPr>
          <p:cNvSpPr/>
          <p:nvPr/>
        </p:nvSpPr>
        <p:spPr>
          <a:xfrm>
            <a:off x="6675752" y="4865756"/>
            <a:ext cx="1130062" cy="475488"/>
          </a:xfrm>
          <a:prstGeom prst="roundRect">
            <a:avLst>
              <a:gd name="adj" fmla="val 50000"/>
            </a:avLst>
          </a:prstGeom>
          <a:noFill/>
          <a:ln w="38100" cap="flat">
            <a:solidFill>
              <a:srgbClr val="FF99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533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28">
            <a:extLst>
              <a:ext uri="{FF2B5EF4-FFF2-40B4-BE49-F238E27FC236}">
                <a16:creationId xmlns:a16="http://schemas.microsoft.com/office/drawing/2014/main" id="{239E5E7A-058E-4134-CFC7-B97D3011F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 dirty="0"/>
              <a:t>Jenkins Console Outputs</a:t>
            </a:r>
          </a:p>
        </p:txBody>
      </p:sp>
      <p:pic>
        <p:nvPicPr>
          <p:cNvPr id="30" name="Picture 2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5EC5031-E3A6-EF26-5681-7336972EE0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54" y="3328988"/>
            <a:ext cx="11172825" cy="21050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7EFC5DB7-11CC-4B94-3E7A-D82C420137BC}"/>
              </a:ext>
            </a:extLst>
          </p:cNvPr>
          <p:cNvSpPr txBox="1"/>
          <p:nvPr/>
        </p:nvSpPr>
        <p:spPr>
          <a:xfrm>
            <a:off x="406400" y="1284817"/>
            <a:ext cx="10528216" cy="1723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 defTabSz="2438338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800" dirty="0">
                <a:solidFill>
                  <a:srgbClr val="0071C5"/>
                </a:solidFill>
                <a:latin typeface="Intel Clear Light"/>
                <a:sym typeface="Helvetica"/>
              </a:rPr>
              <a:t>One of the challenge is to monitor pod running status in each stage of pipeline. </a:t>
            </a:r>
            <a:endParaRPr lang="en-US">
              <a:latin typeface="Intel Clear"/>
            </a:endParaRPr>
          </a:p>
          <a:p>
            <a:pPr marL="457200" indent="-457200" defTabSz="2438338">
              <a:lnSpc>
                <a:spcPct val="100000"/>
              </a:lnSpc>
              <a:spcBef>
                <a:spcPts val="0"/>
              </a:spcBef>
              <a:buFont typeface="Arial"/>
              <a:buChar char="•"/>
            </a:pPr>
            <a:r>
              <a:rPr lang="en-US" sz="2800" dirty="0">
                <a:solidFill>
                  <a:srgbClr val="0071C5"/>
                </a:solidFill>
                <a:latin typeface="Intel Clear Light"/>
                <a:sym typeface="Helvetica"/>
              </a:rPr>
              <a:t>Traditional way is checking console output of the pipeline, search the pod name, and check pod running status one by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3365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A168-E92C-FE50-913D-4CDEE5081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 dirty="0"/>
              <a:t>Kibana – Pipelines Results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166D880-412B-04B5-0211-09EF39944B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7484" y="1744550"/>
            <a:ext cx="10970683" cy="4287535"/>
          </a:xfrm>
        </p:spPr>
      </p:pic>
    </p:spTree>
    <p:extLst>
      <p:ext uri="{BB962C8B-B14F-4D97-AF65-F5344CB8AC3E}">
        <p14:creationId xmlns:p14="http://schemas.microsoft.com/office/powerpoint/2010/main" val="1282617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35B99-F38B-A7FB-6BEE-2BD654A0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 dirty="0"/>
              <a:t>Memory Tests Tracker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89B73A67-F7FB-746C-232A-435FEC9C0EC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08557" y="1318684"/>
            <a:ext cx="10008703" cy="4567767"/>
          </a:xfrm>
        </p:spPr>
      </p:pic>
    </p:spTree>
    <p:extLst>
      <p:ext uri="{BB962C8B-B14F-4D97-AF65-F5344CB8AC3E}">
        <p14:creationId xmlns:p14="http://schemas.microsoft.com/office/powerpoint/2010/main" val="3349401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6FB98-9B9E-204F-2A69-1C534FCBD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 dirty="0"/>
              <a:t>Test Summary Reports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66A9F30F-C7E4-1A4A-40A6-B6569A9F62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4872" y="1149351"/>
            <a:ext cx="8167907" cy="4567767"/>
          </a:xfrm>
        </p:spPr>
      </p:pic>
      <p:pic>
        <p:nvPicPr>
          <p:cNvPr id="6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5D403DF5-8121-D83C-3861-754378EF4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3708" y="3124200"/>
            <a:ext cx="8286750" cy="27051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391DEF7-3ED8-040F-0021-94606A35FD71}"/>
              </a:ext>
            </a:extLst>
          </p:cNvPr>
          <p:cNvSpPr/>
          <p:nvPr/>
        </p:nvSpPr>
        <p:spPr>
          <a:xfrm>
            <a:off x="7758723" y="2026574"/>
            <a:ext cx="1393092" cy="53377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FF"/>
                </a:solidFill>
                <a:latin typeface="Calibri"/>
              </a:rPr>
              <a:t>Kibana</a:t>
            </a:r>
            <a:endParaRPr lang="en-US" b="0" i="0" u="none" strike="noStrike" cap="none" spc="0" normalizeH="0" baseline="0">
              <a:ln>
                <a:noFill/>
              </a:ln>
              <a:effectLst/>
              <a:uFillTx/>
              <a:latin typeface="Intel Clear"/>
              <a:ea typeface="Helvetica Neue Medium"/>
              <a:cs typeface="Helvetica Neue Medium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5A3BE09-91F7-0ADD-FC75-8A4892CBE9B2}"/>
              </a:ext>
            </a:extLst>
          </p:cNvPr>
          <p:cNvSpPr/>
          <p:nvPr/>
        </p:nvSpPr>
        <p:spPr>
          <a:xfrm>
            <a:off x="9155723" y="2026574"/>
            <a:ext cx="1393092" cy="53377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FF"/>
                </a:solidFill>
                <a:latin typeface="Calibri"/>
              </a:rPr>
              <a:t>Jenkins</a:t>
            </a:r>
            <a:endParaRPr lang="en-US" b="0" i="0" u="none" strike="noStrike" cap="none" spc="0" normalizeH="0" baseline="0" dirty="0">
              <a:ln>
                <a:noFill/>
              </a:ln>
              <a:effectLst/>
              <a:uFillTx/>
              <a:latin typeface="Intel Clear"/>
              <a:ea typeface="Helvetica Neue Medium"/>
              <a:cs typeface="Helvetica Neue Medium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9F2C7B4-0BA9-2533-5CD3-6755104DBAE0}"/>
              </a:ext>
            </a:extLst>
          </p:cNvPr>
          <p:cNvCxnSpPr/>
          <p:nvPr/>
        </p:nvCxnSpPr>
        <p:spPr>
          <a:xfrm>
            <a:off x="8419367" y="2557829"/>
            <a:ext cx="1344247" cy="484555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A71FBF5-E2C3-3018-A9D5-984DBD38E252}"/>
              </a:ext>
            </a:extLst>
          </p:cNvPr>
          <p:cNvCxnSpPr>
            <a:cxnSpLocks/>
          </p:cNvCxnSpPr>
          <p:nvPr/>
        </p:nvCxnSpPr>
        <p:spPr>
          <a:xfrm>
            <a:off x="9943366" y="2557830"/>
            <a:ext cx="5863" cy="572476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8735949-6AFC-2CE3-9507-03DB98C47645}"/>
              </a:ext>
            </a:extLst>
          </p:cNvPr>
          <p:cNvSpPr/>
          <p:nvPr/>
        </p:nvSpPr>
        <p:spPr>
          <a:xfrm>
            <a:off x="10552722" y="2026574"/>
            <a:ext cx="1393092" cy="533777"/>
          </a:xfrm>
          <a:prstGeom prst="ellipse">
            <a:avLst/>
          </a:prstGeom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solidFill>
                  <a:srgbClr val="FFFFFF"/>
                </a:solidFill>
                <a:latin typeface="Calibri"/>
              </a:rPr>
              <a:t>K8s</a:t>
            </a:r>
            <a:endParaRPr lang="en-US" b="0" i="0" u="none" strike="noStrike" cap="none" spc="0" normalizeH="0" baseline="0" dirty="0">
              <a:ln>
                <a:noFill/>
              </a:ln>
              <a:effectLst/>
              <a:uFillTx/>
              <a:latin typeface="Intel Clear"/>
              <a:ea typeface="Helvetica Neue Medium"/>
              <a:cs typeface="Helvetica Neue Medium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41FA66-4487-3331-29A6-277E07C2B256}"/>
              </a:ext>
            </a:extLst>
          </p:cNvPr>
          <p:cNvCxnSpPr>
            <a:cxnSpLocks/>
          </p:cNvCxnSpPr>
          <p:nvPr/>
        </p:nvCxnSpPr>
        <p:spPr>
          <a:xfrm flipH="1">
            <a:off x="10076229" y="2557830"/>
            <a:ext cx="1234828" cy="484553"/>
          </a:xfrm>
          <a:prstGeom prst="straightConnector1">
            <a:avLst/>
          </a:prstGeom>
          <a:noFill/>
          <a:ln w="25400" cap="flat">
            <a:solidFill>
              <a:srgbClr val="FF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64371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3A6DC-A918-4EBF-B962-23D661F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46ECB-4E77-401E-BA0E-241F69BA4DE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0" tIns="0" rIns="0" bIns="0" anchor="t"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+mj-lt"/>
              </a:rPr>
              <a:t>Pipelines definition:</a:t>
            </a:r>
            <a:r>
              <a:rPr lang="en-US" dirty="0">
                <a:latin typeface="+mj-lt"/>
              </a:rPr>
              <a:t> </a:t>
            </a:r>
            <a:r>
              <a:rPr lang="en-US" sz="2400" dirty="0">
                <a:latin typeface="+mj-lt"/>
                <a:hlinkClick r:id="rId2"/>
              </a:rPr>
              <a:t>https://wiki.ith.intel.com/pages/viewpage.action?pageId=3431182538</a:t>
            </a:r>
            <a:endParaRPr lang="en-US" sz="2400">
              <a:solidFill>
                <a:srgbClr val="000000"/>
              </a:solidFill>
              <a:latin typeface="+mj-lt"/>
            </a:endParaRPr>
          </a:p>
          <a:p>
            <a:r>
              <a:rPr lang="en-US" err="1">
                <a:solidFill>
                  <a:schemeClr val="tx1"/>
                </a:solidFill>
                <a:latin typeface="Intel Clear Light"/>
              </a:rPr>
              <a:t>Jenkinsfile</a:t>
            </a:r>
            <a:r>
              <a:rPr lang="en-US" dirty="0">
                <a:solidFill>
                  <a:schemeClr val="tx1"/>
                </a:solidFill>
                <a:latin typeface="Intel Clear Light"/>
              </a:rPr>
              <a:t>:</a:t>
            </a:r>
            <a:r>
              <a:rPr lang="en-US" dirty="0">
                <a:latin typeface="Intel Clear Light"/>
              </a:rPr>
              <a:t> </a:t>
            </a:r>
            <a:r>
              <a:rPr lang="en-US" sz="2400" dirty="0">
                <a:latin typeface="Intel Clear Light"/>
                <a:hlinkClick r:id="rId3"/>
              </a:rPr>
              <a:t>https://github.com/intel-innersource/applications.infrastructure.data-center.jenkins.prt-int-cluster/blob/main/cluster-pipelines/SierraForest-AP/Main/Jenkinsfile.cluster-srf-ap-burnin</a:t>
            </a:r>
            <a:r>
              <a:rPr lang="en-US" sz="2400" dirty="0">
                <a:latin typeface="Intel Clear Light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Intel Clear Light"/>
              </a:rPr>
              <a:t>Kibana for pipelines results:</a:t>
            </a:r>
            <a:r>
              <a:rPr lang="en-US" dirty="0">
                <a:latin typeface="Intel Clear Light"/>
              </a:rPr>
              <a:t> </a:t>
            </a:r>
            <a:r>
              <a:rPr lang="en-US" sz="2400" dirty="0">
                <a:latin typeface="+mj-lt"/>
                <a:hlinkClick r:id="rId4"/>
              </a:rPr>
              <a:t>http://kibana.zp31k1.deacluster.intel.com:5601/goto/e033cd00-94d9-11ef-8294-1f5ffd6c05bf</a:t>
            </a:r>
            <a:r>
              <a:rPr lang="en-US" sz="2400" dirty="0">
                <a:latin typeface="+mj-lt"/>
              </a:rPr>
              <a:t> </a:t>
            </a:r>
          </a:p>
          <a:p>
            <a:r>
              <a:rPr lang="en-US" sz="2400">
                <a:solidFill>
                  <a:schemeClr val="tx1"/>
                </a:solidFill>
                <a:latin typeface="Intel Clear Light"/>
              </a:rPr>
              <a:t>Grafana for memory tests results:</a:t>
            </a:r>
            <a:r>
              <a:rPr lang="en-US" sz="2400" dirty="0">
                <a:latin typeface="Intel Clear Light"/>
              </a:rPr>
              <a:t> </a:t>
            </a:r>
            <a:r>
              <a:rPr lang="en-US" sz="2400" dirty="0">
                <a:latin typeface="Intel Clear Light"/>
                <a:hlinkClick r:id="rId5"/>
              </a:rPr>
              <a:t>https://grafana02.jf.sova.intel.com/goto/lAycupZNk?orgId=1</a:t>
            </a:r>
            <a:r>
              <a:rPr lang="en-US" sz="2400" dirty="0">
                <a:latin typeface="Intel Clear Light"/>
              </a:rPr>
              <a:t> </a:t>
            </a:r>
            <a:endParaRPr lang="en-US" sz="2400" dirty="0"/>
          </a:p>
          <a:p>
            <a:pPr marL="0">
              <a:spcBef>
                <a:spcPts val="0"/>
              </a:spcBef>
            </a:pPr>
            <a:endParaRPr lang="en-US" dirty="0">
              <a:effectLst/>
            </a:endParaRPr>
          </a:p>
          <a:p>
            <a:pPr marL="457835" lvl="2" indent="-197485">
              <a:spcBef>
                <a:spcPts val="0"/>
              </a:spcBef>
            </a:pP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3255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2F6F9-6D6D-4E4F-99DC-B6015F8D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C0B47-3B91-4B9B-8EDF-69D30D2D2D2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 lIns="0" tIns="0" rIns="0" bIns="0" anchor="t">
            <a:normAutofit/>
          </a:bodyPr>
          <a:lstStyle/>
          <a:p>
            <a:r>
              <a:rPr lang="en-US" dirty="0">
                <a:latin typeface="Intel Clear Light"/>
              </a:rPr>
              <a:t>Workflow overview</a:t>
            </a:r>
          </a:p>
          <a:p>
            <a:r>
              <a:rPr lang="en-US" dirty="0">
                <a:latin typeface="Intel Clear Light"/>
              </a:rPr>
              <a:t>Jenkins pipelines execution</a:t>
            </a:r>
          </a:p>
          <a:p>
            <a:r>
              <a:rPr lang="en-US" dirty="0">
                <a:latin typeface="Intel Clear Light"/>
              </a:rPr>
              <a:t>Use Sirloin for pipeline testing</a:t>
            </a:r>
          </a:p>
          <a:p>
            <a:r>
              <a:rPr lang="en-US" dirty="0">
                <a:latin typeface="Intel Clear Light"/>
              </a:rPr>
              <a:t>Test results analysis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9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98C57-20C1-4412-BD28-A58440989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484" y="2888584"/>
            <a:ext cx="10363200" cy="1080832"/>
          </a:xfrm>
        </p:spPr>
        <p:txBody>
          <a:bodyPr/>
          <a:lstStyle/>
          <a:p>
            <a:r>
              <a:rPr lang="en-US" sz="7200" b="1" dirty="0"/>
              <a:t>Backup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163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D994-9D59-4689-BD25-DCA7862B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Items in Jenkins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179322-3F7C-4F33-8119-3E34ABC1E9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5695561" cy="4567767"/>
          </a:xfrm>
        </p:spPr>
        <p:txBody>
          <a:bodyPr/>
          <a:lstStyle/>
          <a:p>
            <a:r>
              <a:rPr lang="en-US" dirty="0"/>
              <a:t>A Jenkins Pipeline is a user-defined pipeline composed by different stage.</a:t>
            </a:r>
          </a:p>
          <a:p>
            <a:r>
              <a:rPr lang="en-US" dirty="0"/>
              <a:t>A Job is a Freestyle project in Jenkins.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CC72E5-71CB-4EDB-989F-D3FE1CBA8B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3045" y="1312584"/>
            <a:ext cx="46386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6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C31C1-E071-4968-AFC0-A411CB801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 Pipeline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92A03B-D555-469A-9BDE-BB90015C047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737781" y="1868885"/>
            <a:ext cx="5695843" cy="42978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05C979-ED54-4ED5-A685-1B3101F285F5}"/>
              </a:ext>
            </a:extLst>
          </p:cNvPr>
          <p:cNvSpPr txBox="1"/>
          <p:nvPr/>
        </p:nvSpPr>
        <p:spPr>
          <a:xfrm>
            <a:off x="395924" y="1226720"/>
            <a:ext cx="10895658" cy="43088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rgbClr val="0071C5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Take “</a:t>
            </a:r>
            <a:r>
              <a:rPr lang="en-US" altLang="en-US" sz="2800" dirty="0">
                <a:solidFill>
                  <a:srgbClr val="0071C5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sandstone/sandstone-release</a:t>
            </a:r>
            <a:r>
              <a:rPr lang="en-US" sz="2800" dirty="0">
                <a:solidFill>
                  <a:srgbClr val="0071C5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rPr>
              <a:t>” in Gitlab as example</a:t>
            </a:r>
          </a:p>
        </p:txBody>
      </p:sp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60B5CB1E-D6A6-494C-A0A3-E6A29146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40" y="2152685"/>
            <a:ext cx="5094593" cy="41123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8FD776-5E79-4EEB-921F-9BC08AEFBE69}"/>
              </a:ext>
            </a:extLst>
          </p:cNvPr>
          <p:cNvSpPr/>
          <p:nvPr/>
        </p:nvSpPr>
        <p:spPr>
          <a:xfrm>
            <a:off x="1555423" y="2507530"/>
            <a:ext cx="405352" cy="169682"/>
          </a:xfrm>
          <a:prstGeom prst="rect">
            <a:avLst/>
          </a:prstGeom>
          <a:noFill/>
          <a:ln w="28575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7AD9DD6-3CF8-4D3A-9838-716CF75A457F}"/>
              </a:ext>
            </a:extLst>
          </p:cNvPr>
          <p:cNvSpPr/>
          <p:nvPr/>
        </p:nvSpPr>
        <p:spPr>
          <a:xfrm>
            <a:off x="2366129" y="2906599"/>
            <a:ext cx="942680" cy="169682"/>
          </a:xfrm>
          <a:prstGeom prst="rect">
            <a:avLst/>
          </a:prstGeom>
          <a:noFill/>
          <a:ln w="28575" cap="flat">
            <a:solidFill>
              <a:schemeClr val="accent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7F58DF-5FE2-4CA6-8342-F941F128DE60}"/>
              </a:ext>
            </a:extLst>
          </p:cNvPr>
          <p:cNvSpPr/>
          <p:nvPr/>
        </p:nvSpPr>
        <p:spPr>
          <a:xfrm>
            <a:off x="1833045" y="2906599"/>
            <a:ext cx="533084" cy="16968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A45DD89-AAEF-4296-BFE5-289A7A0983A5}"/>
              </a:ext>
            </a:extLst>
          </p:cNvPr>
          <p:cNvSpPr/>
          <p:nvPr/>
        </p:nvSpPr>
        <p:spPr>
          <a:xfrm>
            <a:off x="7382759" y="4950643"/>
            <a:ext cx="405352" cy="169682"/>
          </a:xfrm>
          <a:prstGeom prst="rect">
            <a:avLst/>
          </a:prstGeom>
          <a:noFill/>
          <a:ln w="28575" cap="flat">
            <a:solidFill>
              <a:schemeClr val="accent1">
                <a:lumMod val="60000"/>
                <a:lumOff val="40000"/>
              </a:schemeClr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2E4AE5-F69A-4F4B-B1BF-A2A325E2B59A}"/>
              </a:ext>
            </a:extLst>
          </p:cNvPr>
          <p:cNvSpPr/>
          <p:nvPr/>
        </p:nvSpPr>
        <p:spPr>
          <a:xfrm>
            <a:off x="6357593" y="4933359"/>
            <a:ext cx="957607" cy="186965"/>
          </a:xfrm>
          <a:prstGeom prst="rect">
            <a:avLst/>
          </a:prstGeom>
          <a:noFill/>
          <a:ln w="28575" cap="flat">
            <a:solidFill>
              <a:schemeClr val="accent3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2FC879-8AB2-4CDC-AE57-5D2499206F02}"/>
              </a:ext>
            </a:extLst>
          </p:cNvPr>
          <p:cNvSpPr/>
          <p:nvPr/>
        </p:nvSpPr>
        <p:spPr>
          <a:xfrm>
            <a:off x="8587272" y="2067844"/>
            <a:ext cx="585007" cy="169682"/>
          </a:xfrm>
          <a:prstGeom prst="rect">
            <a:avLst/>
          </a:prstGeom>
          <a:noFill/>
          <a:ln w="28575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50163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8514-86B9-40C6-83BE-52D206C7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E5113-84DD-464F-819C-1A8FDC487B7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In Gitlab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7A3FDE2-F841-462F-A8D8-F6F651794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0" y="2480827"/>
            <a:ext cx="4646989" cy="247705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94D9F8-1ADA-4292-A65F-A8031A795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5192" y="2026763"/>
            <a:ext cx="5039472" cy="336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711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80A76-F816-4277-B16D-A97585E4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 Job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09BBFF-85B4-42A6-AF1C-8AB1EBD6D47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1" y="1299634"/>
            <a:ext cx="10970683" cy="4567767"/>
          </a:xfrm>
        </p:spPr>
        <p:txBody>
          <a:bodyPr/>
          <a:lstStyle/>
          <a:p>
            <a:r>
              <a:rPr lang="en-US" dirty="0"/>
              <a:t>In Gitlab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86F307-4348-4914-9758-3A6174802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26" y="1812023"/>
            <a:ext cx="11136198" cy="405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14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7F449-FCE0-46C7-B02A-82F749B54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 Job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768AFF-0620-41FB-9240-9357A850939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331661" y="1787749"/>
            <a:ext cx="7490515" cy="456723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CFE99E-F00A-4C03-B8FC-DC28314FB0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056" y="1787749"/>
            <a:ext cx="3664027" cy="4454864"/>
          </a:xfrm>
          <a:prstGeom prst="rect">
            <a:avLst/>
          </a:prstGeom>
        </p:spPr>
      </p:pic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D7B9FB7B-EC7F-4D73-850D-59879C383913}"/>
              </a:ext>
            </a:extLst>
          </p:cNvPr>
          <p:cNvSpPr txBox="1">
            <a:spLocks/>
          </p:cNvSpPr>
          <p:nvPr/>
        </p:nvSpPr>
        <p:spPr>
          <a:xfrm>
            <a:off x="609601" y="1299634"/>
            <a:ext cx="10970683" cy="45677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>
            <a:lvl1pPr marL="228600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 sz="2800" b="0" i="0" u="none" strike="noStrike" cap="none" spc="0" baseline="0">
                <a:solidFill>
                  <a:srgbClr val="0071C5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1pPr>
            <a:lvl2pPr marL="431800" marR="0" indent="-2032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tx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2pPr>
            <a:lvl3pPr marL="686594" marR="0" indent="-197644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 b="0" i="0" u="none" strike="noStrike" cap="none" spc="0" baseline="0">
                <a:solidFill>
                  <a:schemeClr val="tx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3pPr>
            <a:lvl4pPr marL="9199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133" b="0" i="0" u="none" strike="noStrike" cap="none" spc="0" baseline="0">
                <a:solidFill>
                  <a:schemeClr val="tx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4pPr>
            <a:lvl5pPr marL="1148557" marR="0" indent="-228600" algn="l" defTabSz="60960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 b="0" i="0" u="none" strike="noStrike" cap="none" spc="0" baseline="0">
                <a:solidFill>
                  <a:schemeClr val="tx2"/>
                </a:solidFill>
                <a:uFillTx/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  <a:sym typeface="Helvetica"/>
              </a:defRPr>
            </a:lvl5pPr>
            <a:lvl6pPr marL="0" marR="0" indent="5715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6pPr>
            <a:lvl7pPr marL="0" marR="0" indent="6858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7pPr>
            <a:lvl8pPr marL="0" marR="0" indent="8001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8pPr>
            <a:lvl9pPr marL="0" marR="0" indent="914400" algn="l" defTabSz="60960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 u="none" strike="noStrike" cap="none" spc="0" baseline="0">
                <a:solidFill>
                  <a:srgbClr val="5E5E5E"/>
                </a:solidFill>
                <a:uFillTx/>
                <a:latin typeface="Helvetica"/>
                <a:ea typeface="Helvetica"/>
                <a:cs typeface="Helvetica"/>
                <a:sym typeface="Helvetica"/>
              </a:defRPr>
            </a:lvl9pPr>
          </a:lstStyle>
          <a:p>
            <a:r>
              <a:rPr lang="en-US" dirty="0"/>
              <a:t>In Jenkins</a:t>
            </a:r>
          </a:p>
        </p:txBody>
      </p:sp>
    </p:spTree>
    <p:extLst>
      <p:ext uri="{BB962C8B-B14F-4D97-AF65-F5344CB8AC3E}">
        <p14:creationId xmlns:p14="http://schemas.microsoft.com/office/powerpoint/2010/main" val="2399658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B060F-B75A-405E-B780-15DCAC231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a Pipeline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3C3621-BC3B-44BE-9DC7-63514B85115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501666" y="1041832"/>
            <a:ext cx="4069734" cy="9370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BAF560-F3C9-4651-AA24-6862EC5EC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83" y="3043664"/>
            <a:ext cx="6087501" cy="1826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C6F1252-5D8F-44FC-914A-38D602F1778B}"/>
              </a:ext>
            </a:extLst>
          </p:cNvPr>
          <p:cNvSpPr/>
          <p:nvPr/>
        </p:nvSpPr>
        <p:spPr>
          <a:xfrm>
            <a:off x="6662057" y="555088"/>
            <a:ext cx="4458789" cy="37189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18A2FC2-3DB9-4E8A-955F-7D01EC8E31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34" y="1041832"/>
            <a:ext cx="3909157" cy="55164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CF12264-12A1-4C1B-9C9A-F41A1FD6F634}"/>
              </a:ext>
            </a:extLst>
          </p:cNvPr>
          <p:cNvSpPr/>
          <p:nvPr/>
        </p:nvSpPr>
        <p:spPr>
          <a:xfrm>
            <a:off x="2020388" y="3396442"/>
            <a:ext cx="2311593" cy="17396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371F8-F894-476E-AFF6-80B0C74365E5}"/>
              </a:ext>
            </a:extLst>
          </p:cNvPr>
          <p:cNvSpPr/>
          <p:nvPr/>
        </p:nvSpPr>
        <p:spPr>
          <a:xfrm>
            <a:off x="701040" y="5003501"/>
            <a:ext cx="1084218" cy="17396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B1406D-18B8-4220-A260-D77E371EB863}"/>
              </a:ext>
            </a:extLst>
          </p:cNvPr>
          <p:cNvCxnSpPr>
            <a:cxnSpLocks/>
          </p:cNvCxnSpPr>
          <p:nvPr/>
        </p:nvCxnSpPr>
        <p:spPr>
          <a:xfrm flipH="1">
            <a:off x="1515291" y="3570411"/>
            <a:ext cx="1532709" cy="143309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F289AA17-49BC-4A38-A337-F7FA89CDD299}"/>
              </a:ext>
            </a:extLst>
          </p:cNvPr>
          <p:cNvSpPr/>
          <p:nvPr/>
        </p:nvSpPr>
        <p:spPr>
          <a:xfrm>
            <a:off x="1890230" y="2026103"/>
            <a:ext cx="330455" cy="141059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ED0AF4-885B-4D45-BBBD-5EF3D4343048}"/>
              </a:ext>
            </a:extLst>
          </p:cNvPr>
          <p:cNvSpPr/>
          <p:nvPr/>
        </p:nvSpPr>
        <p:spPr>
          <a:xfrm>
            <a:off x="1332646" y="5552860"/>
            <a:ext cx="317746" cy="12742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77670CF-4156-4F81-9020-09E6C637B01C}"/>
              </a:ext>
            </a:extLst>
          </p:cNvPr>
          <p:cNvSpPr/>
          <p:nvPr/>
        </p:nvSpPr>
        <p:spPr>
          <a:xfrm>
            <a:off x="934112" y="6008928"/>
            <a:ext cx="1160416" cy="17396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409DFF1-36AB-4F16-9B15-A957C3DE422B}"/>
              </a:ext>
            </a:extLst>
          </p:cNvPr>
          <p:cNvSpPr/>
          <p:nvPr/>
        </p:nvSpPr>
        <p:spPr>
          <a:xfrm>
            <a:off x="5830388" y="3086672"/>
            <a:ext cx="831669" cy="173969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47685C-B62B-4D4F-9428-3FC32BD49B1A}"/>
              </a:ext>
            </a:extLst>
          </p:cNvPr>
          <p:cNvCxnSpPr>
            <a:cxnSpLocks/>
            <a:stCxn id="19" idx="3"/>
            <a:endCxn id="20" idx="2"/>
          </p:cNvCxnSpPr>
          <p:nvPr/>
        </p:nvCxnSpPr>
        <p:spPr>
          <a:xfrm flipV="1">
            <a:off x="2094528" y="3260641"/>
            <a:ext cx="4151695" cy="2835272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3EF01-A40E-4551-B381-08E87A3183AE}"/>
              </a:ext>
            </a:extLst>
          </p:cNvPr>
          <p:cNvSpPr/>
          <p:nvPr/>
        </p:nvSpPr>
        <p:spPr>
          <a:xfrm>
            <a:off x="2074214" y="5670997"/>
            <a:ext cx="317746" cy="127421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A85E933-3CEC-43C7-BD7E-CF8CDC44414D}"/>
              </a:ext>
            </a:extLst>
          </p:cNvPr>
          <p:cNvSpPr/>
          <p:nvPr/>
        </p:nvSpPr>
        <p:spPr>
          <a:xfrm>
            <a:off x="1411257" y="1098480"/>
            <a:ext cx="330455" cy="141059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C49038C-1040-402D-9117-9FCFF8463765}"/>
              </a:ext>
            </a:extLst>
          </p:cNvPr>
          <p:cNvSpPr/>
          <p:nvPr/>
        </p:nvSpPr>
        <p:spPr>
          <a:xfrm>
            <a:off x="1145645" y="1769198"/>
            <a:ext cx="330455" cy="141059"/>
          </a:xfrm>
          <a:prstGeom prst="rect">
            <a:avLst/>
          </a:prstGeom>
          <a:blipFill>
            <a:blip r:embed="rId5"/>
            <a:tile tx="0" ty="0" sx="100000" sy="100000" flip="none" algn="tl"/>
          </a:blip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45225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0028-16F0-475D-8F1A-701317E0A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a Pipeline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2E87493-0735-4234-B5D2-66EB49B1F719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130456" y="1070743"/>
            <a:ext cx="6963331" cy="104366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1003E3F-1478-44BE-ADDD-0D0BC0EDC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6444" y="2228983"/>
            <a:ext cx="6554820" cy="426426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14EEC2-D855-4228-B197-CC6B45424B66}"/>
              </a:ext>
            </a:extLst>
          </p:cNvPr>
          <p:cNvSpPr txBox="1"/>
          <p:nvPr/>
        </p:nvSpPr>
        <p:spPr>
          <a:xfrm flipH="1">
            <a:off x="6914016" y="3544479"/>
            <a:ext cx="4666268" cy="73866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defTabSz="2438338">
              <a:lnSpc>
                <a:spcPct val="100000"/>
              </a:lnSpc>
              <a:spcBef>
                <a:spcPts val="0"/>
              </a:spcBef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sandstone_run_completed.yaml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spc="0" normalizeH="0" baseline="0" dirty="0" err="1">
              <a:ln>
                <a:noFill/>
              </a:ln>
              <a:solidFill>
                <a:schemeClr val="tx2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B011805-36B1-4334-ADE5-C61DDAF7B4D8}"/>
              </a:ext>
            </a:extLst>
          </p:cNvPr>
          <p:cNvSpPr/>
          <p:nvPr/>
        </p:nvSpPr>
        <p:spPr>
          <a:xfrm>
            <a:off x="2705493" y="6108570"/>
            <a:ext cx="1536569" cy="25452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F0AA39A-7F95-47F4-AF8B-1101640DF225}"/>
              </a:ext>
            </a:extLst>
          </p:cNvPr>
          <p:cNvCxnSpPr>
            <a:cxnSpLocks/>
          </p:cNvCxnSpPr>
          <p:nvPr/>
        </p:nvCxnSpPr>
        <p:spPr>
          <a:xfrm flipV="1">
            <a:off x="4242062" y="4006392"/>
            <a:ext cx="2771480" cy="2073897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8B9709-05F8-489E-BF9F-E249871A8FA5}"/>
              </a:ext>
            </a:extLst>
          </p:cNvPr>
          <p:cNvSpPr txBox="1"/>
          <p:nvPr/>
        </p:nvSpPr>
        <p:spPr>
          <a:xfrm>
            <a:off x="7455251" y="4032517"/>
            <a:ext cx="3967967" cy="1292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 anchorCtr="0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800" dirty="0">
                <a:solidFill>
                  <a:srgbClr val="0071C5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To create </a:t>
            </a:r>
            <a:r>
              <a:rPr lang="en-US" sz="2800" dirty="0" err="1">
                <a:solidFill>
                  <a:srgbClr val="0071C5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DaemonSet</a:t>
            </a:r>
            <a:r>
              <a:rPr lang="en-US" sz="2800" dirty="0">
                <a:solidFill>
                  <a:srgbClr val="0071C5"/>
                </a:solidFill>
                <a:latin typeface="Intel Clear Light" panose="020B0404020203020204" pitchFamily="34" charset="0"/>
                <a:ea typeface="Intel Clear Light" panose="020B0404020203020204" pitchFamily="34" charset="0"/>
                <a:cs typeface="Intel Clear Light" panose="020B0404020203020204" pitchFamily="34" charset="0"/>
              </a:rPr>
              <a:t> and run test on each SUT in cluster.</a:t>
            </a:r>
          </a:p>
        </p:txBody>
      </p:sp>
    </p:spTree>
    <p:extLst>
      <p:ext uri="{BB962C8B-B14F-4D97-AF65-F5344CB8AC3E}">
        <p14:creationId xmlns:p14="http://schemas.microsoft.com/office/powerpoint/2010/main" val="2264745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3BAB7-D185-4C31-970C-56F29AEF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Start a Pipeline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E42BE-95F5-47EB-99C7-33F98D0E16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6406489" cy="4567767"/>
          </a:xfrm>
        </p:spPr>
        <p:txBody>
          <a:bodyPr/>
          <a:lstStyle/>
          <a:p>
            <a:r>
              <a:rPr lang="en-US" altLang="en-US" dirty="0" err="1">
                <a:latin typeface="+mj-lt"/>
              </a:rPr>
              <a:t>sandstone_run_completed.yaml</a:t>
            </a:r>
            <a:endParaRPr lang="en-US" altLang="en-US" dirty="0">
              <a:latin typeface="+mj-lt"/>
            </a:endParaRPr>
          </a:p>
          <a:p>
            <a:r>
              <a:rPr lang="en-US" dirty="0">
                <a:latin typeface="+mj-lt"/>
              </a:rPr>
              <a:t>All images are named as “sandstone”.</a:t>
            </a:r>
          </a:p>
          <a:p>
            <a:pPr lvl="1"/>
            <a:r>
              <a:rPr lang="en-US" dirty="0">
                <a:latin typeface="+mj-lt"/>
              </a:rPr>
              <a:t>Use tag to tell which image should be deployed.</a:t>
            </a:r>
          </a:p>
          <a:p>
            <a:r>
              <a:rPr lang="en-US" dirty="0">
                <a:latin typeface="+mj-lt"/>
              </a:rPr>
              <a:t>"/tests/scripts/run-specific.sh“ is the entry point to start execution.</a:t>
            </a:r>
          </a:p>
          <a:p>
            <a:r>
              <a:rPr lang="en-US" dirty="0">
                <a:latin typeface="+mj-lt"/>
              </a:rPr>
              <a:t>Value of </a:t>
            </a:r>
            <a:r>
              <a:rPr lang="en-US" dirty="0">
                <a:effectLst/>
                <a:latin typeface="+mj-lt"/>
              </a:rPr>
              <a:t>$SANDSTONE_BIN &amp; $SANDSTONE_ARGS are passed in during </a:t>
            </a:r>
            <a:r>
              <a:rPr lang="en-US">
                <a:effectLst/>
                <a:latin typeface="+mj-lt"/>
              </a:rPr>
              <a:t>run time. </a:t>
            </a:r>
            <a:endParaRPr lang="en-US" dirty="0">
              <a:effectLst/>
              <a:latin typeface="+mj-lt"/>
            </a:endParaRPr>
          </a:p>
          <a:p>
            <a:endParaRPr lang="en-US" dirty="0">
              <a:latin typeface="+mj-lt"/>
            </a:endParaRPr>
          </a:p>
          <a:p>
            <a:endParaRPr lang="en-US" altLang="en-US" dirty="0">
              <a:latin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EA13CD-5E6E-4709-ACD3-8331AF23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4365" y="585131"/>
            <a:ext cx="2444789" cy="54055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B2ED25D-826B-440B-A664-C8A79D004A5C}"/>
              </a:ext>
            </a:extLst>
          </p:cNvPr>
          <p:cNvSpPr/>
          <p:nvPr/>
        </p:nvSpPr>
        <p:spPr>
          <a:xfrm>
            <a:off x="7638220" y="5328394"/>
            <a:ext cx="1614837" cy="662261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07EC45-A56B-4981-B506-8FA3DED619F7}"/>
              </a:ext>
            </a:extLst>
          </p:cNvPr>
          <p:cNvSpPr/>
          <p:nvPr/>
        </p:nvSpPr>
        <p:spPr>
          <a:xfrm>
            <a:off x="7982168" y="4987204"/>
            <a:ext cx="1849729" cy="25452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D33AFC-F010-4463-8EC4-21429E4E00FE}"/>
              </a:ext>
            </a:extLst>
          </p:cNvPr>
          <p:cNvSpPr/>
          <p:nvPr/>
        </p:nvSpPr>
        <p:spPr>
          <a:xfrm>
            <a:off x="7782231" y="858962"/>
            <a:ext cx="1849729" cy="25452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565805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78F2-1D55-4825-B56B-E2CA25CEB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latin typeface="Calibri" panose="020F0502020204030204" pitchFamily="34" charset="0"/>
              </a:rPr>
              <a:t>Parameterized command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813BE-8893-427A-BAB8-258433B77EC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604434"/>
            <a:ext cx="4915861" cy="4567767"/>
          </a:xfrm>
        </p:spPr>
        <p:txBody>
          <a:bodyPr>
            <a:normAutofit/>
          </a:bodyPr>
          <a:lstStyle/>
          <a:p>
            <a:r>
              <a:rPr lang="en-US" dirty="0">
                <a:effectLst/>
                <a:latin typeface="+mj-lt"/>
              </a:rPr>
              <a:t>$SANDSTONE_BIN &amp; $SANDSTONE_ARGS</a:t>
            </a:r>
          </a:p>
          <a:p>
            <a:pPr rtl="0"/>
            <a:r>
              <a:rPr lang="en-US" dirty="0">
                <a:latin typeface="+mj-lt"/>
              </a:rPr>
              <a:t>You don't need to rebuild image for different command and parameters.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1C6066-EBBC-4E36-99A9-F8EC399B0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705" y="1057276"/>
            <a:ext cx="51435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331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A7E35-3092-4259-AEE0-201A818BC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 dirty="0"/>
              <a:t>Workflow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CD06CDD-FEF2-4AC4-B2D5-C65DE8FBDB9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476320" y="1358710"/>
            <a:ext cx="6865541" cy="4567237"/>
          </a:xfr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657EB5F-5860-4B75-A221-1F1D1425A1F8}"/>
              </a:ext>
            </a:extLst>
          </p:cNvPr>
          <p:cNvSpPr/>
          <p:nvPr/>
        </p:nvSpPr>
        <p:spPr>
          <a:xfrm>
            <a:off x="2189332" y="1527704"/>
            <a:ext cx="1725105" cy="164450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CDB4D1D-2B88-4D0B-A658-DEF251E4AE00}"/>
              </a:ext>
            </a:extLst>
          </p:cNvPr>
          <p:cNvSpPr/>
          <p:nvPr/>
        </p:nvSpPr>
        <p:spPr>
          <a:xfrm>
            <a:off x="8734697" y="1175658"/>
            <a:ext cx="1219200" cy="696686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5EEA9C-851B-4C03-889C-85C9ADFAB07F}"/>
              </a:ext>
            </a:extLst>
          </p:cNvPr>
          <p:cNvSpPr/>
          <p:nvPr/>
        </p:nvSpPr>
        <p:spPr>
          <a:xfrm>
            <a:off x="6997337" y="3304567"/>
            <a:ext cx="2503714" cy="2469215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7189D39-6717-58D9-54BD-7905A71541BD}"/>
              </a:ext>
            </a:extLst>
          </p:cNvPr>
          <p:cNvSpPr/>
          <p:nvPr/>
        </p:nvSpPr>
        <p:spPr>
          <a:xfrm>
            <a:off x="7385748" y="1654703"/>
            <a:ext cx="1725105" cy="1644503"/>
          </a:xfrm>
          <a:prstGeom prst="ellipse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58535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6340-72DA-4392-AEC0-0C0D126D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separate image for each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43AFC-19D0-4940-8173-5C1634FE62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rtl="0"/>
            <a:r>
              <a:rPr lang="en-US" dirty="0">
                <a:effectLst/>
                <a:latin typeface="+mj-lt"/>
              </a:rPr>
              <a:t>Different tool might have different dependency. To keep image as thin as possible, better to separate different images.</a:t>
            </a:r>
          </a:p>
          <a:p>
            <a:pPr rtl="0"/>
            <a:r>
              <a:rPr lang="en-US" dirty="0">
                <a:latin typeface="+mj-lt"/>
              </a:rPr>
              <a:t>Docker image size might impact network bandwidth</a:t>
            </a:r>
          </a:p>
          <a:p>
            <a:pPr lvl="1" rtl="0"/>
            <a:r>
              <a:rPr lang="en-US" sz="2200" dirty="0" err="1">
                <a:effectLst/>
                <a:latin typeface="+mj-lt"/>
              </a:rPr>
              <a:t>ive</a:t>
            </a:r>
            <a:r>
              <a:rPr lang="en-US" sz="2200" dirty="0">
                <a:effectLst/>
                <a:latin typeface="+mj-lt"/>
              </a:rPr>
              <a:t>-mixer-</a:t>
            </a:r>
            <a:r>
              <a:rPr lang="en-US" sz="2200" dirty="0" err="1">
                <a:effectLst/>
                <a:latin typeface="+mj-lt"/>
              </a:rPr>
              <a:t>spr</a:t>
            </a:r>
            <a:r>
              <a:rPr lang="en-US" sz="2200" dirty="0">
                <a:effectLst/>
                <a:latin typeface="+mj-lt"/>
              </a:rPr>
              <a:t>-xxx</a:t>
            </a:r>
          </a:p>
          <a:p>
            <a:pPr lvl="1" rtl="0"/>
            <a:r>
              <a:rPr lang="en-US" sz="2200" dirty="0">
                <a:effectLst/>
                <a:latin typeface="+mj-lt"/>
                <a:hlinkClick r:id="rId2"/>
              </a:rPr>
              <a:t>https://wiki.ith.intel.com/pages/viewpage.action?pageId=2121206941</a:t>
            </a:r>
            <a:r>
              <a:rPr lang="en-US" sz="2200" dirty="0">
                <a:latin typeface="+mj-lt"/>
              </a:rPr>
              <a:t> </a:t>
            </a:r>
            <a:endParaRPr lang="en-US" sz="2200" dirty="0">
              <a:effectLst/>
              <a:latin typeface="+mj-lt"/>
            </a:endParaRPr>
          </a:p>
          <a:p>
            <a:r>
              <a:rPr lang="en-US" dirty="0">
                <a:latin typeface="+mj-lt"/>
              </a:rPr>
              <a:t>Counter example: SHC</a:t>
            </a:r>
          </a:p>
        </p:txBody>
      </p:sp>
    </p:spTree>
    <p:extLst>
      <p:ext uri="{BB962C8B-B14F-4D97-AF65-F5344CB8AC3E}">
        <p14:creationId xmlns:p14="http://schemas.microsoft.com/office/powerpoint/2010/main" val="3928197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A2342-4BAF-064F-811A-A2E8FB897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 dirty="0"/>
              <a:t>Cluster Scope - State Transition </a:t>
            </a:r>
          </a:p>
        </p:txBody>
      </p:sp>
      <p:pic>
        <p:nvPicPr>
          <p:cNvPr id="4" name="Content Placeholder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29EB522B-DFD6-6557-3F6F-3CAFBEF071D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956461" y="1418819"/>
            <a:ext cx="9295807" cy="4567767"/>
          </a:xfrm>
        </p:spPr>
      </p:pic>
    </p:spTree>
    <p:extLst>
      <p:ext uri="{BB962C8B-B14F-4D97-AF65-F5344CB8AC3E}">
        <p14:creationId xmlns:p14="http://schemas.microsoft.com/office/powerpoint/2010/main" val="2546726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952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903D3-BCDD-2E37-C0FE-423117AF4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 dirty="0"/>
              <a:t>Pipelines Definition – Take </a:t>
            </a:r>
            <a:r>
              <a:rPr lang="en-US" dirty="0" err="1"/>
              <a:t>Burnin</a:t>
            </a:r>
            <a:r>
              <a:rPr lang="en-US" dirty="0"/>
              <a:t> as Example</a:t>
            </a:r>
          </a:p>
        </p:txBody>
      </p:sp>
      <p:pic>
        <p:nvPicPr>
          <p:cNvPr id="11" name="Content Placeholder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E945C63-AF59-8DE3-420B-02C60A363EB7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704247" y="1149351"/>
            <a:ext cx="10205656" cy="45677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53702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E09F6-F26B-E504-F9A4-07819C63E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 dirty="0" err="1"/>
              <a:t>Jenkinsfile</a:t>
            </a:r>
          </a:p>
        </p:txBody>
      </p:sp>
      <p:pic>
        <p:nvPicPr>
          <p:cNvPr id="4" name="Content Placeholder 3" descr="A screenshot of a computer&#10;&#10;Description automatically generated">
            <a:extLst>
              <a:ext uri="{FF2B5EF4-FFF2-40B4-BE49-F238E27FC236}">
                <a16:creationId xmlns:a16="http://schemas.microsoft.com/office/drawing/2014/main" id="{92CFB8D7-769F-FEA7-E5DE-376A8D72307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80251" y="1413934"/>
            <a:ext cx="9105483" cy="456776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50018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8037D-C8FD-41B3-8A1A-F4ED0DF3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D1F49A-D394-4FDB-AF14-3377F8863E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5" y="1604434"/>
            <a:ext cx="5369110" cy="4567767"/>
          </a:xfrm>
        </p:spPr>
        <p:txBody>
          <a:bodyPr lIns="0" tIns="0" rIns="0" bIns="0" anchor="t">
            <a:normAutofit/>
          </a:bodyPr>
          <a:lstStyle/>
          <a:p>
            <a:r>
              <a:rPr lang="en-US" dirty="0"/>
              <a:t>Pipeline configuration in Jenkins</a:t>
            </a:r>
          </a:p>
          <a:p>
            <a:pPr lvl="1"/>
            <a:r>
              <a:rPr lang="en-US" dirty="0">
                <a:latin typeface="Intel Clear Light"/>
              </a:rPr>
              <a:t>Connect Jenkins with </a:t>
            </a:r>
            <a:r>
              <a:rPr lang="en-US" dirty="0" err="1">
                <a:latin typeface="Intel Clear Light"/>
              </a:rPr>
              <a:t>Github</a:t>
            </a:r>
            <a:r>
              <a:rPr lang="en-US" dirty="0">
                <a:latin typeface="Intel Clear Light"/>
              </a:rPr>
              <a:t>.</a:t>
            </a:r>
          </a:p>
          <a:p>
            <a:pPr lvl="1"/>
            <a:r>
              <a:rPr lang="en-US" dirty="0">
                <a:latin typeface="Intel Clear Light"/>
              </a:rPr>
              <a:t>Specify script path in </a:t>
            </a:r>
            <a:r>
              <a:rPr lang="en-US" dirty="0" err="1">
                <a:latin typeface="Intel Clear Light"/>
              </a:rPr>
              <a:t>Github</a:t>
            </a:r>
            <a:r>
              <a:rPr lang="en-US" dirty="0">
                <a:latin typeface="Intel Clear Light"/>
              </a:rPr>
              <a:t> for this pipeline to run. </a:t>
            </a:r>
          </a:p>
        </p:txBody>
      </p:sp>
      <p:pic>
        <p:nvPicPr>
          <p:cNvPr id="3" name="Picture 2" descr="A screenshot of a chat&#10;&#10;Description automatically generated">
            <a:extLst>
              <a:ext uri="{FF2B5EF4-FFF2-40B4-BE49-F238E27FC236}">
                <a16:creationId xmlns:a16="http://schemas.microsoft.com/office/drawing/2014/main" id="{D6955251-066F-091A-A244-CEE9B4046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893" y="0"/>
            <a:ext cx="5951797" cy="64452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2FBD0D-089C-4C98-AEA4-3E45CCE5321A}"/>
              </a:ext>
            </a:extLst>
          </p:cNvPr>
          <p:cNvCxnSpPr/>
          <p:nvPr/>
        </p:nvCxnSpPr>
        <p:spPr>
          <a:xfrm>
            <a:off x="7388799" y="754260"/>
            <a:ext cx="4475479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2E66EB-E3AB-450D-9EEE-2C479AA5583F}"/>
              </a:ext>
            </a:extLst>
          </p:cNvPr>
          <p:cNvCxnSpPr>
            <a:cxnSpLocks/>
          </p:cNvCxnSpPr>
          <p:nvPr/>
        </p:nvCxnSpPr>
        <p:spPr>
          <a:xfrm>
            <a:off x="7024189" y="6445797"/>
            <a:ext cx="3268193" cy="0"/>
          </a:xfrm>
          <a:prstGeom prst="line">
            <a:avLst/>
          </a:prstGeom>
          <a:ln w="285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076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533E3-50D8-4143-9BB5-9C251C77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Configure a Pipeline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8349F3-D15E-4A13-A0B2-623B63211A1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5" y="1604434"/>
            <a:ext cx="10591818" cy="4567767"/>
          </a:xfrm>
        </p:spPr>
        <p:txBody>
          <a:bodyPr lIns="0" tIns="0" rIns="0" bIns="0" anchor="t">
            <a:normAutofit/>
          </a:bodyPr>
          <a:lstStyle/>
          <a:p>
            <a:r>
              <a:rPr lang="en-US" dirty="0">
                <a:latin typeface="Intel Clear Light"/>
              </a:rPr>
              <a:t>Pipeline definition (</a:t>
            </a:r>
            <a:r>
              <a:rPr lang="en-US" dirty="0" err="1">
                <a:latin typeface="Intel Clear Light"/>
              </a:rPr>
              <a:t>Jenkinsfile</a:t>
            </a:r>
            <a:r>
              <a:rPr lang="en-US" dirty="0">
                <a:latin typeface="Intel Clear Light"/>
              </a:rPr>
              <a:t>) in </a:t>
            </a:r>
            <a:r>
              <a:rPr lang="en-US" dirty="0" err="1">
                <a:latin typeface="Intel Clear Light"/>
              </a:rPr>
              <a:t>Github</a:t>
            </a:r>
            <a:endParaRPr lang="en-US" dirty="0" err="1"/>
          </a:p>
          <a:p>
            <a:pPr lvl="1"/>
            <a:r>
              <a:rPr lang="en-US" dirty="0"/>
              <a:t>In </a:t>
            </a:r>
            <a:r>
              <a:rPr lang="en-US" dirty="0" err="1"/>
              <a:t>Jenkinsfile</a:t>
            </a:r>
            <a:r>
              <a:rPr lang="en-US" dirty="0"/>
              <a:t>, we define tasks to be performed in each stage.</a:t>
            </a:r>
          </a:p>
          <a:p>
            <a:pPr lvl="1"/>
            <a:r>
              <a:rPr lang="en-US" dirty="0"/>
              <a:t> 2 different tasks:</a:t>
            </a:r>
          </a:p>
          <a:p>
            <a:pPr marL="686435" lvl="2" indent="-197485"/>
            <a:r>
              <a:rPr lang="en-US" dirty="0"/>
              <a:t>Test contents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sandstone, </a:t>
            </a:r>
            <a:r>
              <a:rPr lang="en-US" altLang="zh-TW" dirty="0" err="1"/>
              <a:t>shc</a:t>
            </a:r>
            <a:r>
              <a:rPr lang="en-US" altLang="zh-TW" dirty="0"/>
              <a:t>, …</a:t>
            </a:r>
            <a:endParaRPr lang="en-US" dirty="0"/>
          </a:p>
          <a:p>
            <a:pPr marL="686435" lvl="2" indent="-197485"/>
            <a:r>
              <a:rPr lang="en-US" dirty="0"/>
              <a:t>Help functions: </a:t>
            </a:r>
            <a:r>
              <a:rPr lang="en-US" altLang="zh-TW" dirty="0"/>
              <a:t>Reboot, </a:t>
            </a:r>
            <a:r>
              <a:rPr lang="en-US" altLang="zh-TW" dirty="0" err="1"/>
              <a:t>xmlcli</a:t>
            </a:r>
            <a:r>
              <a:rPr lang="en-US" altLang="zh-TW" dirty="0"/>
              <a:t>, …</a:t>
            </a:r>
            <a:endParaRPr lang="en-US" dirty="0"/>
          </a:p>
          <a:p>
            <a:pPr marL="686435" lvl="2" indent="-197485"/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6E68FA-5E5F-43CA-9D89-D1D12C2F6A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3394" y="2723014"/>
            <a:ext cx="5815308" cy="413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97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F44C9-E673-49DC-BCD6-30A8E797D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 altLang="zh-TW" dirty="0"/>
              <a:t>Select Nodes to Run Tests </a:t>
            </a:r>
            <a:endParaRPr lang="zh-TW" alt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98D586-D387-4D5B-95A0-C3F0DA5712B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7484" y="1562101"/>
            <a:ext cx="8924924" cy="4610100"/>
          </a:xfrm>
        </p:spPr>
        <p:txBody>
          <a:bodyPr lIns="0" tIns="0" rIns="0" bIns="0" anchor="t">
            <a:normAutofit/>
          </a:bodyPr>
          <a:lstStyle/>
          <a:p>
            <a:r>
              <a:rPr lang="en-US" dirty="0">
                <a:latin typeface="Intel Clear Light"/>
              </a:rPr>
              <a:t>Label the worker nodes which we are going to run tests against.</a:t>
            </a:r>
          </a:p>
          <a:p>
            <a:pPr lvl="1" rtl="0"/>
            <a:r>
              <a:rPr lang="en-US" dirty="0">
                <a:latin typeface="Intel Clear Light"/>
              </a:rPr>
              <a:t>Add label: </a:t>
            </a:r>
            <a:r>
              <a:rPr lang="en-US" b="1" i="1" err="1">
                <a:latin typeface="Intel Clear Light"/>
              </a:rPr>
              <a:t>kubectl</a:t>
            </a:r>
            <a:r>
              <a:rPr lang="en-US" b="1" i="1" dirty="0">
                <a:latin typeface="Intel Clear Light"/>
              </a:rPr>
              <a:t> label node fl31ca303as0502 srf-ap-burnin-at-ww43-6=true</a:t>
            </a:r>
          </a:p>
          <a:p>
            <a:pPr lvl="1" rtl="0"/>
            <a:r>
              <a:rPr lang="en-US" dirty="0">
                <a:latin typeface="Intel Clear Light"/>
              </a:rPr>
              <a:t>Create namespace: </a:t>
            </a:r>
            <a:r>
              <a:rPr lang="en-US" b="1" i="1" err="1">
                <a:latin typeface="Intel Clear Light"/>
              </a:rPr>
              <a:t>kubectl</a:t>
            </a:r>
            <a:r>
              <a:rPr lang="en-US" b="1" i="1" dirty="0">
                <a:latin typeface="Intel Clear Light"/>
              </a:rPr>
              <a:t> create ns srf-ap-burnin-at-ww43-6</a:t>
            </a:r>
            <a:endParaRPr lang="en-US" b="1" i="1" dirty="0"/>
          </a:p>
          <a:p>
            <a:pPr lvl="1" rtl="0"/>
            <a:endParaRPr lang="en-US" dirty="0">
              <a:latin typeface="Intel Clear Light"/>
            </a:endParaRPr>
          </a:p>
          <a:p>
            <a:pPr marL="686435" lvl="2" indent="-197485" rt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77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04528-2548-2F95-537E-4CEB259D9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0" tIns="0" rIns="0" bIns="0" anchor="t">
            <a:noAutofit/>
          </a:bodyPr>
          <a:lstStyle/>
          <a:p>
            <a:r>
              <a:rPr lang="en-US" dirty="0">
                <a:solidFill>
                  <a:srgbClr val="004A86"/>
                </a:solidFill>
                <a:latin typeface="Intel Clear"/>
              </a:rPr>
              <a:t>Before Starting a Pipeline</a:t>
            </a:r>
            <a:r>
              <a:rPr lang="zh-TW" altLang="en-US" dirty="0">
                <a:solidFill>
                  <a:srgbClr val="004A86"/>
                </a:solidFill>
                <a:latin typeface="Intel Clear"/>
              </a:rPr>
              <a:t> </a:t>
            </a:r>
            <a:endParaRPr lang="en-US" dirty="0">
              <a:solidFill>
                <a:srgbClr val="000000"/>
              </a:solidFill>
              <a:latin typeface="Intel Clear"/>
            </a:endParaRPr>
          </a:p>
          <a:p>
            <a:endParaRPr lang="en-US" dirty="0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1439DD01-4C5C-0002-CB89-9C31B31E2C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917" y="1145405"/>
            <a:ext cx="11271250" cy="543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96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Intel2020">
      <a:dk1>
        <a:srgbClr val="000000"/>
      </a:dk1>
      <a:lt1>
        <a:srgbClr val="FFFFFF"/>
      </a:lt1>
      <a:dk2>
        <a:srgbClr val="004A86"/>
      </a:dk2>
      <a:lt2>
        <a:srgbClr val="525252"/>
      </a:lt2>
      <a:accent1>
        <a:srgbClr val="0068B5"/>
      </a:accent1>
      <a:accent2>
        <a:srgbClr val="00C7FD"/>
      </a:accent2>
      <a:accent3>
        <a:srgbClr val="F6CB4B"/>
      </a:accent3>
      <a:accent4>
        <a:srgbClr val="D96930"/>
      </a:accent4>
      <a:accent5>
        <a:srgbClr val="8F5DA2"/>
      </a:accent5>
      <a:accent6>
        <a:srgbClr val="8BAE46"/>
      </a:accent6>
      <a:hlink>
        <a:srgbClr val="0068B5"/>
      </a:hlink>
      <a:folHlink>
        <a:srgbClr val="0068B5"/>
      </a:folHlink>
    </a:clrScheme>
    <a:fontScheme name="Custom 11">
      <a:majorFont>
        <a:latin typeface="Intel Clear Light"/>
        <a:ea typeface="Helvetica Neue"/>
        <a:cs typeface="Helvetica Neue"/>
      </a:majorFont>
      <a:minorFont>
        <a:latin typeface="Intel Clear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none" lIns="0" tIns="0" rIns="0" bIns="0" numCol="1" spcCol="38100" rtlCol="0" anchor="t" anchorCtr="0">
        <a:spAutoFit/>
      </a:bodyPr>
      <a:lstStyle>
        <a:defPPr marL="0" marR="0" indent="0" algn="l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b="0" i="0" u="none" strike="noStrike" cap="none" spc="0" normalizeH="0" baseline="0" dirty="0" err="1" smtClean="0">
            <a:ln>
              <a:noFill/>
            </a:ln>
            <a:solidFill>
              <a:schemeClr val="tx2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Intel_Internal_PPT_Template_White_Intel_Internal _PPT_Template_Final" id="{C3456016-2AA3-D34E-86BF-A1D609CAAC0C}" vid="{9A918FA0-80F6-F84A-9634-3248CA2F271A}"/>
    </a:ext>
  </a:extLst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B128FD73D3284B8E2C60FAF150C3DD" ma:contentTypeVersion="16" ma:contentTypeDescription="Create a new document." ma:contentTypeScope="" ma:versionID="9745a160eb09c9701fb4ea29d67fa499">
  <xsd:schema xmlns:xsd="http://www.w3.org/2001/XMLSchema" xmlns:xs="http://www.w3.org/2001/XMLSchema" xmlns:p="http://schemas.microsoft.com/office/2006/metadata/properties" xmlns:ns2="f7bd8469-7a64-4129-9921-89daf8af5d52" xmlns:ns3="1119d5f6-9638-4c4c-b252-84e3d1334e15" xmlns:ns4="a7bc6c04-a6f3-4b85-abcc-278c78dc556b" targetNamespace="http://schemas.microsoft.com/office/2006/metadata/properties" ma:root="true" ma:fieldsID="8ff007fa3bf9d427d2dfb81d3662fdcb" ns2:_="" ns3:_="" ns4:_="">
    <xsd:import namespace="f7bd8469-7a64-4129-9921-89daf8af5d52"/>
    <xsd:import namespace="1119d5f6-9638-4c4c-b252-84e3d1334e15"/>
    <xsd:import namespace="a7bc6c04-a6f3-4b85-abcc-278c78dc55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4:TaxCatchAll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bd8469-7a64-4129-9921-89daf8af5d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72a7515c-90a7-421b-ad67-16208a05513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119d5f6-9638-4c4c-b252-84e3d1334e1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bc6c04-a6f3-4b85-abcc-278c78dc556b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dd494ea1-b22b-4e4f-9efa-b0cecec5e685}" ma:internalName="TaxCatchAll" ma:showField="CatchAllData" ma:web="1119d5f6-9638-4c4c-b252-84e3d1334e1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7bc6c04-a6f3-4b85-abcc-278c78dc556b" xsi:nil="true"/>
    <lcf76f155ced4ddcb4097134ff3c332f xmlns="f7bd8469-7a64-4129-9921-89daf8af5d5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B815194-36E8-4F35-86FE-5B707FAB52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bd8469-7a64-4129-9921-89daf8af5d52"/>
    <ds:schemaRef ds:uri="1119d5f6-9638-4c4c-b252-84e3d1334e15"/>
    <ds:schemaRef ds:uri="a7bc6c04-a6f3-4b85-abcc-278c78dc55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01C66F3-FBD8-4B0F-98D9-445FE3649D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24B8A99-8161-4D52-8DFD-478F5C1B3170}">
  <ds:schemaRefs>
    <ds:schemaRef ds:uri="http://schemas.microsoft.com/office/2006/metadata/properties"/>
    <ds:schemaRef ds:uri="http://schemas.microsoft.com/office/infopath/2007/PartnerControls"/>
    <ds:schemaRef ds:uri="a7bc6c04-a6f3-4b85-abcc-278c78dc556b"/>
    <ds:schemaRef ds:uri="f7bd8469-7a64-4129-9921-89daf8af5d5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28745</TotalTime>
  <Words>451</Words>
  <Application>Microsoft Office PowerPoint</Application>
  <PresentationFormat>Widescreen</PresentationFormat>
  <Paragraphs>70</Paragraphs>
  <Slides>32</Slides>
  <Notes>1</Notes>
  <HiddenSlides>11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21_BasicWhite</vt:lpstr>
      <vt:lpstr>Cluster Pipeline Execution and Analysis</vt:lpstr>
      <vt:lpstr>Agenda</vt:lpstr>
      <vt:lpstr>Workflow Overview</vt:lpstr>
      <vt:lpstr>Pipelines Definition – Take Burnin as Example</vt:lpstr>
      <vt:lpstr>Jenkinsfile</vt:lpstr>
      <vt:lpstr>Configure a Pipeline</vt:lpstr>
      <vt:lpstr>Configure a Pipeline</vt:lpstr>
      <vt:lpstr>Select Nodes to Run Tests </vt:lpstr>
      <vt:lpstr>Before Starting a Pipeline  </vt:lpstr>
      <vt:lpstr>Start a Pipeline </vt:lpstr>
      <vt:lpstr>Sirloin goal : ValidationOps using automated operation flow w/o man-involved</vt:lpstr>
      <vt:lpstr>What’s our validation cycle : a node state transition</vt:lpstr>
      <vt:lpstr>PowerPoint Presentation</vt:lpstr>
      <vt:lpstr>Speed-ups by pool states</vt:lpstr>
      <vt:lpstr>Jenkins Console Outputs</vt:lpstr>
      <vt:lpstr>Kibana – Pipelines Results</vt:lpstr>
      <vt:lpstr>Memory Tests Tracker</vt:lpstr>
      <vt:lpstr>Test Summary Reports</vt:lpstr>
      <vt:lpstr>Reference</vt:lpstr>
      <vt:lpstr>Backup</vt:lpstr>
      <vt:lpstr>Work Items in Jenkins</vt:lpstr>
      <vt:lpstr>Configure a Pipeline</vt:lpstr>
      <vt:lpstr>Configure a Pipeline</vt:lpstr>
      <vt:lpstr>Configure a Job</vt:lpstr>
      <vt:lpstr>Configure a Job</vt:lpstr>
      <vt:lpstr>Start a Pipeline</vt:lpstr>
      <vt:lpstr>Start a Pipeline</vt:lpstr>
      <vt:lpstr>Start a Pipeline</vt:lpstr>
      <vt:lpstr>Parameterized command</vt:lpstr>
      <vt:lpstr>Build separate image for each tool</vt:lpstr>
      <vt:lpstr>Cluster Scope - State Transition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Telemetry Services 2.0 Overview &amp; Status Update</dc:title>
  <dc:creator>Chong, Lai Soon</dc:creator>
  <cp:lastModifiedBy>Lei, Eric</cp:lastModifiedBy>
  <cp:revision>543</cp:revision>
  <dcterms:created xsi:type="dcterms:W3CDTF">2021-02-23T08:22:57Z</dcterms:created>
  <dcterms:modified xsi:type="dcterms:W3CDTF">2025-06-20T07:58:48Z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aa06179-68b3-4e2b-b09b-a2424735516b_Enabled">
    <vt:lpwstr>True</vt:lpwstr>
  </property>
  <property fmtid="{D5CDD505-2E9C-101B-9397-08002B2CF9AE}" pid="3" name="MSIP_Label_9aa06179-68b3-4e2b-b09b-a2424735516b_SiteId">
    <vt:lpwstr>46c98d88-e344-4ed4-8496-4ed7712e255d</vt:lpwstr>
  </property>
  <property fmtid="{D5CDD505-2E9C-101B-9397-08002B2CF9AE}" pid="4" name="MSIP_Label_9aa06179-68b3-4e2b-b09b-a2424735516b_Owner">
    <vt:lpwstr>lai.soon.chong@intel.com</vt:lpwstr>
  </property>
  <property fmtid="{D5CDD505-2E9C-101B-9397-08002B2CF9AE}" pid="5" name="MSIP_Label_9aa06179-68b3-4e2b-b09b-a2424735516b_SetDate">
    <vt:lpwstr>2021-08-03T10:26:36.6383659Z</vt:lpwstr>
  </property>
  <property fmtid="{D5CDD505-2E9C-101B-9397-08002B2CF9AE}" pid="6" name="MSIP_Label_9aa06179-68b3-4e2b-b09b-a2424735516b_Name">
    <vt:lpwstr>Intel Confidential</vt:lpwstr>
  </property>
  <property fmtid="{D5CDD505-2E9C-101B-9397-08002B2CF9AE}" pid="7" name="MSIP_Label_9aa06179-68b3-4e2b-b09b-a2424735516b_Application">
    <vt:lpwstr>Microsoft Azure Information Protection</vt:lpwstr>
  </property>
  <property fmtid="{D5CDD505-2E9C-101B-9397-08002B2CF9AE}" pid="8" name="MSIP_Label_9aa06179-68b3-4e2b-b09b-a2424735516b_ActionId">
    <vt:lpwstr>4b37cebd-9797-4b75-abe5-7786bae4c8e3</vt:lpwstr>
  </property>
  <property fmtid="{D5CDD505-2E9C-101B-9397-08002B2CF9AE}" pid="9" name="MSIP_Label_9aa06179-68b3-4e2b-b09b-a2424735516b_Extended_MSFT_Method">
    <vt:lpwstr>Manual</vt:lpwstr>
  </property>
  <property fmtid="{D5CDD505-2E9C-101B-9397-08002B2CF9AE}" pid="10" name="Sensitivity">
    <vt:lpwstr>Intel Confidential</vt:lpwstr>
  </property>
  <property fmtid="{D5CDD505-2E9C-101B-9397-08002B2CF9AE}" pid="11" name="ContentTypeId">
    <vt:lpwstr>0x010100D2B128FD73D3284B8E2C60FAF150C3DD</vt:lpwstr>
  </property>
  <property fmtid="{D5CDD505-2E9C-101B-9397-08002B2CF9AE}" pid="12" name="MediaServiceImageTags">
    <vt:lpwstr/>
  </property>
</Properties>
</file>