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62" r:id="rId5"/>
    <p:sldId id="363" r:id="rId6"/>
    <p:sldId id="369" r:id="rId7"/>
    <p:sldId id="375" r:id="rId8"/>
    <p:sldId id="362" r:id="rId9"/>
    <p:sldId id="366" r:id="rId10"/>
    <p:sldId id="365" r:id="rId11"/>
    <p:sldId id="364" r:id="rId12"/>
    <p:sldId id="368" r:id="rId13"/>
    <p:sldId id="367" r:id="rId14"/>
    <p:sldId id="371" r:id="rId15"/>
    <p:sldId id="370" r:id="rId16"/>
    <p:sldId id="374" r:id="rId17"/>
    <p:sldId id="373" r:id="rId18"/>
    <p:sldId id="333" r:id="rId19"/>
    <p:sldId id="345" r:id="rId20"/>
    <p:sldId id="304" r:id="rId21"/>
    <p:sldId id="334" r:id="rId22"/>
    <p:sldId id="335" r:id="rId23"/>
    <p:sldId id="322" r:id="rId24"/>
    <p:sldId id="329" r:id="rId25"/>
    <p:sldId id="330" r:id="rId26"/>
    <p:sldId id="324" r:id="rId27"/>
    <p:sldId id="325" r:id="rId28"/>
    <p:sldId id="336" r:id="rId29"/>
    <p:sldId id="331" r:id="rId30"/>
    <p:sldId id="296" r:id="rId31"/>
    <p:sldId id="337" r:id="rId32"/>
    <p:sldId id="338" r:id="rId33"/>
    <p:sldId id="328" r:id="rId34"/>
    <p:sldId id="302" r:id="rId35"/>
    <p:sldId id="339" r:id="rId36"/>
    <p:sldId id="343" r:id="rId37"/>
    <p:sldId id="295" r:id="rId38"/>
    <p:sldId id="294" r:id="rId39"/>
    <p:sldId id="340" r:id="rId40"/>
    <p:sldId id="342" r:id="rId41"/>
    <p:sldId id="355" r:id="rId42"/>
    <p:sldId id="347" r:id="rId43"/>
    <p:sldId id="346" r:id="rId44"/>
    <p:sldId id="348" r:id="rId45"/>
    <p:sldId id="349" r:id="rId46"/>
    <p:sldId id="350" r:id="rId47"/>
    <p:sldId id="351" r:id="rId48"/>
    <p:sldId id="353" r:id="rId49"/>
    <p:sldId id="354" r:id="rId50"/>
    <p:sldId id="352" r:id="rId51"/>
    <p:sldId id="372" r:id="rId52"/>
    <p:sldId id="318" r:id="rId53"/>
    <p:sldId id="357" r:id="rId54"/>
    <p:sldId id="358" r:id="rId55"/>
    <p:sldId id="359" r:id="rId56"/>
    <p:sldId id="360" r:id="rId57"/>
    <p:sldId id="376" r:id="rId58"/>
    <p:sldId id="312" r:id="rId59"/>
    <p:sldId id="313" r:id="rId60"/>
    <p:sldId id="316" r:id="rId61"/>
    <p:sldId id="317" r:id="rId62"/>
    <p:sldId id="377" r:id="rId63"/>
    <p:sldId id="314" r:id="rId64"/>
    <p:sldId id="341" r:id="rId65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67"/>
    <a:srgbClr val="525252"/>
    <a:srgbClr val="2872C5"/>
    <a:srgbClr val="FFFFFF"/>
    <a:srgbClr val="00C7FD"/>
    <a:srgbClr val="0068B5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89960" autoAdjust="0"/>
  </p:normalViewPr>
  <p:slideViewPr>
    <p:cSldViewPr snapToGrid="0" snapToObjects="1">
      <p:cViewPr varScale="1">
        <p:scale>
          <a:sx n="110" d="100"/>
          <a:sy n="110" d="100"/>
        </p:scale>
        <p:origin x="636" y="108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8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Centos also send data to SOL</a:t>
            </a:r>
          </a:p>
          <a:p>
            <a:r>
              <a:rPr lang="en-MY" dirty="0"/>
              <a:t>Exploring the BMC console option,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3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1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9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3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3422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  <p:sldLayoutId id="2147483781" r:id="rId27"/>
    <p:sldLayoutId id="214748378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p/logout" TargetMode="External"/><Relationship Id="rId2" Type="http://schemas.openxmlformats.org/officeDocument/2006/relationships/hyperlink" Target="https://ip/login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10.250.100.54:9090/graph" TargetMode="Externa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10.250.100.54:9090/targets" TargetMode="Externa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10.250.100.51:3000/login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375638"/>
            <a:ext cx="10972801" cy="2443817"/>
          </a:xfrm>
        </p:spPr>
        <p:txBody>
          <a:bodyPr/>
          <a:lstStyle/>
          <a:p>
            <a:r>
              <a:rPr lang="en-US" sz="6000" b="1" dirty="0"/>
              <a:t>Wiwynn At-Scale Validation Cluster Training Package </a:t>
            </a:r>
            <a:br>
              <a:rPr lang="en-US" sz="6000" b="1" dirty="0"/>
            </a:br>
            <a:r>
              <a:rPr lang="en-US" sz="6000" b="1" dirty="0"/>
              <a:t>Rev1.1 </a:t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1716" y="4083405"/>
            <a:ext cx="10283651" cy="66026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LS Chong, Fancy Yang, Yu Jiang &amp; Wenbin Chen</a:t>
            </a:r>
          </a:p>
          <a:p>
            <a:r>
              <a:rPr lang="en-US" sz="2000" dirty="0"/>
              <a:t>Q3 2021</a:t>
            </a:r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Kubernetes Cluster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17737"/>
            <a:ext cx="11010900" cy="542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Common Kubernetes Commands (kubectl)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700" dirty="0"/>
              <a:t>Kubectl get nodes – display all the nodes in the Kubernetes cluster.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700" dirty="0"/>
              <a:t>Kubectl get pods –A – display all the pods in the Kubernetes cluster.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700" dirty="0"/>
              <a:t>Kubectl get pods –n namespace –display all the pods in the namespace.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700" dirty="0"/>
              <a:t>Kubectl get service –A – display all the services in the Kubernetes cluster.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700" dirty="0"/>
              <a:t>Kubectl get service –n namespace – display all the services in the namespace.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Kubectl delete pods –n namespace – restart the pods.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Kubectl get pv – list down all the persistent volumes.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Kubectl get pvc –n namespace – list down all the persistent volumes claimed.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Kubectl exec –n namespace -c “container name” --stdin --tty “pod name” -- /bin/bash – login into the container inside the pod.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Kubectl cp “file to copy” -c “container name” namespace/”pod name”:”destination” – copy file into the container.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endParaRPr lang="en-MY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7F4D-F843-4662-BE67-D47E7027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33" y="402256"/>
            <a:ext cx="10972800" cy="543314"/>
          </a:xfrm>
        </p:spPr>
        <p:txBody>
          <a:bodyPr/>
          <a:lstStyle/>
          <a:p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OpenStack Cluster Overview</a:t>
            </a:r>
            <a:endParaRPr lang="en-US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CA40845-A03E-4004-9C69-069D7F728EE8}"/>
              </a:ext>
            </a:extLst>
          </p:cNvPr>
          <p:cNvGrpSpPr/>
          <p:nvPr/>
        </p:nvGrpSpPr>
        <p:grpSpPr>
          <a:xfrm>
            <a:off x="1380695" y="1454356"/>
            <a:ext cx="8148882" cy="4430717"/>
            <a:chOff x="1334481" y="1539135"/>
            <a:chExt cx="8148882" cy="44307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DEF96DF-3DC3-4945-A4DD-5942B0E1EAEF}"/>
                </a:ext>
              </a:extLst>
            </p:cNvPr>
            <p:cNvSpPr/>
            <p:nvPr/>
          </p:nvSpPr>
          <p:spPr>
            <a:xfrm>
              <a:off x="7854598" y="1539135"/>
              <a:ext cx="1324233" cy="40648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6E67DE-4823-4E0C-BE87-7734557909E1}"/>
                </a:ext>
              </a:extLst>
            </p:cNvPr>
            <p:cNvSpPr/>
            <p:nvPr/>
          </p:nvSpPr>
          <p:spPr>
            <a:xfrm>
              <a:off x="7854598" y="1965309"/>
              <a:ext cx="1324233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D3BA81-161F-4671-9E0F-70775E686E9B}"/>
                </a:ext>
              </a:extLst>
            </p:cNvPr>
            <p:cNvSpPr/>
            <p:nvPr/>
          </p:nvSpPr>
          <p:spPr>
            <a:xfrm>
              <a:off x="7854598" y="2568892"/>
              <a:ext cx="1324233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F12597-4A28-42A4-8AE5-6337DAA6A23F}"/>
                </a:ext>
              </a:extLst>
            </p:cNvPr>
            <p:cNvSpPr/>
            <p:nvPr/>
          </p:nvSpPr>
          <p:spPr>
            <a:xfrm>
              <a:off x="7854598" y="3006408"/>
              <a:ext cx="1339852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919C61-5A56-4B84-B410-4228047823D0}"/>
                </a:ext>
              </a:extLst>
            </p:cNvPr>
            <p:cNvSpPr txBox="1"/>
            <p:nvPr/>
          </p:nvSpPr>
          <p:spPr>
            <a:xfrm>
              <a:off x="7417065" y="1616786"/>
              <a:ext cx="306174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IPMI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AB8338-28F3-4E60-B781-65700C7286F8}"/>
                </a:ext>
              </a:extLst>
            </p:cNvPr>
            <p:cNvSpPr txBox="1"/>
            <p:nvPr/>
          </p:nvSpPr>
          <p:spPr>
            <a:xfrm>
              <a:off x="7113563" y="2646542"/>
              <a:ext cx="556243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RedFish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80C6FC-9981-4F0D-A391-F51A6743E57B}"/>
                </a:ext>
              </a:extLst>
            </p:cNvPr>
            <p:cNvSpPr txBox="1"/>
            <p:nvPr/>
          </p:nvSpPr>
          <p:spPr>
            <a:xfrm>
              <a:off x="7417064" y="2042959"/>
              <a:ext cx="374035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IPMI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C8290B-5422-4AEA-95EA-798822EC0A32}"/>
                </a:ext>
              </a:extLst>
            </p:cNvPr>
            <p:cNvSpPr txBox="1"/>
            <p:nvPr/>
          </p:nvSpPr>
          <p:spPr>
            <a:xfrm>
              <a:off x="7113563" y="3084058"/>
              <a:ext cx="556243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RedFish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D3D1253-CEAB-4BF2-90FD-1B59F70E93D7}"/>
                </a:ext>
              </a:extLst>
            </p:cNvPr>
            <p:cNvSpPr/>
            <p:nvPr/>
          </p:nvSpPr>
          <p:spPr>
            <a:xfrm>
              <a:off x="2372016" y="5176690"/>
              <a:ext cx="7111347" cy="79316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A0B973-C86B-4FF9-8BD2-B445BD57207B}"/>
                </a:ext>
              </a:extLst>
            </p:cNvPr>
            <p:cNvSpPr/>
            <p:nvPr/>
          </p:nvSpPr>
          <p:spPr>
            <a:xfrm>
              <a:off x="2783419" y="5043790"/>
              <a:ext cx="1116118" cy="35099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200" kern="1200" dirty="0">
                  <a:solidFill>
                    <a:prstClr val="black"/>
                  </a:solidFill>
                  <a:latin typeface="Intel Clear"/>
                </a:rPr>
                <a:t>V</a:t>
              </a:r>
              <a:r>
                <a:rPr lang="en-US" sz="1200" kern="1200" dirty="0">
                  <a:solidFill>
                    <a:prstClr val="black"/>
                  </a:solidFill>
                  <a:latin typeface="Intel Clear"/>
                </a:rPr>
                <a:t>olumes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A0051E1-F824-461C-944A-3459F17762C5}"/>
                </a:ext>
              </a:extLst>
            </p:cNvPr>
            <p:cNvGrpSpPr/>
            <p:nvPr/>
          </p:nvGrpSpPr>
          <p:grpSpPr>
            <a:xfrm>
              <a:off x="1334481" y="2301855"/>
              <a:ext cx="593004" cy="1057810"/>
              <a:chOff x="4771929" y="770727"/>
              <a:chExt cx="521629" cy="875219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5832E0CD-2DAC-4532-9AF1-DB85A5F23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12581" y="770727"/>
                <a:ext cx="440325" cy="530533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51D94D-2BC8-43BB-93DA-1124D202A872}"/>
                  </a:ext>
                </a:extLst>
              </p:cNvPr>
              <p:cNvSpPr txBox="1"/>
              <p:nvPr/>
            </p:nvSpPr>
            <p:spPr>
              <a:xfrm>
                <a:off x="4771929" y="1263970"/>
                <a:ext cx="521629" cy="381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Admin</a:t>
                </a:r>
              </a:p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User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1D4EF1-9578-41AC-A027-B28C3A739139}"/>
                </a:ext>
              </a:extLst>
            </p:cNvPr>
            <p:cNvSpPr txBox="1"/>
            <p:nvPr/>
          </p:nvSpPr>
          <p:spPr>
            <a:xfrm>
              <a:off x="7854598" y="3521005"/>
              <a:ext cx="1275990" cy="184666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100-400x or more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A7584FB-CE82-4C31-8B15-87151EB220EC}"/>
                </a:ext>
              </a:extLst>
            </p:cNvPr>
            <p:cNvSpPr/>
            <p:nvPr/>
          </p:nvSpPr>
          <p:spPr>
            <a:xfrm>
              <a:off x="2372018" y="1560126"/>
              <a:ext cx="3778890" cy="3169048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kern="1200" dirty="0">
                <a:solidFill>
                  <a:prstClr val="white"/>
                </a:solidFill>
                <a:latin typeface="Intel Clear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Control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01, </a:t>
              </a: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Compute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02, </a:t>
              </a: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Compute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03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(10.243.100.20, 10.243.100.21,10.243.100.22)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48083F-7D54-4001-B61E-847A7D8795C4}"/>
                </a:ext>
              </a:extLst>
            </p:cNvPr>
            <p:cNvSpPr/>
            <p:nvPr/>
          </p:nvSpPr>
          <p:spPr>
            <a:xfrm>
              <a:off x="2680039" y="2480989"/>
              <a:ext cx="1322881" cy="285791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API Interface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37F77B1-7E13-404D-8CA8-26F17443BA17}"/>
                </a:ext>
              </a:extLst>
            </p:cNvPr>
            <p:cNvSpPr/>
            <p:nvPr/>
          </p:nvSpPr>
          <p:spPr>
            <a:xfrm>
              <a:off x="4494967" y="2508238"/>
              <a:ext cx="1327299" cy="668153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100" kern="1200" dirty="0">
                  <a:solidFill>
                    <a:prstClr val="black"/>
                  </a:solidFill>
                  <a:latin typeface="Intel Clear"/>
                </a:rPr>
                <a:t>I</a:t>
              </a:r>
              <a:r>
                <a:rPr lang="en-US" sz="1100" kern="1200" dirty="0">
                  <a:solidFill>
                    <a:prstClr val="black"/>
                  </a:solidFill>
                  <a:latin typeface="Intel Clear"/>
                </a:rPr>
                <a:t>ronic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E9969C-5E9F-4653-A9AC-C7905D0975FC}"/>
                </a:ext>
              </a:extLst>
            </p:cNvPr>
            <p:cNvSpPr/>
            <p:nvPr/>
          </p:nvSpPr>
          <p:spPr>
            <a:xfrm>
              <a:off x="4506093" y="3335639"/>
              <a:ext cx="1322881" cy="668153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Nova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1D0617-F27C-49D9-AB8C-17653C099415}"/>
                </a:ext>
              </a:extLst>
            </p:cNvPr>
            <p:cNvSpPr/>
            <p:nvPr/>
          </p:nvSpPr>
          <p:spPr>
            <a:xfrm>
              <a:off x="2680039" y="3740673"/>
              <a:ext cx="1327299" cy="285791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Neutron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59A3B22-3D94-4176-95ED-3BEB63E0CFB8}"/>
                </a:ext>
              </a:extLst>
            </p:cNvPr>
            <p:cNvSpPr/>
            <p:nvPr/>
          </p:nvSpPr>
          <p:spPr>
            <a:xfrm>
              <a:off x="2680039" y="2880696"/>
              <a:ext cx="1327299" cy="285791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Designate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F09F16A-063D-4246-A932-13AADBBBD558}"/>
                </a:ext>
              </a:extLst>
            </p:cNvPr>
            <p:cNvSpPr/>
            <p:nvPr/>
          </p:nvSpPr>
          <p:spPr>
            <a:xfrm>
              <a:off x="2677829" y="4171362"/>
              <a:ext cx="1327299" cy="285791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Cinder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DE1E60B-1B3A-4D1C-B89C-DC84416AA559}"/>
                </a:ext>
              </a:extLst>
            </p:cNvPr>
            <p:cNvSpPr/>
            <p:nvPr/>
          </p:nvSpPr>
          <p:spPr>
            <a:xfrm>
              <a:off x="4516673" y="4171362"/>
              <a:ext cx="1300632" cy="285790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Glance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E2E3AA-488D-47EA-8E33-6CA8E164D6DA}"/>
                </a:ext>
              </a:extLst>
            </p:cNvPr>
            <p:cNvSpPr/>
            <p:nvPr/>
          </p:nvSpPr>
          <p:spPr>
            <a:xfrm>
              <a:off x="2680039" y="3309984"/>
              <a:ext cx="1327299" cy="285791"/>
            </a:xfrm>
            <a:prstGeom prst="rect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Keystone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1459448-3753-4B53-AD87-2EE70D806073}"/>
                </a:ext>
              </a:extLst>
            </p:cNvPr>
            <p:cNvCxnSpPr>
              <a:cxnSpLocks/>
              <a:stCxn id="56" idx="3"/>
              <a:endCxn id="61" idx="1"/>
            </p:cNvCxnSpPr>
            <p:nvPr/>
          </p:nvCxnSpPr>
          <p:spPr>
            <a:xfrm>
              <a:off x="1881270" y="2622462"/>
              <a:ext cx="798769" cy="142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3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A6A57610-7E70-44C1-9EA2-1F2893D22A2D}"/>
                </a:ext>
              </a:extLst>
            </p:cNvPr>
            <p:cNvCxnSpPr>
              <a:cxnSpLocks/>
              <a:stCxn id="69" idx="0"/>
              <a:endCxn id="67" idx="2"/>
            </p:cNvCxnSpPr>
            <p:nvPr/>
          </p:nvCxnSpPr>
          <p:spPr>
            <a:xfrm rot="5400000" flipH="1" flipV="1">
              <a:off x="4699936" y="4576739"/>
              <a:ext cx="586639" cy="347467"/>
            </a:xfrm>
            <a:prstGeom prst="bentConnector3">
              <a:avLst>
                <a:gd name="adj1" fmla="val 35538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15BB7C3-7362-465C-9D3C-080775C0244D}"/>
                </a:ext>
              </a:extLst>
            </p:cNvPr>
            <p:cNvCxnSpPr>
              <a:cxnSpLocks/>
              <a:stCxn id="62" idx="3"/>
              <a:endCxn id="43" idx="1"/>
            </p:cNvCxnSpPr>
            <p:nvPr/>
          </p:nvCxnSpPr>
          <p:spPr>
            <a:xfrm>
              <a:off x="5822266" y="2842315"/>
              <a:ext cx="1291297" cy="33407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0DF870-289E-46E4-B227-F75D8EEFD63F}"/>
                </a:ext>
              </a:extLst>
            </p:cNvPr>
            <p:cNvCxnSpPr>
              <a:cxnSpLocks/>
              <a:stCxn id="62" idx="3"/>
              <a:endCxn id="40" idx="1"/>
            </p:cNvCxnSpPr>
            <p:nvPr/>
          </p:nvCxnSpPr>
          <p:spPr>
            <a:xfrm flipV="1">
              <a:off x="5822266" y="1709119"/>
              <a:ext cx="1594799" cy="113319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9882BDA-ED07-40D6-8769-58241F41D061}"/>
                </a:ext>
              </a:extLst>
            </p:cNvPr>
            <p:cNvCxnSpPr>
              <a:cxnSpLocks/>
              <a:stCxn id="62" idx="3"/>
              <a:endCxn id="42" idx="1"/>
            </p:cNvCxnSpPr>
            <p:nvPr/>
          </p:nvCxnSpPr>
          <p:spPr>
            <a:xfrm flipV="1">
              <a:off x="5822266" y="2135292"/>
              <a:ext cx="1594798" cy="70702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B84F2C-9B6F-4547-B92C-88F0A2884636}"/>
                </a:ext>
              </a:extLst>
            </p:cNvPr>
            <p:cNvCxnSpPr>
              <a:cxnSpLocks/>
              <a:stCxn id="62" idx="3"/>
              <a:endCxn id="41" idx="1"/>
            </p:cNvCxnSpPr>
            <p:nvPr/>
          </p:nvCxnSpPr>
          <p:spPr>
            <a:xfrm flipV="1">
              <a:off x="5822266" y="2738875"/>
              <a:ext cx="1291297" cy="10344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70A4947-D881-45EA-8ABD-651CDD65003B}"/>
                </a:ext>
              </a:extLst>
            </p:cNvPr>
            <p:cNvSpPr/>
            <p:nvPr/>
          </p:nvSpPr>
          <p:spPr>
            <a:xfrm>
              <a:off x="4261463" y="5043791"/>
              <a:ext cx="1116118" cy="35099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Images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92969CAE-B930-4238-BED4-9370CA2903C4}"/>
                </a:ext>
              </a:extLst>
            </p:cNvPr>
            <p:cNvCxnSpPr>
              <a:cxnSpLocks/>
              <a:stCxn id="54" idx="0"/>
              <a:endCxn id="66" idx="2"/>
            </p:cNvCxnSpPr>
            <p:nvPr/>
          </p:nvCxnSpPr>
          <p:spPr>
            <a:xfrm rot="5400000" flipH="1" flipV="1">
              <a:off x="3048160" y="4750472"/>
              <a:ext cx="586637" cy="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tailEnd type="triangle"/>
            </a:ln>
            <a:effectLst/>
          </p:spPr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4A02FA-3D1B-41AC-B30A-BB286778B5D1}"/>
                </a:ext>
              </a:extLst>
            </p:cNvPr>
            <p:cNvSpPr/>
            <p:nvPr/>
          </p:nvSpPr>
          <p:spPr>
            <a:xfrm>
              <a:off x="7849635" y="5186470"/>
              <a:ext cx="1339852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200" kern="1200" dirty="0">
                  <a:solidFill>
                    <a:prstClr val="white"/>
                  </a:solidFill>
                  <a:latin typeface="Intel Clear"/>
                </a:rPr>
                <a:t>V</a:t>
              </a: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M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5C7FE9E-08CB-44B2-BC25-BA614C12F56A}"/>
                </a:ext>
              </a:extLst>
            </p:cNvPr>
            <p:cNvSpPr/>
            <p:nvPr/>
          </p:nvSpPr>
          <p:spPr>
            <a:xfrm>
              <a:off x="7849636" y="4805470"/>
              <a:ext cx="1339852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200" kern="1200" dirty="0">
                  <a:solidFill>
                    <a:prstClr val="white"/>
                  </a:solidFill>
                  <a:latin typeface="Intel Clear"/>
                </a:rPr>
                <a:t>V</a:t>
              </a: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M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40A100-BBB8-4A64-8309-36CD6ABCE94B}"/>
                </a:ext>
              </a:extLst>
            </p:cNvPr>
            <p:cNvSpPr/>
            <p:nvPr/>
          </p:nvSpPr>
          <p:spPr>
            <a:xfrm>
              <a:off x="7849635" y="4434915"/>
              <a:ext cx="1339852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200" kern="1200" dirty="0">
                  <a:solidFill>
                    <a:prstClr val="white"/>
                  </a:solidFill>
                  <a:latin typeface="Intel Clear"/>
                </a:rPr>
                <a:t>V</a:t>
              </a: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M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C488CCF-6628-464D-A3AC-172842272EC7}"/>
                </a:ext>
              </a:extLst>
            </p:cNvPr>
            <p:cNvSpPr/>
            <p:nvPr/>
          </p:nvSpPr>
          <p:spPr>
            <a:xfrm>
              <a:off x="7849636" y="4053915"/>
              <a:ext cx="1339852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MY" sz="1200" kern="1200" dirty="0">
                  <a:solidFill>
                    <a:prstClr val="white"/>
                  </a:solidFill>
                  <a:latin typeface="Intel Clear"/>
                </a:rPr>
                <a:t>V</a:t>
              </a:r>
              <a:r>
                <a:rPr lang="en-US" sz="1200" kern="1200" dirty="0">
                  <a:solidFill>
                    <a:prstClr val="white"/>
                  </a:solidFill>
                  <a:latin typeface="Intel Clear"/>
                </a:rPr>
                <a:t>M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7D073B3-0497-4DC9-B5BC-F744306D225B}"/>
                </a:ext>
              </a:extLst>
            </p:cNvPr>
            <p:cNvCxnSpPr>
              <a:cxnSpLocks/>
              <a:stCxn id="63" idx="3"/>
              <a:endCxn id="81" idx="1"/>
            </p:cNvCxnSpPr>
            <p:nvPr/>
          </p:nvCxnSpPr>
          <p:spPr>
            <a:xfrm>
              <a:off x="5828974" y="3669716"/>
              <a:ext cx="2020662" cy="57469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8748908-731A-4570-917D-9964AF28861B}"/>
                </a:ext>
              </a:extLst>
            </p:cNvPr>
            <p:cNvCxnSpPr>
              <a:cxnSpLocks/>
              <a:stCxn id="63" idx="3"/>
              <a:endCxn id="80" idx="1"/>
            </p:cNvCxnSpPr>
            <p:nvPr/>
          </p:nvCxnSpPr>
          <p:spPr>
            <a:xfrm>
              <a:off x="5828974" y="3669716"/>
              <a:ext cx="2020661" cy="955699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3364C55-77EB-43C9-ACBE-D710566B135C}"/>
                </a:ext>
              </a:extLst>
            </p:cNvPr>
            <p:cNvCxnSpPr>
              <a:cxnSpLocks/>
              <a:stCxn id="63" idx="3"/>
              <a:endCxn id="79" idx="1"/>
            </p:cNvCxnSpPr>
            <p:nvPr/>
          </p:nvCxnSpPr>
          <p:spPr>
            <a:xfrm>
              <a:off x="5828974" y="3669716"/>
              <a:ext cx="2020662" cy="132625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8009B38-279D-4292-B26B-AF872690D12B}"/>
                </a:ext>
              </a:extLst>
            </p:cNvPr>
            <p:cNvCxnSpPr>
              <a:cxnSpLocks/>
              <a:stCxn id="63" idx="3"/>
              <a:endCxn id="78" idx="1"/>
            </p:cNvCxnSpPr>
            <p:nvPr/>
          </p:nvCxnSpPr>
          <p:spPr>
            <a:xfrm>
              <a:off x="5828974" y="3669716"/>
              <a:ext cx="2020661" cy="170725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  <a:tailEnd type="triangle"/>
            </a:ln>
            <a:effectLst/>
          </p:spPr>
        </p:cxnSp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9F9C125A-5AE7-420D-B3E3-5365B85C8D96}"/>
                </a:ext>
              </a:extLst>
            </p:cNvPr>
            <p:cNvCxnSpPr>
              <a:cxnSpLocks/>
              <a:stCxn id="63" idx="1"/>
              <a:endCxn id="64" idx="3"/>
            </p:cNvCxnSpPr>
            <p:nvPr/>
          </p:nvCxnSpPr>
          <p:spPr>
            <a:xfrm rot="10800000" flipV="1">
              <a:off x="4007339" y="3669715"/>
              <a:ext cx="498755" cy="21385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tailEnd type="triangle"/>
            </a:ln>
            <a:effectLst/>
          </p:spPr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27CB8AC3-5C11-4152-910B-B1F49C535A6C}"/>
                </a:ext>
              </a:extLst>
            </p:cNvPr>
            <p:cNvCxnSpPr>
              <a:cxnSpLocks/>
              <a:stCxn id="62" idx="1"/>
              <a:endCxn id="64" idx="3"/>
            </p:cNvCxnSpPr>
            <p:nvPr/>
          </p:nvCxnSpPr>
          <p:spPr>
            <a:xfrm rot="10800000" flipV="1">
              <a:off x="4007339" y="2842315"/>
              <a:ext cx="487629" cy="1041254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chemeClr val="accent3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76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OpenStack Cluster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17737"/>
            <a:ext cx="11010900" cy="53510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API Interface</a:t>
            </a:r>
          </a:p>
          <a:p>
            <a:r>
              <a:rPr lang="en-US" sz="1600" dirty="0">
                <a:solidFill>
                  <a:srgbClr val="4D5156"/>
                </a:solidFill>
                <a:latin typeface="+mj-lt"/>
              </a:rPr>
              <a:t>P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+mj-lt"/>
              </a:rPr>
              <a:t>rovides a command-line client that enables you to access </a:t>
            </a:r>
            <a:r>
              <a:rPr lang="en-US" sz="1600" i="0" dirty="0">
                <a:solidFill>
                  <a:srgbClr val="5F6368"/>
                </a:solidFill>
                <a:effectLst/>
                <a:latin typeface="+mj-lt"/>
              </a:rPr>
              <a:t>APIs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+mj-lt"/>
              </a:rPr>
              <a:t> through easy-to-use commands. </a:t>
            </a:r>
            <a:endParaRPr lang="en-MY" sz="1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Ironic</a:t>
            </a:r>
          </a:p>
          <a:p>
            <a:r>
              <a:rPr lang="en-MY" sz="1600" dirty="0">
                <a:solidFill>
                  <a:schemeClr val="tx1"/>
                </a:solidFill>
              </a:rPr>
              <a:t>Bare metal provisioning service for OpenStack</a:t>
            </a:r>
          </a:p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Nova</a:t>
            </a:r>
          </a:p>
          <a:p>
            <a:r>
              <a:rPr lang="en-MY" sz="1600" dirty="0">
                <a:solidFill>
                  <a:schemeClr val="tx1"/>
                </a:solidFill>
              </a:rPr>
              <a:t>VM provisioning service for OpenStack</a:t>
            </a:r>
          </a:p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Neutron</a:t>
            </a:r>
          </a:p>
          <a:p>
            <a:r>
              <a:rPr lang="en-US" sz="1600" dirty="0">
                <a:solidFill>
                  <a:srgbClr val="333333"/>
                </a:solidFill>
                <a:latin typeface="+mj-lt"/>
              </a:rPr>
              <a:t>P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rovides "networking as a service" between interface devices managed by other OpenStack services </a:t>
            </a:r>
            <a:endParaRPr lang="en-MY" sz="1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Glance</a:t>
            </a:r>
          </a:p>
          <a:p>
            <a:r>
              <a:rPr lang="en-MY" sz="1600" dirty="0">
                <a:solidFill>
                  <a:schemeClr val="tx1"/>
                </a:solidFill>
              </a:rPr>
              <a:t>Image service for OpenStack, provides image metadata &amp; actual image</a:t>
            </a:r>
          </a:p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Cinder</a:t>
            </a:r>
          </a:p>
          <a:p>
            <a:r>
              <a:rPr lang="en-US" sz="1700" b="0" i="0" dirty="0">
                <a:solidFill>
                  <a:schemeClr val="tx1"/>
                </a:solidFill>
                <a:effectLst/>
                <a:latin typeface="+mj-lt"/>
              </a:rPr>
              <a:t>Block Storage service for providing volumes to Nova VMs, Ironic BM hosts, containers and more.</a:t>
            </a:r>
            <a:endParaRPr lang="en-MY" sz="17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Keystone</a:t>
            </a:r>
          </a:p>
          <a:p>
            <a:r>
              <a:rPr lang="en-US" sz="1600" b="0" i="0" dirty="0">
                <a:solidFill>
                  <a:srgbClr val="4D5156"/>
                </a:solidFill>
                <a:effectLst/>
                <a:latin typeface="+mj-lt"/>
              </a:rPr>
              <a:t> Identity service used by </a:t>
            </a:r>
            <a:r>
              <a:rPr lang="en-US" sz="1600" i="0" dirty="0">
                <a:solidFill>
                  <a:srgbClr val="5F6368"/>
                </a:solidFill>
                <a:effectLst/>
                <a:latin typeface="+mj-lt"/>
              </a:rPr>
              <a:t>OpenStack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+mj-lt"/>
              </a:rPr>
              <a:t> for authentication (authN) and high-level authorization (authZ). </a:t>
            </a:r>
            <a:endParaRPr lang="en-MY" sz="1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Designate</a:t>
            </a:r>
          </a:p>
          <a:p>
            <a:r>
              <a:rPr lang="en-US" sz="1700" dirty="0">
                <a:solidFill>
                  <a:schemeClr val="tx1"/>
                </a:solidFill>
              </a:rPr>
              <a:t>Provides multi-tenant DNSaaS service for OpenStack.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endParaRPr lang="en-MY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OpenStack Cluster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17737"/>
            <a:ext cx="11010900" cy="5426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SUT Provisioning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700" dirty="0"/>
              <a:t>TBD</a:t>
            </a:r>
            <a:endParaRPr lang="en-US" sz="1700" dirty="0"/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 marL="0" indent="0">
              <a:buNone/>
            </a:pPr>
            <a:endParaRPr lang="en-MY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8C57-20C1-4412-BD28-A58440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2888584"/>
            <a:ext cx="10363200" cy="1080832"/>
          </a:xfrm>
        </p:spPr>
        <p:txBody>
          <a:bodyPr/>
          <a:lstStyle/>
          <a:p>
            <a:r>
              <a:rPr lang="en-US" sz="7200" b="1" dirty="0"/>
              <a:t>OOB Telemetry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7DBD-B74E-4681-9AC1-A9FA1397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60" y="373110"/>
            <a:ext cx="11010816" cy="557577"/>
          </a:xfrm>
        </p:spPr>
        <p:txBody>
          <a:bodyPr/>
          <a:lstStyle/>
          <a:p>
            <a:r>
              <a:rPr lang="en-US" b="1" dirty="0"/>
              <a:t>OOB Telemetry Services Framework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4AC98E-7101-4C87-995A-AE98A2E49DE3}"/>
              </a:ext>
            </a:extLst>
          </p:cNvPr>
          <p:cNvGrpSpPr/>
          <p:nvPr/>
        </p:nvGrpSpPr>
        <p:grpSpPr>
          <a:xfrm>
            <a:off x="78752" y="1350630"/>
            <a:ext cx="11704407" cy="4656187"/>
            <a:chOff x="13230" y="1069349"/>
            <a:chExt cx="8778305" cy="34921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E8C88D-5AEC-42CD-AF35-16B30FEBA9AF}"/>
                </a:ext>
              </a:extLst>
            </p:cNvPr>
            <p:cNvSpPr/>
            <p:nvPr/>
          </p:nvSpPr>
          <p:spPr>
            <a:xfrm>
              <a:off x="7237371" y="2566789"/>
              <a:ext cx="771045" cy="585566"/>
            </a:xfrm>
            <a:prstGeom prst="rect">
              <a:avLst/>
            </a:prstGeom>
            <a:solidFill>
              <a:srgbClr val="FC4C02"/>
            </a:solidFill>
            <a:ln w="25400" cap="flat" cmpd="sng" algn="ctr">
              <a:solidFill>
                <a:srgbClr val="FC4C0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1A038F-C9D9-47EA-BD31-B5BB0FE939B0}"/>
                </a:ext>
              </a:extLst>
            </p:cNvPr>
            <p:cNvSpPr/>
            <p:nvPr/>
          </p:nvSpPr>
          <p:spPr>
            <a:xfrm>
              <a:off x="7224982" y="1712158"/>
              <a:ext cx="771045" cy="585566"/>
            </a:xfrm>
            <a:prstGeom prst="rect">
              <a:avLst/>
            </a:prstGeom>
            <a:solidFill>
              <a:srgbClr val="FC4C02"/>
            </a:solidFill>
            <a:ln w="25400" cap="flat" cmpd="sng" algn="ctr">
              <a:solidFill>
                <a:srgbClr val="FC4C0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23A263-9631-43ED-92B0-1EF204846066}"/>
                </a:ext>
              </a:extLst>
            </p:cNvPr>
            <p:cNvSpPr/>
            <p:nvPr/>
          </p:nvSpPr>
          <p:spPr>
            <a:xfrm>
              <a:off x="8020490" y="1713738"/>
              <a:ext cx="771045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CCEA59-E381-46FD-A6C2-988F238E17B7}"/>
                </a:ext>
              </a:extLst>
            </p:cNvPr>
            <p:cNvSpPr/>
            <p:nvPr/>
          </p:nvSpPr>
          <p:spPr>
            <a:xfrm>
              <a:off x="8020490" y="1981019"/>
              <a:ext cx="771045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5C8FED-FD40-4ECA-B338-589E1F492988}"/>
                </a:ext>
              </a:extLst>
            </p:cNvPr>
            <p:cNvSpPr/>
            <p:nvPr/>
          </p:nvSpPr>
          <p:spPr>
            <a:xfrm>
              <a:off x="8020490" y="2567391"/>
              <a:ext cx="771045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AE518-FDD1-49F0-B4C4-E1EE69F046FC}"/>
                </a:ext>
              </a:extLst>
            </p:cNvPr>
            <p:cNvSpPr/>
            <p:nvPr/>
          </p:nvSpPr>
          <p:spPr>
            <a:xfrm>
              <a:off x="8020490" y="2863024"/>
              <a:ext cx="771045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AAA889-04CD-448E-94E8-D8C176F05D95}"/>
                </a:ext>
              </a:extLst>
            </p:cNvPr>
            <p:cNvSpPr txBox="1"/>
            <p:nvPr/>
          </p:nvSpPr>
          <p:spPr>
            <a:xfrm>
              <a:off x="7281031" y="1920303"/>
              <a:ext cx="645610" cy="16932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OpenBMC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9BE13B-BB84-4044-843B-BB8D76E999A9}"/>
                </a:ext>
              </a:extLst>
            </p:cNvPr>
            <p:cNvSpPr txBox="1"/>
            <p:nvPr/>
          </p:nvSpPr>
          <p:spPr>
            <a:xfrm>
              <a:off x="7332734" y="2705771"/>
              <a:ext cx="477295" cy="33865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Legacy </a:t>
              </a:r>
            </a:p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BMC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457DDC0-91E5-4AB8-845B-8FD7CD950BD6}"/>
                </a:ext>
              </a:extLst>
            </p:cNvPr>
            <p:cNvSpPr/>
            <p:nvPr/>
          </p:nvSpPr>
          <p:spPr>
            <a:xfrm>
              <a:off x="661471" y="1069349"/>
              <a:ext cx="4586063" cy="2656306"/>
            </a:xfrm>
            <a:prstGeom prst="roundRect">
              <a:avLst/>
            </a:prstGeom>
            <a:solidFill>
              <a:srgbClr val="0071C5"/>
            </a:solidFill>
            <a:ln w="25400" cap="flat" cmpd="sng" algn="ctr">
              <a:solidFill>
                <a:srgbClr val="0071C5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OOB Telemetry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956E78A-7B10-4109-A329-2C2D91A16861}"/>
                </a:ext>
              </a:extLst>
            </p:cNvPr>
            <p:cNvGrpSpPr/>
            <p:nvPr/>
          </p:nvGrpSpPr>
          <p:grpSpPr>
            <a:xfrm>
              <a:off x="1393576" y="1166599"/>
              <a:ext cx="1634146" cy="590550"/>
              <a:chOff x="911825" y="1001211"/>
              <a:chExt cx="2038350" cy="59055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E161A5A-BDB1-402C-A773-7D8A6505A91A}"/>
                  </a:ext>
                </a:extLst>
              </p:cNvPr>
              <p:cNvSpPr/>
              <p:nvPr/>
            </p:nvSpPr>
            <p:spPr>
              <a:xfrm>
                <a:off x="911825" y="1001211"/>
                <a:ext cx="1733550" cy="285750"/>
              </a:xfrm>
              <a:prstGeom prst="rect">
                <a:avLst/>
              </a:prstGeom>
              <a:solidFill>
                <a:srgbClr val="003C71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3FB2178-22AB-4D70-8479-C6EE45B40AE3}"/>
                  </a:ext>
                </a:extLst>
              </p:cNvPr>
              <p:cNvSpPr/>
              <p:nvPr/>
            </p:nvSpPr>
            <p:spPr>
              <a:xfrm>
                <a:off x="1064225" y="1153611"/>
                <a:ext cx="1733550" cy="285750"/>
              </a:xfrm>
              <a:prstGeom prst="rect">
                <a:avLst/>
              </a:prstGeom>
              <a:solidFill>
                <a:srgbClr val="003C71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321EA93-4710-4914-BF7B-70DB75F849A2}"/>
                  </a:ext>
                </a:extLst>
              </p:cNvPr>
              <p:cNvSpPr/>
              <p:nvPr/>
            </p:nvSpPr>
            <p:spPr>
              <a:xfrm>
                <a:off x="1216625" y="1306011"/>
                <a:ext cx="1733550" cy="285750"/>
              </a:xfrm>
              <a:prstGeom prst="rect">
                <a:avLst/>
              </a:prstGeom>
              <a:solidFill>
                <a:srgbClr val="003C71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Worker (Kubernetes)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32A09B-3292-4FFB-8261-DDED30F28642}"/>
                </a:ext>
              </a:extLst>
            </p:cNvPr>
            <p:cNvSpPr/>
            <p:nvPr/>
          </p:nvSpPr>
          <p:spPr>
            <a:xfrm>
              <a:off x="1465955" y="2106038"/>
              <a:ext cx="1425846" cy="285750"/>
            </a:xfrm>
            <a:prstGeom prst="rect">
              <a:avLst/>
            </a:prstGeom>
            <a:solidFill>
              <a:srgbClr val="C3D60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Prometheus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7ECA8B-DEA1-4789-8075-45F8B670E236}"/>
                </a:ext>
              </a:extLst>
            </p:cNvPr>
            <p:cNvSpPr/>
            <p:nvPr/>
          </p:nvSpPr>
          <p:spPr>
            <a:xfrm>
              <a:off x="1477915" y="2859710"/>
              <a:ext cx="1415874" cy="285750"/>
            </a:xfrm>
            <a:prstGeom prst="rect">
              <a:avLst/>
            </a:prstGeom>
            <a:solidFill>
              <a:srgbClr val="C3D60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Elastic Search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5E00A1-56C5-4F40-BECE-17EF2A11CC24}"/>
                </a:ext>
              </a:extLst>
            </p:cNvPr>
            <p:cNvSpPr/>
            <p:nvPr/>
          </p:nvSpPr>
          <p:spPr>
            <a:xfrm rot="16200000">
              <a:off x="526464" y="1985880"/>
              <a:ext cx="930374" cy="285750"/>
            </a:xfrm>
            <a:prstGeom prst="rect">
              <a:avLst/>
            </a:prstGeom>
            <a:solidFill>
              <a:srgbClr val="FFA300"/>
            </a:solidFill>
            <a:ln w="25400" cap="flat" cmpd="sng" algn="ctr">
              <a:solidFill>
                <a:srgbClr val="FFA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Grafana</a:t>
              </a:r>
              <a:endPara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397E2A-D8C8-43DF-97B9-64CFFCFE975F}"/>
                </a:ext>
              </a:extLst>
            </p:cNvPr>
            <p:cNvGrpSpPr/>
            <p:nvPr/>
          </p:nvGrpSpPr>
          <p:grpSpPr>
            <a:xfrm>
              <a:off x="1425774" y="3795738"/>
              <a:ext cx="3203896" cy="765751"/>
              <a:chOff x="1425774" y="3795738"/>
              <a:chExt cx="3203896" cy="76575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A15D0ED-D089-4B05-9750-D15C51C81E6D}"/>
                  </a:ext>
                </a:extLst>
              </p:cNvPr>
              <p:cNvSpPr/>
              <p:nvPr/>
            </p:nvSpPr>
            <p:spPr>
              <a:xfrm>
                <a:off x="1425774" y="3795738"/>
                <a:ext cx="3203896" cy="765751"/>
              </a:xfrm>
              <a:prstGeom prst="roundRect">
                <a:avLst/>
              </a:prstGeom>
              <a:solidFill>
                <a:srgbClr val="00AEEF"/>
              </a:solidFill>
              <a:ln w="25400" cap="flat" cmpd="sng" algn="ctr">
                <a:solidFill>
                  <a:srgbClr val="00AEEF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pPr marL="0" marR="0" lvl="0" indent="0" algn="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70D7D77-99BA-4FCB-8F1D-1CCC885D074B}"/>
                  </a:ext>
                </a:extLst>
              </p:cNvPr>
              <p:cNvSpPr/>
              <p:nvPr/>
            </p:nvSpPr>
            <p:spPr>
              <a:xfrm>
                <a:off x="1674177" y="3880061"/>
                <a:ext cx="1389788" cy="285750"/>
              </a:xfrm>
              <a:prstGeom prst="rect">
                <a:avLst/>
              </a:prstGeom>
              <a:solidFill>
                <a:srgbClr val="003C71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B83B66A-B13B-4B12-97F0-41D896000E68}"/>
                  </a:ext>
                </a:extLst>
              </p:cNvPr>
              <p:cNvSpPr/>
              <p:nvPr/>
            </p:nvSpPr>
            <p:spPr>
              <a:xfrm>
                <a:off x="1796356" y="4032461"/>
                <a:ext cx="1389788" cy="285750"/>
              </a:xfrm>
              <a:prstGeom prst="rect">
                <a:avLst/>
              </a:prstGeom>
              <a:solidFill>
                <a:srgbClr val="003C71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595433-8D1C-4FDF-A1BD-752E1507B21F}"/>
                  </a:ext>
                </a:extLst>
              </p:cNvPr>
              <p:cNvSpPr/>
              <p:nvPr/>
            </p:nvSpPr>
            <p:spPr>
              <a:xfrm>
                <a:off x="1918535" y="4184861"/>
                <a:ext cx="1389788" cy="285750"/>
              </a:xfrm>
              <a:prstGeom prst="rect">
                <a:avLst/>
              </a:prstGeom>
              <a:solidFill>
                <a:srgbClr val="003C71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Worker (Kubernetes)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40E71B-6649-4086-A1C5-094D447EA0EE}"/>
                  </a:ext>
                </a:extLst>
              </p:cNvPr>
              <p:cNvSpPr txBox="1"/>
              <p:nvPr/>
            </p:nvSpPr>
            <p:spPr>
              <a:xfrm>
                <a:off x="3362356" y="3868302"/>
                <a:ext cx="1178207" cy="338651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SUT Inventory</a:t>
                </a:r>
              </a:p>
              <a:p>
                <a:pPr marL="0" marR="0" lvl="0" indent="0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(OpenStack Ironic)</a:t>
                </a:r>
              </a:p>
            </p:txBody>
          </p:sp>
          <p:sp>
            <p:nvSpPr>
              <p:cNvPr id="58" name="Cylinder 57">
                <a:extLst>
                  <a:ext uri="{FF2B5EF4-FFF2-40B4-BE49-F238E27FC236}">
                    <a16:creationId xmlns:a16="http://schemas.microsoft.com/office/drawing/2014/main" id="{D9AC64FF-E595-4B1B-8975-5AC578E86D97}"/>
                  </a:ext>
                </a:extLst>
              </p:cNvPr>
              <p:cNvSpPr/>
              <p:nvPr/>
            </p:nvSpPr>
            <p:spPr>
              <a:xfrm>
                <a:off x="3672222" y="4253330"/>
                <a:ext cx="311903" cy="137759"/>
              </a:xfrm>
              <a:prstGeom prst="can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</p:grp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C6D0D3-45AD-43D9-B5E5-E9D9213DFE1A}"/>
                </a:ext>
              </a:extLst>
            </p:cNvPr>
            <p:cNvCxnSpPr>
              <a:cxnSpLocks/>
              <a:stCxn id="58" idx="3"/>
              <a:endCxn id="15" idx="1"/>
            </p:cNvCxnSpPr>
            <p:nvPr/>
          </p:nvCxnSpPr>
          <p:spPr>
            <a:xfrm rot="5400000" flipH="1">
              <a:off x="1575977" y="2138892"/>
              <a:ext cx="2142176" cy="2362219"/>
            </a:xfrm>
            <a:prstGeom prst="bentConnector4">
              <a:avLst>
                <a:gd name="adj1" fmla="val -11964"/>
                <a:gd name="adj2" fmla="val 107258"/>
              </a:avLst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D860A9-0449-4AED-AA48-0CE17FDDDA89}"/>
                </a:ext>
              </a:extLst>
            </p:cNvPr>
            <p:cNvSpPr/>
            <p:nvPr/>
          </p:nvSpPr>
          <p:spPr>
            <a:xfrm>
              <a:off x="3630547" y="1687576"/>
              <a:ext cx="1415874" cy="2857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BMC Exporter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F72CFF-6BE6-474C-9B96-1D42A986DD87}"/>
                </a:ext>
              </a:extLst>
            </p:cNvPr>
            <p:cNvSpPr/>
            <p:nvPr/>
          </p:nvSpPr>
          <p:spPr>
            <a:xfrm>
              <a:off x="3630547" y="2504961"/>
              <a:ext cx="1415874" cy="2857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SOL Collector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CFEB48-D995-41A6-AB1B-A167344979C2}"/>
                </a:ext>
              </a:extLst>
            </p:cNvPr>
            <p:cNvSpPr/>
            <p:nvPr/>
          </p:nvSpPr>
          <p:spPr>
            <a:xfrm>
              <a:off x="3636621" y="3218083"/>
              <a:ext cx="1415874" cy="360902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Crashdump Collector (*ACD)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AC3C968-2EA6-407A-A670-1A71E2465865}"/>
                </a:ext>
              </a:extLst>
            </p:cNvPr>
            <p:cNvCxnSpPr>
              <a:cxnSpLocks/>
              <a:stCxn id="15" idx="3"/>
              <a:endCxn id="42" idx="1"/>
            </p:cNvCxnSpPr>
            <p:nvPr/>
          </p:nvCxnSpPr>
          <p:spPr>
            <a:xfrm>
              <a:off x="2891801" y="2248913"/>
              <a:ext cx="738745" cy="74964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A0B6A214-53F1-4AC0-B208-66D2978C40F6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2891801" y="2248913"/>
              <a:ext cx="744820" cy="114962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80B1E06-C25D-42B7-A485-59B01187CD15}"/>
                </a:ext>
              </a:extLst>
            </p:cNvPr>
            <p:cNvCxnSpPr>
              <a:cxnSpLocks/>
              <a:stCxn id="15" idx="3"/>
              <a:endCxn id="20" idx="1"/>
            </p:cNvCxnSpPr>
            <p:nvPr/>
          </p:nvCxnSpPr>
          <p:spPr>
            <a:xfrm flipV="1">
              <a:off x="2891801" y="1830451"/>
              <a:ext cx="738746" cy="41846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D1BE1A3E-A53A-4669-8D24-CFB3FA2E1B96}"/>
                </a:ext>
              </a:extLst>
            </p:cNvPr>
            <p:cNvCxnSpPr>
              <a:cxnSpLocks/>
              <a:stCxn id="15" idx="3"/>
              <a:endCxn id="21" idx="1"/>
            </p:cNvCxnSpPr>
            <p:nvPr/>
          </p:nvCxnSpPr>
          <p:spPr>
            <a:xfrm>
              <a:off x="2891801" y="2248913"/>
              <a:ext cx="738746" cy="39892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D924479-9844-495F-948B-4DF58DA2B6AE}"/>
                </a:ext>
              </a:extLst>
            </p:cNvPr>
            <p:cNvGrpSpPr/>
            <p:nvPr/>
          </p:nvGrpSpPr>
          <p:grpSpPr>
            <a:xfrm>
              <a:off x="13230" y="2291727"/>
              <a:ext cx="518412" cy="804865"/>
              <a:chOff x="4733980" y="770727"/>
              <a:chExt cx="597526" cy="927697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6545B07-61D8-49FB-B0DC-6973BE440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12581" y="770727"/>
                <a:ext cx="440325" cy="530533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D3B816-7A1E-494F-A261-C13BA7C6E95B}"/>
                  </a:ext>
                </a:extLst>
              </p:cNvPr>
              <p:cNvSpPr txBox="1"/>
              <p:nvPr/>
            </p:nvSpPr>
            <p:spPr>
              <a:xfrm>
                <a:off x="4733980" y="1263970"/>
                <a:ext cx="597526" cy="434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Admin</a:t>
                </a:r>
              </a:p>
              <a:p>
                <a:pPr marL="0" marR="0" lvl="0" indent="0" algn="ctr" defTabSz="609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33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User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3430439-BDB1-49F5-B242-C94F3C134BDD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463445" y="2243956"/>
              <a:ext cx="362544" cy="277915"/>
            </a:xfrm>
            <a:prstGeom prst="straightConnector1">
              <a:avLst/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A43EE0B-552C-4720-A5C1-E2D91C1A6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0884" y="2035680"/>
              <a:ext cx="2092480" cy="942185"/>
            </a:xfrm>
            <a:prstGeom prst="straightConnector1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425B48-F1F0-45CD-BA18-4E5062194C7A}"/>
                </a:ext>
              </a:extLst>
            </p:cNvPr>
            <p:cNvCxnSpPr>
              <a:cxnSpLocks/>
              <a:stCxn id="42" idx="3"/>
              <a:endCxn id="5" idx="1"/>
            </p:cNvCxnSpPr>
            <p:nvPr/>
          </p:nvCxnSpPr>
          <p:spPr>
            <a:xfrm flipV="1">
              <a:off x="5046421" y="2859572"/>
              <a:ext cx="2190950" cy="138982"/>
            </a:xfrm>
            <a:prstGeom prst="straightConnector1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0D0161B-77B4-449A-9CF8-E2817C420FFC}"/>
                </a:ext>
              </a:extLst>
            </p:cNvPr>
            <p:cNvCxnSpPr>
              <a:cxnSpLocks/>
              <a:stCxn id="21" idx="3"/>
              <a:endCxn id="6" idx="1"/>
            </p:cNvCxnSpPr>
            <p:nvPr/>
          </p:nvCxnSpPr>
          <p:spPr>
            <a:xfrm flipV="1">
              <a:off x="5046421" y="2004941"/>
              <a:ext cx="2178561" cy="642895"/>
            </a:xfrm>
            <a:prstGeom prst="straightConnector1">
              <a:avLst/>
            </a:prstGeom>
            <a:noFill/>
            <a:ln w="25400" cap="flat" cmpd="sng" algn="ctr">
              <a:solidFill>
                <a:srgbClr val="B1BABF"/>
              </a:solidFill>
              <a:prstDash val="soli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42EEBEC-44F5-4CDE-A6DB-E16F57D27EC2}"/>
                </a:ext>
              </a:extLst>
            </p:cNvPr>
            <p:cNvCxnSpPr>
              <a:cxnSpLocks/>
              <a:stCxn id="21" idx="3"/>
              <a:endCxn id="5" idx="1"/>
            </p:cNvCxnSpPr>
            <p:nvPr/>
          </p:nvCxnSpPr>
          <p:spPr>
            <a:xfrm>
              <a:off x="5046421" y="2647836"/>
              <a:ext cx="2190950" cy="211736"/>
            </a:xfrm>
            <a:prstGeom prst="straightConnector1">
              <a:avLst/>
            </a:prstGeom>
            <a:noFill/>
            <a:ln w="25400" cap="flat" cmpd="sng" algn="ctr">
              <a:solidFill>
                <a:srgbClr val="B1BABF"/>
              </a:solidFill>
              <a:prstDash val="soli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4BA70C4-CC2F-4A91-BD81-4EEAA0B35E7F}"/>
                </a:ext>
              </a:extLst>
            </p:cNvPr>
            <p:cNvCxnSpPr>
              <a:cxnSpLocks/>
              <a:stCxn id="20" idx="3"/>
              <a:endCxn id="6" idx="1"/>
            </p:cNvCxnSpPr>
            <p:nvPr/>
          </p:nvCxnSpPr>
          <p:spPr>
            <a:xfrm>
              <a:off x="5046421" y="1830451"/>
              <a:ext cx="2178561" cy="174490"/>
            </a:xfrm>
            <a:prstGeom prst="straightConnector1">
              <a:avLst/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35F934B-1B08-4039-AC17-94CF1E78BF8A}"/>
                </a:ext>
              </a:extLst>
            </p:cNvPr>
            <p:cNvCxnSpPr>
              <a:cxnSpLocks/>
              <a:stCxn id="20" idx="3"/>
              <a:endCxn id="5" idx="1"/>
            </p:cNvCxnSpPr>
            <p:nvPr/>
          </p:nvCxnSpPr>
          <p:spPr>
            <a:xfrm>
              <a:off x="5046421" y="1830451"/>
              <a:ext cx="2190950" cy="1029121"/>
            </a:xfrm>
            <a:prstGeom prst="straightConnector1">
              <a:avLst/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51C3B1-0DEE-4CFD-890C-15580EAACD31}"/>
                </a:ext>
              </a:extLst>
            </p:cNvPr>
            <p:cNvSpPr txBox="1"/>
            <p:nvPr/>
          </p:nvSpPr>
          <p:spPr>
            <a:xfrm rot="21343033">
              <a:off x="6225325" y="2939845"/>
              <a:ext cx="452047" cy="15384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C4C02"/>
                  </a:solidFill>
                  <a:effectLst/>
                  <a:uLnTx/>
                  <a:uFillTx/>
                </a:rPr>
                <a:t>Ipmi sel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FA34F6-47AF-40D9-AEC6-8F83ECE3C1C2}"/>
                </a:ext>
              </a:extLst>
            </p:cNvPr>
            <p:cNvSpPr txBox="1"/>
            <p:nvPr/>
          </p:nvSpPr>
          <p:spPr>
            <a:xfrm rot="19925315">
              <a:off x="5917882" y="2517022"/>
              <a:ext cx="403957" cy="15384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C4C02"/>
                  </a:solidFill>
                  <a:effectLst/>
                  <a:uLnTx/>
                  <a:uFillTx/>
                </a:rPr>
                <a:t>redfish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E72EB7-4951-428C-803F-A77DFD2ED5C7}"/>
                </a:ext>
              </a:extLst>
            </p:cNvPr>
            <p:cNvSpPr txBox="1"/>
            <p:nvPr/>
          </p:nvSpPr>
          <p:spPr>
            <a:xfrm rot="20673425">
              <a:off x="5256385" y="2314868"/>
              <a:ext cx="676868" cy="15384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B1BABF"/>
                  </a:solidFill>
                  <a:effectLst/>
                  <a:uLnTx/>
                  <a:uFillTx/>
                </a:rPr>
                <a:t>Web socket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ED99F1-1B46-443A-84FA-1BBF4339FBA0}"/>
                </a:ext>
              </a:extLst>
            </p:cNvPr>
            <p:cNvSpPr txBox="1"/>
            <p:nvPr/>
          </p:nvSpPr>
          <p:spPr>
            <a:xfrm rot="547380">
              <a:off x="6277272" y="2633346"/>
              <a:ext cx="455654" cy="15384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BABF"/>
                  </a:solidFill>
                  <a:effectLst/>
                  <a:uLnTx/>
                  <a:uFillTx/>
                </a:rPr>
                <a:t>ipmi</a:t>
              </a: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B1BABF"/>
                  </a:solidFill>
                  <a:effectLst/>
                  <a:uLnTx/>
                  <a:uFillTx/>
                </a:rPr>
                <a:t> sol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A6E185-A5A7-45C2-AA0B-A5D16484EF59}"/>
                </a:ext>
              </a:extLst>
            </p:cNvPr>
            <p:cNvSpPr txBox="1"/>
            <p:nvPr/>
          </p:nvSpPr>
          <p:spPr>
            <a:xfrm rot="1712615">
              <a:off x="6620054" y="2503663"/>
              <a:ext cx="468878" cy="15384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ipmi</a:t>
              </a: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 sdr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777C19-5AD4-4AAE-9C16-DF1E463EC631}"/>
                </a:ext>
              </a:extLst>
            </p:cNvPr>
            <p:cNvSpPr txBox="1"/>
            <p:nvPr/>
          </p:nvSpPr>
          <p:spPr>
            <a:xfrm rot="193117">
              <a:off x="5863371" y="1740617"/>
              <a:ext cx="403957" cy="15384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redfish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77628C-CE28-4A13-9647-F34B16D88689}"/>
                </a:ext>
              </a:extLst>
            </p:cNvPr>
            <p:cNvSpPr/>
            <p:nvPr/>
          </p:nvSpPr>
          <p:spPr>
            <a:xfrm>
              <a:off x="3630547" y="2059412"/>
              <a:ext cx="1415874" cy="36686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BMC Journal Collector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639692-67BC-41AA-A097-22F4F6CCD4D0}"/>
                </a:ext>
              </a:extLst>
            </p:cNvPr>
            <p:cNvSpPr/>
            <p:nvPr/>
          </p:nvSpPr>
          <p:spPr>
            <a:xfrm>
              <a:off x="3630547" y="2855679"/>
              <a:ext cx="1415874" cy="2857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BMC SEL Collector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77E6F7E-0CE8-412C-83AF-707D8E588B4B}"/>
                </a:ext>
              </a:extLst>
            </p:cNvPr>
            <p:cNvCxnSpPr>
              <a:cxnSpLocks/>
              <a:stCxn id="41" idx="3"/>
              <a:endCxn id="6" idx="1"/>
            </p:cNvCxnSpPr>
            <p:nvPr/>
          </p:nvCxnSpPr>
          <p:spPr>
            <a:xfrm flipV="1">
              <a:off x="5046421" y="2004941"/>
              <a:ext cx="2178561" cy="237906"/>
            </a:xfrm>
            <a:prstGeom prst="straightConnector1">
              <a:avLst/>
            </a:prstGeom>
            <a:noFill/>
            <a:ln w="25400" cap="flat" cmpd="sng" algn="ctr">
              <a:solidFill>
                <a:srgbClr val="C3D600">
                  <a:lumMod val="7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02A95F-A5AF-4A6B-BBD3-9081A096F122}"/>
                </a:ext>
              </a:extLst>
            </p:cNvPr>
            <p:cNvSpPr txBox="1"/>
            <p:nvPr/>
          </p:nvSpPr>
          <p:spPr>
            <a:xfrm rot="21444923">
              <a:off x="5771623" y="1962790"/>
              <a:ext cx="403957" cy="15384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C3D600">
                      <a:lumMod val="75000"/>
                    </a:srgbClr>
                  </a:solidFill>
                  <a:effectLst/>
                  <a:uLnTx/>
                  <a:uFillTx/>
                </a:rPr>
                <a:t>redfish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319989-B3D9-491E-98E9-5FE676E5CBF1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5097204" y="2004941"/>
              <a:ext cx="2127778" cy="1397514"/>
            </a:xfrm>
            <a:prstGeom prst="straightConnector1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tailEnd type="triangle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047592-B415-4680-8EAA-7AA9146BE753}"/>
                </a:ext>
              </a:extLst>
            </p:cNvPr>
            <p:cNvSpPr txBox="1"/>
            <p:nvPr/>
          </p:nvSpPr>
          <p:spPr>
            <a:xfrm rot="19841544">
              <a:off x="5420632" y="3086388"/>
              <a:ext cx="403957" cy="15384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00AEEF">
                      <a:lumMod val="75000"/>
                    </a:srgbClr>
                  </a:solidFill>
                  <a:effectLst/>
                  <a:uLnTx/>
                  <a:uFillTx/>
                </a:rPr>
                <a:t>redfish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D8081A-2C89-43B4-9E77-A92E4ADC3D2F}"/>
                </a:ext>
              </a:extLst>
            </p:cNvPr>
            <p:cNvSpPr/>
            <p:nvPr/>
          </p:nvSpPr>
          <p:spPr>
            <a:xfrm rot="16200000">
              <a:off x="526464" y="2937106"/>
              <a:ext cx="930374" cy="285752"/>
            </a:xfrm>
            <a:prstGeom prst="rect">
              <a:avLst/>
            </a:prstGeom>
            <a:solidFill>
              <a:srgbClr val="FFA300"/>
            </a:solidFill>
            <a:ln w="25400" cap="flat" cmpd="sng" algn="ctr">
              <a:solidFill>
                <a:srgbClr val="FFA3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MY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Kibana</a:t>
              </a:r>
              <a:endPara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3EA027-1BFB-486F-B039-DFA2A260D042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463445" y="2521871"/>
              <a:ext cx="340419" cy="300457"/>
            </a:xfrm>
            <a:prstGeom prst="straightConnector1">
              <a:avLst/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</p:grp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38627B4-4569-4454-B889-95E76EC061C9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3919497" y="3038334"/>
            <a:ext cx="972758" cy="889944"/>
          </a:xfrm>
          <a:prstGeom prst="bentConnector3">
            <a:avLst>
              <a:gd name="adj1" fmla="val 61629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CCEA6EA-8C74-41F3-B688-1F7D0814D297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3919497" y="3578412"/>
            <a:ext cx="936254" cy="349866"/>
          </a:xfrm>
          <a:prstGeom prst="bentConnector3">
            <a:avLst>
              <a:gd name="adj1" fmla="val 59062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1ECECAC-EFDB-4AEC-9385-987E1D568E73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3919497" y="3928278"/>
            <a:ext cx="946026" cy="103196"/>
          </a:xfrm>
          <a:prstGeom prst="bentConnector3">
            <a:avLst>
              <a:gd name="adj1" fmla="val 59965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F48F341-68BE-4945-931B-C5FEDDAA991C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>
            <a:off x="3919497" y="3928278"/>
            <a:ext cx="972758" cy="667794"/>
          </a:xfrm>
          <a:prstGeom prst="bentConnector3">
            <a:avLst>
              <a:gd name="adj1" fmla="val 6066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01226E5-43FA-4213-9005-7EF0C49B4FC9}"/>
              </a:ext>
            </a:extLst>
          </p:cNvPr>
          <p:cNvCxnSpPr>
            <a:cxnSpLocks/>
            <a:stCxn id="15" idx="3"/>
            <a:endCxn id="41" idx="1"/>
          </p:cNvCxnSpPr>
          <p:nvPr/>
        </p:nvCxnSpPr>
        <p:spPr>
          <a:xfrm flipV="1">
            <a:off x="3916847" y="2915294"/>
            <a:ext cx="984994" cy="80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44191DB-8315-4727-A936-74A659FA6C66}"/>
              </a:ext>
            </a:extLst>
          </p:cNvPr>
          <p:cNvSpPr txBox="1"/>
          <p:nvPr/>
        </p:nvSpPr>
        <p:spPr>
          <a:xfrm>
            <a:off x="2878733" y="4672263"/>
            <a:ext cx="192509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*Autonomous Crashdump</a:t>
            </a:r>
            <a:endParaRPr kumimoji="0" lang="en-US" sz="12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189FBD-11FD-414C-BBFD-90EFF5554491}"/>
              </a:ext>
            </a:extLst>
          </p:cNvPr>
          <p:cNvSpPr txBox="1"/>
          <p:nvPr/>
        </p:nvSpPr>
        <p:spPr>
          <a:xfrm>
            <a:off x="4468439" y="2710304"/>
            <a:ext cx="1002226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health</a:t>
            </a:r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940CEB-8DAB-4655-87F3-B378221B3A95}"/>
              </a:ext>
            </a:extLst>
          </p:cNvPr>
          <p:cNvSpPr txBox="1"/>
          <p:nvPr/>
        </p:nvSpPr>
        <p:spPr>
          <a:xfrm>
            <a:off x="4476571" y="3247355"/>
            <a:ext cx="1002226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health</a:t>
            </a:r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67965E-5048-4725-A71E-085D682B2242}"/>
              </a:ext>
            </a:extLst>
          </p:cNvPr>
          <p:cNvSpPr txBox="1"/>
          <p:nvPr/>
        </p:nvSpPr>
        <p:spPr>
          <a:xfrm>
            <a:off x="4476571" y="3710370"/>
            <a:ext cx="1002226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health</a:t>
            </a:r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29679A-E485-4748-93B2-3D05ED18E33E}"/>
              </a:ext>
            </a:extLst>
          </p:cNvPr>
          <p:cNvSpPr txBox="1"/>
          <p:nvPr/>
        </p:nvSpPr>
        <p:spPr>
          <a:xfrm>
            <a:off x="4476571" y="4241545"/>
            <a:ext cx="1002226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health</a:t>
            </a:r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3967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7DBD-B74E-4681-9AC1-A9FA1397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60" y="373110"/>
            <a:ext cx="11010816" cy="557577"/>
          </a:xfrm>
        </p:spPr>
        <p:txBody>
          <a:bodyPr/>
          <a:lstStyle/>
          <a:p>
            <a:r>
              <a:rPr lang="en-US" b="1" dirty="0"/>
              <a:t>OOB Telemetry Services at Wiwynn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8C88D-5AEC-42CD-AF35-16B30FEBA9AF}"/>
              </a:ext>
            </a:extLst>
          </p:cNvPr>
          <p:cNvSpPr/>
          <p:nvPr/>
        </p:nvSpPr>
        <p:spPr>
          <a:xfrm>
            <a:off x="9710940" y="3347217"/>
            <a:ext cx="1028060" cy="780755"/>
          </a:xfrm>
          <a:prstGeom prst="rect">
            <a:avLst/>
          </a:prstGeom>
          <a:solidFill>
            <a:srgbClr val="FC4C02"/>
          </a:solidFill>
          <a:ln w="25400" cap="flat" cmpd="sng" algn="ctr">
            <a:solidFill>
              <a:srgbClr val="FC4C0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A038F-C9D9-47EA-BD31-B5BB0FE939B0}"/>
              </a:ext>
            </a:extLst>
          </p:cNvPr>
          <p:cNvSpPr/>
          <p:nvPr/>
        </p:nvSpPr>
        <p:spPr>
          <a:xfrm>
            <a:off x="9694422" y="2207709"/>
            <a:ext cx="1028060" cy="780755"/>
          </a:xfrm>
          <a:prstGeom prst="rect">
            <a:avLst/>
          </a:prstGeom>
          <a:solidFill>
            <a:srgbClr val="FC4C02"/>
          </a:solidFill>
          <a:ln w="25400" cap="flat" cmpd="sng" algn="ctr">
            <a:solidFill>
              <a:srgbClr val="FC4C0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23A263-9631-43ED-92B0-1EF204846066}"/>
              </a:ext>
            </a:extLst>
          </p:cNvPr>
          <p:cNvSpPr/>
          <p:nvPr/>
        </p:nvSpPr>
        <p:spPr>
          <a:xfrm>
            <a:off x="10755099" y="2209815"/>
            <a:ext cx="1028060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CEA59-E381-46FD-A6C2-988F238E17B7}"/>
              </a:ext>
            </a:extLst>
          </p:cNvPr>
          <p:cNvSpPr/>
          <p:nvPr/>
        </p:nvSpPr>
        <p:spPr>
          <a:xfrm>
            <a:off x="10755099" y="2566190"/>
            <a:ext cx="1028060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C8FED-FD40-4ECA-B338-589E1F492988}"/>
              </a:ext>
            </a:extLst>
          </p:cNvPr>
          <p:cNvSpPr/>
          <p:nvPr/>
        </p:nvSpPr>
        <p:spPr>
          <a:xfrm>
            <a:off x="10755099" y="3348019"/>
            <a:ext cx="1028060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AE518-FDD1-49F0-B4C4-E1EE69F046FC}"/>
              </a:ext>
            </a:extLst>
          </p:cNvPr>
          <p:cNvSpPr/>
          <p:nvPr/>
        </p:nvSpPr>
        <p:spPr>
          <a:xfrm>
            <a:off x="10755099" y="3742197"/>
            <a:ext cx="1028060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AA889-04CD-448E-94E8-D8C176F05D95}"/>
              </a:ext>
            </a:extLst>
          </p:cNvPr>
          <p:cNvSpPr txBox="1"/>
          <p:nvPr/>
        </p:nvSpPr>
        <p:spPr>
          <a:xfrm>
            <a:off x="9769154" y="2485235"/>
            <a:ext cx="860813" cy="2257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</a:rPr>
              <a:t>OpenBMC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BE13B-BB84-4044-843B-BB8D76E999A9}"/>
              </a:ext>
            </a:extLst>
          </p:cNvPr>
          <p:cNvSpPr txBox="1"/>
          <p:nvPr/>
        </p:nvSpPr>
        <p:spPr>
          <a:xfrm>
            <a:off x="9838091" y="3532526"/>
            <a:ext cx="636393" cy="4515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</a:rPr>
              <a:t>Legacy </a:t>
            </a:r>
          </a:p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</a:rPr>
              <a:t>BMC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57DDC0-91E5-4AB8-845B-8FD7CD950BD6}"/>
              </a:ext>
            </a:extLst>
          </p:cNvPr>
          <p:cNvSpPr/>
          <p:nvPr/>
        </p:nvSpPr>
        <p:spPr>
          <a:xfrm>
            <a:off x="943073" y="1350630"/>
            <a:ext cx="6114751" cy="3541742"/>
          </a:xfrm>
          <a:prstGeom prst="roundRect">
            <a:avLst/>
          </a:prstGeom>
          <a:solidFill>
            <a:srgbClr val="0071C5"/>
          </a:solidFill>
          <a:ln w="25400" cap="flat" cmpd="sng" algn="ctr">
            <a:solidFill>
              <a:srgbClr val="0071C5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OOB Telemetry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6E78A-7B10-4109-A329-2C2D91A16861}"/>
              </a:ext>
            </a:extLst>
          </p:cNvPr>
          <p:cNvGrpSpPr/>
          <p:nvPr/>
        </p:nvGrpSpPr>
        <p:grpSpPr>
          <a:xfrm>
            <a:off x="1919213" y="1480297"/>
            <a:ext cx="2178861" cy="787400"/>
            <a:chOff x="911825" y="1001211"/>
            <a:chExt cx="2038350" cy="59055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E161A5A-BDB1-402C-A773-7D8A6505A91A}"/>
                </a:ext>
              </a:extLst>
            </p:cNvPr>
            <p:cNvSpPr/>
            <p:nvPr/>
          </p:nvSpPr>
          <p:spPr>
            <a:xfrm>
              <a:off x="911825" y="1001211"/>
              <a:ext cx="1733550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3FB2178-22AB-4D70-8479-C6EE45B40AE3}"/>
                </a:ext>
              </a:extLst>
            </p:cNvPr>
            <p:cNvSpPr/>
            <p:nvPr/>
          </p:nvSpPr>
          <p:spPr>
            <a:xfrm>
              <a:off x="1064225" y="1153611"/>
              <a:ext cx="1733550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21EA93-4710-4914-BF7B-70DB75F849A2}"/>
                </a:ext>
              </a:extLst>
            </p:cNvPr>
            <p:cNvSpPr/>
            <p:nvPr/>
          </p:nvSpPr>
          <p:spPr>
            <a:xfrm>
              <a:off x="1216625" y="1306011"/>
              <a:ext cx="1733550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Worker (Kubernetes)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2A09B-3292-4FFB-8261-DDED30F28642}"/>
              </a:ext>
            </a:extLst>
          </p:cNvPr>
          <p:cNvSpPr/>
          <p:nvPr/>
        </p:nvSpPr>
        <p:spPr>
          <a:xfrm>
            <a:off x="2015719" y="2732882"/>
            <a:ext cx="1901128" cy="381000"/>
          </a:xfrm>
          <a:prstGeom prst="rect">
            <a:avLst/>
          </a:prstGeom>
          <a:solidFill>
            <a:srgbClr val="C3D6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Prometheus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ECA8B-DEA1-4789-8075-45F8B670E236}"/>
              </a:ext>
            </a:extLst>
          </p:cNvPr>
          <p:cNvSpPr/>
          <p:nvPr/>
        </p:nvSpPr>
        <p:spPr>
          <a:xfrm>
            <a:off x="2031665" y="3737778"/>
            <a:ext cx="1887832" cy="381000"/>
          </a:xfrm>
          <a:prstGeom prst="rect">
            <a:avLst/>
          </a:prstGeom>
          <a:solidFill>
            <a:srgbClr val="C3D600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Elastic 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5E00A1-56C5-4F40-BECE-17EF2A11CC24}"/>
              </a:ext>
            </a:extLst>
          </p:cNvPr>
          <p:cNvSpPr/>
          <p:nvPr/>
        </p:nvSpPr>
        <p:spPr>
          <a:xfrm rot="16200000">
            <a:off x="763064" y="2572671"/>
            <a:ext cx="1240499" cy="381000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Grafana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397E2A-D8C8-43DF-97B9-64CFFCFE975F}"/>
              </a:ext>
            </a:extLst>
          </p:cNvPr>
          <p:cNvGrpSpPr/>
          <p:nvPr/>
        </p:nvGrpSpPr>
        <p:grpSpPr>
          <a:xfrm>
            <a:off x="1962144" y="4985816"/>
            <a:ext cx="4271861" cy="1021001"/>
            <a:chOff x="1425774" y="3795738"/>
            <a:chExt cx="3203896" cy="76575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A15D0ED-D089-4B05-9750-D15C51C81E6D}"/>
                </a:ext>
              </a:extLst>
            </p:cNvPr>
            <p:cNvSpPr/>
            <p:nvPr/>
          </p:nvSpPr>
          <p:spPr>
            <a:xfrm>
              <a:off x="1425774" y="3795738"/>
              <a:ext cx="3203896" cy="765751"/>
            </a:xfrm>
            <a:prstGeom prst="roundRect">
              <a:avLst/>
            </a:prstGeom>
            <a:solidFill>
              <a:srgbClr val="00AEEF"/>
            </a:solidFill>
            <a:ln w="25400" cap="flat" cmpd="sng" algn="ctr">
              <a:solidFill>
                <a:srgbClr val="00AEEF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70D7D77-99BA-4FCB-8F1D-1CCC885D074B}"/>
                </a:ext>
              </a:extLst>
            </p:cNvPr>
            <p:cNvSpPr/>
            <p:nvPr/>
          </p:nvSpPr>
          <p:spPr>
            <a:xfrm>
              <a:off x="1674177" y="3880061"/>
              <a:ext cx="1389788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83B66A-B13B-4B12-97F0-41D896000E68}"/>
                </a:ext>
              </a:extLst>
            </p:cNvPr>
            <p:cNvSpPr/>
            <p:nvPr/>
          </p:nvSpPr>
          <p:spPr>
            <a:xfrm>
              <a:off x="1796356" y="4032461"/>
              <a:ext cx="1389788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595433-8D1C-4FDF-A1BD-752E1507B21F}"/>
                </a:ext>
              </a:extLst>
            </p:cNvPr>
            <p:cNvSpPr/>
            <p:nvPr/>
          </p:nvSpPr>
          <p:spPr>
            <a:xfrm>
              <a:off x="1918535" y="4184861"/>
              <a:ext cx="1389788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Worker (Kubernetes)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40E71B-6649-4086-A1C5-094D447EA0EE}"/>
                </a:ext>
              </a:extLst>
            </p:cNvPr>
            <p:cNvSpPr txBox="1"/>
            <p:nvPr/>
          </p:nvSpPr>
          <p:spPr>
            <a:xfrm>
              <a:off x="3362356" y="3868302"/>
              <a:ext cx="1178207" cy="33865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SUT Inventory</a:t>
              </a:r>
            </a:p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(OpenStack Ironic)</a:t>
              </a:r>
            </a:p>
          </p:txBody>
        </p:sp>
        <p:sp>
          <p:nvSpPr>
            <p:cNvPr id="58" name="Cylinder 57">
              <a:extLst>
                <a:ext uri="{FF2B5EF4-FFF2-40B4-BE49-F238E27FC236}">
                  <a16:creationId xmlns:a16="http://schemas.microsoft.com/office/drawing/2014/main" id="{D9AC64FF-E595-4B1B-8975-5AC578E86D97}"/>
                </a:ext>
              </a:extLst>
            </p:cNvPr>
            <p:cNvSpPr/>
            <p:nvPr/>
          </p:nvSpPr>
          <p:spPr>
            <a:xfrm>
              <a:off x="3672222" y="4253330"/>
              <a:ext cx="311903" cy="137759"/>
            </a:xfrm>
            <a:prstGeom prst="can">
              <a:avLst/>
            </a:prstGeom>
            <a:solidFill>
              <a:srgbClr val="B1BABF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C6D0D3-45AD-43D9-B5E5-E9D9213DFE1A}"/>
              </a:ext>
            </a:extLst>
          </p:cNvPr>
          <p:cNvCxnSpPr>
            <a:cxnSpLocks/>
            <a:stCxn id="58" idx="3"/>
            <a:endCxn id="15" idx="1"/>
          </p:cNvCxnSpPr>
          <p:nvPr/>
        </p:nvCxnSpPr>
        <p:spPr>
          <a:xfrm rot="5400000" flipH="1">
            <a:off x="2162415" y="2776688"/>
            <a:ext cx="2856235" cy="3149625"/>
          </a:xfrm>
          <a:prstGeom prst="bentConnector4">
            <a:avLst>
              <a:gd name="adj1" fmla="val -12295"/>
              <a:gd name="adj2" fmla="val 107258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9D860A9-0449-4AED-AA48-0CE17FDDDA89}"/>
              </a:ext>
            </a:extLst>
          </p:cNvPr>
          <p:cNvSpPr/>
          <p:nvPr/>
        </p:nvSpPr>
        <p:spPr>
          <a:xfrm>
            <a:off x="4901841" y="2174933"/>
            <a:ext cx="1887832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BMC Exporter - IPMI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F72CFF-6BE6-474C-9B96-1D42A986DD87}"/>
              </a:ext>
            </a:extLst>
          </p:cNvPr>
          <p:cNvSpPr/>
          <p:nvPr/>
        </p:nvSpPr>
        <p:spPr>
          <a:xfrm>
            <a:off x="4901841" y="3264779"/>
            <a:ext cx="1887832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SOL Collector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CFEB48-D995-41A6-AB1B-A167344979C2}"/>
              </a:ext>
            </a:extLst>
          </p:cNvPr>
          <p:cNvSpPr/>
          <p:nvPr/>
        </p:nvSpPr>
        <p:spPr>
          <a:xfrm>
            <a:off x="4909940" y="4215609"/>
            <a:ext cx="1887832" cy="48120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Crashdump Collector (*ACD)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0B6A214-53F1-4AC0-B208-66D2978C40F6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3916847" y="2923382"/>
            <a:ext cx="984994" cy="99952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80B1E06-C25D-42B7-A485-59B01187CD1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916847" y="2365433"/>
            <a:ext cx="984995" cy="55794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1BE1A3E-A53A-4669-8D24-CFB3FA2E1B96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916847" y="2923382"/>
            <a:ext cx="984995" cy="53189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924479-9844-495F-948B-4DF58DA2B6AE}"/>
              </a:ext>
            </a:extLst>
          </p:cNvPr>
          <p:cNvGrpSpPr/>
          <p:nvPr/>
        </p:nvGrpSpPr>
        <p:grpSpPr>
          <a:xfrm>
            <a:off x="78752" y="2980467"/>
            <a:ext cx="691216" cy="1073153"/>
            <a:chOff x="4733980" y="770727"/>
            <a:chExt cx="597526" cy="927697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6545B07-61D8-49FB-B0DC-6973BE44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581" y="770727"/>
              <a:ext cx="440325" cy="530533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1D3B816-7A1E-494F-A261-C13BA7C6E95B}"/>
                </a:ext>
              </a:extLst>
            </p:cNvPr>
            <p:cNvSpPr txBox="1"/>
            <p:nvPr/>
          </p:nvSpPr>
          <p:spPr>
            <a:xfrm>
              <a:off x="4733980" y="1263970"/>
              <a:ext cx="597526" cy="434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Admin</a:t>
              </a:r>
            </a:p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User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430439-BDB1-49F5-B242-C94F3C134BDD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79039" y="2916773"/>
            <a:ext cx="483392" cy="370553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425B48-F1F0-45CD-BA18-4E5062194C7A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789674" y="3737594"/>
            <a:ext cx="2921267" cy="185309"/>
          </a:xfrm>
          <a:prstGeom prst="straightConnector1">
            <a:avLst/>
          </a:prstGeom>
          <a:noFill/>
          <a:ln w="25400" cap="flat" cmpd="sng" algn="ctr">
            <a:solidFill>
              <a:srgbClr val="FC4C02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EEBEC-44F5-4CDE-A6DB-E16F57D27EC2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>
            <a:off x="6789674" y="3455279"/>
            <a:ext cx="2921267" cy="282315"/>
          </a:xfrm>
          <a:prstGeom prst="straightConnector1">
            <a:avLst/>
          </a:prstGeom>
          <a:noFill/>
          <a:ln w="25400" cap="flat" cmpd="sng" algn="ctr">
            <a:solidFill>
              <a:srgbClr val="B1BABF"/>
            </a:solidFill>
            <a:prstDash val="soli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5F934B-1B08-4039-AC17-94CF1E78BF8A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6789674" y="2365433"/>
            <a:ext cx="2921267" cy="1372161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51C3B1-0DEE-4CFD-890C-15580EAACD31}"/>
              </a:ext>
            </a:extLst>
          </p:cNvPr>
          <p:cNvSpPr txBox="1"/>
          <p:nvPr/>
        </p:nvSpPr>
        <p:spPr>
          <a:xfrm rot="21343033">
            <a:off x="8363950" y="3844625"/>
            <a:ext cx="597921" cy="20512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kern="1200" dirty="0">
                <a:solidFill>
                  <a:srgbClr val="FC4C02"/>
                </a:solidFill>
              </a:rPr>
              <a:t>i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FC4C02"/>
                </a:solidFill>
                <a:effectLst/>
                <a:uLnTx/>
                <a:uFillTx/>
              </a:rPr>
              <a:t>pmi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C4C02"/>
                </a:solidFill>
                <a:effectLst/>
                <a:uLnTx/>
                <a:uFillTx/>
              </a:rPr>
              <a:t> sel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ED99F1-1B46-443A-84FA-1BBF4339FBA0}"/>
              </a:ext>
            </a:extLst>
          </p:cNvPr>
          <p:cNvSpPr txBox="1"/>
          <p:nvPr/>
        </p:nvSpPr>
        <p:spPr>
          <a:xfrm rot="547380">
            <a:off x="8430808" y="3435959"/>
            <a:ext cx="607539" cy="20512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B1BABF"/>
                </a:solidFill>
                <a:effectLst/>
                <a:uLnTx/>
                <a:uFillTx/>
              </a:rPr>
              <a:t>ipmi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B1BABF"/>
                </a:solidFill>
                <a:effectLst/>
                <a:uLnTx/>
                <a:uFillTx/>
              </a:rPr>
              <a:t> sol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A6E185-A5A7-45C2-AA0B-A5D16484EF59}"/>
              </a:ext>
            </a:extLst>
          </p:cNvPr>
          <p:cNvSpPr txBox="1"/>
          <p:nvPr/>
        </p:nvSpPr>
        <p:spPr>
          <a:xfrm rot="1712615">
            <a:off x="8887851" y="3263049"/>
            <a:ext cx="625171" cy="2051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</a:rPr>
              <a:t>ipmi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</a:rPr>
              <a:t> sdr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77628C-CE28-4A13-9647-F34B16D88689}"/>
              </a:ext>
            </a:extLst>
          </p:cNvPr>
          <p:cNvSpPr/>
          <p:nvPr/>
        </p:nvSpPr>
        <p:spPr>
          <a:xfrm>
            <a:off x="4901841" y="2670714"/>
            <a:ext cx="1887832" cy="48915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BMC Journal Collector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639692-67BC-41AA-A097-22F4F6CCD4D0}"/>
              </a:ext>
            </a:extLst>
          </p:cNvPr>
          <p:cNvSpPr/>
          <p:nvPr/>
        </p:nvSpPr>
        <p:spPr>
          <a:xfrm>
            <a:off x="4901841" y="3732404"/>
            <a:ext cx="1887832" cy="381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BMC SEL Collector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D8081A-2C89-43B4-9E77-A92E4ADC3D2F}"/>
              </a:ext>
            </a:extLst>
          </p:cNvPr>
          <p:cNvSpPr/>
          <p:nvPr/>
        </p:nvSpPr>
        <p:spPr>
          <a:xfrm rot="16200000">
            <a:off x="763064" y="3840973"/>
            <a:ext cx="1240499" cy="381003"/>
          </a:xfrm>
          <a:prstGeom prst="rect">
            <a:avLst/>
          </a:prstGeom>
          <a:solidFill>
            <a:srgbClr val="FFA300"/>
          </a:solidFill>
          <a:ln w="25400" cap="flat" cmpd="sng" algn="ctr">
            <a:solidFill>
              <a:srgbClr val="FFA3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Kibana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3EA027-1BFB-486F-B039-DFA2A260D042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79039" y="3287326"/>
            <a:ext cx="453892" cy="400609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E4932A-BC80-429E-AC6E-C938FA6FB7F5}"/>
              </a:ext>
            </a:extLst>
          </p:cNvPr>
          <p:cNvSpPr/>
          <p:nvPr/>
        </p:nvSpPr>
        <p:spPr>
          <a:xfrm>
            <a:off x="4593634" y="2696182"/>
            <a:ext cx="2456122" cy="4817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rgbClr val="FF0000"/>
                </a:solidFill>
                <a:effectLst/>
              </a:rPr>
              <a:t>Not Deployed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4A8B1C-926B-4BB3-9C37-540DE7CF9C72}"/>
              </a:ext>
            </a:extLst>
          </p:cNvPr>
          <p:cNvSpPr/>
          <p:nvPr/>
        </p:nvSpPr>
        <p:spPr>
          <a:xfrm>
            <a:off x="4535090" y="4239984"/>
            <a:ext cx="2456122" cy="48173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rgbClr val="FF0000"/>
                </a:solidFill>
                <a:effectLst/>
              </a:rPr>
              <a:t>Not Deployed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F208EEF-9F08-4DFA-8842-205376AB395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9286" y="3582024"/>
            <a:ext cx="936254" cy="349866"/>
          </a:xfrm>
          <a:prstGeom prst="bentConnector3">
            <a:avLst>
              <a:gd name="adj1" fmla="val 61076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E84515B-4888-4065-BC35-3F340FC0FA21}"/>
              </a:ext>
            </a:extLst>
          </p:cNvPr>
          <p:cNvCxnSpPr>
            <a:cxnSpLocks/>
          </p:cNvCxnSpPr>
          <p:nvPr/>
        </p:nvCxnSpPr>
        <p:spPr>
          <a:xfrm rot="10800000">
            <a:off x="3939286" y="3931890"/>
            <a:ext cx="946026" cy="103196"/>
          </a:xfrm>
          <a:prstGeom prst="bentConnector3">
            <a:avLst>
              <a:gd name="adj1" fmla="val 60962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4949197-FBB6-4AB7-BE15-7E7EE7E94F65}"/>
              </a:ext>
            </a:extLst>
          </p:cNvPr>
          <p:cNvSpPr txBox="1"/>
          <p:nvPr/>
        </p:nvSpPr>
        <p:spPr>
          <a:xfrm>
            <a:off x="2878733" y="4672263"/>
            <a:ext cx="192509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*Autonomous Crashdump</a:t>
            </a:r>
            <a:endParaRPr kumimoji="0" lang="en-US" sz="1200" b="1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10F450-31DF-4376-A213-F34D5F0BD489}"/>
              </a:ext>
            </a:extLst>
          </p:cNvPr>
          <p:cNvSpPr txBox="1"/>
          <p:nvPr/>
        </p:nvSpPr>
        <p:spPr>
          <a:xfrm>
            <a:off x="4474170" y="3236901"/>
            <a:ext cx="1002226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health</a:t>
            </a:r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E3540E-5998-4200-8EF4-0A2956795BB3}"/>
              </a:ext>
            </a:extLst>
          </p:cNvPr>
          <p:cNvSpPr txBox="1"/>
          <p:nvPr/>
        </p:nvSpPr>
        <p:spPr>
          <a:xfrm>
            <a:off x="4474170" y="3711417"/>
            <a:ext cx="1002226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health</a:t>
            </a:r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0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4325"/>
            <a:ext cx="11010816" cy="71054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964871"/>
            <a:ext cx="11010900" cy="528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BMC Exporter redfish</a:t>
            </a:r>
          </a:p>
          <a:p>
            <a:r>
              <a:rPr lang="en-MY" sz="1600" dirty="0">
                <a:solidFill>
                  <a:schemeClr val="tx1"/>
                </a:solidFill>
              </a:rPr>
              <a:t>The exporter is collecting all available OpenBMC sensors data via the available redfish endpoints.</a:t>
            </a:r>
          </a:p>
          <a:p>
            <a:r>
              <a:rPr lang="en-US" sz="1600" dirty="0"/>
              <a:t>Started as container running on </a:t>
            </a:r>
            <a:r>
              <a:rPr lang="en-US" sz="1600" b="1" dirty="0"/>
              <a:t>unicorn HTTP server</a:t>
            </a:r>
            <a:r>
              <a:rPr lang="en-US" sz="1600" dirty="0"/>
              <a:t>, listening at port </a:t>
            </a:r>
            <a:r>
              <a:rPr lang="en-US" sz="1600" b="1" dirty="0"/>
              <a:t>8080</a:t>
            </a:r>
            <a:r>
              <a:rPr lang="en-US" sz="1600" dirty="0"/>
              <a:t>. using </a:t>
            </a:r>
            <a:r>
              <a:rPr lang="en-US" sz="1600" b="1" dirty="0"/>
              <a:t>FastAPI </a:t>
            </a:r>
            <a:r>
              <a:rPr lang="en-US" sz="1600" dirty="0"/>
              <a:t>interface.</a:t>
            </a:r>
          </a:p>
          <a:p>
            <a:r>
              <a:rPr lang="en-US" sz="1600" dirty="0"/>
              <a:t>Prometheus server sending query base on all registered SUTs inside the inventory files to BMC-exporter-redfish service through </a:t>
            </a:r>
            <a:r>
              <a:rPr lang="en-US" sz="1600" b="1" dirty="0"/>
              <a:t>port 80 </a:t>
            </a:r>
            <a:r>
              <a:rPr lang="en-US" sz="1600" dirty="0"/>
              <a:t>and the service will route the query to internal container port at 8080. </a:t>
            </a:r>
          </a:p>
          <a:p>
            <a:r>
              <a:rPr lang="en-US" sz="1600" dirty="0"/>
              <a:t>The container will then query the OpenBMC with list of available redfish endpoints:</a:t>
            </a:r>
          </a:p>
          <a:p>
            <a:r>
              <a:rPr lang="en-US" sz="1600" dirty="0"/>
              <a:t>Common redfish endpoints</a:t>
            </a:r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1500" b="1" i="1" dirty="0">
                <a:solidFill>
                  <a:schemeClr val="accent2">
                    <a:lumMod val="75000"/>
                  </a:schemeClr>
                </a:solidFill>
              </a:rPr>
              <a:t>/redfish/v1/SessionService, /redfish/v1/Managers, /redfish/v1/Chassis &amp; /redfish/v1/Systems.</a:t>
            </a:r>
          </a:p>
          <a:p>
            <a:endParaRPr lang="en-MY" sz="18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D37601-6B56-4EC5-B4BE-059AE600795F}"/>
              </a:ext>
            </a:extLst>
          </p:cNvPr>
          <p:cNvGrpSpPr/>
          <p:nvPr/>
        </p:nvGrpSpPr>
        <p:grpSpPr>
          <a:xfrm>
            <a:off x="776171" y="3690912"/>
            <a:ext cx="10107513" cy="2405897"/>
            <a:chOff x="494417" y="3877819"/>
            <a:chExt cx="10107513" cy="240589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B3EA184-EEA4-439B-8F95-9B204A918418}"/>
                </a:ext>
              </a:extLst>
            </p:cNvPr>
            <p:cNvSpPr/>
            <p:nvPr/>
          </p:nvSpPr>
          <p:spPr>
            <a:xfrm>
              <a:off x="2457854" y="4264522"/>
              <a:ext cx="1665592" cy="99885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2. Prometheus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568AF1-AFBC-4D42-84E0-5B599CE402DB}"/>
                </a:ext>
              </a:extLst>
            </p:cNvPr>
            <p:cNvGrpSpPr/>
            <p:nvPr/>
          </p:nvGrpSpPr>
          <p:grpSpPr>
            <a:xfrm>
              <a:off x="5621460" y="3877819"/>
              <a:ext cx="2225040" cy="1918256"/>
              <a:chOff x="7241406" y="3779917"/>
              <a:chExt cx="2225040" cy="215842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AF282AD-2A9E-455C-B3EB-CF3DE833EBBC}"/>
                  </a:ext>
                </a:extLst>
              </p:cNvPr>
              <p:cNvSpPr/>
              <p:nvPr/>
            </p:nvSpPr>
            <p:spPr>
              <a:xfrm>
                <a:off x="7241406" y="3779917"/>
                <a:ext cx="2225040" cy="2158424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MY" sz="16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1. BMC-exporter-redfish Service Port: 80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MY" sz="16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MY" sz="1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MY" sz="16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MY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C7260A3-16BF-43B0-A513-D088AFFE5938}"/>
                  </a:ext>
                </a:extLst>
              </p:cNvPr>
              <p:cNvSpPr/>
              <p:nvPr/>
            </p:nvSpPr>
            <p:spPr>
              <a:xfrm>
                <a:off x="7652886" y="4923169"/>
                <a:ext cx="1402080" cy="658336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MY" sz="1600" b="1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Container Port: 8080</a:t>
                </a:r>
                <a:endPara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8B52C5-C840-4AE6-B127-788D05AF75D4}"/>
                </a:ext>
              </a:extLst>
            </p:cNvPr>
            <p:cNvSpPr/>
            <p:nvPr/>
          </p:nvSpPr>
          <p:spPr>
            <a:xfrm>
              <a:off x="494417" y="4264522"/>
              <a:ext cx="1266328" cy="99885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3. Grafana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6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Service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11921D89-F513-463E-87D4-6FAA8D5B41B3}"/>
                </a:ext>
              </a:extLst>
            </p:cNvPr>
            <p:cNvSpPr/>
            <p:nvPr/>
          </p:nvSpPr>
          <p:spPr>
            <a:xfrm>
              <a:off x="1810780" y="4373619"/>
              <a:ext cx="622430" cy="754043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C5E2D2-E90B-4994-A70E-91E8B282335A}"/>
                </a:ext>
              </a:extLst>
            </p:cNvPr>
            <p:cNvSpPr/>
            <p:nvPr/>
          </p:nvSpPr>
          <p:spPr>
            <a:xfrm>
              <a:off x="9335544" y="4387421"/>
              <a:ext cx="1266386" cy="726440"/>
            </a:xfrm>
            <a:prstGeom prst="round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6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OpenBMC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D3B086EA-EE6E-4844-BBBF-E26B9C89821F}"/>
                </a:ext>
              </a:extLst>
            </p:cNvPr>
            <p:cNvSpPr/>
            <p:nvPr/>
          </p:nvSpPr>
          <p:spPr>
            <a:xfrm>
              <a:off x="2605021" y="5729123"/>
              <a:ext cx="1564639" cy="554593"/>
            </a:xfrm>
            <a:prstGeom prst="can">
              <a:avLst/>
            </a:prstGeom>
            <a:solidFill>
              <a:schemeClr val="tx2"/>
            </a:solidFill>
            <a:ln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Inventory File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46BFD0A9-3C8D-439C-9B87-498178F3B212}"/>
                </a:ext>
              </a:extLst>
            </p:cNvPr>
            <p:cNvSpPr/>
            <p:nvPr/>
          </p:nvSpPr>
          <p:spPr>
            <a:xfrm>
              <a:off x="4141386" y="4420957"/>
              <a:ext cx="1471104" cy="692904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Port: 80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5BEC755-1666-415D-A4AF-F70170706526}"/>
                </a:ext>
              </a:extLst>
            </p:cNvPr>
            <p:cNvSpPr/>
            <p:nvPr/>
          </p:nvSpPr>
          <p:spPr>
            <a:xfrm rot="5400000">
              <a:off x="3138018" y="5169731"/>
              <a:ext cx="498646" cy="754043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94001E25-8037-4212-9A1A-579063BD058C}"/>
                </a:ext>
              </a:extLst>
            </p:cNvPr>
            <p:cNvSpPr/>
            <p:nvPr/>
          </p:nvSpPr>
          <p:spPr>
            <a:xfrm>
              <a:off x="7846500" y="4417495"/>
              <a:ext cx="1471104" cy="692904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Port: 80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0F04AB7-76C8-469F-B19B-5B2D71A25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228" y="5623237"/>
              <a:ext cx="994035" cy="658922"/>
            </a:xfrm>
            <a:prstGeom prst="rect">
              <a:avLst/>
            </a:prstGeom>
          </p:spPr>
        </p:pic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D7AFBFFE-678C-460B-98B6-2BF56572374B}"/>
                </a:ext>
              </a:extLst>
            </p:cNvPr>
            <p:cNvSpPr/>
            <p:nvPr/>
          </p:nvSpPr>
          <p:spPr>
            <a:xfrm rot="16200000">
              <a:off x="973263" y="5066285"/>
              <a:ext cx="359860" cy="754043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23697D-4638-4B08-89A5-68F62507FB1B}"/>
              </a:ext>
            </a:extLst>
          </p:cNvPr>
          <p:cNvSpPr/>
          <p:nvPr/>
        </p:nvSpPr>
        <p:spPr>
          <a:xfrm>
            <a:off x="1922017" y="787403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22424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4325"/>
            <a:ext cx="11010816" cy="71054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964871"/>
            <a:ext cx="11010900" cy="528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BMC Exporter IPMI</a:t>
            </a:r>
          </a:p>
          <a:p>
            <a:r>
              <a:rPr lang="en-MY" sz="1600" dirty="0">
                <a:solidFill>
                  <a:schemeClr val="tx1"/>
                </a:solidFill>
              </a:rPr>
              <a:t>The exporter is collecting all available Legacy BMC sensors data via IPMI SDR.</a:t>
            </a:r>
          </a:p>
          <a:p>
            <a:r>
              <a:rPr lang="en-US" sz="1600" dirty="0"/>
              <a:t>Started as container running on </a:t>
            </a:r>
            <a:r>
              <a:rPr lang="en-US" sz="1600" b="1" dirty="0"/>
              <a:t>unicorn HTTP server</a:t>
            </a:r>
            <a:r>
              <a:rPr lang="en-US" sz="1600" dirty="0"/>
              <a:t>, listening at port </a:t>
            </a:r>
            <a:r>
              <a:rPr lang="en-US" sz="1600" b="1" dirty="0"/>
              <a:t>8080</a:t>
            </a:r>
            <a:r>
              <a:rPr lang="en-US" sz="1600" dirty="0"/>
              <a:t>. using </a:t>
            </a:r>
            <a:r>
              <a:rPr lang="en-US" sz="1600" b="1" dirty="0"/>
              <a:t>FastAPI </a:t>
            </a:r>
            <a:r>
              <a:rPr lang="en-US" sz="1600" dirty="0"/>
              <a:t>interface.</a:t>
            </a:r>
          </a:p>
          <a:p>
            <a:r>
              <a:rPr lang="en-US" sz="1600" dirty="0"/>
              <a:t>Prometheus server sending query base on all registered SUTs inside the inventory files to BMC-exporter-</a:t>
            </a:r>
            <a:r>
              <a:rPr lang="en-US" sz="1600" dirty="0" err="1"/>
              <a:t>ipmi</a:t>
            </a:r>
            <a:r>
              <a:rPr lang="en-US" sz="1600" dirty="0"/>
              <a:t> service through </a:t>
            </a:r>
            <a:r>
              <a:rPr lang="en-US" sz="1600" b="1" dirty="0"/>
              <a:t>port 80 </a:t>
            </a:r>
            <a:r>
              <a:rPr lang="en-US" sz="1600" dirty="0"/>
              <a:t>and the service will route the query to internal container port at 8080. </a:t>
            </a:r>
          </a:p>
          <a:p>
            <a:r>
              <a:rPr lang="en-US" sz="1600" dirty="0"/>
              <a:t>The container will then query the Legacy BMC with IPMI SDR command.</a:t>
            </a:r>
            <a:endParaRPr lang="en-MY" sz="18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A8871-28BA-458D-9C4C-655674724926}"/>
              </a:ext>
            </a:extLst>
          </p:cNvPr>
          <p:cNvGrpSpPr/>
          <p:nvPr/>
        </p:nvGrpSpPr>
        <p:grpSpPr>
          <a:xfrm>
            <a:off x="810163" y="3504005"/>
            <a:ext cx="10030560" cy="2405897"/>
            <a:chOff x="571370" y="3690912"/>
            <a:chExt cx="10030560" cy="240589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B3EA184-EEA4-439B-8F95-9B204A918418}"/>
                </a:ext>
              </a:extLst>
            </p:cNvPr>
            <p:cNvSpPr/>
            <p:nvPr/>
          </p:nvSpPr>
          <p:spPr>
            <a:xfrm>
              <a:off x="2485711" y="4077615"/>
              <a:ext cx="1646705" cy="99885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2. Prometheus 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Server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568AF1-AFBC-4D42-84E0-5B599CE402DB}"/>
                </a:ext>
              </a:extLst>
            </p:cNvPr>
            <p:cNvGrpSpPr/>
            <p:nvPr/>
          </p:nvGrpSpPr>
          <p:grpSpPr>
            <a:xfrm>
              <a:off x="5621460" y="3690912"/>
              <a:ext cx="2225040" cy="1918256"/>
              <a:chOff x="7241406" y="3779917"/>
              <a:chExt cx="2225040" cy="2158424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AF282AD-2A9E-455C-B3EB-CF3DE833EBBC}"/>
                  </a:ext>
                </a:extLst>
              </p:cNvPr>
              <p:cNvSpPr/>
              <p:nvPr/>
            </p:nvSpPr>
            <p:spPr>
              <a:xfrm>
                <a:off x="7241406" y="3779917"/>
                <a:ext cx="2225040" cy="2158424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R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en-MY" sz="16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1. BMC-exporter-IPMI Service </a:t>
                </a:r>
              </a:p>
              <a:p>
                <a:pPr marR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en-MY" sz="1600" b="1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Port: 80</a:t>
                </a: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MY" sz="16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MY" sz="16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MY" sz="16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MY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C7260A3-16BF-43B0-A513-D088AFFE5938}"/>
                  </a:ext>
                </a:extLst>
              </p:cNvPr>
              <p:cNvSpPr/>
              <p:nvPr/>
            </p:nvSpPr>
            <p:spPr>
              <a:xfrm>
                <a:off x="7652886" y="4923169"/>
                <a:ext cx="1402080" cy="658336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MY" sz="1600" b="1" dirty="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Container Port: 8080</a:t>
                </a:r>
                <a:endPara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8B52C5-C840-4AE6-B127-788D05AF75D4}"/>
                </a:ext>
              </a:extLst>
            </p:cNvPr>
            <p:cNvSpPr/>
            <p:nvPr/>
          </p:nvSpPr>
          <p:spPr>
            <a:xfrm>
              <a:off x="571370" y="4060743"/>
              <a:ext cx="1231631" cy="998855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3. Grafana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6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Service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11921D89-F513-463E-87D4-6FAA8D5B41B3}"/>
                </a:ext>
              </a:extLst>
            </p:cNvPr>
            <p:cNvSpPr/>
            <p:nvPr/>
          </p:nvSpPr>
          <p:spPr>
            <a:xfrm>
              <a:off x="1833141" y="4186712"/>
              <a:ext cx="622430" cy="754043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C5E2D2-E90B-4994-A70E-91E8B282335A}"/>
                </a:ext>
              </a:extLst>
            </p:cNvPr>
            <p:cNvSpPr/>
            <p:nvPr/>
          </p:nvSpPr>
          <p:spPr>
            <a:xfrm>
              <a:off x="9335544" y="4064307"/>
              <a:ext cx="1266386" cy="998855"/>
            </a:xfrm>
            <a:prstGeom prst="round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6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Legacy BMC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D3B086EA-EE6E-4844-BBBF-E26B9C89821F}"/>
                </a:ext>
              </a:extLst>
            </p:cNvPr>
            <p:cNvSpPr/>
            <p:nvPr/>
          </p:nvSpPr>
          <p:spPr>
            <a:xfrm>
              <a:off x="2605021" y="5542216"/>
              <a:ext cx="1564639" cy="554593"/>
            </a:xfrm>
            <a:prstGeom prst="can">
              <a:avLst/>
            </a:prstGeom>
            <a:solidFill>
              <a:schemeClr val="tx2"/>
            </a:solidFill>
            <a:ln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Inventory File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46BFD0A9-3C8D-439C-9B87-498178F3B212}"/>
                </a:ext>
              </a:extLst>
            </p:cNvPr>
            <p:cNvSpPr/>
            <p:nvPr/>
          </p:nvSpPr>
          <p:spPr>
            <a:xfrm>
              <a:off x="4141386" y="4234050"/>
              <a:ext cx="1471104" cy="692904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Port: 80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5BEC755-1666-415D-A4AF-F70170706526}"/>
                </a:ext>
              </a:extLst>
            </p:cNvPr>
            <p:cNvSpPr/>
            <p:nvPr/>
          </p:nvSpPr>
          <p:spPr>
            <a:xfrm rot="5400000">
              <a:off x="3138018" y="4982824"/>
              <a:ext cx="498646" cy="754043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94001E25-8037-4212-9A1A-579063BD058C}"/>
                </a:ext>
              </a:extLst>
            </p:cNvPr>
            <p:cNvSpPr/>
            <p:nvPr/>
          </p:nvSpPr>
          <p:spPr>
            <a:xfrm>
              <a:off x="7846500" y="4230588"/>
              <a:ext cx="1471104" cy="692904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6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Port: 80</a:t>
              </a:r>
              <a:endParaRPr kumimoji="0" lang="en-US" sz="16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97D7DCD-129D-46BC-AC77-BF8557DB8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730" y="5437887"/>
              <a:ext cx="1124271" cy="658922"/>
            </a:xfrm>
            <a:prstGeom prst="rect">
              <a:avLst/>
            </a:prstGeom>
          </p:spPr>
        </p:pic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360CF82C-88B9-4135-8C80-6F3F14B6CEA1}"/>
                </a:ext>
              </a:extLst>
            </p:cNvPr>
            <p:cNvSpPr/>
            <p:nvPr/>
          </p:nvSpPr>
          <p:spPr>
            <a:xfrm rot="16200000">
              <a:off x="1007255" y="4880935"/>
              <a:ext cx="359860" cy="754043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21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1096846"/>
            <a:ext cx="11010900" cy="528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Deployment Tasks: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BMC exporter container image: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Establish session with BMC.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Retrieve the sensors value via the redfish endpoints / IPMI SDR.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Convert the values to Prometheus metrics.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Prometheus server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Retrieve SUTs information from ironic inventory file.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Sending the collect command to exporter for each SUTs to collect the metrics.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Grafana dashboards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Plot graphical diagrams based on the Prometheus metrics.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Outlines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002578"/>
            <a:ext cx="11010900" cy="528353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MY" sz="1800" b="1" dirty="0">
                <a:solidFill>
                  <a:schemeClr val="tx2"/>
                </a:solidFill>
              </a:rPr>
              <a:t>Admin Rack Architecture Overview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Login node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Infra node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Kubernetes cluster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OpenStack cluster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Storage</a:t>
            </a:r>
          </a:p>
          <a:p>
            <a:pPr marL="342900" indent="-342900">
              <a:buAutoNum type="arabicPeriod"/>
            </a:pPr>
            <a:r>
              <a:rPr lang="en-MY" sz="1800" b="1" dirty="0">
                <a:solidFill>
                  <a:schemeClr val="tx2"/>
                </a:solidFill>
              </a:rPr>
              <a:t>Kubernetes Cluster Architecture Overview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Architecture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Master Node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Worker Node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Metallb Load Balancer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Local Volume Provisioner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Common Kubernetes Commands</a:t>
            </a:r>
          </a:p>
        </p:txBody>
      </p:sp>
    </p:spTree>
    <p:extLst>
      <p:ext uri="{BB962C8B-B14F-4D97-AF65-F5344CB8AC3E}">
        <p14:creationId xmlns:p14="http://schemas.microsoft.com/office/powerpoint/2010/main" val="8520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4325"/>
            <a:ext cx="11010816" cy="443259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61176"/>
            <a:ext cx="11010900" cy="565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200" b="1" dirty="0">
                <a:solidFill>
                  <a:schemeClr val="tx2"/>
                </a:solidFill>
              </a:rPr>
              <a:t>Example of Prometheus Metrics</a:t>
            </a:r>
            <a:br>
              <a:rPr lang="en-US" sz="1000" i="1" dirty="0">
                <a:solidFill>
                  <a:schemeClr val="accent1"/>
                </a:solidFill>
              </a:rPr>
            </a:br>
            <a:endParaRPr lang="en-MY" sz="10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E5ABE7-763A-4B9E-93E3-A04ED4D4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14" y="1505341"/>
            <a:ext cx="10625633" cy="436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0742049-187B-4CC3-984C-67B6D6B1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401819"/>
            <a:ext cx="11010816" cy="590550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3B26F-21BF-4687-8B0C-88B12D05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04" y="1510252"/>
            <a:ext cx="9785981" cy="4574947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5F326A-9CCF-4C8F-8395-A0BF49A2BADE}"/>
              </a:ext>
            </a:extLst>
          </p:cNvPr>
          <p:cNvSpPr txBox="1">
            <a:spLocks/>
          </p:cNvSpPr>
          <p:nvPr/>
        </p:nvSpPr>
        <p:spPr>
          <a:xfrm>
            <a:off x="340738" y="992369"/>
            <a:ext cx="11510523" cy="4947905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MY" sz="2200" b="1" dirty="0">
                <a:solidFill>
                  <a:schemeClr val="tx2"/>
                </a:solidFill>
              </a:rPr>
              <a:t>Example of redfish exporter dashboards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ym typeface="Helvetica Neue"/>
              </a:rPr>
              <a:t> </a:t>
            </a:r>
            <a:br>
              <a:rPr lang="en-US" sz="2400" dirty="0"/>
            </a:br>
            <a:br>
              <a:rPr lang="en-US" sz="2400" dirty="0"/>
            </a:br>
            <a:endParaRPr lang="en-MY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92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9043-916C-4F68-B6A8-B80DE7E8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1" y="420672"/>
            <a:ext cx="11010816" cy="476250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9586F-AB0C-47FE-B241-20DE16B2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1" y="1581149"/>
            <a:ext cx="5386704" cy="445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C6655-DADD-4334-9613-50C29386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6" y="1581150"/>
            <a:ext cx="5348259" cy="44576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3815BD-FDED-4C18-8012-98CBC02F65F6}"/>
              </a:ext>
            </a:extLst>
          </p:cNvPr>
          <p:cNvSpPr txBox="1">
            <a:spLocks/>
          </p:cNvSpPr>
          <p:nvPr/>
        </p:nvSpPr>
        <p:spPr>
          <a:xfrm>
            <a:off x="340738" y="1084072"/>
            <a:ext cx="11510523" cy="4947905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MY" sz="2200" b="1" dirty="0">
                <a:solidFill>
                  <a:schemeClr val="tx2"/>
                </a:solidFill>
              </a:rPr>
              <a:t>Example of redfish exporter dashboards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ym typeface="Helvetica Neue"/>
              </a:rPr>
              <a:t> </a:t>
            </a:r>
            <a:br>
              <a:rPr lang="en-US" sz="2400" dirty="0"/>
            </a:br>
            <a:br>
              <a:rPr lang="en-US" sz="2400" dirty="0"/>
            </a:br>
            <a:endParaRPr lang="en-MY" sz="2400" b="1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91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4325"/>
            <a:ext cx="11010816" cy="71054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964871"/>
            <a:ext cx="11010900" cy="528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200" b="1" dirty="0">
                <a:solidFill>
                  <a:schemeClr val="tx2"/>
                </a:solidFill>
              </a:rPr>
              <a:t>BMC Crashdump Collector</a:t>
            </a:r>
          </a:p>
          <a:p>
            <a:r>
              <a:rPr lang="en-MY" sz="1800" dirty="0">
                <a:solidFill>
                  <a:schemeClr val="tx1"/>
                </a:solidFill>
              </a:rPr>
              <a:t>The crashdump </a:t>
            </a:r>
            <a:r>
              <a:rPr lang="en-US" sz="1800" dirty="0">
                <a:solidFill>
                  <a:schemeClr val="tx1"/>
                </a:solidFill>
              </a:rPr>
              <a:t>collector is collecting the silicon registers’ dump</a:t>
            </a:r>
            <a:r>
              <a:rPr lang="en-MY" sz="1800" dirty="0">
                <a:solidFill>
                  <a:schemeClr val="tx1"/>
                </a:solidFill>
              </a:rPr>
              <a:t> data when there is a CPU </a:t>
            </a:r>
            <a:r>
              <a:rPr lang="en-MY" sz="1800" b="1" dirty="0">
                <a:solidFill>
                  <a:schemeClr val="tx1"/>
                </a:solidFill>
              </a:rPr>
              <a:t>CATERR</a:t>
            </a:r>
            <a:r>
              <a:rPr lang="en-MY" sz="1800" dirty="0">
                <a:solidFill>
                  <a:schemeClr val="tx1"/>
                </a:solidFill>
              </a:rPr>
              <a:t> or </a:t>
            </a:r>
            <a:r>
              <a:rPr lang="en-MY" sz="1800" b="1" dirty="0">
                <a:solidFill>
                  <a:schemeClr val="tx1"/>
                </a:solidFill>
              </a:rPr>
              <a:t>IERR</a:t>
            </a:r>
            <a:r>
              <a:rPr lang="en-MY" sz="1800" dirty="0">
                <a:solidFill>
                  <a:schemeClr val="tx1"/>
                </a:solidFill>
              </a:rPr>
              <a:t> errors detected on the platform.</a:t>
            </a:r>
          </a:p>
          <a:p>
            <a:r>
              <a:rPr lang="en-MY" sz="1800" dirty="0">
                <a:solidFill>
                  <a:schemeClr val="tx1"/>
                </a:solidFill>
              </a:rPr>
              <a:t>The collector will either checking the </a:t>
            </a:r>
            <a:r>
              <a:rPr lang="en-MY" sz="1800" b="1" dirty="0">
                <a:solidFill>
                  <a:schemeClr val="tx1"/>
                </a:solidFill>
              </a:rPr>
              <a:t>SEL</a:t>
            </a:r>
            <a:r>
              <a:rPr lang="en-MY" sz="1800" dirty="0">
                <a:solidFill>
                  <a:schemeClr val="tx1"/>
                </a:solidFill>
              </a:rPr>
              <a:t> for the CATERR / IERR or using the </a:t>
            </a:r>
            <a:r>
              <a:rPr lang="en-MY" sz="1800" b="1" dirty="0">
                <a:solidFill>
                  <a:schemeClr val="tx1"/>
                </a:solidFill>
              </a:rPr>
              <a:t>PECI</a:t>
            </a:r>
            <a:r>
              <a:rPr lang="en-MY" sz="1800" dirty="0">
                <a:solidFill>
                  <a:schemeClr val="tx1"/>
                </a:solidFill>
              </a:rPr>
              <a:t> interface to directly probe the CPU for any CATERR / IERR. </a:t>
            </a:r>
          </a:p>
          <a:p>
            <a:r>
              <a:rPr lang="en-MY" sz="1800" dirty="0">
                <a:solidFill>
                  <a:schemeClr val="tx1"/>
                </a:solidFill>
              </a:rPr>
              <a:t>The crashdump summarizer is running as the </a:t>
            </a:r>
            <a:r>
              <a:rPr lang="en-MY" sz="1800" b="1" dirty="0">
                <a:solidFill>
                  <a:schemeClr val="tx1"/>
                </a:solidFill>
              </a:rPr>
              <a:t>http web service </a:t>
            </a:r>
            <a:r>
              <a:rPr lang="en-MY" sz="1800" dirty="0">
                <a:solidFill>
                  <a:schemeClr val="tx1"/>
                </a:solidFill>
              </a:rPr>
              <a:t>that listening to </a:t>
            </a:r>
            <a:r>
              <a:rPr lang="en-MY" sz="1800" b="1" dirty="0">
                <a:solidFill>
                  <a:schemeClr val="tx1"/>
                </a:solidFill>
              </a:rPr>
              <a:t>port 8080</a:t>
            </a:r>
            <a:r>
              <a:rPr lang="en-MY" sz="1800" dirty="0">
                <a:solidFill>
                  <a:schemeClr val="tx1"/>
                </a:solidFill>
              </a:rPr>
              <a:t>. The summarizer is a container with </a:t>
            </a:r>
            <a:r>
              <a:rPr lang="en-MY" sz="1800" b="1" dirty="0">
                <a:solidFill>
                  <a:schemeClr val="tx1"/>
                </a:solidFill>
              </a:rPr>
              <a:t>PythonSV Cscripts </a:t>
            </a:r>
            <a:r>
              <a:rPr lang="en-MY" sz="1800" dirty="0">
                <a:solidFill>
                  <a:schemeClr val="tx1"/>
                </a:solidFill>
              </a:rPr>
              <a:t>installed for data summarizing. </a:t>
            </a:r>
          </a:p>
          <a:p>
            <a:r>
              <a:rPr lang="en-MY" sz="1800" dirty="0">
                <a:solidFill>
                  <a:schemeClr val="tx1"/>
                </a:solidFill>
              </a:rPr>
              <a:t>The raw data that collected from BMC will be sending over to the summarizer for data summarizing.</a:t>
            </a:r>
          </a:p>
          <a:p>
            <a:r>
              <a:rPr lang="en-MY" sz="1800" dirty="0">
                <a:solidFill>
                  <a:schemeClr val="tx1"/>
                </a:solidFill>
              </a:rPr>
              <a:t>The summarized data will then be sending over to </a:t>
            </a:r>
            <a:r>
              <a:rPr lang="en-MY" sz="1800" b="1" dirty="0">
                <a:solidFill>
                  <a:schemeClr val="tx1"/>
                </a:solidFill>
              </a:rPr>
              <a:t>KAFKA broker </a:t>
            </a:r>
            <a:r>
              <a:rPr lang="en-MY" sz="1800" dirty="0">
                <a:solidFill>
                  <a:schemeClr val="tx1"/>
                </a:solidFill>
              </a:rPr>
              <a:t>service under topic: </a:t>
            </a:r>
            <a:r>
              <a:rPr lang="en-MY" sz="1800" b="1" i="1" dirty="0">
                <a:solidFill>
                  <a:schemeClr val="tx1"/>
                </a:solidFill>
              </a:rPr>
              <a:t>crashdumps</a:t>
            </a:r>
            <a:r>
              <a:rPr lang="en-MY" sz="1800" dirty="0">
                <a:solidFill>
                  <a:schemeClr val="tx1"/>
                </a:solidFill>
              </a:rPr>
              <a:t>.</a:t>
            </a:r>
          </a:p>
          <a:p>
            <a:r>
              <a:rPr lang="en-MY" sz="1800" dirty="0">
                <a:solidFill>
                  <a:schemeClr val="tx1"/>
                </a:solidFill>
              </a:rPr>
              <a:t>The Logstash service that subscribed to </a:t>
            </a:r>
            <a:r>
              <a:rPr lang="en-MY" sz="1800" b="1" i="1" dirty="0">
                <a:solidFill>
                  <a:schemeClr val="tx1"/>
                </a:solidFill>
              </a:rPr>
              <a:t>crashdumps</a:t>
            </a:r>
            <a:r>
              <a:rPr lang="en-MY" sz="1800" dirty="0">
                <a:solidFill>
                  <a:schemeClr val="tx1"/>
                </a:solidFill>
              </a:rPr>
              <a:t> topic will receive the data from KAFKA and send the data over to Elasticsearch with index: </a:t>
            </a:r>
            <a:r>
              <a:rPr lang="en-MY" sz="1800" b="1" i="1" dirty="0">
                <a:solidFill>
                  <a:schemeClr val="tx1"/>
                </a:solidFill>
              </a:rPr>
              <a:t>crashdumps*.</a:t>
            </a:r>
          </a:p>
          <a:p>
            <a:r>
              <a:rPr lang="en-MY" sz="1800" dirty="0">
                <a:solidFill>
                  <a:schemeClr val="tx1"/>
                </a:solidFill>
              </a:rPr>
              <a:t>The </a:t>
            </a:r>
            <a:r>
              <a:rPr lang="en-MY" sz="1800" b="1" dirty="0">
                <a:solidFill>
                  <a:schemeClr val="tx1"/>
                </a:solidFill>
              </a:rPr>
              <a:t>Autonomous crashdump (ACD) with external redfish endpoint </a:t>
            </a:r>
            <a:r>
              <a:rPr lang="en-MY" sz="1800" dirty="0">
                <a:solidFill>
                  <a:schemeClr val="tx1"/>
                </a:solidFill>
              </a:rPr>
              <a:t>support from BMC is required.</a:t>
            </a:r>
          </a:p>
          <a:p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B08B9-323A-41E3-8E3C-28E7B18E942A}"/>
              </a:ext>
            </a:extLst>
          </p:cNvPr>
          <p:cNvSpPr/>
          <p:nvPr/>
        </p:nvSpPr>
        <p:spPr>
          <a:xfrm>
            <a:off x="2704442" y="881102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9121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857A-F2E6-4364-8B7A-5DBA46D4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5" y="203607"/>
            <a:ext cx="11010816" cy="493729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7B1FA3-12AE-4BF7-B014-4134DF74A9BE}"/>
              </a:ext>
            </a:extLst>
          </p:cNvPr>
          <p:cNvGrpSpPr/>
          <p:nvPr/>
        </p:nvGrpSpPr>
        <p:grpSpPr>
          <a:xfrm>
            <a:off x="689124" y="1043293"/>
            <a:ext cx="10624477" cy="5090751"/>
            <a:chOff x="603315" y="1043293"/>
            <a:chExt cx="10624477" cy="509075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2E6CB24-3379-4A59-A73A-9BBDEA808099}"/>
                </a:ext>
              </a:extLst>
            </p:cNvPr>
            <p:cNvSpPr/>
            <p:nvPr/>
          </p:nvSpPr>
          <p:spPr>
            <a:xfrm>
              <a:off x="603316" y="4794670"/>
              <a:ext cx="3908029" cy="1339374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2. BMC Crashdumps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Summarizer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(http web service 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at 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port: 8080)</a:t>
              </a:r>
            </a:p>
            <a:p>
              <a:pPr marL="0" marR="0" indent="0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028B3D-B604-494D-ABBF-9935D5DB95A9}"/>
                </a:ext>
              </a:extLst>
            </p:cNvPr>
            <p:cNvSpPr/>
            <p:nvPr/>
          </p:nvSpPr>
          <p:spPr>
            <a:xfrm>
              <a:off x="7960772" y="3146204"/>
              <a:ext cx="1374838" cy="11350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5. Elasticsearch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Index: crashdumps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5E329CC-B661-4AED-B30D-2DDF5EA37A34}"/>
                </a:ext>
              </a:extLst>
            </p:cNvPr>
            <p:cNvSpPr/>
            <p:nvPr/>
          </p:nvSpPr>
          <p:spPr>
            <a:xfrm>
              <a:off x="603315" y="3213814"/>
              <a:ext cx="2085753" cy="930751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1. BMC </a:t>
              </a: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rashdumps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Collector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A95EFED5-C18D-456B-9B7D-A7F4C9955331}"/>
                </a:ext>
              </a:extLst>
            </p:cNvPr>
            <p:cNvSpPr/>
            <p:nvPr/>
          </p:nvSpPr>
          <p:spPr>
            <a:xfrm>
              <a:off x="2211812" y="5053381"/>
              <a:ext cx="622430" cy="754043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5C0BCF08-F849-41F5-B2C5-471756179D17}"/>
                </a:ext>
              </a:extLst>
            </p:cNvPr>
            <p:cNvSpPr/>
            <p:nvPr/>
          </p:nvSpPr>
          <p:spPr>
            <a:xfrm rot="16200000">
              <a:off x="764982" y="4106433"/>
              <a:ext cx="622430" cy="754043"/>
            </a:xfrm>
            <a:prstGeom prst="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BD4D1F18-C9A8-49E3-B15E-E125F37D197E}"/>
                </a:ext>
              </a:extLst>
            </p:cNvPr>
            <p:cNvSpPr/>
            <p:nvPr/>
          </p:nvSpPr>
          <p:spPr>
            <a:xfrm rot="5400000">
              <a:off x="1916373" y="4106434"/>
              <a:ext cx="622430" cy="754043"/>
            </a:xfrm>
            <a:prstGeom prst="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1220DE4-536F-482A-95B6-80929393579F}"/>
                </a:ext>
              </a:extLst>
            </p:cNvPr>
            <p:cNvSpPr/>
            <p:nvPr/>
          </p:nvSpPr>
          <p:spPr>
            <a:xfrm>
              <a:off x="2889960" y="5005662"/>
              <a:ext cx="1431558" cy="887363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PythonSV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Cscripts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0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7F5F0FE-0FE0-4469-9088-021DABD99C59}"/>
                </a:ext>
              </a:extLst>
            </p:cNvPr>
            <p:cNvSpPr/>
            <p:nvPr/>
          </p:nvSpPr>
          <p:spPr>
            <a:xfrm>
              <a:off x="3349676" y="3221381"/>
              <a:ext cx="1798320" cy="938887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3. KAFKA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Topic: </a:t>
              </a:r>
              <a:r>
                <a:rPr lang="en-MY" sz="1200" b="1" dirty="0" err="1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crashdumps</a:t>
              </a: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F79FE8E-02C0-4778-BF18-FC34D77A2B25}"/>
                </a:ext>
              </a:extLst>
            </p:cNvPr>
            <p:cNvSpPr/>
            <p:nvPr/>
          </p:nvSpPr>
          <p:spPr>
            <a:xfrm>
              <a:off x="2689069" y="3329840"/>
              <a:ext cx="638246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D71D18C0-A4EF-44AF-9B06-9AA8EEDFDDAF}"/>
                </a:ext>
              </a:extLst>
            </p:cNvPr>
            <p:cNvSpPr/>
            <p:nvPr/>
          </p:nvSpPr>
          <p:spPr>
            <a:xfrm>
              <a:off x="5174358" y="3343965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8867392-5BA3-4554-B13C-A952CA820B23}"/>
                </a:ext>
              </a:extLst>
            </p:cNvPr>
            <p:cNvSpPr/>
            <p:nvPr/>
          </p:nvSpPr>
          <p:spPr>
            <a:xfrm>
              <a:off x="5866965" y="3312794"/>
              <a:ext cx="1374838" cy="732790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4. Logstash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32A33B27-FEAB-4CFD-84AE-1B98BA157C55}"/>
                </a:ext>
              </a:extLst>
            </p:cNvPr>
            <p:cNvSpPr/>
            <p:nvPr/>
          </p:nvSpPr>
          <p:spPr>
            <a:xfrm>
              <a:off x="7268165" y="3343963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3F47C6D-FD8D-4C86-A95A-32C4EE13188D}"/>
                </a:ext>
              </a:extLst>
            </p:cNvPr>
            <p:cNvSpPr/>
            <p:nvPr/>
          </p:nvSpPr>
          <p:spPr>
            <a:xfrm>
              <a:off x="603316" y="1043293"/>
              <a:ext cx="2415148" cy="1543685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OpenBMC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AA2475-20BD-49E8-93D1-8285FE6D246A}"/>
                </a:ext>
              </a:extLst>
            </p:cNvPr>
            <p:cNvSpPr/>
            <p:nvPr/>
          </p:nvSpPr>
          <p:spPr>
            <a:xfrm>
              <a:off x="757227" y="1609341"/>
              <a:ext cx="637941" cy="65833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066B1165-1575-4936-B95B-6B801F739984}"/>
                </a:ext>
              </a:extLst>
            </p:cNvPr>
            <p:cNvSpPr/>
            <p:nvPr/>
          </p:nvSpPr>
          <p:spPr>
            <a:xfrm rot="5400000">
              <a:off x="680544" y="2362068"/>
              <a:ext cx="894101" cy="754043"/>
            </a:xfrm>
            <a:prstGeom prst="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C40418-B2ED-4B54-941A-EB8FC4CECCB7}"/>
                </a:ext>
              </a:extLst>
            </p:cNvPr>
            <p:cNvGrpSpPr/>
            <p:nvPr/>
          </p:nvGrpSpPr>
          <p:grpSpPr>
            <a:xfrm>
              <a:off x="2050820" y="1670454"/>
              <a:ext cx="1276495" cy="493730"/>
              <a:chOff x="1855501" y="1879664"/>
              <a:chExt cx="1276495" cy="49373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CD1B0C-8FEB-4752-9984-C9A1267D11D9}"/>
                  </a:ext>
                </a:extLst>
              </p:cNvPr>
              <p:cNvGrpSpPr/>
              <p:nvPr/>
            </p:nvGrpSpPr>
            <p:grpSpPr>
              <a:xfrm>
                <a:off x="1855501" y="1879664"/>
                <a:ext cx="877764" cy="493730"/>
                <a:chOff x="7304203" y="1847031"/>
                <a:chExt cx="685014" cy="493730"/>
              </a:xfrm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6DA7CD54-06BA-4B6E-9A65-F8E642A26380}"/>
                    </a:ext>
                  </a:extLst>
                </p:cNvPr>
                <p:cNvSpPr/>
                <p:nvPr/>
              </p:nvSpPr>
              <p:spPr>
                <a:xfrm>
                  <a:off x="7621572" y="1847032"/>
                  <a:ext cx="367645" cy="493729"/>
                </a:xfrm>
                <a:prstGeom prst="foldedCorner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15" name="Rectangle: Folded Corner 14">
                  <a:extLst>
                    <a:ext uri="{FF2B5EF4-FFF2-40B4-BE49-F238E27FC236}">
                      <a16:creationId xmlns:a16="http://schemas.microsoft.com/office/drawing/2014/main" id="{02022738-E97D-4252-8258-01C387F96D7A}"/>
                    </a:ext>
                  </a:extLst>
                </p:cNvPr>
                <p:cNvSpPr/>
                <p:nvPr/>
              </p:nvSpPr>
              <p:spPr>
                <a:xfrm>
                  <a:off x="7543015" y="1847031"/>
                  <a:ext cx="367645" cy="493729"/>
                </a:xfrm>
                <a:prstGeom prst="foldedCorner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16" name="Rectangle: Folded Corner 15">
                  <a:extLst>
                    <a:ext uri="{FF2B5EF4-FFF2-40B4-BE49-F238E27FC236}">
                      <a16:creationId xmlns:a16="http://schemas.microsoft.com/office/drawing/2014/main" id="{FD6F9D21-A0BB-42CC-ACC2-3D08F2427030}"/>
                    </a:ext>
                  </a:extLst>
                </p:cNvPr>
                <p:cNvSpPr/>
                <p:nvPr/>
              </p:nvSpPr>
              <p:spPr>
                <a:xfrm>
                  <a:off x="7466815" y="1847032"/>
                  <a:ext cx="367645" cy="493729"/>
                </a:xfrm>
                <a:prstGeom prst="foldedCorner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E03B8D39-92C9-4991-98FB-C0E67C68DD6F}"/>
                    </a:ext>
                  </a:extLst>
                </p:cNvPr>
                <p:cNvSpPr/>
                <p:nvPr/>
              </p:nvSpPr>
              <p:spPr>
                <a:xfrm>
                  <a:off x="7390615" y="1847032"/>
                  <a:ext cx="367645" cy="493729"/>
                </a:xfrm>
                <a:prstGeom prst="foldedCorner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  <p:sp>
              <p:nvSpPr>
                <p:cNvPr id="18" name="Rectangle: Folded Corner 17">
                  <a:extLst>
                    <a:ext uri="{FF2B5EF4-FFF2-40B4-BE49-F238E27FC236}">
                      <a16:creationId xmlns:a16="http://schemas.microsoft.com/office/drawing/2014/main" id="{53E1576D-ACA8-4FE9-A82E-5C0D2B9C3277}"/>
                    </a:ext>
                  </a:extLst>
                </p:cNvPr>
                <p:cNvSpPr/>
                <p:nvPr/>
              </p:nvSpPr>
              <p:spPr>
                <a:xfrm>
                  <a:off x="7304203" y="1847032"/>
                  <a:ext cx="367645" cy="493729"/>
                </a:xfrm>
                <a:prstGeom prst="foldedCorner">
                  <a:avLst/>
                </a:prstGeom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p3d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32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endParaRP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A036F5-9989-45FD-88A1-535EF000F1AF}"/>
                  </a:ext>
                </a:extLst>
              </p:cNvPr>
              <p:cNvSpPr txBox="1"/>
              <p:nvPr/>
            </p:nvSpPr>
            <p:spPr>
              <a:xfrm>
                <a:off x="2006460" y="1948751"/>
                <a:ext cx="1125536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 anchorCtr="0">
                <a:spAutoFit/>
              </a:bodyPr>
              <a:lstStyle/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MY" sz="12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Crash</a:t>
                </a:r>
              </a:p>
              <a:p>
                <a:pPr marL="0" marR="0" indent="0" algn="l" defTabSz="2438338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MY" sz="1200" b="1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Neue"/>
                  </a:rPr>
                  <a:t>dumps</a:t>
                </a:r>
                <a:endParaRPr kumimoji="0" lang="en-US" sz="1200" b="1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endParaRPr>
              </a:p>
            </p:txBody>
          </p:sp>
        </p:grpSp>
        <p:sp>
          <p:nvSpPr>
            <p:cNvPr id="31" name="Arrow: Left 30">
              <a:extLst>
                <a:ext uri="{FF2B5EF4-FFF2-40B4-BE49-F238E27FC236}">
                  <a16:creationId xmlns:a16="http://schemas.microsoft.com/office/drawing/2014/main" id="{554B4B25-1E3C-4BC9-8801-43B8A1547690}"/>
                </a:ext>
              </a:extLst>
            </p:cNvPr>
            <p:cNvSpPr/>
            <p:nvPr/>
          </p:nvSpPr>
          <p:spPr>
            <a:xfrm rot="10800000">
              <a:off x="1428390" y="1559896"/>
              <a:ext cx="622430" cy="754043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7763D9-8655-42AB-9B05-F4017D637B2F}"/>
                </a:ext>
              </a:extLst>
            </p:cNvPr>
            <p:cNvSpPr txBox="1"/>
            <p:nvPr/>
          </p:nvSpPr>
          <p:spPr>
            <a:xfrm>
              <a:off x="1442921" y="1765501"/>
              <a:ext cx="698510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CATERR</a:t>
              </a:r>
            </a:p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chemeClr val="bg1"/>
                  </a:solidFill>
                </a:rPr>
                <a:t> / IERR</a:t>
              </a:r>
              <a:endParaRPr kumimoji="0" lang="en-US" sz="1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endParaRPr>
            </a:p>
          </p:txBody>
        </p:sp>
        <p:sp>
          <p:nvSpPr>
            <p:cNvPr id="21" name="Arrow: Left 20">
              <a:extLst>
                <a:ext uri="{FF2B5EF4-FFF2-40B4-BE49-F238E27FC236}">
                  <a16:creationId xmlns:a16="http://schemas.microsoft.com/office/drawing/2014/main" id="{9DA812F9-A3F9-43B5-8027-C9FBCD7547FF}"/>
                </a:ext>
              </a:extLst>
            </p:cNvPr>
            <p:cNvSpPr/>
            <p:nvPr/>
          </p:nvSpPr>
          <p:spPr>
            <a:xfrm rot="16200000">
              <a:off x="1793813" y="2343787"/>
              <a:ext cx="930752" cy="754043"/>
            </a:xfrm>
            <a:prstGeom prst="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3721B3A9-79AE-4DDC-BB35-5D63569BFF81}"/>
                </a:ext>
              </a:extLst>
            </p:cNvPr>
            <p:cNvSpPr/>
            <p:nvPr/>
          </p:nvSpPr>
          <p:spPr>
            <a:xfrm>
              <a:off x="9361972" y="3355447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99D7E9A-FF1A-4410-A400-63F940FE1522}"/>
                </a:ext>
              </a:extLst>
            </p:cNvPr>
            <p:cNvSpPr/>
            <p:nvPr/>
          </p:nvSpPr>
          <p:spPr>
            <a:xfrm>
              <a:off x="10021083" y="3343642"/>
              <a:ext cx="1083692" cy="7264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6. Kibana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CEE694-8FC7-44CA-9DF9-6095D9937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8148" y="4754667"/>
              <a:ext cx="1259644" cy="718915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CA73184-8384-4752-A2D9-F44D25D4C382}"/>
                </a:ext>
              </a:extLst>
            </p:cNvPr>
            <p:cNvSpPr/>
            <p:nvPr/>
          </p:nvSpPr>
          <p:spPr>
            <a:xfrm rot="5400000">
              <a:off x="10268415" y="4035353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0728671-90B0-4AFD-A30E-3A77B4EF6DF8}"/>
              </a:ext>
            </a:extLst>
          </p:cNvPr>
          <p:cNvSpPr/>
          <p:nvPr/>
        </p:nvSpPr>
        <p:spPr>
          <a:xfrm>
            <a:off x="2627838" y="1372007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12256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38987"/>
            <a:ext cx="11010900" cy="55523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Deployment Tasks: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Crashdump collector container image: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Establish session with BMC.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Checking for CATERR/IERR from SEL or PECI Interface.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Generating &amp; downloading the crash dump raw data via ACD.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Sending over the raw data to summarizer.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Collect the summarized data and send it to KAFKA broker.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Crashdump summarizer web service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Receiving the raw data from collector, summarize the data with PythonSV Cscripts and send it back to collector.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KAFKA broker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Receiving summarized data from collector under topic: crashdumps.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Logstash service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Collecting the data from KAFKA topic crashdumps and send it over to Elasticsearch with index crashdumps.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Elasticsearch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Database to keep the crashdump data.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Kibana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Plot graphical diagrams based on Elasticsearch data.</a:t>
            </a:r>
          </a:p>
          <a:p>
            <a:pPr marL="342900" indent="-342900">
              <a:buFont typeface="+mj-lt"/>
              <a:buAutoNum type="arabicPeriod"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06348-20CD-401D-97BA-F10EE2FC6903}"/>
              </a:ext>
            </a:extLst>
          </p:cNvPr>
          <p:cNvSpPr/>
          <p:nvPr/>
        </p:nvSpPr>
        <p:spPr>
          <a:xfrm>
            <a:off x="3440084" y="872246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25826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75E4-4B86-4AED-A857-B55BBCC0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367843"/>
            <a:ext cx="11010816" cy="514350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24F08-1DEB-4ACD-BEA4-4A543D80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43" y="1529000"/>
            <a:ext cx="9941832" cy="44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60F56-C198-4932-847A-072C0611F9D3}"/>
              </a:ext>
            </a:extLst>
          </p:cNvPr>
          <p:cNvSpPr txBox="1"/>
          <p:nvPr/>
        </p:nvSpPr>
        <p:spPr>
          <a:xfrm>
            <a:off x="712342" y="1051708"/>
            <a:ext cx="410066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Example of Crashdump in Kibana</a:t>
            </a:r>
            <a:endParaRPr kumimoji="0" lang="en-US" sz="2000" b="1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48DDD-D8A9-4549-B4DD-E55D93D19E3E}"/>
              </a:ext>
            </a:extLst>
          </p:cNvPr>
          <p:cNvSpPr/>
          <p:nvPr/>
        </p:nvSpPr>
        <p:spPr>
          <a:xfrm>
            <a:off x="3816805" y="936932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254155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3" y="170020"/>
            <a:ext cx="11010816" cy="463157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80575" y="769672"/>
            <a:ext cx="11010900" cy="4959050"/>
          </a:xfrm>
        </p:spPr>
        <p:txBody>
          <a:bodyPr>
            <a:normAutofit/>
          </a:bodyPr>
          <a:lstStyle/>
          <a:p>
            <a:r>
              <a:rPr lang="en-MY" sz="2000" b="1" dirty="0">
                <a:solidFill>
                  <a:schemeClr val="tx2"/>
                </a:solidFill>
              </a:rPr>
              <a:t>BMC SEL collector redfish</a:t>
            </a:r>
          </a:p>
          <a:p>
            <a:pPr lvl="1"/>
            <a:r>
              <a:rPr lang="en-US" sz="1600" dirty="0"/>
              <a:t>The BMC SEL collector is collecting system event log from OpenBMC via redfish endpoints.</a:t>
            </a:r>
          </a:p>
          <a:p>
            <a:pPr lvl="1"/>
            <a:r>
              <a:rPr lang="en-US" sz="1600" dirty="0"/>
              <a:t>The event logs data are sent over to </a:t>
            </a:r>
            <a:r>
              <a:rPr lang="en-US" sz="1600" b="1" dirty="0"/>
              <a:t>Kafka </a:t>
            </a:r>
            <a:r>
              <a:rPr lang="en-US" sz="1600" dirty="0"/>
              <a:t>under topic: </a:t>
            </a:r>
            <a:r>
              <a:rPr lang="en-US" sz="1600" b="1" dirty="0" err="1"/>
              <a:t>bmc_sel</a:t>
            </a:r>
            <a:r>
              <a:rPr lang="en-US" sz="1600" b="1" dirty="0"/>
              <a:t>.</a:t>
            </a:r>
            <a:endParaRPr lang="en-US" sz="1600" dirty="0"/>
          </a:p>
          <a:p>
            <a:pPr lvl="1"/>
            <a:r>
              <a:rPr lang="en-US" sz="1600" dirty="0"/>
              <a:t>Logstash service will finally transfer the data from KAFKA to </a:t>
            </a:r>
            <a:r>
              <a:rPr lang="en-US" sz="1600" b="1" dirty="0"/>
              <a:t>Elasticsearch</a:t>
            </a:r>
            <a:r>
              <a:rPr lang="en-US" sz="1600" dirty="0"/>
              <a:t> under </a:t>
            </a:r>
            <a:r>
              <a:rPr lang="en-US" sz="1600" b="1" dirty="0"/>
              <a:t>index: </a:t>
            </a:r>
            <a:r>
              <a:rPr lang="en-US" sz="1600" b="1" dirty="0" err="1"/>
              <a:t>bmc_sel</a:t>
            </a:r>
            <a:r>
              <a:rPr lang="en-US" sz="1600" b="1" dirty="0"/>
              <a:t>. </a:t>
            </a:r>
          </a:p>
          <a:p>
            <a:pPr lvl="1"/>
            <a:r>
              <a:rPr lang="en-US" sz="1600" dirty="0"/>
              <a:t>Common redfish commands: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</a:rPr>
              <a:t>/redfish/v1/SessionService/Sessions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</a:rPr>
              <a:t>/redfish/v1/Systems/system/LogServices/EventLog/Entries</a:t>
            </a:r>
          </a:p>
          <a:p>
            <a:pPr marL="488950" lvl="2" indent="0">
              <a:buNone/>
            </a:pPr>
            <a:endParaRPr lang="en-MY" sz="1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1F778A-12D9-4263-8940-ED1E5B351443}"/>
              </a:ext>
            </a:extLst>
          </p:cNvPr>
          <p:cNvGrpSpPr/>
          <p:nvPr/>
        </p:nvGrpSpPr>
        <p:grpSpPr>
          <a:xfrm>
            <a:off x="786010" y="3712439"/>
            <a:ext cx="10102186" cy="2540805"/>
            <a:chOff x="873985" y="2408189"/>
            <a:chExt cx="10102186" cy="254080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EC9DD4A-83BB-4FC9-A682-C84C647DC1B7}"/>
                </a:ext>
              </a:extLst>
            </p:cNvPr>
            <p:cNvSpPr/>
            <p:nvPr/>
          </p:nvSpPr>
          <p:spPr>
            <a:xfrm>
              <a:off x="7714831" y="2678050"/>
              <a:ext cx="1374838" cy="93075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4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Elasticsearch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Index: bmc_sel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351B3A3-FF1B-4960-8ACA-C771E6312574}"/>
                </a:ext>
              </a:extLst>
            </p:cNvPr>
            <p:cNvSpPr/>
            <p:nvPr/>
          </p:nvSpPr>
          <p:spPr>
            <a:xfrm>
              <a:off x="2380155" y="2661553"/>
              <a:ext cx="1083691" cy="930751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1. BMC SEL </a:t>
              </a: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Collector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76FD9DA-FE8A-4528-86C7-4AD3EC55CCCA}"/>
                </a:ext>
              </a:extLst>
            </p:cNvPr>
            <p:cNvSpPr/>
            <p:nvPr/>
          </p:nvSpPr>
          <p:spPr>
            <a:xfrm>
              <a:off x="4124454" y="2571032"/>
              <a:ext cx="1083691" cy="1135063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2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KAFKA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Topic: bmc_sel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1118017-D917-4134-8C19-66A5043D68C3}"/>
                </a:ext>
              </a:extLst>
            </p:cNvPr>
            <p:cNvSpPr/>
            <p:nvPr/>
          </p:nvSpPr>
          <p:spPr>
            <a:xfrm>
              <a:off x="3492433" y="2808130"/>
              <a:ext cx="638246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E232A87-42F9-44ED-8008-17D9F553540D}"/>
                </a:ext>
              </a:extLst>
            </p:cNvPr>
            <p:cNvSpPr/>
            <p:nvPr/>
          </p:nvSpPr>
          <p:spPr>
            <a:xfrm>
              <a:off x="5234507" y="2803185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F1FF924-6C26-4C1B-8FAF-E6FC82D2D9DF}"/>
                </a:ext>
              </a:extLst>
            </p:cNvPr>
            <p:cNvSpPr/>
            <p:nvPr/>
          </p:nvSpPr>
          <p:spPr>
            <a:xfrm>
              <a:off x="5897114" y="2797768"/>
              <a:ext cx="1083691" cy="732790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3. Logstash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8C6CFB4-4646-4307-B8C1-8E6A29024BA9}"/>
                </a:ext>
              </a:extLst>
            </p:cNvPr>
            <p:cNvSpPr/>
            <p:nvPr/>
          </p:nvSpPr>
          <p:spPr>
            <a:xfrm>
              <a:off x="7013456" y="2776515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9A1BC6D-0300-4903-A5C7-CC909DBA7A80}"/>
                </a:ext>
              </a:extLst>
            </p:cNvPr>
            <p:cNvSpPr/>
            <p:nvPr/>
          </p:nvSpPr>
          <p:spPr>
            <a:xfrm>
              <a:off x="873985" y="2408189"/>
              <a:ext cx="1002061" cy="130425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OpenBMC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A8409A5-980E-4C7D-A046-4F4C786A898A}"/>
                </a:ext>
              </a:extLst>
            </p:cNvPr>
            <p:cNvSpPr/>
            <p:nvPr/>
          </p:nvSpPr>
          <p:spPr>
            <a:xfrm>
              <a:off x="1037481" y="2848783"/>
              <a:ext cx="637941" cy="65833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4F82B9E-AE8F-457E-A5C8-F6A8103E84D6}"/>
                </a:ext>
              </a:extLst>
            </p:cNvPr>
            <p:cNvSpPr/>
            <p:nvPr/>
          </p:nvSpPr>
          <p:spPr>
            <a:xfrm>
              <a:off x="9145393" y="2808130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DFF2A96-0952-4F0F-BA5A-8AB50D3F207D}"/>
                </a:ext>
              </a:extLst>
            </p:cNvPr>
            <p:cNvSpPr/>
            <p:nvPr/>
          </p:nvSpPr>
          <p:spPr>
            <a:xfrm>
              <a:off x="9804504" y="2763708"/>
              <a:ext cx="1083692" cy="7264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5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Kibana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76D5DB7-4778-4441-A9F8-529208A3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527" y="4230079"/>
              <a:ext cx="1259644" cy="718915"/>
            </a:xfrm>
            <a:prstGeom prst="rect">
              <a:avLst/>
            </a:prstGeom>
          </p:spPr>
        </p:pic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AE73163-CB46-4765-9965-E8896BC0E5D8}"/>
                </a:ext>
              </a:extLst>
            </p:cNvPr>
            <p:cNvSpPr/>
            <p:nvPr/>
          </p:nvSpPr>
          <p:spPr>
            <a:xfrm rot="5400000">
              <a:off x="10016794" y="3483092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04502BA-B2DB-4847-973E-1A24440E6A69}"/>
                </a:ext>
              </a:extLst>
            </p:cNvPr>
            <p:cNvSpPr/>
            <p:nvPr/>
          </p:nvSpPr>
          <p:spPr>
            <a:xfrm>
              <a:off x="1738818" y="2776514"/>
              <a:ext cx="638246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48BDB-3C30-49C6-AB75-41C1278D6F22}"/>
              </a:ext>
            </a:extLst>
          </p:cNvPr>
          <p:cNvSpPr/>
          <p:nvPr/>
        </p:nvSpPr>
        <p:spPr>
          <a:xfrm>
            <a:off x="2742149" y="633177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384888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3" y="170020"/>
            <a:ext cx="11010816" cy="463157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80575" y="769672"/>
            <a:ext cx="11010900" cy="4959050"/>
          </a:xfrm>
        </p:spPr>
        <p:txBody>
          <a:bodyPr>
            <a:normAutofit/>
          </a:bodyPr>
          <a:lstStyle/>
          <a:p>
            <a:r>
              <a:rPr lang="en-MY" sz="2000" b="1" dirty="0">
                <a:solidFill>
                  <a:schemeClr val="tx2"/>
                </a:solidFill>
              </a:rPr>
              <a:t>BMC SEL collector IPMI</a:t>
            </a:r>
          </a:p>
          <a:p>
            <a:pPr lvl="1"/>
            <a:r>
              <a:rPr lang="en-US" sz="1600" dirty="0"/>
              <a:t>The BMC SEL collector is collecting system event log from legacy BMC via IPMI SEL commands.</a:t>
            </a:r>
          </a:p>
          <a:p>
            <a:pPr lvl="1"/>
            <a:r>
              <a:rPr lang="en-US" sz="1600" dirty="0"/>
              <a:t>The event logs data are sent over to </a:t>
            </a:r>
            <a:r>
              <a:rPr lang="en-US" sz="1600" b="1" dirty="0"/>
              <a:t>Kafka </a:t>
            </a:r>
            <a:r>
              <a:rPr lang="en-US" sz="1600" dirty="0"/>
              <a:t>under topic: </a:t>
            </a:r>
            <a:r>
              <a:rPr lang="en-US" sz="1600" b="1" dirty="0" err="1"/>
              <a:t>bmc_sel</a:t>
            </a:r>
            <a:r>
              <a:rPr lang="en-US" sz="1600" b="1" dirty="0"/>
              <a:t>.</a:t>
            </a:r>
            <a:endParaRPr lang="en-US" sz="1600" dirty="0"/>
          </a:p>
          <a:p>
            <a:pPr lvl="1"/>
            <a:r>
              <a:rPr lang="en-US" sz="1600" dirty="0"/>
              <a:t>Logstash service will finally transfer the data from KAFKA to </a:t>
            </a:r>
            <a:r>
              <a:rPr lang="en-US" sz="1600" b="1" dirty="0"/>
              <a:t>Elasticsearch</a:t>
            </a:r>
            <a:r>
              <a:rPr lang="en-US" sz="1600" dirty="0"/>
              <a:t> under </a:t>
            </a:r>
            <a:r>
              <a:rPr lang="en-US" sz="1600" b="1" dirty="0"/>
              <a:t>index: </a:t>
            </a:r>
            <a:r>
              <a:rPr lang="en-US" sz="1600" b="1" dirty="0" err="1"/>
              <a:t>bmc_sel</a:t>
            </a:r>
            <a:r>
              <a:rPr lang="en-US" sz="1600" b="1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1F778A-12D9-4263-8940-ED1E5B351443}"/>
              </a:ext>
            </a:extLst>
          </p:cNvPr>
          <p:cNvGrpSpPr/>
          <p:nvPr/>
        </p:nvGrpSpPr>
        <p:grpSpPr>
          <a:xfrm>
            <a:off x="700525" y="3263863"/>
            <a:ext cx="10187670" cy="2633535"/>
            <a:chOff x="788501" y="2315459"/>
            <a:chExt cx="10187670" cy="263353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EC9DD4A-83BB-4FC9-A682-C84C647DC1B7}"/>
                </a:ext>
              </a:extLst>
            </p:cNvPr>
            <p:cNvSpPr/>
            <p:nvPr/>
          </p:nvSpPr>
          <p:spPr>
            <a:xfrm>
              <a:off x="7714831" y="2678050"/>
              <a:ext cx="1374838" cy="93075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4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Elasticsearch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Index: bmc_sel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351B3A3-FF1B-4960-8ACA-C771E6312574}"/>
                </a:ext>
              </a:extLst>
            </p:cNvPr>
            <p:cNvSpPr/>
            <p:nvPr/>
          </p:nvSpPr>
          <p:spPr>
            <a:xfrm>
              <a:off x="2380155" y="2661553"/>
              <a:ext cx="1083691" cy="930751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1. BMC SEL </a:t>
              </a: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Collector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76FD9DA-FE8A-4528-86C7-4AD3EC55CCCA}"/>
                </a:ext>
              </a:extLst>
            </p:cNvPr>
            <p:cNvSpPr/>
            <p:nvPr/>
          </p:nvSpPr>
          <p:spPr>
            <a:xfrm>
              <a:off x="4124454" y="2571032"/>
              <a:ext cx="1083691" cy="1135063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2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KAFKA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Topic: bmc_sel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1118017-D917-4134-8C19-66A5043D68C3}"/>
                </a:ext>
              </a:extLst>
            </p:cNvPr>
            <p:cNvSpPr/>
            <p:nvPr/>
          </p:nvSpPr>
          <p:spPr>
            <a:xfrm>
              <a:off x="3492433" y="2808130"/>
              <a:ext cx="638246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E232A87-42F9-44ED-8008-17D9F553540D}"/>
                </a:ext>
              </a:extLst>
            </p:cNvPr>
            <p:cNvSpPr/>
            <p:nvPr/>
          </p:nvSpPr>
          <p:spPr>
            <a:xfrm>
              <a:off x="5234507" y="2803185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F1FF924-6C26-4C1B-8FAF-E6FC82D2D9DF}"/>
                </a:ext>
              </a:extLst>
            </p:cNvPr>
            <p:cNvSpPr/>
            <p:nvPr/>
          </p:nvSpPr>
          <p:spPr>
            <a:xfrm>
              <a:off x="5897114" y="2797768"/>
              <a:ext cx="1083691" cy="732790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3. Logstash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58C6CFB4-4646-4307-B8C1-8E6A29024BA9}"/>
                </a:ext>
              </a:extLst>
            </p:cNvPr>
            <p:cNvSpPr/>
            <p:nvPr/>
          </p:nvSpPr>
          <p:spPr>
            <a:xfrm>
              <a:off x="7013456" y="2776515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9A1BC6D-0300-4903-A5C7-CC909DBA7A80}"/>
                </a:ext>
              </a:extLst>
            </p:cNvPr>
            <p:cNvSpPr/>
            <p:nvPr/>
          </p:nvSpPr>
          <p:spPr>
            <a:xfrm>
              <a:off x="788501" y="2315459"/>
              <a:ext cx="1087546" cy="148971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Legacy BMC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A8409A5-980E-4C7D-A046-4F4C786A898A}"/>
                </a:ext>
              </a:extLst>
            </p:cNvPr>
            <p:cNvSpPr/>
            <p:nvPr/>
          </p:nvSpPr>
          <p:spPr>
            <a:xfrm>
              <a:off x="1037481" y="2848783"/>
              <a:ext cx="637941" cy="65833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SEL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4F82B9E-AE8F-457E-A5C8-F6A8103E84D6}"/>
                </a:ext>
              </a:extLst>
            </p:cNvPr>
            <p:cNvSpPr/>
            <p:nvPr/>
          </p:nvSpPr>
          <p:spPr>
            <a:xfrm>
              <a:off x="9145393" y="2808130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DFF2A96-0952-4F0F-BA5A-8AB50D3F207D}"/>
                </a:ext>
              </a:extLst>
            </p:cNvPr>
            <p:cNvSpPr/>
            <p:nvPr/>
          </p:nvSpPr>
          <p:spPr>
            <a:xfrm>
              <a:off x="9804504" y="2763708"/>
              <a:ext cx="1083692" cy="7264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5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Kibana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76D5DB7-4778-4441-A9F8-529208A3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16527" y="4230079"/>
              <a:ext cx="1259644" cy="718915"/>
            </a:xfrm>
            <a:prstGeom prst="rect">
              <a:avLst/>
            </a:prstGeom>
          </p:spPr>
        </p:pic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AE73163-CB46-4765-9965-E8896BC0E5D8}"/>
                </a:ext>
              </a:extLst>
            </p:cNvPr>
            <p:cNvSpPr/>
            <p:nvPr/>
          </p:nvSpPr>
          <p:spPr>
            <a:xfrm rot="5400000">
              <a:off x="10016794" y="3483092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D04502BA-B2DB-4847-973E-1A24440E6A69}"/>
                </a:ext>
              </a:extLst>
            </p:cNvPr>
            <p:cNvSpPr/>
            <p:nvPr/>
          </p:nvSpPr>
          <p:spPr>
            <a:xfrm>
              <a:off x="1738818" y="2776514"/>
              <a:ext cx="638246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0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38987"/>
            <a:ext cx="11010900" cy="55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Deployment Tasks: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BMC SEL collector container image: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Establish session with BMC.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Collect the SEL data and send it to KAFKA broker.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KAFKA broker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Receiving SEL data from collector under topic: bmc_sel.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Logstash service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Collecting the data from KAFKA topic bmc_sel and send it over to Elasticsearch with index bmc_sel.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Elasticsearch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Database to keep the SEL data.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Kibana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Plot graphical diagrams based on Elasticsearch data.</a:t>
            </a:r>
          </a:p>
          <a:p>
            <a:pPr marL="342900" indent="-342900">
              <a:buFont typeface="+mj-lt"/>
              <a:buAutoNum type="arabicPeriod"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Outlines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93151"/>
            <a:ext cx="11010900" cy="52835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MY" sz="1800" b="1" dirty="0">
                <a:solidFill>
                  <a:schemeClr val="tx2"/>
                </a:solidFill>
              </a:rPr>
              <a:t>OpenStack Cluster Overview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Architecture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API Interface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Ironic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Nova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Neutron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Glance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Cinder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Keystone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Designate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Common OpenStack Commands - TBD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600" dirty="0">
                <a:solidFill>
                  <a:schemeClr val="tx1"/>
                </a:solidFill>
              </a:rPr>
              <a:t>Provisioning Process - TBD</a:t>
            </a:r>
          </a:p>
          <a:p>
            <a:pPr marL="203200" lvl="1" indent="0">
              <a:buNone/>
            </a:pPr>
            <a:endParaRPr lang="en-MY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69C15D-CE94-4C17-B768-D1917373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86" y="301068"/>
            <a:ext cx="11010816" cy="540863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5F51A-D1D0-46D0-BFA4-0B580A302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0" y="1602557"/>
            <a:ext cx="11010900" cy="399624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2975B-E64F-495F-9F78-7E5B55D2C21C}"/>
              </a:ext>
            </a:extLst>
          </p:cNvPr>
          <p:cNvSpPr txBox="1"/>
          <p:nvPr/>
        </p:nvSpPr>
        <p:spPr>
          <a:xfrm>
            <a:off x="712342" y="1051708"/>
            <a:ext cx="410066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Example of BMC SEL in Kibana</a:t>
            </a:r>
            <a:endParaRPr kumimoji="0" lang="en-US" sz="2000" b="1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165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53" y="170020"/>
            <a:ext cx="11010816" cy="71054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80575" y="769672"/>
            <a:ext cx="11010900" cy="4959050"/>
          </a:xfrm>
        </p:spPr>
        <p:txBody>
          <a:bodyPr>
            <a:normAutofit/>
          </a:bodyPr>
          <a:lstStyle/>
          <a:p>
            <a:r>
              <a:rPr lang="en-MY" sz="2000" b="1" dirty="0">
                <a:solidFill>
                  <a:schemeClr val="tx2"/>
                </a:solidFill>
              </a:rPr>
              <a:t>BMC journal collector redfish</a:t>
            </a:r>
          </a:p>
          <a:p>
            <a:pPr lvl="1"/>
            <a:r>
              <a:rPr lang="en-US" sz="1600" dirty="0"/>
              <a:t>The BMC journal collector is collecting the journal (BMC logs) from OpenBMC via the redfish endpoints.</a:t>
            </a:r>
          </a:p>
          <a:p>
            <a:pPr lvl="1"/>
            <a:r>
              <a:rPr lang="en-US" sz="1600" dirty="0"/>
              <a:t>The journal data are sent over to </a:t>
            </a:r>
            <a:r>
              <a:rPr lang="en-US" sz="1600" b="1" dirty="0"/>
              <a:t>KAFKA</a:t>
            </a:r>
            <a:r>
              <a:rPr lang="en-US" sz="1600" dirty="0"/>
              <a:t> under </a:t>
            </a:r>
            <a:r>
              <a:rPr lang="en-US" sz="1600" b="1" dirty="0"/>
              <a:t>topic: </a:t>
            </a:r>
            <a:r>
              <a:rPr lang="en-US" sz="1600" b="1" dirty="0" err="1"/>
              <a:t>bmc_journal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/>
              <a:t>Logstash service will finally transfer the data from KAFKA to </a:t>
            </a:r>
            <a:r>
              <a:rPr lang="en-US" sz="1600" b="1" dirty="0"/>
              <a:t>Elasticsearch</a:t>
            </a:r>
            <a:r>
              <a:rPr lang="en-US" sz="1600" dirty="0"/>
              <a:t> under </a:t>
            </a:r>
            <a:r>
              <a:rPr lang="en-US" sz="1600" b="1" dirty="0"/>
              <a:t>index: bmc_journal.</a:t>
            </a:r>
            <a:endParaRPr lang="en-US" sz="1600" dirty="0"/>
          </a:p>
          <a:p>
            <a:pPr lvl="1"/>
            <a:r>
              <a:rPr lang="en-US" sz="1600" dirty="0"/>
              <a:t>Common Redfish commands: 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</a:rPr>
              <a:t>/redfish/v1/SessionService/Sessions</a:t>
            </a:r>
          </a:p>
          <a:p>
            <a:pPr lvl="2"/>
            <a:r>
              <a:rPr lang="en-US" sz="1400" dirty="0">
                <a:solidFill>
                  <a:schemeClr val="accent1"/>
                </a:solidFill>
              </a:rPr>
              <a:t>/redfish/v1/Managers/bmc/LogServices/Journal/Entries</a:t>
            </a:r>
            <a:endParaRPr lang="en-MY" sz="1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48165C-9257-4EA3-BE98-736A91C55036}"/>
              </a:ext>
            </a:extLst>
          </p:cNvPr>
          <p:cNvGrpSpPr/>
          <p:nvPr/>
        </p:nvGrpSpPr>
        <p:grpSpPr>
          <a:xfrm>
            <a:off x="652108" y="3662045"/>
            <a:ext cx="10365508" cy="2567318"/>
            <a:chOff x="494724" y="3955787"/>
            <a:chExt cx="10365508" cy="256731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FDDE42E-AD50-4E9A-9A54-84F9286B4940}"/>
                </a:ext>
              </a:extLst>
            </p:cNvPr>
            <p:cNvSpPr/>
            <p:nvPr/>
          </p:nvSpPr>
          <p:spPr>
            <a:xfrm>
              <a:off x="7598892" y="4150005"/>
              <a:ext cx="1374838" cy="113506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4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Elasticsearch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Index: bmc_journal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E4DB1D-7B11-42C8-86BD-53EA282D4217}"/>
                </a:ext>
              </a:extLst>
            </p:cNvPr>
            <p:cNvSpPr/>
            <p:nvPr/>
          </p:nvSpPr>
          <p:spPr>
            <a:xfrm>
              <a:off x="2207193" y="4136755"/>
              <a:ext cx="1083691" cy="1125141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1. BMC Journal </a:t>
              </a: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Collector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8CB7626-AEAE-4DFF-80C2-42D9578A6AE4}"/>
                </a:ext>
              </a:extLst>
            </p:cNvPr>
            <p:cNvSpPr/>
            <p:nvPr/>
          </p:nvSpPr>
          <p:spPr>
            <a:xfrm>
              <a:off x="3951492" y="4138469"/>
              <a:ext cx="1153471" cy="1144984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2</a:t>
              </a: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KAFKA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Topic: </a:t>
              </a:r>
              <a:r>
                <a:rPr lang="en-MY" sz="1200" b="1" dirty="0" err="1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bmc_journal</a:t>
              </a: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F1F7EA26-63C9-4D11-81A3-C8B7325426D2}"/>
                </a:ext>
              </a:extLst>
            </p:cNvPr>
            <p:cNvSpPr/>
            <p:nvPr/>
          </p:nvSpPr>
          <p:spPr>
            <a:xfrm>
              <a:off x="3319471" y="4380527"/>
              <a:ext cx="638246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3DFBFAB-D5DA-41CB-B676-42681EC4D2C3}"/>
                </a:ext>
              </a:extLst>
            </p:cNvPr>
            <p:cNvSpPr/>
            <p:nvPr/>
          </p:nvSpPr>
          <p:spPr>
            <a:xfrm>
              <a:off x="5118568" y="4377296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EE21C2B-74D9-4D61-8A61-CA1BB7B6CF5E}"/>
                </a:ext>
              </a:extLst>
            </p:cNvPr>
            <p:cNvSpPr/>
            <p:nvPr/>
          </p:nvSpPr>
          <p:spPr>
            <a:xfrm>
              <a:off x="5781175" y="4371879"/>
              <a:ext cx="1083691" cy="732790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3. Logstash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1AC18CC1-E971-4480-94E9-66C8A4BFE269}"/>
                </a:ext>
              </a:extLst>
            </p:cNvPr>
            <p:cNvSpPr/>
            <p:nvPr/>
          </p:nvSpPr>
          <p:spPr>
            <a:xfrm>
              <a:off x="6897517" y="4350626"/>
              <a:ext cx="666245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ABA52E9-D224-4F77-AFA1-51BEA0F66B3C}"/>
                </a:ext>
              </a:extLst>
            </p:cNvPr>
            <p:cNvSpPr/>
            <p:nvPr/>
          </p:nvSpPr>
          <p:spPr>
            <a:xfrm>
              <a:off x="494724" y="3955787"/>
              <a:ext cx="1217282" cy="1327666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OpenBMC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4589DA2-3151-403A-89E6-E8E3352A24EA}"/>
                </a:ext>
              </a:extLst>
            </p:cNvPr>
            <p:cNvSpPr/>
            <p:nvPr/>
          </p:nvSpPr>
          <p:spPr>
            <a:xfrm>
              <a:off x="681813" y="4421180"/>
              <a:ext cx="820647" cy="65833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Journal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567C1CB9-A965-4F53-B342-F75C5EEBB2C4}"/>
                </a:ext>
              </a:extLst>
            </p:cNvPr>
            <p:cNvSpPr/>
            <p:nvPr/>
          </p:nvSpPr>
          <p:spPr>
            <a:xfrm>
              <a:off x="9029454" y="4382241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C76415E-E8EE-4E9A-939D-CD2D7B4764DC}"/>
                </a:ext>
              </a:extLst>
            </p:cNvPr>
            <p:cNvSpPr/>
            <p:nvPr/>
          </p:nvSpPr>
          <p:spPr>
            <a:xfrm>
              <a:off x="9688565" y="4337819"/>
              <a:ext cx="1083692" cy="7264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5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. Kibana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BDABCA2-336F-4C59-8410-3EB26DCC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0588" y="5804190"/>
              <a:ext cx="1259644" cy="718915"/>
            </a:xfrm>
            <a:prstGeom prst="rect">
              <a:avLst/>
            </a:prstGeom>
          </p:spPr>
        </p:pic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75D2DB5C-52F1-4296-8605-93C2C97C03FA}"/>
                </a:ext>
              </a:extLst>
            </p:cNvPr>
            <p:cNvSpPr/>
            <p:nvPr/>
          </p:nvSpPr>
          <p:spPr>
            <a:xfrm rot="5400000">
              <a:off x="9900855" y="5057203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8C43E0E9-E0FC-4973-9196-DB117A2FB3FD}"/>
                </a:ext>
              </a:extLst>
            </p:cNvPr>
            <p:cNvSpPr/>
            <p:nvPr/>
          </p:nvSpPr>
          <p:spPr>
            <a:xfrm>
              <a:off x="1565856" y="4348911"/>
              <a:ext cx="638246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F88817A-DF61-4170-BBBF-CA38B84B4E6B}"/>
              </a:ext>
            </a:extLst>
          </p:cNvPr>
          <p:cNvSpPr/>
          <p:nvPr/>
        </p:nvSpPr>
        <p:spPr>
          <a:xfrm>
            <a:off x="3131863" y="681894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37046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38987"/>
            <a:ext cx="11010900" cy="55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Deployment Tasks: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BMC SEL collector container image: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Establish session with BMC.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Collect the BMC journal data and send it to KAFKA broker.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KAFKA broker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Receiving SEL data from collector under topic: bmc_journal.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Logstash service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Collecting the data from KAFKA topic bmc_journal and send it over to Elasticsearch with index bmc_journal.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Elasticsearch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Database to keep the BMC journal data.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Kibana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Plot graphical diagrams based on Elasticsearch data.</a:t>
            </a:r>
          </a:p>
          <a:p>
            <a:pPr marL="342900" indent="-342900">
              <a:buFont typeface="+mj-lt"/>
              <a:buAutoNum type="arabicPeriod"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0C42A-197B-4255-AF6F-AC797838CBBF}"/>
              </a:ext>
            </a:extLst>
          </p:cNvPr>
          <p:cNvSpPr/>
          <p:nvPr/>
        </p:nvSpPr>
        <p:spPr>
          <a:xfrm>
            <a:off x="1761762" y="711989"/>
            <a:ext cx="5311832" cy="537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cap="none" spc="0" dirty="0">
                <a:ln/>
                <a:solidFill>
                  <a:srgbClr val="FF0000"/>
                </a:solidFill>
                <a:effectLst/>
              </a:rPr>
              <a:t>Not Deployed!</a:t>
            </a:r>
          </a:p>
        </p:txBody>
      </p:sp>
    </p:spTree>
    <p:extLst>
      <p:ext uri="{BB962C8B-B14F-4D97-AF65-F5344CB8AC3E}">
        <p14:creationId xmlns:p14="http://schemas.microsoft.com/office/powerpoint/2010/main" val="30502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69C15D-CE94-4C17-B768-D1917373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86" y="301068"/>
            <a:ext cx="11010816" cy="540863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2975B-E64F-495F-9F78-7E5B55D2C21C}"/>
              </a:ext>
            </a:extLst>
          </p:cNvPr>
          <p:cNvSpPr txBox="1"/>
          <p:nvPr/>
        </p:nvSpPr>
        <p:spPr>
          <a:xfrm>
            <a:off x="712342" y="1051708"/>
            <a:ext cx="410066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Example of BMC </a:t>
            </a:r>
            <a:r>
              <a:rPr lang="en-MY" sz="2000" b="1" dirty="0">
                <a:solidFill>
                  <a:schemeClr val="tx2"/>
                </a:solidFill>
              </a:rPr>
              <a:t>journal</a:t>
            </a:r>
            <a:r>
              <a:rPr kumimoji="0" lang="en-MY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in Kibana</a:t>
            </a:r>
            <a:endParaRPr kumimoji="0" lang="en-US" sz="2000" b="1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D8D5D-8AC2-49C0-B08F-45EB6B73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1499106"/>
            <a:ext cx="11298952" cy="4750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E706E4-4632-40B8-92F2-D4767F36798A}"/>
              </a:ext>
            </a:extLst>
          </p:cNvPr>
          <p:cNvSpPr/>
          <p:nvPr/>
        </p:nvSpPr>
        <p:spPr>
          <a:xfrm rot="20351009">
            <a:off x="3406429" y="2186285"/>
            <a:ext cx="5311832" cy="787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000" b="1" i="1" cap="none" spc="0" dirty="0">
                <a:ln/>
                <a:solidFill>
                  <a:srgbClr val="FF0000"/>
                </a:solidFill>
                <a:effectLst/>
              </a:rPr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22084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54" y="267833"/>
            <a:ext cx="11010816" cy="71054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997122"/>
            <a:ext cx="11010900" cy="4959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BMC sol collector redfish &amp; IPMI</a:t>
            </a:r>
          </a:p>
          <a:p>
            <a:pPr lvl="1"/>
            <a:r>
              <a:rPr lang="en-US" sz="1600" dirty="0"/>
              <a:t>The BMC SOL collector is redirecting the SOL streaming messages into local log files either via SOL web socket or IPMI SOL command.</a:t>
            </a:r>
          </a:p>
          <a:p>
            <a:pPr lvl="1"/>
            <a:r>
              <a:rPr lang="en-US" sz="1600" dirty="0"/>
              <a:t>The SOL data will be written into log files (based on node name) as a persistent buffer to store the data to prevent data loss when Kafka broker is offline and the data sending can be resumed once the Kafka is back online. 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Fluentd</a:t>
            </a:r>
            <a:r>
              <a:rPr lang="en-US" sz="1600" dirty="0"/>
              <a:t> service (producer) will transfer the data from the log files to </a:t>
            </a:r>
            <a:r>
              <a:rPr lang="en-US" sz="1600" b="1" dirty="0"/>
              <a:t>KAFKA</a:t>
            </a:r>
            <a:r>
              <a:rPr lang="en-US" sz="1600" dirty="0"/>
              <a:t> with </a:t>
            </a:r>
            <a:r>
              <a:rPr lang="en-US" sz="1600" b="1" dirty="0"/>
              <a:t>topic sol </a:t>
            </a:r>
            <a:r>
              <a:rPr lang="en-US" sz="1600" dirty="0"/>
              <a:t>and the </a:t>
            </a:r>
            <a:r>
              <a:rPr lang="en-US" sz="1600" b="1" dirty="0"/>
              <a:t>Logstash</a:t>
            </a:r>
            <a:r>
              <a:rPr lang="en-US" sz="1600" dirty="0"/>
              <a:t> service (consumer) will finally transfer the data to </a:t>
            </a:r>
            <a:r>
              <a:rPr lang="en-US" sz="1600" b="1" dirty="0"/>
              <a:t>Elasticsearch</a:t>
            </a:r>
            <a:r>
              <a:rPr lang="en-US" sz="1600" dirty="0"/>
              <a:t> under </a:t>
            </a:r>
            <a:r>
              <a:rPr lang="en-US" sz="1600" b="1" dirty="0"/>
              <a:t>topic: sol</a:t>
            </a:r>
            <a:r>
              <a:rPr lang="en-US" sz="1600" dirty="0"/>
              <a:t>.  </a:t>
            </a:r>
          </a:p>
          <a:p>
            <a:pPr lvl="2"/>
            <a:endParaRPr lang="en-MY" sz="1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7EE8EE-BAB7-4F4B-BB52-BF43C121DFBC}"/>
              </a:ext>
            </a:extLst>
          </p:cNvPr>
          <p:cNvGrpSpPr/>
          <p:nvPr/>
        </p:nvGrpSpPr>
        <p:grpSpPr>
          <a:xfrm>
            <a:off x="215959" y="3669461"/>
            <a:ext cx="11764367" cy="2546659"/>
            <a:chOff x="215959" y="3669461"/>
            <a:chExt cx="11764367" cy="2546659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20531766-77AD-4506-B043-357E1173AF35}"/>
                </a:ext>
              </a:extLst>
            </p:cNvPr>
            <p:cNvSpPr/>
            <p:nvPr/>
          </p:nvSpPr>
          <p:spPr>
            <a:xfrm>
              <a:off x="3185822" y="4048311"/>
              <a:ext cx="754043" cy="783590"/>
            </a:xfrm>
            <a:prstGeom prst="foldedCorner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SOL</a:t>
              </a: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Log files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0F8B191-066D-42D0-B774-FA61A5504C51}"/>
                </a:ext>
              </a:extLst>
            </p:cNvPr>
            <p:cNvSpPr/>
            <p:nvPr/>
          </p:nvSpPr>
          <p:spPr>
            <a:xfrm>
              <a:off x="9056173" y="3974730"/>
              <a:ext cx="1374838" cy="93075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5. Elasticsearch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Index: sol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09E0655-6DCB-4401-8699-0DFAC6E89663}"/>
                </a:ext>
              </a:extLst>
            </p:cNvPr>
            <p:cNvSpPr/>
            <p:nvPr/>
          </p:nvSpPr>
          <p:spPr>
            <a:xfrm>
              <a:off x="1610568" y="3955285"/>
              <a:ext cx="1083691" cy="930751"/>
            </a:xfrm>
            <a:prstGeom prst="roundRect">
              <a:avLst/>
            </a:pr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1. BMC SOL </a:t>
              </a:r>
            </a:p>
            <a:p>
              <a:pPr marR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Collector</a:t>
              </a: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637BA34-B8F3-4245-8654-BCD93D70F8EE}"/>
                </a:ext>
              </a:extLst>
            </p:cNvPr>
            <p:cNvSpPr/>
            <p:nvPr/>
          </p:nvSpPr>
          <p:spPr>
            <a:xfrm>
              <a:off x="5957166" y="3951216"/>
              <a:ext cx="1083691" cy="938887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3. KAFKA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Topic: sol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14561B80-CB6F-477E-931C-CCC1AE9EBACA}"/>
                </a:ext>
              </a:extLst>
            </p:cNvPr>
            <p:cNvSpPr/>
            <p:nvPr/>
          </p:nvSpPr>
          <p:spPr>
            <a:xfrm>
              <a:off x="2719692" y="4068055"/>
              <a:ext cx="433479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2CFD6382-2887-40D1-84A3-CE88C9887C53}"/>
                </a:ext>
              </a:extLst>
            </p:cNvPr>
            <p:cNvSpPr/>
            <p:nvPr/>
          </p:nvSpPr>
          <p:spPr>
            <a:xfrm>
              <a:off x="7068190" y="4110554"/>
              <a:ext cx="420199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BA859B3-5A8B-41F9-A5CB-7B3A2550B548}"/>
                </a:ext>
              </a:extLst>
            </p:cNvPr>
            <p:cNvSpPr/>
            <p:nvPr/>
          </p:nvSpPr>
          <p:spPr>
            <a:xfrm>
              <a:off x="7496418" y="4102738"/>
              <a:ext cx="1083691" cy="732790"/>
            </a:xfrm>
            <a:prstGeom prst="roundRect">
              <a:avLst>
                <a:gd name="adj" fmla="val 1847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4. Logstash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A8F7E37-CBC2-4BFA-9D92-9093321D81BA}"/>
                </a:ext>
              </a:extLst>
            </p:cNvPr>
            <p:cNvSpPr/>
            <p:nvPr/>
          </p:nvSpPr>
          <p:spPr>
            <a:xfrm>
              <a:off x="8608641" y="4131993"/>
              <a:ext cx="393618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80AAEC0-B3DD-4DE0-A57A-A302CA744168}"/>
                </a:ext>
              </a:extLst>
            </p:cNvPr>
            <p:cNvSpPr/>
            <p:nvPr/>
          </p:nvSpPr>
          <p:spPr>
            <a:xfrm>
              <a:off x="215959" y="3669461"/>
              <a:ext cx="1087546" cy="1315958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MY" sz="1200" b="1" dirty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BMC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MY" sz="1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D9474FA-CA95-477C-A6C1-252AFBE617B2}"/>
                </a:ext>
              </a:extLst>
            </p:cNvPr>
            <p:cNvSpPr/>
            <p:nvPr/>
          </p:nvSpPr>
          <p:spPr>
            <a:xfrm>
              <a:off x="464939" y="4115909"/>
              <a:ext cx="637941" cy="658336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SOL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D91862CA-BF68-4403-9254-4F7950FE817E}"/>
                </a:ext>
              </a:extLst>
            </p:cNvPr>
            <p:cNvSpPr/>
            <p:nvPr/>
          </p:nvSpPr>
          <p:spPr>
            <a:xfrm>
              <a:off x="10471291" y="4115909"/>
              <a:ext cx="382540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53E1677-BE41-4EAF-AE46-2561096E5C50}"/>
                </a:ext>
              </a:extLst>
            </p:cNvPr>
            <p:cNvSpPr/>
            <p:nvPr/>
          </p:nvSpPr>
          <p:spPr>
            <a:xfrm>
              <a:off x="10853831" y="4102247"/>
              <a:ext cx="1083692" cy="7264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6. Kibana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F30DA4-B72B-456E-90B3-2049D44D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0682" y="5497205"/>
              <a:ext cx="1259644" cy="718915"/>
            </a:xfrm>
            <a:prstGeom prst="rect">
              <a:avLst/>
            </a:prstGeom>
          </p:spPr>
        </p:pic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6895F2E-E847-4097-9E5C-6897733D4FE3}"/>
                </a:ext>
              </a:extLst>
            </p:cNvPr>
            <p:cNvSpPr/>
            <p:nvPr/>
          </p:nvSpPr>
          <p:spPr>
            <a:xfrm rot="5400000">
              <a:off x="11066121" y="4799965"/>
              <a:ext cx="659111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5A954DC1-97B7-4CA0-9CDB-6C66030B3B2A}"/>
                </a:ext>
              </a:extLst>
            </p:cNvPr>
            <p:cNvSpPr/>
            <p:nvPr/>
          </p:nvSpPr>
          <p:spPr>
            <a:xfrm>
              <a:off x="1166276" y="4043640"/>
              <a:ext cx="440712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C90B6F-FC11-4ACC-BFD3-D7A6BBDEB895}"/>
                </a:ext>
              </a:extLst>
            </p:cNvPr>
            <p:cNvSpPr/>
            <p:nvPr/>
          </p:nvSpPr>
          <p:spPr>
            <a:xfrm>
              <a:off x="4472792" y="4076886"/>
              <a:ext cx="997325" cy="72644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MY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2. Fluentd</a:t>
              </a:r>
            </a:p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814770BE-CB5F-4C1A-96AE-9BE96D41D40E}"/>
                </a:ext>
              </a:extLst>
            </p:cNvPr>
            <p:cNvSpPr/>
            <p:nvPr/>
          </p:nvSpPr>
          <p:spPr>
            <a:xfrm>
              <a:off x="3997949" y="4110555"/>
              <a:ext cx="433479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7642DF5B-A26B-40E7-9801-921470A048BE}"/>
                </a:ext>
              </a:extLst>
            </p:cNvPr>
            <p:cNvSpPr/>
            <p:nvPr/>
          </p:nvSpPr>
          <p:spPr>
            <a:xfrm>
              <a:off x="5511481" y="4115909"/>
              <a:ext cx="420199" cy="75404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87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54" y="267833"/>
            <a:ext cx="11010816" cy="71054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997122"/>
            <a:ext cx="11010900" cy="4959050"/>
          </a:xfrm>
        </p:spPr>
        <p:txBody>
          <a:bodyPr>
            <a:normAutofit/>
          </a:bodyPr>
          <a:lstStyle/>
          <a:p>
            <a:pPr lvl="1"/>
            <a:r>
              <a:rPr lang="en-MY" sz="1800" b="1" dirty="0">
                <a:solidFill>
                  <a:srgbClr val="002060"/>
                </a:solidFill>
              </a:rPr>
              <a:t>Redfish</a:t>
            </a:r>
          </a:p>
          <a:p>
            <a:pPr lvl="2"/>
            <a:r>
              <a:rPr lang="en-MY" sz="1600" dirty="0"/>
              <a:t>Login to BMC through REST API (https), spawn new process for each node through multiprocessing.</a:t>
            </a:r>
          </a:p>
          <a:p>
            <a:pPr lvl="2"/>
            <a:r>
              <a:rPr lang="en-MY" sz="1600" dirty="0"/>
              <a:t>Connect to the BMC web socket (need BMC support) and start streaming the SOL data.</a:t>
            </a:r>
          </a:p>
          <a:p>
            <a:pPr lvl="2"/>
            <a:r>
              <a:rPr lang="en-MY" sz="1600" dirty="0"/>
              <a:t>Commands:</a:t>
            </a:r>
          </a:p>
          <a:p>
            <a:pPr lvl="3"/>
            <a:r>
              <a:rPr lang="en-MY" sz="1600" dirty="0"/>
              <a:t>Login: </a:t>
            </a:r>
            <a:r>
              <a:rPr lang="en-MY" sz="1600" i="1" dirty="0">
                <a:solidFill>
                  <a:schemeClr val="tx1"/>
                </a:solidFill>
              </a:rPr>
              <a:t>POST</a:t>
            </a:r>
            <a:r>
              <a:rPr lang="en-MY" sz="1600" i="1" dirty="0">
                <a:solidFill>
                  <a:schemeClr val="accent1"/>
                </a:solidFill>
              </a:rPr>
              <a:t> </a:t>
            </a:r>
            <a:r>
              <a:rPr lang="en-MY" sz="1600" i="1" dirty="0">
                <a:solidFill>
                  <a:schemeClr val="accent1"/>
                </a:solidFill>
                <a:hlinkClick r:id="rId2"/>
              </a:rPr>
              <a:t>https://IP/login</a:t>
            </a:r>
            <a:endParaRPr lang="en-MY" sz="1600" i="1" dirty="0">
              <a:solidFill>
                <a:schemeClr val="accent1"/>
              </a:solidFill>
            </a:endParaRPr>
          </a:p>
          <a:p>
            <a:pPr lvl="3"/>
            <a:r>
              <a:rPr lang="en-MY" sz="1600" dirty="0">
                <a:solidFill>
                  <a:schemeClr val="tx1"/>
                </a:solidFill>
              </a:rPr>
              <a:t>Logout: </a:t>
            </a:r>
            <a:r>
              <a:rPr lang="en-MY" sz="1600" i="1" dirty="0">
                <a:solidFill>
                  <a:schemeClr val="tx1"/>
                </a:solidFill>
              </a:rPr>
              <a:t>POST</a:t>
            </a:r>
            <a:r>
              <a:rPr lang="en-MY" sz="1600" i="1" dirty="0">
                <a:solidFill>
                  <a:schemeClr val="accent1"/>
                </a:solidFill>
              </a:rPr>
              <a:t> </a:t>
            </a:r>
            <a:r>
              <a:rPr lang="en-MY" sz="1600" i="1" dirty="0">
                <a:solidFill>
                  <a:schemeClr val="accent1"/>
                </a:solidFill>
                <a:hlinkClick r:id="rId3"/>
              </a:rPr>
              <a:t>https://IP/logout</a:t>
            </a:r>
            <a:endParaRPr lang="en-MY" sz="1600" i="1" dirty="0">
              <a:solidFill>
                <a:schemeClr val="accent1"/>
              </a:solidFill>
            </a:endParaRPr>
          </a:p>
          <a:p>
            <a:pPr lvl="3"/>
            <a:r>
              <a:rPr lang="en-MY" sz="1600" dirty="0">
                <a:solidFill>
                  <a:schemeClr val="tx1"/>
                </a:solidFill>
              </a:rPr>
              <a:t>Web Socket: </a:t>
            </a:r>
            <a:r>
              <a:rPr lang="en-MY" sz="1600" i="1" u="sng" dirty="0">
                <a:solidFill>
                  <a:schemeClr val="accent1"/>
                </a:solidFill>
              </a:rPr>
              <a:t>wss://IP/console0</a:t>
            </a:r>
          </a:p>
          <a:p>
            <a:pPr lvl="1"/>
            <a:r>
              <a:rPr lang="en-MY" sz="1800" b="1" dirty="0">
                <a:solidFill>
                  <a:srgbClr val="002060"/>
                </a:solidFill>
              </a:rPr>
              <a:t>IPMI</a:t>
            </a:r>
          </a:p>
          <a:p>
            <a:pPr lvl="2"/>
            <a:r>
              <a:rPr lang="en-MY" sz="1600" dirty="0">
                <a:solidFill>
                  <a:schemeClr val="tx1"/>
                </a:solidFill>
              </a:rPr>
              <a:t>Spawn child process for every single node through python pexpect.</a:t>
            </a:r>
          </a:p>
          <a:p>
            <a:pPr lvl="2"/>
            <a:r>
              <a:rPr lang="en-MY" sz="1600" dirty="0">
                <a:solidFill>
                  <a:schemeClr val="tx1"/>
                </a:solidFill>
              </a:rPr>
              <a:t>Connect to the SOL through the IPMI SOL command:</a:t>
            </a:r>
          </a:p>
          <a:p>
            <a:pPr lvl="3"/>
            <a:r>
              <a:rPr lang="en-MY" sz="1600" i="1" dirty="0" err="1">
                <a:solidFill>
                  <a:schemeClr val="accent1"/>
                </a:solidFill>
              </a:rPr>
              <a:t>Ipmitool</a:t>
            </a:r>
            <a:r>
              <a:rPr lang="en-MY" sz="1600" i="1" dirty="0">
                <a:solidFill>
                  <a:schemeClr val="accent1"/>
                </a:solidFill>
              </a:rPr>
              <a:t> –I </a:t>
            </a:r>
            <a:r>
              <a:rPr lang="en-MY" sz="1600" i="1" dirty="0" err="1">
                <a:solidFill>
                  <a:schemeClr val="accent1"/>
                </a:solidFill>
              </a:rPr>
              <a:t>lanplus</a:t>
            </a:r>
            <a:r>
              <a:rPr lang="en-MY" sz="1600" i="1" dirty="0">
                <a:solidFill>
                  <a:schemeClr val="accent1"/>
                </a:solidFill>
              </a:rPr>
              <a:t> –H IP –U user –P pass sol set enabled true</a:t>
            </a:r>
          </a:p>
          <a:p>
            <a:pPr lvl="3"/>
            <a:r>
              <a:rPr lang="en-MY" sz="1600" i="1" dirty="0" err="1">
                <a:solidFill>
                  <a:schemeClr val="accent1"/>
                </a:solidFill>
              </a:rPr>
              <a:t>Ipmitool</a:t>
            </a:r>
            <a:r>
              <a:rPr lang="en-MY" sz="1600" i="1" dirty="0">
                <a:solidFill>
                  <a:schemeClr val="accent1"/>
                </a:solidFill>
              </a:rPr>
              <a:t> –I </a:t>
            </a:r>
            <a:r>
              <a:rPr lang="en-MY" sz="1600" i="1" dirty="0" err="1">
                <a:solidFill>
                  <a:schemeClr val="accent1"/>
                </a:solidFill>
              </a:rPr>
              <a:t>lanplus</a:t>
            </a:r>
            <a:r>
              <a:rPr lang="en-MY" sz="1600" i="1" dirty="0">
                <a:solidFill>
                  <a:schemeClr val="accent1"/>
                </a:solidFill>
              </a:rPr>
              <a:t> –H IP –U user –P pass sol activate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1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OOB Telemetry Services Overview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38987"/>
            <a:ext cx="11010900" cy="5552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Deployment Tasks: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BMC SOL collector container image: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Establish session with BMC.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Redirect the SOL streaming data into log files based on node’s name.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900" dirty="0">
                <a:solidFill>
                  <a:schemeClr val="tx1"/>
                </a:solidFill>
              </a:rPr>
              <a:t>Fluentd 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Parse the log files and send the data to KAFKA with topic: sol.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KAFKA broker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Receiving SOL data from fluentd under topic: sol.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Logstash service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Collecting the data from KAFKA topic sol and send it over to Elasticsearch with index sol.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Elasticsearch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Database to keep the sol data.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Kibana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500" dirty="0">
                <a:solidFill>
                  <a:schemeClr val="tx1"/>
                </a:solidFill>
              </a:rPr>
              <a:t>Plot graphical diagrams based on Elasticsearch data.</a:t>
            </a:r>
          </a:p>
          <a:p>
            <a:pPr marL="342900" indent="-342900">
              <a:buFont typeface="+mj-lt"/>
              <a:buAutoNum type="arabicPeriod"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69C15D-CE94-4C17-B768-D1917373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86" y="301068"/>
            <a:ext cx="11010816" cy="540863"/>
          </a:xfrm>
        </p:spPr>
        <p:txBody>
          <a:bodyPr/>
          <a:lstStyle/>
          <a:p>
            <a:r>
              <a:rPr lang="en-US" sz="3600" b="1" dirty="0"/>
              <a:t>OOB Telemetry Services Overview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2975B-E64F-495F-9F78-7E5B55D2C21C}"/>
              </a:ext>
            </a:extLst>
          </p:cNvPr>
          <p:cNvSpPr txBox="1"/>
          <p:nvPr/>
        </p:nvSpPr>
        <p:spPr>
          <a:xfrm>
            <a:off x="712342" y="1051708"/>
            <a:ext cx="410066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MY" sz="2000" b="1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Example of SOL in Kibana</a:t>
            </a:r>
            <a:endParaRPr kumimoji="0" lang="en-US" sz="2000" b="1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2E3938-D12C-4795-BA81-831E8690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80" y="1554749"/>
            <a:ext cx="11279040" cy="46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+mj-lt"/>
              </a:rPr>
              <a:t>Add new SUT into OOB Telemetry Service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1319473" cy="4567767"/>
          </a:xfrm>
        </p:spPr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storage01   </a:t>
            </a:r>
          </a:p>
          <a:p>
            <a:r>
              <a:rPr lang="en-US" dirty="0"/>
              <a:t>Edit </a:t>
            </a:r>
            <a:r>
              <a:rPr lang="en-US" b="1" i="1" dirty="0"/>
              <a:t>/</a:t>
            </a:r>
            <a:r>
              <a:rPr lang="en-US" b="1" i="1" dirty="0" err="1"/>
              <a:t>mnt</a:t>
            </a:r>
            <a:r>
              <a:rPr lang="en-US" b="1" i="1" dirty="0"/>
              <a:t>/Pool01/cluster-inventory/inventory/</a:t>
            </a:r>
            <a:r>
              <a:rPr lang="en-US" b="1" i="1" dirty="0" err="1"/>
              <a:t>ipmi-prometheus.json</a:t>
            </a:r>
            <a:endParaRPr lang="en-US" b="1" i="1" dirty="0"/>
          </a:p>
          <a:p>
            <a:r>
              <a:rPr lang="en-US" dirty="0"/>
              <a:t>Add new SUT with same format</a:t>
            </a:r>
          </a:p>
          <a:p>
            <a:r>
              <a:rPr lang="en-US" dirty="0"/>
              <a:t>Ironic—name—</a:t>
            </a:r>
            <a:r>
              <a:rPr lang="en-US" dirty="0" err="1"/>
              <a:t>ip</a:t>
            </a:r>
            <a:r>
              <a:rPr lang="en-US" dirty="0"/>
              <a:t>--</a:t>
            </a:r>
            <a:r>
              <a:rPr lang="en-US" dirty="0" err="1"/>
              <a:t>usr</a:t>
            </a:r>
            <a:r>
              <a:rPr lang="en-US" dirty="0"/>
              <a:t>—</a:t>
            </a:r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Should use decode base 64 for </a:t>
            </a:r>
          </a:p>
          <a:p>
            <a:pPr marL="0" indent="0">
              <a:buNone/>
            </a:pPr>
            <a:r>
              <a:rPr lang="en-US" dirty="0"/>
              <a:t>  the </a:t>
            </a:r>
            <a:r>
              <a:rPr lang="en-US" dirty="0" err="1"/>
              <a:t>usr</a:t>
            </a:r>
            <a:r>
              <a:rPr lang="en-US" dirty="0"/>
              <a:t> and </a:t>
            </a: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i.e. </a:t>
            </a:r>
            <a:r>
              <a:rPr lang="en-US" sz="1800" dirty="0">
                <a:effectLst/>
                <a:latin typeface="Segoe UI" panose="020B0502040204020203" pitchFamily="34" charset="0"/>
              </a:rPr>
              <a:t>echo -n "admin"|base64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54391-5D14-4020-8CA7-96C18EDD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72" y="2505394"/>
            <a:ext cx="4870700" cy="369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Prometheus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http://10.250.100.54:9090/graph</a:t>
            </a:r>
            <a:r>
              <a:rPr lang="en-US" dirty="0"/>
              <a:t>   no password</a:t>
            </a:r>
          </a:p>
          <a:p>
            <a:pPr marL="0" indent="0">
              <a:buNone/>
            </a:pPr>
            <a:r>
              <a:rPr lang="en-US" dirty="0"/>
              <a:t>   choose one metric and click execute, then value would be showed.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2C791-65BA-40BA-BB57-CC301836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6" y="2378387"/>
            <a:ext cx="7353678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5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Outlines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93151"/>
            <a:ext cx="11010900" cy="52835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MY" sz="1800" b="1" dirty="0">
                <a:solidFill>
                  <a:schemeClr val="tx2"/>
                </a:solidFill>
              </a:rPr>
              <a:t>OOB Telemetry Service Overview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Architecture &amp; Framework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BMC Exporter Redfish &amp; IPMI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BMC Crashdump Collector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BMC SEL Collector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BMC Journal Collector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BMC SOL Collector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Prometheus Server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Grafana Dashboard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Elasticsearch &amp; Kibana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MY" sz="1800" b="1" dirty="0">
                <a:solidFill>
                  <a:schemeClr val="tx2"/>
                </a:solidFill>
              </a:rPr>
              <a:t>In-band Telemetry Service Overview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Architecture &amp; Framework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Process Overview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MY" sz="1800" b="1" dirty="0">
                <a:solidFill>
                  <a:schemeClr val="tx2"/>
                </a:solidFill>
              </a:rPr>
              <a:t>Backup</a:t>
            </a:r>
          </a:p>
          <a:p>
            <a:pPr marL="546100" lvl="1" indent="-342900">
              <a:buFont typeface="+mj-lt"/>
              <a:buAutoNum type="alphaLcParenR"/>
            </a:pPr>
            <a:endParaRPr lang="en-MY" sz="1400" dirty="0">
              <a:solidFill>
                <a:schemeClr val="tx1"/>
              </a:solidFill>
            </a:endParaRPr>
          </a:p>
          <a:p>
            <a:pPr marL="546100" lvl="1" indent="-342900">
              <a:buFont typeface="+mj-lt"/>
              <a:buAutoNum type="alphaLcParenR"/>
            </a:pPr>
            <a:endParaRPr lang="en-MY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Prometheus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http://10.250.100.54:9090/targets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Display the status of the SUT with “up” or “down”.</a:t>
            </a:r>
          </a:p>
          <a:p>
            <a:pPr marL="0" indent="0">
              <a:buNone/>
            </a:pPr>
            <a:r>
              <a:rPr lang="en-US" dirty="0"/>
              <a:t>   You can also find the details of the SUT with name and IP.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74D06-AFED-4FCC-AF60-9DABC96D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4" y="3035769"/>
            <a:ext cx="7423532" cy="32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Grafana Dashboards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>
                <a:hlinkClick r:id="rId2"/>
              </a:rPr>
              <a:t>http://10.250.100.51:3000/login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username: admin   password: </a:t>
            </a:r>
            <a:r>
              <a:rPr lang="en-US" dirty="0" err="1"/>
              <a:t>grafana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Click here to choose BMC-Node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4B33A-E1C3-406E-A18C-6BECF52C9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9" y="2920156"/>
            <a:ext cx="5187029" cy="3168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D495F-D115-43FF-8CDA-A48166834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939" y="2920156"/>
            <a:ext cx="6267078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Grafana Dashboards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/>
              <a:t>Click the title of one diagram you want to edit </a:t>
            </a:r>
          </a:p>
          <a:p>
            <a:r>
              <a:rPr lang="en-US" dirty="0"/>
              <a:t>Then click “Edit” to enter “Edit Panel”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B2A6D-3DA5-486E-8E7C-A41E4707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67" y="2446115"/>
            <a:ext cx="3677862" cy="1164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22F64-568F-4661-A021-C8306FBE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52" y="2279920"/>
            <a:ext cx="3550618" cy="2540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CB42B-2B35-43E8-A8B5-24B6102A9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48" y="3796235"/>
            <a:ext cx="5415463" cy="23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0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/>
              <a:t>Grafana Dashboards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/>
              <a:t>Click Data Source on the left bar </a:t>
            </a:r>
          </a:p>
          <a:p>
            <a:r>
              <a:rPr lang="en-US" dirty="0"/>
              <a:t>You could add source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5345F-17A6-4647-AC62-1704F7B7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4" y="2375453"/>
            <a:ext cx="5969431" cy="298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33CD7-2410-4C01-A179-3F13A59F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88" y="2390216"/>
            <a:ext cx="5287479" cy="29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8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Elasticsearch &amp; Kibana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/>
              <a:t>http://10.250.100.53:5601/app/kibana#/</a:t>
            </a:r>
          </a:p>
          <a:p>
            <a:r>
              <a:rPr lang="en-US" dirty="0" err="1"/>
              <a:t>U</a:t>
            </a:r>
            <a:r>
              <a:rPr lang="en-US" altLang="zh-CN" dirty="0" err="1"/>
              <a:t>sr</a:t>
            </a:r>
            <a:r>
              <a:rPr lang="en-US" altLang="zh-CN" dirty="0"/>
              <a:t>: elastic </a:t>
            </a:r>
            <a:r>
              <a:rPr lang="en-US" altLang="zh-CN" dirty="0" err="1"/>
              <a:t>Pwr</a:t>
            </a:r>
            <a:r>
              <a:rPr lang="en-US" altLang="zh-CN" dirty="0"/>
              <a:t>: nW6ETD4kUv6fl97i651M81zR</a:t>
            </a:r>
            <a:endParaRPr lang="en-US" dirty="0"/>
          </a:p>
          <a:p>
            <a:r>
              <a:rPr lang="en-US" dirty="0"/>
              <a:t>Click the icon on the left corner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62CC3-0026-4079-8D28-4B52695E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8485"/>
            <a:ext cx="3907578" cy="37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Elasticsearch &amp; Kibana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/>
              <a:t>Stack Management -&gt; Index Pattern </a:t>
            </a:r>
          </a:p>
          <a:p>
            <a:r>
              <a:rPr lang="en-US" dirty="0"/>
              <a:t>Here could create index pattern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10653-67E0-48E8-BAA0-70EF341E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95" y="2647372"/>
            <a:ext cx="6712295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A94F0-C539-4179-8961-F6D411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B0DD8-D6DA-41DE-970D-D776DB55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669580"/>
          </a:xfrm>
        </p:spPr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Elasticsearch &amp; Kibana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54DD7-4926-422E-A666-50CBDF265D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266503"/>
            <a:ext cx="10970683" cy="4567767"/>
          </a:xfrm>
        </p:spPr>
        <p:txBody>
          <a:bodyPr/>
          <a:lstStyle/>
          <a:p>
            <a:r>
              <a:rPr lang="en-US" dirty="0"/>
              <a:t>Kibana-&gt; Discover</a:t>
            </a:r>
          </a:p>
          <a:p>
            <a:r>
              <a:rPr lang="en-US" dirty="0"/>
              <a:t>Choose one index pattern to get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9FCD9-CF33-40C2-AE1C-8FCB5B8F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7" y="2562704"/>
            <a:ext cx="2616334" cy="2825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72149-0C9B-48EF-AF34-09C1AE27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197" y="2564820"/>
            <a:ext cx="6686894" cy="34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1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40A8-9E72-4196-8B05-6612F65F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571500"/>
            <a:ext cx="11010816" cy="757679"/>
          </a:xfrm>
        </p:spPr>
        <p:txBody>
          <a:bodyPr/>
          <a:lstStyle/>
          <a:p>
            <a:r>
              <a:rPr lang="en-MY" b="1" dirty="0">
                <a:solidFill>
                  <a:schemeClr val="tx1"/>
                </a:solidFill>
              </a:rPr>
              <a:t>Elasticsearch &amp; Kibana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75682-5A35-43FF-96CB-455BA72F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69" y="1930089"/>
            <a:ext cx="6712295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8C57-20C1-4412-BD28-A58440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2888584"/>
            <a:ext cx="10363200" cy="1080832"/>
          </a:xfrm>
        </p:spPr>
        <p:txBody>
          <a:bodyPr/>
          <a:lstStyle/>
          <a:p>
            <a:r>
              <a:rPr lang="en-US" sz="7200" b="1" dirty="0"/>
              <a:t>In-band Telemetry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AE8DC82-34A9-4013-A546-0CE474CC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37536"/>
          </a:xfrm>
        </p:spPr>
        <p:txBody>
          <a:bodyPr/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In-band Telemetry Service 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C31502-67F7-4457-A2C2-52C0196DB7B1}"/>
              </a:ext>
            </a:extLst>
          </p:cNvPr>
          <p:cNvSpPr/>
          <p:nvPr/>
        </p:nvSpPr>
        <p:spPr>
          <a:xfrm>
            <a:off x="7721601" y="1830523"/>
            <a:ext cx="3246169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902E83-60BA-4932-B023-DE5A71B400D3}"/>
              </a:ext>
            </a:extLst>
          </p:cNvPr>
          <p:cNvSpPr/>
          <p:nvPr/>
        </p:nvSpPr>
        <p:spPr>
          <a:xfrm>
            <a:off x="7721601" y="2256696"/>
            <a:ext cx="3246169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D04F59-59E5-46F1-93D5-7563122A4ADE}"/>
              </a:ext>
            </a:extLst>
          </p:cNvPr>
          <p:cNvSpPr/>
          <p:nvPr/>
        </p:nvSpPr>
        <p:spPr>
          <a:xfrm>
            <a:off x="7721601" y="3007883"/>
            <a:ext cx="3246169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39017A-6C8A-43AF-B46A-56E36C523AB0}"/>
              </a:ext>
            </a:extLst>
          </p:cNvPr>
          <p:cNvSpPr/>
          <p:nvPr/>
        </p:nvSpPr>
        <p:spPr>
          <a:xfrm>
            <a:off x="7721601" y="3445399"/>
            <a:ext cx="3246169" cy="381000"/>
          </a:xfrm>
          <a:prstGeom prst="rect">
            <a:avLst/>
          </a:prstGeom>
          <a:solidFill>
            <a:srgbClr val="003C71"/>
          </a:solidFill>
          <a:ln w="952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997C6-2201-42F5-AED4-789BC9BF4FFA}"/>
              </a:ext>
            </a:extLst>
          </p:cNvPr>
          <p:cNvSpPr/>
          <p:nvPr/>
        </p:nvSpPr>
        <p:spPr>
          <a:xfrm>
            <a:off x="7933445" y="1880724"/>
            <a:ext cx="1493849" cy="280597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5162CD-6416-46F1-8D73-299F113AAB3B}"/>
              </a:ext>
            </a:extLst>
          </p:cNvPr>
          <p:cNvSpPr/>
          <p:nvPr/>
        </p:nvSpPr>
        <p:spPr>
          <a:xfrm>
            <a:off x="7933445" y="2306898"/>
            <a:ext cx="1493849" cy="280597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Container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266372-6E01-4409-81D8-7B7AB3051063}"/>
              </a:ext>
            </a:extLst>
          </p:cNvPr>
          <p:cNvSpPr/>
          <p:nvPr/>
        </p:nvSpPr>
        <p:spPr>
          <a:xfrm>
            <a:off x="7933445" y="3058084"/>
            <a:ext cx="1493849" cy="280597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VM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434533-7C21-4F31-982A-ABB92613F40C}"/>
              </a:ext>
            </a:extLst>
          </p:cNvPr>
          <p:cNvSpPr/>
          <p:nvPr/>
        </p:nvSpPr>
        <p:spPr>
          <a:xfrm>
            <a:off x="7933445" y="3495600"/>
            <a:ext cx="1493849" cy="280597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VM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40FF798-B786-4CAB-9B6E-8670F559D79E}"/>
              </a:ext>
            </a:extLst>
          </p:cNvPr>
          <p:cNvSpPr/>
          <p:nvPr/>
        </p:nvSpPr>
        <p:spPr>
          <a:xfrm>
            <a:off x="881963" y="1523331"/>
            <a:ext cx="3588440" cy="2408589"/>
          </a:xfrm>
          <a:prstGeom prst="roundRect">
            <a:avLst/>
          </a:prstGeom>
          <a:solidFill>
            <a:srgbClr val="0071C5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Container / VM Orchestrator </a:t>
            </a:r>
          </a:p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(Kubernetes / KVM)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33D4D0-AAED-4746-885E-60826DCE4A59}"/>
              </a:ext>
            </a:extLst>
          </p:cNvPr>
          <p:cNvSpPr/>
          <p:nvPr/>
        </p:nvSpPr>
        <p:spPr>
          <a:xfrm>
            <a:off x="1960882" y="2668502"/>
            <a:ext cx="1949533" cy="280597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Validation Test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3BB453-8339-4512-9A21-C7F9C3869BDA}"/>
              </a:ext>
            </a:extLst>
          </p:cNvPr>
          <p:cNvSpPr/>
          <p:nvPr/>
        </p:nvSpPr>
        <p:spPr>
          <a:xfrm>
            <a:off x="1960882" y="3014464"/>
            <a:ext cx="1949533" cy="280597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Validation Test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9CF69-C6FB-48A3-990A-07373D1C103B}"/>
              </a:ext>
            </a:extLst>
          </p:cNvPr>
          <p:cNvSpPr/>
          <p:nvPr/>
        </p:nvSpPr>
        <p:spPr>
          <a:xfrm>
            <a:off x="1960882" y="3368827"/>
            <a:ext cx="1949533" cy="280597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Validation Test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4743393-2B3C-41BB-9A5A-4262E0076C82}"/>
              </a:ext>
            </a:extLst>
          </p:cNvPr>
          <p:cNvCxnSpPr>
            <a:stCxn id="46" idx="3"/>
            <a:endCxn id="35" idx="1"/>
          </p:cNvCxnSpPr>
          <p:nvPr/>
        </p:nvCxnSpPr>
        <p:spPr>
          <a:xfrm flipV="1">
            <a:off x="3910415" y="2021024"/>
            <a:ext cx="4023029" cy="787777"/>
          </a:xfrm>
          <a:prstGeom prst="bentConnector3">
            <a:avLst/>
          </a:prstGeom>
          <a:noFill/>
          <a:ln w="25400" cap="flat" cmpd="sng" algn="ctr">
            <a:solidFill>
              <a:srgbClr val="FC4C02"/>
            </a:solidFill>
            <a:prstDash val="solid"/>
            <a:tailEnd type="triangle"/>
          </a:ln>
          <a:effectLst/>
        </p:spPr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225E9C7-BBBD-4BD2-BC8F-F78140863D92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>
            <a:off x="3910415" y="3154763"/>
            <a:ext cx="4023029" cy="481136"/>
          </a:xfrm>
          <a:prstGeom prst="bentConnector3">
            <a:avLst/>
          </a:prstGeom>
          <a:noFill/>
          <a:ln w="25400" cap="flat" cmpd="sng" algn="ctr">
            <a:solidFill>
              <a:srgbClr val="FC4C02"/>
            </a:solidFill>
            <a:prstDash val="solid"/>
            <a:tailEnd type="triangle"/>
          </a:ln>
          <a:effectLst/>
        </p:spPr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BFB712B-74F6-4A42-8FD8-6DE5D45A60B8}"/>
              </a:ext>
            </a:extLst>
          </p:cNvPr>
          <p:cNvCxnSpPr>
            <a:cxnSpLocks/>
            <a:stCxn id="49" idx="3"/>
            <a:endCxn id="36" idx="1"/>
          </p:cNvCxnSpPr>
          <p:nvPr/>
        </p:nvCxnSpPr>
        <p:spPr>
          <a:xfrm flipV="1">
            <a:off x="3910415" y="2447197"/>
            <a:ext cx="4023029" cy="1061929"/>
          </a:xfrm>
          <a:prstGeom prst="bentConnector3">
            <a:avLst/>
          </a:prstGeom>
          <a:noFill/>
          <a:ln w="25400" cap="flat" cmpd="sng" algn="ctr">
            <a:solidFill>
              <a:srgbClr val="FC4C02"/>
            </a:solidFill>
            <a:prstDash val="solid"/>
            <a:tailEnd type="triangle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0413B75-D939-426A-99C8-F4CA6FA1D8CA}"/>
              </a:ext>
            </a:extLst>
          </p:cNvPr>
          <p:cNvCxnSpPr>
            <a:cxnSpLocks/>
            <a:stCxn id="47" idx="3"/>
            <a:endCxn id="40" idx="1"/>
          </p:cNvCxnSpPr>
          <p:nvPr/>
        </p:nvCxnSpPr>
        <p:spPr>
          <a:xfrm>
            <a:off x="3910415" y="3154763"/>
            <a:ext cx="4023029" cy="43620"/>
          </a:xfrm>
          <a:prstGeom prst="bentConnector3">
            <a:avLst/>
          </a:prstGeom>
          <a:noFill/>
          <a:ln w="25400" cap="flat" cmpd="sng" algn="ctr">
            <a:solidFill>
              <a:srgbClr val="FC4C02"/>
            </a:solidFill>
            <a:prstDash val="solid"/>
            <a:tailEnd type="triangle"/>
          </a:ln>
          <a:effectLst/>
        </p:spPr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240BCF-38D0-40AF-819A-58334998EFDF}"/>
              </a:ext>
            </a:extLst>
          </p:cNvPr>
          <p:cNvSpPr/>
          <p:nvPr/>
        </p:nvSpPr>
        <p:spPr>
          <a:xfrm>
            <a:off x="1706881" y="4607589"/>
            <a:ext cx="3842441" cy="1224251"/>
          </a:xfrm>
          <a:prstGeom prst="roundRect">
            <a:avLst/>
          </a:prstGeom>
          <a:solidFill>
            <a:srgbClr val="0071C5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Telemetry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56742B-D026-4742-AB4A-CD2D33D4F96E}"/>
              </a:ext>
            </a:extLst>
          </p:cNvPr>
          <p:cNvSpPr/>
          <p:nvPr/>
        </p:nvSpPr>
        <p:spPr>
          <a:xfrm>
            <a:off x="3301005" y="4839884"/>
            <a:ext cx="1887832" cy="381000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Prometheus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03BF04-17CF-4287-B487-AEB3FCC2F4AD}"/>
              </a:ext>
            </a:extLst>
          </p:cNvPr>
          <p:cNvSpPr/>
          <p:nvPr/>
        </p:nvSpPr>
        <p:spPr>
          <a:xfrm>
            <a:off x="3301005" y="5328251"/>
            <a:ext cx="1887832" cy="381000"/>
          </a:xfrm>
          <a:prstGeom prst="rect">
            <a:avLst/>
          </a:prstGeom>
          <a:solidFill>
            <a:srgbClr val="B1BAB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ElasticSearch</a:t>
            </a: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F399A0-F81F-4A36-89AE-C3FAD1B5664C}"/>
              </a:ext>
            </a:extLst>
          </p:cNvPr>
          <p:cNvCxnSpPr>
            <a:stCxn id="33" idx="3"/>
            <a:endCxn id="55" idx="3"/>
          </p:cNvCxnSpPr>
          <p:nvPr/>
        </p:nvCxnSpPr>
        <p:spPr>
          <a:xfrm flipH="1">
            <a:off x="5549321" y="3635899"/>
            <a:ext cx="5418448" cy="1583816"/>
          </a:xfrm>
          <a:prstGeom prst="bentConnector3">
            <a:avLst>
              <a:gd name="adj1" fmla="val -5625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057163F-1227-46DE-9EB8-DB656796A082}"/>
              </a:ext>
            </a:extLst>
          </p:cNvPr>
          <p:cNvCxnSpPr>
            <a:cxnSpLocks/>
            <a:stCxn id="32" idx="3"/>
            <a:endCxn id="55" idx="3"/>
          </p:cNvCxnSpPr>
          <p:nvPr/>
        </p:nvCxnSpPr>
        <p:spPr>
          <a:xfrm flipH="1">
            <a:off x="5549321" y="3198383"/>
            <a:ext cx="5418448" cy="2021332"/>
          </a:xfrm>
          <a:prstGeom prst="bentConnector3">
            <a:avLst>
              <a:gd name="adj1" fmla="val -5625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181C21-0AD8-440F-B6F9-445CB8A8DC98}"/>
              </a:ext>
            </a:extLst>
          </p:cNvPr>
          <p:cNvCxnSpPr>
            <a:cxnSpLocks/>
            <a:stCxn id="31" idx="3"/>
            <a:endCxn id="55" idx="3"/>
          </p:cNvCxnSpPr>
          <p:nvPr/>
        </p:nvCxnSpPr>
        <p:spPr>
          <a:xfrm flipH="1">
            <a:off x="5549321" y="2447197"/>
            <a:ext cx="5418448" cy="2772519"/>
          </a:xfrm>
          <a:prstGeom prst="bentConnector3">
            <a:avLst>
              <a:gd name="adj1" fmla="val -5625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B4A4CBC-4445-41AA-AA17-5808A6AB26D7}"/>
              </a:ext>
            </a:extLst>
          </p:cNvPr>
          <p:cNvCxnSpPr>
            <a:cxnSpLocks/>
            <a:stCxn id="30" idx="3"/>
            <a:endCxn id="55" idx="3"/>
          </p:cNvCxnSpPr>
          <p:nvPr/>
        </p:nvCxnSpPr>
        <p:spPr>
          <a:xfrm flipH="1">
            <a:off x="5549321" y="2021023"/>
            <a:ext cx="5418448" cy="3198692"/>
          </a:xfrm>
          <a:prstGeom prst="bentConnector3">
            <a:avLst>
              <a:gd name="adj1" fmla="val -5625"/>
            </a:avLst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BA6E9EE-F0CF-4F22-BD36-0B7FE547E042}"/>
              </a:ext>
            </a:extLst>
          </p:cNvPr>
          <p:cNvSpPr txBox="1"/>
          <p:nvPr/>
        </p:nvSpPr>
        <p:spPr>
          <a:xfrm>
            <a:off x="8360145" y="4962243"/>
            <a:ext cx="1142942" cy="2257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67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</a:rPr>
              <a:t>Metrics/ Logs</a:t>
            </a:r>
          </a:p>
        </p:txBody>
      </p:sp>
    </p:spTree>
    <p:extLst>
      <p:ext uri="{BB962C8B-B14F-4D97-AF65-F5344CB8AC3E}">
        <p14:creationId xmlns:p14="http://schemas.microsoft.com/office/powerpoint/2010/main" val="21705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7DBD-B74E-4681-9AC1-A9FA1397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72" y="183703"/>
            <a:ext cx="11010816" cy="557577"/>
          </a:xfrm>
        </p:spPr>
        <p:txBody>
          <a:bodyPr/>
          <a:lstStyle/>
          <a:p>
            <a:r>
              <a:rPr lang="en-US" b="1" dirty="0"/>
              <a:t>Admin Rack Architecture Overview</a:t>
            </a:r>
            <a:endParaRPr lang="en-US" dirty="0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66A6E96-E74D-4586-8C50-25F3757B1929}"/>
              </a:ext>
            </a:extLst>
          </p:cNvPr>
          <p:cNvGrpSpPr/>
          <p:nvPr/>
        </p:nvGrpSpPr>
        <p:grpSpPr>
          <a:xfrm>
            <a:off x="984169" y="860734"/>
            <a:ext cx="10246422" cy="5463806"/>
            <a:chOff x="984169" y="860734"/>
            <a:chExt cx="10246422" cy="54638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44191DB-8315-4727-A936-74A659FA6C66}"/>
                </a:ext>
              </a:extLst>
            </p:cNvPr>
            <p:cNvSpPr txBox="1"/>
            <p:nvPr/>
          </p:nvSpPr>
          <p:spPr>
            <a:xfrm>
              <a:off x="2395377" y="3485666"/>
              <a:ext cx="1925094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L="0" marR="0" indent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MY" sz="12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*Autonomous Crashdump</a:t>
              </a:r>
              <a:endParaRPr kumimoji="0" lang="en-US" sz="1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50DA80D-B71F-423E-A582-02596736C30D}"/>
                </a:ext>
              </a:extLst>
            </p:cNvPr>
            <p:cNvSpPr/>
            <p:nvPr/>
          </p:nvSpPr>
          <p:spPr>
            <a:xfrm>
              <a:off x="2649109" y="2458121"/>
              <a:ext cx="2025230" cy="1768865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Worker (Kubernetes) x 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E10EB4-CCFE-4EA7-8AB3-40CB4E480F85}"/>
                </a:ext>
              </a:extLst>
            </p:cNvPr>
            <p:cNvSpPr/>
            <p:nvPr/>
          </p:nvSpPr>
          <p:spPr>
            <a:xfrm>
              <a:off x="1179392" y="860734"/>
              <a:ext cx="1296064" cy="2623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IT/Internet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FB3EA8A-6868-4248-94E2-A3502B66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513" y="1234359"/>
              <a:ext cx="257822" cy="38925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B74BD4-C3F5-4383-9A06-26561670C53E}"/>
                </a:ext>
              </a:extLst>
            </p:cNvPr>
            <p:cNvSpPr txBox="1"/>
            <p:nvPr/>
          </p:nvSpPr>
          <p:spPr>
            <a:xfrm>
              <a:off x="1149945" y="1452478"/>
              <a:ext cx="70692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SSH port 22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92BB31BD-AA2B-4C65-B43C-C3B854F7BBF9}"/>
                </a:ext>
              </a:extLst>
            </p:cNvPr>
            <p:cNvCxnSpPr>
              <a:cxnSpLocks/>
              <a:stCxn id="72" idx="2"/>
              <a:endCxn id="91" idx="0"/>
            </p:cNvCxnSpPr>
            <p:nvPr/>
          </p:nvCxnSpPr>
          <p:spPr>
            <a:xfrm rot="16200000" flipH="1">
              <a:off x="2527252" y="423299"/>
              <a:ext cx="437791" cy="183744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3C71"/>
              </a:solidFill>
              <a:prstDash val="solid"/>
              <a:tailEnd type="triangle"/>
            </a:ln>
            <a:effectLst/>
          </p:spPr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9D62CA7-18D9-48E1-9FB9-F77EB67877A4}"/>
                </a:ext>
              </a:extLst>
            </p:cNvPr>
            <p:cNvSpPr/>
            <p:nvPr/>
          </p:nvSpPr>
          <p:spPr>
            <a:xfrm>
              <a:off x="2649109" y="1862412"/>
              <a:ext cx="2025230" cy="266881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Infra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CEE9B1-CF61-4343-9194-995E61978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9039" y="1546387"/>
              <a:ext cx="9563" cy="4479485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AC55A4-7F5F-4A15-9AAD-463262DE9526}"/>
                </a:ext>
              </a:extLst>
            </p:cNvPr>
            <p:cNvCxnSpPr>
              <a:cxnSpLocks/>
            </p:cNvCxnSpPr>
            <p:nvPr/>
          </p:nvCxnSpPr>
          <p:spPr>
            <a:xfrm>
              <a:off x="7508886" y="1983123"/>
              <a:ext cx="10588" cy="3983062"/>
            </a:xfrm>
            <a:prstGeom prst="line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</a:ln>
            <a:effectLst/>
          </p:spPr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F3D8A9-6D35-4074-AEC6-519AE2932C44}"/>
                </a:ext>
              </a:extLst>
            </p:cNvPr>
            <p:cNvSpPr/>
            <p:nvPr/>
          </p:nvSpPr>
          <p:spPr>
            <a:xfrm>
              <a:off x="2655402" y="5082026"/>
              <a:ext cx="3660557" cy="1242514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               Storage x3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80D296A-5147-4F0C-8C6F-5D22252ECEAE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flipH="1" flipV="1">
              <a:off x="2088603" y="1983123"/>
              <a:ext cx="560506" cy="12730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FC523D-FCFA-430A-8ABF-89B296517117}"/>
                </a:ext>
              </a:extLst>
            </p:cNvPr>
            <p:cNvCxnSpPr>
              <a:cxnSpLocks/>
              <a:stCxn id="110" idx="1"/>
            </p:cNvCxnSpPr>
            <p:nvPr/>
          </p:nvCxnSpPr>
          <p:spPr>
            <a:xfrm flipH="1" flipV="1">
              <a:off x="2097781" y="2897277"/>
              <a:ext cx="796710" cy="2526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110289F-5756-48E2-B1B4-309DE18A205E}"/>
                </a:ext>
              </a:extLst>
            </p:cNvPr>
            <p:cNvCxnSpPr>
              <a:cxnSpLocks/>
              <a:stCxn id="111" idx="1"/>
            </p:cNvCxnSpPr>
            <p:nvPr/>
          </p:nvCxnSpPr>
          <p:spPr>
            <a:xfrm flipH="1">
              <a:off x="2097781" y="3172328"/>
              <a:ext cx="796710" cy="14074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F3F896-7FBC-403B-938F-3A80C99E5D69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flipH="1">
              <a:off x="2088603" y="3435518"/>
              <a:ext cx="805886" cy="11774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2C05BFF-BA6B-46FC-A0C8-8D19CAF06DA4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 flipV="1">
              <a:off x="2079039" y="1692532"/>
              <a:ext cx="576364" cy="3996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56FA2F8-436C-4811-B60D-2AE42B1C149D}"/>
                </a:ext>
              </a:extLst>
            </p:cNvPr>
            <p:cNvSpPr/>
            <p:nvPr/>
          </p:nvSpPr>
          <p:spPr>
            <a:xfrm>
              <a:off x="2655403" y="1560919"/>
              <a:ext cx="2018936" cy="271218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Login / Setup Host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680BA6D-65C8-4D84-8D32-F22C99F74A19}"/>
                </a:ext>
              </a:extLst>
            </p:cNvPr>
            <p:cNvCxnSpPr>
              <a:cxnSpLocks/>
              <a:stCxn id="93" idx="1"/>
            </p:cNvCxnSpPr>
            <p:nvPr/>
          </p:nvCxnSpPr>
          <p:spPr>
            <a:xfrm flipH="1" flipV="1">
              <a:off x="2088603" y="2291901"/>
              <a:ext cx="560506" cy="5238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5EA3395-56D2-4976-9B70-527F90D8A4AE}"/>
                </a:ext>
              </a:extLst>
            </p:cNvPr>
            <p:cNvSpPr/>
            <p:nvPr/>
          </p:nvSpPr>
          <p:spPr>
            <a:xfrm>
              <a:off x="2649109" y="2154103"/>
              <a:ext cx="2025230" cy="286071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Master (Kubernetes) x 3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549A280-2043-40FD-B9C6-48C75DE46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8915" y="5300268"/>
              <a:ext cx="39" cy="0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D23BE3E-D36B-4E50-854F-3D5DBFF40029}"/>
                </a:ext>
              </a:extLst>
            </p:cNvPr>
            <p:cNvSpPr/>
            <p:nvPr/>
          </p:nvSpPr>
          <p:spPr>
            <a:xfrm>
              <a:off x="2894491" y="2786916"/>
              <a:ext cx="1558666" cy="225774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OOB Telemetry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BDA8164-5B26-4FD4-812C-BF81C75AE4B6}"/>
                </a:ext>
              </a:extLst>
            </p:cNvPr>
            <p:cNvSpPr/>
            <p:nvPr/>
          </p:nvSpPr>
          <p:spPr>
            <a:xfrm>
              <a:off x="2894491" y="3063462"/>
              <a:ext cx="1558665" cy="217731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Prometheus / Grafana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35634CF-7FC3-48E9-BC4F-0BF4C252F03A}"/>
                </a:ext>
              </a:extLst>
            </p:cNvPr>
            <p:cNvSpPr/>
            <p:nvPr/>
          </p:nvSpPr>
          <p:spPr>
            <a:xfrm>
              <a:off x="2894489" y="3330406"/>
              <a:ext cx="1558665" cy="210223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Elastic / Kibana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9B9E4CA-5533-4267-B29E-90EFE501EFAC}"/>
                </a:ext>
              </a:extLst>
            </p:cNvPr>
            <p:cNvSpPr/>
            <p:nvPr/>
          </p:nvSpPr>
          <p:spPr>
            <a:xfrm>
              <a:off x="2909635" y="5362006"/>
              <a:ext cx="1550721" cy="223359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Docker Registry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17D5C39-3AFA-41B4-8653-A8F0E534C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655" y="2873741"/>
              <a:ext cx="1323691" cy="0"/>
            </a:xfrm>
            <a:prstGeom prst="line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</a:ln>
            <a:effectLst/>
          </p:spPr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C65B23D-F96A-47A1-A60A-8DF16EA6F682}"/>
                </a:ext>
              </a:extLst>
            </p:cNvPr>
            <p:cNvSpPr/>
            <p:nvPr/>
          </p:nvSpPr>
          <p:spPr>
            <a:xfrm>
              <a:off x="8365427" y="2710077"/>
              <a:ext cx="1141726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D06CA33-D6C1-48EB-9909-C6B0A5CFA564}"/>
                </a:ext>
              </a:extLst>
            </p:cNvPr>
            <p:cNvSpPr txBox="1"/>
            <p:nvPr/>
          </p:nvSpPr>
          <p:spPr>
            <a:xfrm>
              <a:off x="5402884" y="1531278"/>
              <a:ext cx="1527662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BMC subnet 10.200.x.x/16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Min/Recommend: 1G NIC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6A62C8C-49B4-4451-BD46-FB87D93754D7}"/>
                </a:ext>
              </a:extLst>
            </p:cNvPr>
            <p:cNvSpPr txBox="1"/>
            <p:nvPr/>
          </p:nvSpPr>
          <p:spPr>
            <a:xfrm>
              <a:off x="7245526" y="1435586"/>
              <a:ext cx="3985065" cy="46166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Validation subnet 10.250.x.x/16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Min: 10G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Recommend: 10/25/40/100G depending on Test Validation use case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E9EBCF8-1CA3-463A-80FC-A77EA8FC2395}"/>
                </a:ext>
              </a:extLst>
            </p:cNvPr>
            <p:cNvSpPr txBox="1"/>
            <p:nvPr/>
          </p:nvSpPr>
          <p:spPr>
            <a:xfrm>
              <a:off x="984169" y="2129294"/>
              <a:ext cx="1032334" cy="61555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Admin subnet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10.243.x.x/16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Min: 10G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Recommend: 25G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C296F96-0D85-4898-B9DE-F7D9927341B5}"/>
                </a:ext>
              </a:extLst>
            </p:cNvPr>
            <p:cNvSpPr txBox="1"/>
            <p:nvPr/>
          </p:nvSpPr>
          <p:spPr>
            <a:xfrm>
              <a:off x="2027758" y="1186382"/>
              <a:ext cx="1553310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Company subnet 10.x.x.x/x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B3FBCE2-B812-416E-8201-F3AB6BB1F4E0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flipH="1">
              <a:off x="2088603" y="5473686"/>
              <a:ext cx="821032" cy="1156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FCEA26B-7FC4-473E-90B6-19245346554B}"/>
                </a:ext>
              </a:extLst>
            </p:cNvPr>
            <p:cNvSpPr/>
            <p:nvPr/>
          </p:nvSpPr>
          <p:spPr>
            <a:xfrm>
              <a:off x="2909635" y="5632633"/>
              <a:ext cx="1550721" cy="223359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S3web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4CC2BF3-AC8D-41F8-937C-0A6FC24917A2}"/>
                </a:ext>
              </a:extLst>
            </p:cNvPr>
            <p:cNvSpPr/>
            <p:nvPr/>
          </p:nvSpPr>
          <p:spPr>
            <a:xfrm>
              <a:off x="2644775" y="4243468"/>
              <a:ext cx="2029564" cy="822076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Open Stack x3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E52845C-8A5E-4190-9EE0-33FC0EB66D34}"/>
                </a:ext>
              </a:extLst>
            </p:cNvPr>
            <p:cNvSpPr/>
            <p:nvPr/>
          </p:nvSpPr>
          <p:spPr>
            <a:xfrm>
              <a:off x="2899007" y="4499312"/>
              <a:ext cx="1561349" cy="201238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Ironic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2801445-1DF9-4DDB-BA57-F5D6C52315B8}"/>
                </a:ext>
              </a:extLst>
            </p:cNvPr>
            <p:cNvSpPr/>
            <p:nvPr/>
          </p:nvSpPr>
          <p:spPr>
            <a:xfrm>
              <a:off x="2899007" y="4747817"/>
              <a:ext cx="1561349" cy="201238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Nova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7626075-679C-4232-9745-2AD4DF5119CD}"/>
                </a:ext>
              </a:extLst>
            </p:cNvPr>
            <p:cNvSpPr/>
            <p:nvPr/>
          </p:nvSpPr>
          <p:spPr>
            <a:xfrm>
              <a:off x="2894489" y="3595679"/>
              <a:ext cx="1558665" cy="224930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KAFKA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948D42E-FE0C-4AD5-922A-1BBE618D46B3}"/>
                </a:ext>
              </a:extLst>
            </p:cNvPr>
            <p:cNvCxnSpPr>
              <a:cxnSpLocks/>
              <a:stCxn id="131" idx="1"/>
            </p:cNvCxnSpPr>
            <p:nvPr/>
          </p:nvCxnSpPr>
          <p:spPr>
            <a:xfrm flipH="1" flipV="1">
              <a:off x="2108143" y="3707648"/>
              <a:ext cx="786346" cy="496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CCE2073-945A-4130-8BEC-2082068B8C80}"/>
                </a:ext>
              </a:extLst>
            </p:cNvPr>
            <p:cNvSpPr/>
            <p:nvPr/>
          </p:nvSpPr>
          <p:spPr>
            <a:xfrm>
              <a:off x="2887431" y="3865040"/>
              <a:ext cx="1558665" cy="219149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Logstash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BD67669-5746-4D4C-AD66-667A1B67A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5020" y="3971142"/>
              <a:ext cx="802411" cy="0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DA2A341-58DA-4E24-9526-C861ED39DEBD}"/>
                </a:ext>
              </a:extLst>
            </p:cNvPr>
            <p:cNvSpPr/>
            <p:nvPr/>
          </p:nvSpPr>
          <p:spPr>
            <a:xfrm>
              <a:off x="2909636" y="5914192"/>
              <a:ext cx="1550721" cy="223359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Inventory</a:t>
              </a: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13745D4-A8B6-4DFA-8E96-B56B06BD69D9}"/>
                </a:ext>
              </a:extLst>
            </p:cNvPr>
            <p:cNvCxnSpPr>
              <a:cxnSpLocks/>
              <a:stCxn id="128" idx="1"/>
            </p:cNvCxnSpPr>
            <p:nvPr/>
          </p:nvCxnSpPr>
          <p:spPr>
            <a:xfrm flipH="1" flipV="1">
              <a:off x="2086545" y="4594883"/>
              <a:ext cx="812462" cy="5048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8A6D717-D209-4575-B47E-75F01D50B866}"/>
                </a:ext>
              </a:extLst>
            </p:cNvPr>
            <p:cNvCxnSpPr>
              <a:cxnSpLocks/>
              <a:stCxn id="129" idx="1"/>
            </p:cNvCxnSpPr>
            <p:nvPr/>
          </p:nvCxnSpPr>
          <p:spPr>
            <a:xfrm flipH="1">
              <a:off x="2108143" y="4848436"/>
              <a:ext cx="790864" cy="0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2EFDF64-9567-43E0-94FE-501C00C8BE8F}"/>
                </a:ext>
              </a:extLst>
            </p:cNvPr>
            <p:cNvCxnSpPr>
              <a:cxnSpLocks/>
              <a:stCxn id="126" idx="1"/>
            </p:cNvCxnSpPr>
            <p:nvPr/>
          </p:nvCxnSpPr>
          <p:spPr>
            <a:xfrm flipH="1">
              <a:off x="2086547" y="5744313"/>
              <a:ext cx="823088" cy="0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43F5B53-87E8-46F7-A765-E15086352152}"/>
                </a:ext>
              </a:extLst>
            </p:cNvPr>
            <p:cNvCxnSpPr>
              <a:cxnSpLocks/>
              <a:stCxn id="155" idx="1"/>
            </p:cNvCxnSpPr>
            <p:nvPr/>
          </p:nvCxnSpPr>
          <p:spPr>
            <a:xfrm flipH="1">
              <a:off x="2079039" y="6025872"/>
              <a:ext cx="830597" cy="0"/>
            </a:xfrm>
            <a:prstGeom prst="line">
              <a:avLst/>
            </a:prstGeom>
            <a:noFill/>
            <a:ln w="25400" cap="flat" cmpd="sng" algn="ctr">
              <a:solidFill>
                <a:srgbClr val="00AEEF"/>
              </a:solidFill>
              <a:prstDash val="solid"/>
            </a:ln>
            <a:effectLst/>
          </p:spPr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E9A3D86-875E-4A74-9CE2-4F72D772C40B}"/>
                </a:ext>
              </a:extLst>
            </p:cNvPr>
            <p:cNvSpPr/>
            <p:nvPr/>
          </p:nvSpPr>
          <p:spPr>
            <a:xfrm>
              <a:off x="4674339" y="5362005"/>
              <a:ext cx="1442275" cy="775545"/>
            </a:xfrm>
            <a:prstGeom prst="rect">
              <a:avLst/>
            </a:prstGeom>
            <a:solidFill>
              <a:srgbClr val="00AEE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In-band VMs x 9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000" kern="1200" dirty="0">
                <a:solidFill>
                  <a:prstClr val="white"/>
                </a:solidFill>
                <a:latin typeface="Intel Clear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+mn-cs"/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1ED1D0-BB00-48A1-B188-4F89FB2C1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376" y="5749778"/>
              <a:ext cx="1935632" cy="0"/>
            </a:xfrm>
            <a:prstGeom prst="line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D4427F-5D93-4AC6-A803-9A91462958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376" y="5973451"/>
              <a:ext cx="1935632" cy="0"/>
            </a:xfrm>
            <a:prstGeom prst="line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</a:ln>
            <a:effectLst/>
          </p:spPr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88533B8-65AE-4CE6-B21C-975E449E5FB4}"/>
                </a:ext>
              </a:extLst>
            </p:cNvPr>
            <p:cNvSpPr/>
            <p:nvPr/>
          </p:nvSpPr>
          <p:spPr>
            <a:xfrm>
              <a:off x="5172764" y="5634382"/>
              <a:ext cx="460240" cy="1950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VM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D5E7EB7-32A7-4A56-895D-CE480399178A}"/>
                </a:ext>
              </a:extLst>
            </p:cNvPr>
            <p:cNvSpPr/>
            <p:nvPr/>
          </p:nvSpPr>
          <p:spPr>
            <a:xfrm>
              <a:off x="5165941" y="5875951"/>
              <a:ext cx="460240" cy="1950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VM</a:t>
              </a:r>
            </a:p>
          </p:txBody>
        </p:sp>
        <p:cxnSp>
          <p:nvCxnSpPr>
            <p:cNvPr id="195" name="Connector: Elbow 194">
              <a:extLst>
                <a:ext uri="{FF2B5EF4-FFF2-40B4-BE49-F238E27FC236}">
                  <a16:creationId xmlns:a16="http://schemas.microsoft.com/office/drawing/2014/main" id="{3F0704FE-C96B-45A0-B6AD-AC98AAA07FED}"/>
                </a:ext>
              </a:extLst>
            </p:cNvPr>
            <p:cNvCxnSpPr>
              <a:cxnSpLocks/>
              <a:stCxn id="129" idx="3"/>
              <a:endCxn id="191" idx="1"/>
            </p:cNvCxnSpPr>
            <p:nvPr/>
          </p:nvCxnSpPr>
          <p:spPr>
            <a:xfrm>
              <a:off x="4460356" y="4848436"/>
              <a:ext cx="213983" cy="901342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B5AF796-66D8-4C79-A05D-FBFB0E006AA7}"/>
                </a:ext>
              </a:extLst>
            </p:cNvPr>
            <p:cNvCxnSpPr>
              <a:cxnSpLocks/>
              <a:endCxn id="128" idx="3"/>
            </p:cNvCxnSpPr>
            <p:nvPr/>
          </p:nvCxnSpPr>
          <p:spPr>
            <a:xfrm flipH="1">
              <a:off x="4460356" y="4594883"/>
              <a:ext cx="3077652" cy="5048"/>
            </a:xfrm>
            <a:prstGeom prst="line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AFB2DCF-4026-4AD5-A68B-1EF7A5348485}"/>
                </a:ext>
              </a:extLst>
            </p:cNvPr>
            <p:cNvCxnSpPr>
              <a:cxnSpLocks/>
            </p:cNvCxnSpPr>
            <p:nvPr/>
          </p:nvCxnSpPr>
          <p:spPr>
            <a:xfrm>
              <a:off x="6142783" y="1983123"/>
              <a:ext cx="10589" cy="1932995"/>
            </a:xfrm>
            <a:prstGeom prst="line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53227DE-1DDD-4C68-A461-BA20D0078D16}"/>
                </a:ext>
              </a:extLst>
            </p:cNvPr>
            <p:cNvCxnSpPr>
              <a:cxnSpLocks/>
              <a:stCxn id="213" idx="1"/>
            </p:cNvCxnSpPr>
            <p:nvPr/>
          </p:nvCxnSpPr>
          <p:spPr>
            <a:xfrm flipH="1">
              <a:off x="6153371" y="2572809"/>
              <a:ext cx="2212056" cy="15183"/>
            </a:xfrm>
            <a:prstGeom prst="line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49248786-8CB1-4339-ADBE-E46687EBCA7B}"/>
                </a:ext>
              </a:extLst>
            </p:cNvPr>
            <p:cNvSpPr/>
            <p:nvPr/>
          </p:nvSpPr>
          <p:spPr>
            <a:xfrm>
              <a:off x="8365427" y="2429934"/>
              <a:ext cx="1141726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BMC</a:t>
              </a: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2434C1-ADE5-4EF3-8597-0F143B0C0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655" y="3540629"/>
              <a:ext cx="1323691" cy="0"/>
            </a:xfrm>
            <a:prstGeom prst="line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</a:ln>
            <a:effectLst/>
          </p:spPr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5D7FFE9-13AF-4BEC-A83D-9290231895CE}"/>
                </a:ext>
              </a:extLst>
            </p:cNvPr>
            <p:cNvSpPr/>
            <p:nvPr/>
          </p:nvSpPr>
          <p:spPr>
            <a:xfrm>
              <a:off x="8365427" y="3376965"/>
              <a:ext cx="1141726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A85D45A-426D-4AEF-985E-4A4D8DB589E4}"/>
                </a:ext>
              </a:extLst>
            </p:cNvPr>
            <p:cNvCxnSpPr>
              <a:cxnSpLocks/>
              <a:stCxn id="220" idx="1"/>
            </p:cNvCxnSpPr>
            <p:nvPr/>
          </p:nvCxnSpPr>
          <p:spPr>
            <a:xfrm flipH="1">
              <a:off x="6153371" y="3239697"/>
              <a:ext cx="2212056" cy="8669"/>
            </a:xfrm>
            <a:prstGeom prst="line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6A0285F-AA2E-4119-9A69-91D459EBFFC3}"/>
                </a:ext>
              </a:extLst>
            </p:cNvPr>
            <p:cNvSpPr/>
            <p:nvPr/>
          </p:nvSpPr>
          <p:spPr>
            <a:xfrm>
              <a:off x="8365427" y="3096822"/>
              <a:ext cx="1141726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BMC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74A9545-C797-4016-8499-4EB0888FBF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655" y="4209616"/>
              <a:ext cx="1323691" cy="0"/>
            </a:xfrm>
            <a:prstGeom prst="line">
              <a:avLst/>
            </a:prstGeom>
            <a:noFill/>
            <a:ln w="25400" cap="flat" cmpd="sng" algn="ctr">
              <a:solidFill>
                <a:srgbClr val="FC4C02"/>
              </a:solidFill>
              <a:prstDash val="solid"/>
            </a:ln>
            <a:effectLst/>
          </p:spPr>
        </p:cxn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39ED1E3-5BAE-4704-B53E-3CF81516DCD0}"/>
                </a:ext>
              </a:extLst>
            </p:cNvPr>
            <p:cNvSpPr/>
            <p:nvPr/>
          </p:nvSpPr>
          <p:spPr>
            <a:xfrm>
              <a:off x="8365427" y="4045952"/>
              <a:ext cx="1141726" cy="285750"/>
            </a:xfrm>
            <a:prstGeom prst="rect">
              <a:avLst/>
            </a:prstGeom>
            <a:solidFill>
              <a:srgbClr val="003C71"/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SUT</a:t>
              </a: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85849EB-BF7F-4C30-B211-E61B915FA4D5}"/>
                </a:ext>
              </a:extLst>
            </p:cNvPr>
            <p:cNvCxnSpPr>
              <a:cxnSpLocks/>
              <a:stCxn id="224" idx="1"/>
            </p:cNvCxnSpPr>
            <p:nvPr/>
          </p:nvCxnSpPr>
          <p:spPr>
            <a:xfrm flipH="1">
              <a:off x="6153372" y="3908684"/>
              <a:ext cx="2212055" cy="7434"/>
            </a:xfrm>
            <a:prstGeom prst="line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</p:cxn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B10EDD0-A011-4F00-B51F-3D80C54F1EFF}"/>
                </a:ext>
              </a:extLst>
            </p:cNvPr>
            <p:cNvSpPr/>
            <p:nvPr/>
          </p:nvSpPr>
          <p:spPr>
            <a:xfrm>
              <a:off x="8365427" y="3765809"/>
              <a:ext cx="1141726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rPr>
                <a:t>BMC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26E9C59F-FC98-4247-8F98-A2D9FB6DC505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4453157" y="2899048"/>
              <a:ext cx="1700214" cy="755"/>
            </a:xfrm>
            <a:prstGeom prst="line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38E69E8-3106-490C-8E9B-5E3B7E8F5BA7}"/>
                </a:ext>
              </a:extLst>
            </p:cNvPr>
            <p:cNvCxnSpPr>
              <a:cxnSpLocks/>
              <a:endCxn id="111" idx="3"/>
            </p:cNvCxnSpPr>
            <p:nvPr/>
          </p:nvCxnSpPr>
          <p:spPr>
            <a:xfrm flipH="1">
              <a:off x="4453156" y="3172328"/>
              <a:ext cx="1700216" cy="0"/>
            </a:xfrm>
            <a:prstGeom prst="line">
              <a:avLst/>
            </a:prstGeom>
            <a:noFill/>
            <a:ln w="2540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4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F004EF15-C02F-4E0E-9406-ACAFAED34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02" y="1055802"/>
            <a:ext cx="8333056" cy="5283086"/>
          </a:xfrm>
          <a:prstGeom prst="rect">
            <a:avLst/>
          </a:prstGeom>
          <a:noFill/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EDEB862-795F-465E-927F-6F26B23EC736}"/>
              </a:ext>
            </a:extLst>
          </p:cNvPr>
          <p:cNvSpPr txBox="1"/>
          <p:nvPr/>
        </p:nvSpPr>
        <p:spPr>
          <a:xfrm flipH="1">
            <a:off x="527406" y="292868"/>
            <a:ext cx="9257616" cy="615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In-band Telemetry Service Overview</a:t>
            </a:r>
          </a:p>
        </p:txBody>
      </p:sp>
    </p:spTree>
    <p:extLst>
      <p:ext uri="{BB962C8B-B14F-4D97-AF65-F5344CB8AC3E}">
        <p14:creationId xmlns:p14="http://schemas.microsoft.com/office/powerpoint/2010/main" val="193507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In-band Telemetry Services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1096846"/>
            <a:ext cx="11010900" cy="528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Feature: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Node Manager: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In band heartbeat, that tracks if a node is up.</a:t>
            </a:r>
            <a:endParaRPr lang="en-MY" sz="1600" dirty="0">
              <a:solidFill>
                <a:schemeClr val="tx1"/>
              </a:solidFill>
            </a:endParaRP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Machine </a:t>
            </a:r>
            <a:r>
              <a:rPr lang="en-US" sz="1600" dirty="0" err="1">
                <a:solidFill>
                  <a:schemeClr val="tx1"/>
                </a:solidFill>
              </a:rPr>
              <a:t>fingerprinters</a:t>
            </a:r>
            <a:r>
              <a:rPr lang="en-US" sz="1600" dirty="0">
                <a:solidFill>
                  <a:schemeClr val="tx1"/>
                </a:solidFill>
              </a:rPr>
              <a:t>, captures machine details at each boot/reboot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546100" lvl="1" indent="-342900">
              <a:buFont typeface="+mj-lt"/>
              <a:buAutoNum type="alphaLcPeriod"/>
            </a:pPr>
            <a:r>
              <a:rPr lang="da-DK" sz="1600" dirty="0">
                <a:solidFill>
                  <a:schemeClr val="tx1"/>
                </a:solidFill>
              </a:rPr>
              <a:t>Capturing kernel log messages (dmesg)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Capturing </a:t>
            </a:r>
            <a:r>
              <a:rPr lang="en-MY" sz="1600" dirty="0" err="1">
                <a:solidFill>
                  <a:schemeClr val="tx1"/>
                </a:solidFill>
              </a:rPr>
              <a:t>mcelog</a:t>
            </a:r>
            <a:r>
              <a:rPr lang="en-MY" sz="1600" dirty="0">
                <a:solidFill>
                  <a:schemeClr val="tx1"/>
                </a:solidFill>
              </a:rPr>
              <a:t> messages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Capturing critical journal messages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Event Router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Captures all critical </a:t>
            </a:r>
            <a:r>
              <a:rPr lang="en-US" sz="1600" dirty="0" err="1">
                <a:solidFill>
                  <a:schemeClr val="tx1"/>
                </a:solidFill>
              </a:rPr>
              <a:t>kubernetes</a:t>
            </a:r>
            <a:r>
              <a:rPr lang="en-US" sz="1600" dirty="0">
                <a:solidFill>
                  <a:schemeClr val="tx1"/>
                </a:solidFill>
              </a:rPr>
              <a:t> events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MY" sz="1600" dirty="0">
                <a:solidFill>
                  <a:schemeClr val="tx1"/>
                </a:solidFill>
              </a:rPr>
              <a:t>Sending the collect command to exporter for each SUTs to collect the metrics.</a:t>
            </a:r>
          </a:p>
          <a:p>
            <a:pPr marL="342900" indent="-342900">
              <a:buAutoNum type="arabicPeriod"/>
            </a:pPr>
            <a:r>
              <a:rPr lang="en-MY" sz="1800" dirty="0" err="1">
                <a:solidFill>
                  <a:schemeClr val="tx1"/>
                </a:solidFill>
              </a:rPr>
              <a:t>Inband</a:t>
            </a:r>
            <a:r>
              <a:rPr lang="en-MY" sz="1800" dirty="0">
                <a:solidFill>
                  <a:schemeClr val="tx1"/>
                </a:solidFill>
              </a:rPr>
              <a:t> and Serial Network Monitor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Detects any network instability and logs the same both to </a:t>
            </a:r>
            <a:r>
              <a:rPr lang="en-US" sz="1600" dirty="0" err="1">
                <a:solidFill>
                  <a:schemeClr val="tx1"/>
                </a:solidFill>
              </a:rPr>
              <a:t>inband</a:t>
            </a:r>
            <a:r>
              <a:rPr lang="en-US" sz="1600" dirty="0">
                <a:solidFill>
                  <a:schemeClr val="tx1"/>
                </a:solidFill>
              </a:rPr>
              <a:t> telemetry and via Serial to OOB telemetry</a:t>
            </a:r>
          </a:p>
        </p:txBody>
      </p:sp>
    </p:spTree>
    <p:extLst>
      <p:ext uri="{BB962C8B-B14F-4D97-AF65-F5344CB8AC3E}">
        <p14:creationId xmlns:p14="http://schemas.microsoft.com/office/powerpoint/2010/main" val="8962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In-band Telemetry Services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1096846"/>
            <a:ext cx="11010900" cy="528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Feature: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MY" sz="1800" dirty="0">
                <a:solidFill>
                  <a:schemeClr val="tx1"/>
                </a:solidFill>
              </a:rPr>
              <a:t>Node Problem Detector: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Detects any issues in the cluster from multiple sources, kernel, journal and converts them to </a:t>
            </a:r>
            <a:r>
              <a:rPr lang="en-US" sz="1600" dirty="0" err="1">
                <a:solidFill>
                  <a:schemeClr val="tx1"/>
                </a:solidFill>
              </a:rPr>
              <a:t>kubernetes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eventsMachine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fingerprinters</a:t>
            </a:r>
            <a:r>
              <a:rPr lang="en-US" sz="1600" dirty="0">
                <a:solidFill>
                  <a:schemeClr val="tx1"/>
                </a:solidFill>
              </a:rPr>
              <a:t>, captures machine details at each boot/reboot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The Event router then aggregates them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4"/>
            </a:pPr>
            <a:r>
              <a:rPr lang="en-MY" sz="1800" dirty="0">
                <a:solidFill>
                  <a:schemeClr val="tx1"/>
                </a:solidFill>
              </a:rPr>
              <a:t>Node Tracker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Propagates Node Labels to workloads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This allows us to track workloads, failures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 using node labels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4"/>
            </a:pPr>
            <a:r>
              <a:rPr lang="en-MY" sz="1800" dirty="0" err="1">
                <a:solidFill>
                  <a:schemeClr val="tx1"/>
                </a:solidFill>
              </a:rPr>
              <a:t>Nvme</a:t>
            </a:r>
            <a:r>
              <a:rPr lang="en-MY" sz="1800" dirty="0">
                <a:solidFill>
                  <a:schemeClr val="tx1"/>
                </a:solidFill>
              </a:rPr>
              <a:t> Telemetry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Tracks </a:t>
            </a:r>
            <a:r>
              <a:rPr lang="en-US" sz="1600" dirty="0" err="1">
                <a:solidFill>
                  <a:schemeClr val="tx1"/>
                </a:solidFill>
              </a:rPr>
              <a:t>NVMe</a:t>
            </a:r>
            <a:r>
              <a:rPr lang="en-US" sz="1600" dirty="0">
                <a:solidFill>
                  <a:schemeClr val="tx1"/>
                </a:solidFill>
              </a:rPr>
              <a:t> specific telemetry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zh-CN" sz="1800" dirty="0">
                <a:solidFill>
                  <a:schemeClr val="tx1"/>
                </a:solidFill>
              </a:rPr>
              <a:t>PCM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400" dirty="0">
                <a:solidFill>
                  <a:schemeClr val="tx1"/>
                </a:solidFill>
              </a:rPr>
              <a:t>Tracks Node Level Perf Counters</a:t>
            </a:r>
          </a:p>
        </p:txBody>
      </p:sp>
    </p:spTree>
    <p:extLst>
      <p:ext uri="{BB962C8B-B14F-4D97-AF65-F5344CB8AC3E}">
        <p14:creationId xmlns:p14="http://schemas.microsoft.com/office/powerpoint/2010/main" val="226186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In-band Telemetry Services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1096846"/>
            <a:ext cx="11010900" cy="5283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Feature: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MY" sz="1800" dirty="0" err="1">
                <a:solidFill>
                  <a:schemeClr val="tx1"/>
                </a:solidFill>
              </a:rPr>
              <a:t>Inband</a:t>
            </a:r>
            <a:r>
              <a:rPr lang="en-MY" sz="1800" dirty="0">
                <a:solidFill>
                  <a:schemeClr val="tx1"/>
                </a:solidFill>
              </a:rPr>
              <a:t> IPMI collector: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Collector IPMI sensor data </a:t>
            </a:r>
            <a:r>
              <a:rPr lang="en-US" sz="1600" dirty="0" err="1">
                <a:solidFill>
                  <a:schemeClr val="tx1"/>
                </a:solidFill>
              </a:rPr>
              <a:t>inband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 startAt="8"/>
            </a:pPr>
            <a:r>
              <a:rPr lang="en-MY" sz="1800" dirty="0">
                <a:solidFill>
                  <a:schemeClr val="tx1"/>
                </a:solidFill>
              </a:rPr>
              <a:t>Cluster Scope Metadata </a:t>
            </a:r>
          </a:p>
          <a:p>
            <a:pPr marL="546100" lvl="1" indent="-342900">
              <a:buFont typeface="+mj-lt"/>
              <a:buAutoNum type="alphaLcPeriod"/>
            </a:pPr>
            <a:r>
              <a:rPr lang="en-US" sz="1600" dirty="0">
                <a:solidFill>
                  <a:schemeClr val="tx1"/>
                </a:solidFill>
              </a:rPr>
              <a:t>Create / Update metadata from cluster scope</a:t>
            </a:r>
            <a:r>
              <a:rPr lang="en-MY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6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8C57-20C1-4412-BD28-A58440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2888584"/>
            <a:ext cx="10363200" cy="1080832"/>
          </a:xfrm>
        </p:spPr>
        <p:txBody>
          <a:bodyPr/>
          <a:lstStyle/>
          <a:p>
            <a:r>
              <a:rPr lang="en-US" sz="7200" b="1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52" y="153161"/>
            <a:ext cx="11010901" cy="518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OOB Telemetry Services 2.0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20116" y="826012"/>
            <a:ext cx="12019569" cy="494790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MY" sz="2200" b="1" dirty="0">
                <a:solidFill>
                  <a:schemeClr val="tx2"/>
                </a:solidFill>
              </a:rPr>
              <a:t>Redfish session overview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Login with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/redfish/v1/SessionService/Sessions.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Helvetica Neue"/>
              </a:rPr>
              <a:t>Get X-Auth-Token: </a:t>
            </a:r>
            <a:r>
              <a:rPr lang="en-US" sz="1600" b="1" dirty="0">
                <a:solidFill>
                  <a:schemeClr val="accent1"/>
                </a:solidFill>
                <a:sym typeface="Helvetica Neue"/>
              </a:rPr>
              <a:t>JyA3ewXVA4QIcI17awlY &amp; </a:t>
            </a:r>
            <a:r>
              <a:rPr lang="en-US" sz="1600" dirty="0">
                <a:sym typeface="Helvetica Neue"/>
              </a:rPr>
              <a:t>Location: </a:t>
            </a:r>
            <a:r>
              <a:rPr lang="en-US" sz="1600" b="1" dirty="0">
                <a:solidFill>
                  <a:schemeClr val="accent1"/>
                </a:solidFill>
                <a:sym typeface="Helvetica Neue"/>
              </a:rPr>
              <a:t>/redfish/v1/SessionService/Sessions/ArzI0yt7Zd</a:t>
            </a:r>
            <a:r>
              <a:rPr lang="en-US" sz="1600" b="1" dirty="0">
                <a:sym typeface="Helvetica Neue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ym typeface="Helvetica Neue"/>
              </a:rPr>
              <a:t>Logout: delete Location: </a:t>
            </a:r>
            <a:r>
              <a:rPr lang="en-US" sz="1600" b="1" dirty="0">
                <a:solidFill>
                  <a:schemeClr val="accent1"/>
                </a:solidFill>
                <a:sym typeface="Helvetica Neue"/>
              </a:rPr>
              <a:t>/redfish/v1/SessionService/Sessions/ArzI0yt7Zd</a:t>
            </a:r>
            <a:r>
              <a:rPr lang="en-US" sz="1600" b="1" dirty="0">
                <a:sym typeface="Helvetica Neue"/>
              </a:rPr>
              <a:t>      </a:t>
            </a:r>
            <a:br>
              <a:rPr lang="en-US" sz="2400" dirty="0"/>
            </a:br>
            <a:br>
              <a:rPr lang="en-US" sz="2400" dirty="0"/>
            </a:br>
            <a:endParaRPr lang="en-MY" sz="2400" b="1" dirty="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429D6-CC22-44B2-B713-2072DEA9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62" y="2328421"/>
            <a:ext cx="11221039" cy="40818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62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4325"/>
            <a:ext cx="11010816" cy="443259"/>
          </a:xfrm>
        </p:spPr>
        <p:txBody>
          <a:bodyPr/>
          <a:lstStyle/>
          <a:p>
            <a:r>
              <a:rPr lang="en-US" sz="3600" b="1" dirty="0"/>
              <a:t>OOB Telemetry Services 2.0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61176"/>
            <a:ext cx="11010900" cy="565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200" b="1" dirty="0">
                <a:solidFill>
                  <a:schemeClr val="tx2"/>
                </a:solidFill>
              </a:rPr>
              <a:t>Prometheus Metrics Lists</a:t>
            </a:r>
          </a:p>
          <a:p>
            <a:pPr marL="0" indent="0">
              <a:buNone/>
            </a:pPr>
            <a:br>
              <a:rPr lang="en-US" sz="1400" i="1" dirty="0">
                <a:solidFill>
                  <a:schemeClr val="accent1"/>
                </a:solidFill>
              </a:rPr>
            </a:br>
            <a:endParaRPr lang="en-MY" sz="14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4D66CF-3C9A-4949-B30D-FB9DA3AD7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8585"/>
              </p:ext>
            </p:extLst>
          </p:nvPr>
        </p:nvGraphicFramePr>
        <p:xfrm>
          <a:off x="688157" y="1253766"/>
          <a:ext cx="10671142" cy="5143498"/>
        </p:xfrm>
        <a:graphic>
          <a:graphicData uri="http://schemas.openxmlformats.org/drawingml/2006/table">
            <a:tbl>
              <a:tblPr/>
              <a:tblGrid>
                <a:gridCol w="3561057">
                  <a:extLst>
                    <a:ext uri="{9D8B030D-6E8A-4147-A177-3AD203B41FA5}">
                      <a16:colId xmlns:a16="http://schemas.microsoft.com/office/drawing/2014/main" val="1769165278"/>
                    </a:ext>
                  </a:extLst>
                </a:gridCol>
                <a:gridCol w="2273783">
                  <a:extLst>
                    <a:ext uri="{9D8B030D-6E8A-4147-A177-3AD203B41FA5}">
                      <a16:colId xmlns:a16="http://schemas.microsoft.com/office/drawing/2014/main" val="1875263680"/>
                    </a:ext>
                  </a:extLst>
                </a:gridCol>
                <a:gridCol w="2839222">
                  <a:extLst>
                    <a:ext uri="{9D8B030D-6E8A-4147-A177-3AD203B41FA5}">
                      <a16:colId xmlns:a16="http://schemas.microsoft.com/office/drawing/2014/main" val="2882347465"/>
                    </a:ext>
                  </a:extLst>
                </a:gridCol>
                <a:gridCol w="1997080">
                  <a:extLst>
                    <a:ext uri="{9D8B030D-6E8A-4147-A177-3AD203B41FA5}">
                      <a16:colId xmlns:a16="http://schemas.microsoft.com/office/drawing/2014/main" val="158283726"/>
                    </a:ext>
                  </a:extLst>
                </a:gridCol>
              </a:tblGrid>
              <a:tr h="2733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Prometheus Metrics Groups</a:t>
                      </a: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Sensors / Parameter Name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Intel redfish endpoints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FTX redfish endpoint 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643585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bmc_bmc_datetime*</a:t>
                      </a: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/redfish/v1/Managers/bmc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/redfish/v1/Managers/1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61816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bmc_bmc_last_reset_time*</a:t>
                      </a: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LastResetTime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/redfish/v1/Managers/bmc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/redfish/v1/Managers/1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00032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bmc_bmc_power_state*</a:t>
                      </a: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PowerState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/redfish/v1/Managers/bmc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/redfish/v1/Managers/1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860262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bmc_bmc_status*</a:t>
                      </a: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/redfish/v1/Managers/bmc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/redfish/v1/Managers/1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138097"/>
                  </a:ext>
                </a:extLst>
              </a:tr>
              <a:tr h="474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bmc_dimm_collection_time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bmc_dimm_health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bmc_dimm_populated</a:t>
                      </a: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 xx</a:t>
                      </a: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/redfish/v1/Systems/system/Memory</a:t>
                      </a: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/redfish/v1/Systems/1/Memory</a:t>
                      </a: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454474"/>
                  </a:ext>
                </a:extLst>
              </a:tr>
              <a:tr h="158184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bmc_fan_speed_percent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bmc_fan_speed_percent_status</a:t>
                      </a:r>
                    </a:p>
                  </a:txBody>
                  <a:tcPr marL="5854" marR="5854" marT="5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 x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/redfish/v1/Chassis/R4000_Chassis/Thermal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/redfish/v1/Chassis/AC_Baseboard/Thermal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/redfish/v1/Chassis/1/Thermal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05669"/>
                  </a:ext>
                </a:extLst>
              </a:tr>
              <a:tr h="2859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Pwm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Fan x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04630"/>
                  </a:ext>
                </a:extLst>
              </a:tr>
              <a:tr h="6327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bmc_fan_speed_rpm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bmc_fan_speed_rpm_status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bmc_fan_speed_rpm_lower_threshold_critical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bmc_fan_speed_rpm_lower_threshold_non_critical</a:t>
                      </a: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Fan x</a:t>
                      </a: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/redfish/v1/Chassis/R4000_Chassis/Thermal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/redfish/v1/Chassis/AC_Baseboard/Thermal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/redfish/v1/Chassis/1/Thermal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579293"/>
                  </a:ext>
                </a:extLst>
              </a:tr>
              <a:tr h="3163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bmc_info*</a:t>
                      </a:r>
                    </a:p>
                  </a:txBody>
                  <a:tcPr marL="5854" marR="5854" marT="5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FirmwareVersion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BiosVersion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/redfish/v1/Managers/bmc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/redfish/v1/Systems/System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/redfish/v1/Managers/1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/redfish/v1/Systems/1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320781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bmc_redfish_endpoint_response_time_seconds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 tend - tstart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065729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bmc_redfish_endpoint_status_code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 status code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78725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bmc_redfish_total_collection_time_seconds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tend - tstart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148640"/>
                  </a:ext>
                </a:extLst>
              </a:tr>
              <a:tr h="158184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bmc_sensor_a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bmc_sensor_a_status</a:t>
                      </a:r>
                    </a:p>
                  </a:txBody>
                  <a:tcPr marL="5854" marR="5854" marT="5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PSU1 Input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/redfish/v1/Chassis/AC_Baseboard/Sensors/</a:t>
                      </a: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/redfish/v1/Chassis/1/Sensors/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991319"/>
                  </a:ext>
                </a:extLst>
              </a:tr>
              <a:tr h="158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PSU1 Output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05522"/>
                  </a:ext>
                </a:extLst>
              </a:tr>
              <a:tr h="158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PSU2 Input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04968"/>
                  </a:ext>
                </a:extLst>
              </a:tr>
              <a:tr h="158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PSU2 Output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76002"/>
                  </a:ext>
                </a:extLst>
              </a:tr>
              <a:tr h="158184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bmc_sensor_amperes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bmc_sensor_amperes_status</a:t>
                      </a:r>
                    </a:p>
                  </a:txBody>
                  <a:tcPr marL="5854" marR="5854" marT="5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PSU1 Input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WC_Baseboard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/Sensors/</a:t>
                      </a: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/redfish/v1/Chassis/1/Sensors/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172962"/>
                  </a:ext>
                </a:extLst>
              </a:tr>
              <a:tr h="158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PSU1 Output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01751"/>
                  </a:ext>
                </a:extLst>
              </a:tr>
              <a:tr h="158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PSU2 Input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788765"/>
                  </a:ext>
                </a:extLst>
              </a:tr>
              <a:tr h="1886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PSU2 Output Current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4742"/>
                  </a:ext>
                </a:extLst>
              </a:tr>
              <a:tr h="158184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bmc_sensor_percent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bmc_sensor_percent_status</a:t>
                      </a:r>
                    </a:p>
                  </a:txBody>
                  <a:tcPr marL="5854" marR="5854" marT="585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Cpu Utilization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WC_Baseboard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/Sensors/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AC_Baseboard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/Sensors/</a:t>
                      </a:r>
                    </a:p>
                  </a:txBody>
                  <a:tcPr marL="5854" marR="5854" marT="585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/redfish/v1/Chassis/1/Sensors/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74060"/>
                  </a:ext>
                </a:extLst>
              </a:tr>
              <a:tr h="158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Memory Bandwidth Utilization</a:t>
                      </a: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140186"/>
                  </a:ext>
                </a:extLst>
              </a:tr>
              <a:tr h="1581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Pci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Bandwidth Utilization</a:t>
                      </a:r>
                    </a:p>
                  </a:txBody>
                  <a:tcPr marL="5854" marR="5854" marT="5854" marB="0" anchor="b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54" marR="5854" marT="5854" marB="0" anchor="b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7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42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4325"/>
            <a:ext cx="11010816" cy="443259"/>
          </a:xfrm>
        </p:spPr>
        <p:txBody>
          <a:bodyPr/>
          <a:lstStyle/>
          <a:p>
            <a:r>
              <a:rPr lang="en-US" sz="3600" b="1" dirty="0"/>
              <a:t>OOB Telemetry Services 2.0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61176"/>
            <a:ext cx="11010900" cy="565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200" b="1" dirty="0">
                <a:solidFill>
                  <a:schemeClr val="tx2"/>
                </a:solidFill>
              </a:rPr>
              <a:t>Prometheus Metrics Lists</a:t>
            </a:r>
          </a:p>
          <a:p>
            <a:pPr marL="0" indent="0">
              <a:buNone/>
            </a:pPr>
            <a:br>
              <a:rPr lang="en-US" sz="1400" i="1" dirty="0">
                <a:solidFill>
                  <a:schemeClr val="accent1"/>
                </a:solidFill>
              </a:rPr>
            </a:br>
            <a:endParaRPr lang="en-MY" sz="14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C2CC98-7E27-4E1A-881A-633EE56F7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25348"/>
              </p:ext>
            </p:extLst>
          </p:nvPr>
        </p:nvGraphicFramePr>
        <p:xfrm>
          <a:off x="609814" y="1303024"/>
          <a:ext cx="10595727" cy="5242166"/>
        </p:xfrm>
        <a:graphic>
          <a:graphicData uri="http://schemas.openxmlformats.org/drawingml/2006/table">
            <a:tbl>
              <a:tblPr/>
              <a:tblGrid>
                <a:gridCol w="3535891">
                  <a:extLst>
                    <a:ext uri="{9D8B030D-6E8A-4147-A177-3AD203B41FA5}">
                      <a16:colId xmlns:a16="http://schemas.microsoft.com/office/drawing/2014/main" val="3265250994"/>
                    </a:ext>
                  </a:extLst>
                </a:gridCol>
                <a:gridCol w="2257713">
                  <a:extLst>
                    <a:ext uri="{9D8B030D-6E8A-4147-A177-3AD203B41FA5}">
                      <a16:colId xmlns:a16="http://schemas.microsoft.com/office/drawing/2014/main" val="1115729843"/>
                    </a:ext>
                  </a:extLst>
                </a:gridCol>
                <a:gridCol w="2819157">
                  <a:extLst>
                    <a:ext uri="{9D8B030D-6E8A-4147-A177-3AD203B41FA5}">
                      <a16:colId xmlns:a16="http://schemas.microsoft.com/office/drawing/2014/main" val="3196483279"/>
                    </a:ext>
                  </a:extLst>
                </a:gridCol>
                <a:gridCol w="1982966">
                  <a:extLst>
                    <a:ext uri="{9D8B030D-6E8A-4147-A177-3AD203B41FA5}">
                      <a16:colId xmlns:a16="http://schemas.microsoft.com/office/drawing/2014/main" val="4241140692"/>
                    </a:ext>
                  </a:extLst>
                </a:gridCol>
              </a:tblGrid>
              <a:tr h="148210">
                <a:tc rowSpan="4">
                  <a:txBody>
                    <a:bodyPr/>
                    <a:lstStyle/>
                    <a:p>
                      <a:pPr algn="l" fontAlgn="t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bmc_sensor_w</a:t>
                      </a:r>
                      <a:b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bmc_sensor_w_status</a:t>
                      </a:r>
                    </a:p>
                  </a:txBody>
                  <a:tcPr marL="5506" marR="5506" marT="5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Power Average CPU1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AC_Baseboard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/Sensors/</a:t>
                      </a:r>
                    </a:p>
                  </a:txBody>
                  <a:tcPr marL="5506" marR="5506" marT="55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/redfish/v1/Chassis/1/Sensors/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42621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Power Average CPU2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560955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 Power Average CPU1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21876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 Power Average CPU2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99175"/>
                  </a:ext>
                </a:extLst>
              </a:tr>
              <a:tr h="148210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bmc_sensor_watts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bmc_sensor_watts_status</a:t>
                      </a:r>
                    </a:p>
                  </a:txBody>
                  <a:tcPr marL="5506" marR="5506" marT="5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Power Average CPU1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WC_Baseboard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/Sensors/</a:t>
                      </a:r>
                    </a:p>
                  </a:txBody>
                  <a:tcPr marL="5506" marR="5506" marT="55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/redfish/v1/Chassis/1/Sensors/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82888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 Power Average CPU2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67887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 Power Average CPU1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646655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 Power Average CPU2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182747"/>
                  </a:ext>
                </a:extLst>
              </a:tr>
              <a:tr h="148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bmc_system_last_reset_time*</a:t>
                      </a:r>
                    </a:p>
                  </a:txBody>
                  <a:tcPr marL="5506" marR="5506" marT="55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LastResetTime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/redfish/v1/Systems/System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/redfish/v1/Systems/1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723071"/>
                  </a:ext>
                </a:extLst>
              </a:tr>
              <a:tr h="148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bmc_system_power_state*</a:t>
                      </a:r>
                    </a:p>
                  </a:txBody>
                  <a:tcPr marL="5506" marR="5506" marT="55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PowerState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/redfish/v1/Systems/System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/redfish/v1/Systems/1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426662"/>
                  </a:ext>
                </a:extLst>
              </a:tr>
              <a:tr h="148210">
                <a:tc rowSpan="2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bmc_temperature_celsius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bmc_temperature_celsius_status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bmc_temperature_celsius_lower_threshold_non_critical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bmc_temperature_celsius_upper_threshold_critical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bmc_temperature_celsius_upper_threshold_non_critical</a:t>
                      </a:r>
                    </a:p>
                  </a:txBody>
                  <a:tcPr marL="5506" marR="5506" marT="550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/redfish/v1/Chassis/WC_Baseboard/Thermal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/redfish/v1/Chassis/AC_Baseboard/Thermal</a:t>
                      </a:r>
                    </a:p>
                  </a:txBody>
                  <a:tcPr marL="5506" marR="5506" marT="550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3"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/redfish/v1/Chassis/1/Thermal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216206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P12V PVCCIN VR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971301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P12V PVCCIO VR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334843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VR Mem ABCD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634241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VR Mem EFGH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40528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VR P1V8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426955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xx CPU x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847003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DIMM xx CPU x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117449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DTS CPU x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568600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CPU x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77744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Exit Air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584754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 Panel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140900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Inlet BRD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446622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Left Rear Board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593658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PCH M 2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181375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Right Rear Board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07293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SSB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58269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North VR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99336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PVCCD VR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864577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PVCCFA EHV FIVRA VR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10895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South VR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69075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CPUx PVCCIN VR Temp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673869"/>
                  </a:ext>
                </a:extLst>
              </a:tr>
              <a:tr h="148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Temperature</a:t>
                      </a: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6" marR="5506" marT="55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2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0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AC8-9BED-4AD2-AD59-0455A64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54325"/>
            <a:ext cx="11010816" cy="443259"/>
          </a:xfrm>
        </p:spPr>
        <p:txBody>
          <a:bodyPr/>
          <a:lstStyle/>
          <a:p>
            <a:r>
              <a:rPr lang="en-US" sz="3600" b="1" dirty="0"/>
              <a:t>OOB Telemetry Services 2.0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1F75-07B2-499A-92BE-2EC42D0AE6E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861176"/>
            <a:ext cx="11010900" cy="565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200" b="1" dirty="0">
                <a:solidFill>
                  <a:schemeClr val="tx2"/>
                </a:solidFill>
              </a:rPr>
              <a:t>Prometheus Metrics Lists</a:t>
            </a:r>
          </a:p>
          <a:p>
            <a:pPr marL="0" indent="0">
              <a:buNone/>
            </a:pPr>
            <a:br>
              <a:rPr lang="en-US" sz="1400" i="1" dirty="0">
                <a:solidFill>
                  <a:schemeClr val="accent1"/>
                </a:solidFill>
              </a:rPr>
            </a:br>
            <a:endParaRPr lang="en-MY" sz="1400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D4FC1B-8940-4087-ADCF-9A6C944ED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71479"/>
              </p:ext>
            </p:extLst>
          </p:nvPr>
        </p:nvGraphicFramePr>
        <p:xfrm>
          <a:off x="571286" y="1584480"/>
          <a:ext cx="10972800" cy="2598222"/>
        </p:xfrm>
        <a:graphic>
          <a:graphicData uri="http://schemas.openxmlformats.org/drawingml/2006/table">
            <a:tbl>
              <a:tblPr/>
              <a:tblGrid>
                <a:gridCol w="3661724">
                  <a:extLst>
                    <a:ext uri="{9D8B030D-6E8A-4147-A177-3AD203B41FA5}">
                      <a16:colId xmlns:a16="http://schemas.microsoft.com/office/drawing/2014/main" val="2314491088"/>
                    </a:ext>
                  </a:extLst>
                </a:gridCol>
                <a:gridCol w="2338060">
                  <a:extLst>
                    <a:ext uri="{9D8B030D-6E8A-4147-A177-3AD203B41FA5}">
                      <a16:colId xmlns:a16="http://schemas.microsoft.com/office/drawing/2014/main" val="1245523398"/>
                    </a:ext>
                  </a:extLst>
                </a:gridCol>
                <a:gridCol w="2919482">
                  <a:extLst>
                    <a:ext uri="{9D8B030D-6E8A-4147-A177-3AD203B41FA5}">
                      <a16:colId xmlns:a16="http://schemas.microsoft.com/office/drawing/2014/main" val="2383871393"/>
                    </a:ext>
                  </a:extLst>
                </a:gridCol>
                <a:gridCol w="2053534">
                  <a:extLst>
                    <a:ext uri="{9D8B030D-6E8A-4147-A177-3AD203B41FA5}">
                      <a16:colId xmlns:a16="http://schemas.microsoft.com/office/drawing/2014/main" val="1080815764"/>
                    </a:ext>
                  </a:extLst>
                </a:gridCol>
              </a:tblGrid>
              <a:tr h="150780">
                <a:tc rowSpan="16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bmc_voltage_volts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bmc_voltage_volts_lower_threshold_critical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bmc_voltage_volts_lower_threshold_non_critical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bmc_voltage_volts_status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bmc_voltage_volts_upper_threshold_critical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bmc_voltage_volts_upper_threshold_non_critical</a:t>
                      </a:r>
                    </a:p>
                  </a:txBody>
                  <a:tcPr marL="7422" marR="7422" marT="74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P12V PSU SCALED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redfish/v1/Chassis/WC_Baseboard/Power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redfish/v1/Chassis/AC_Baseboard/Power</a:t>
                      </a:r>
                    </a:p>
                  </a:txBody>
                  <a:tcPr marL="7422" marR="7422" marT="742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marL="0" marR="0" lvl="0" indent="0" algn="l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redfish/v1/Chassis/1/Power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2828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P105 PCH AUX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98613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P12V AUX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448788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P1V8 AUX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559342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P3V3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967259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P3VBAT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104731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P5V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347629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PSUx Input Voltage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781723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PVCCD HV CPUx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898309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PVCCFA EHV FIVRA CPUx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514734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PVCCIN CPUx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379548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PVCCINFAON CPUx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071166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PVNN PCH AUX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969780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PVCCIO CPU 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76452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PVDQ ABC CPUx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375318"/>
                  </a:ext>
                </a:extLst>
              </a:tr>
              <a:tr h="1507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PVDQ DEF CPUx</a:t>
                      </a: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2" marR="7422" marT="74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35379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D6ACD83-444A-4B81-9356-57B3BA78168B}"/>
              </a:ext>
            </a:extLst>
          </p:cNvPr>
          <p:cNvGrpSpPr/>
          <p:nvPr/>
        </p:nvGrpSpPr>
        <p:grpSpPr>
          <a:xfrm>
            <a:off x="609814" y="4650625"/>
            <a:ext cx="6212264" cy="800219"/>
            <a:chOff x="942680" y="5352616"/>
            <a:chExt cx="6212264" cy="8002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B466EA-5A06-4CE4-AA5F-91B0C5BD4366}"/>
                </a:ext>
              </a:extLst>
            </p:cNvPr>
            <p:cNvSpPr txBox="1"/>
            <p:nvPr/>
          </p:nvSpPr>
          <p:spPr>
            <a:xfrm>
              <a:off x="942680" y="5352616"/>
              <a:ext cx="6212264" cy="800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spAutoFit/>
            </a:bodyPr>
            <a:lstStyle/>
            <a:p>
              <a:pPr marR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en-MY" sz="20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* </a:t>
              </a:r>
              <a:r>
                <a:rPr kumimoji="0" lang="en-MY" sz="18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    </a:t>
              </a:r>
              <a:r>
                <a:rPr kumimoji="0" lang="en-MY" sz="16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Metrics with hardcoded endpoints.</a:t>
              </a:r>
            </a:p>
            <a:p>
              <a:pPr marL="342900" marR="0" indent="-34290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Whitley             EGS</a:t>
              </a:r>
            </a:p>
            <a:p>
              <a:pPr marR="0" algn="l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60532A-BBC8-4F6C-BB4E-445EC175AA5B}"/>
                </a:ext>
              </a:extLst>
            </p:cNvPr>
            <p:cNvSpPr/>
            <p:nvPr/>
          </p:nvSpPr>
          <p:spPr>
            <a:xfrm>
              <a:off x="942680" y="5675781"/>
              <a:ext cx="263951" cy="1751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E28833-29E6-42EB-A11D-C8FF6734E2C2}"/>
                </a:ext>
              </a:extLst>
            </p:cNvPr>
            <p:cNvSpPr/>
            <p:nvPr/>
          </p:nvSpPr>
          <p:spPr>
            <a:xfrm>
              <a:off x="2245150" y="5675780"/>
              <a:ext cx="263951" cy="175173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5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60EE895-DD7F-4064-B903-73C6D783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1112363"/>
            <a:ext cx="10744200" cy="5233668"/>
          </a:xfrm>
          <a:prstGeom prst="rect">
            <a:avLst/>
          </a:prstGeo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A7F7E720-689B-4874-9DD7-4EFBC82D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fld id="{EE2556C5-CE8C-6547-B838-EA80C61A4AF7}" type="slidenum">
              <a:rPr lang="en-US" smtClean="0"/>
              <a:pPr>
                <a:spcAft>
                  <a:spcPts val="800"/>
                </a:spcAft>
              </a:pPr>
              <a:t>59</a:t>
            </a:fld>
            <a:endParaRPr lang="en-US"/>
          </a:p>
        </p:txBody>
      </p:sp>
      <p:sp>
        <p:nvSpPr>
          <p:cNvPr id="72" name="Title 2">
            <a:extLst>
              <a:ext uri="{FF2B5EF4-FFF2-40B4-BE49-F238E27FC236}">
                <a16:creationId xmlns:a16="http://schemas.microsoft.com/office/drawing/2014/main" id="{85CBFEC4-23D1-417B-B681-151DC858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005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Kubernetes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38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Admin Rack Architecture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36591"/>
            <a:ext cx="11010900" cy="5283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Login Node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Cluster’s jump host, allowing admin users to login to the cluster admin rack via SSH.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Deployment host for the cluster, all the cluster’s services deployment (ansible playbook, helm charts &amp; etc.) are executed from this node.</a:t>
            </a:r>
          </a:p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Infra Node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Reserved. </a:t>
            </a:r>
          </a:p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Kubernetes Cluster (3 master nodes  &amp; 5 worker nodes)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Hold the overall cluster control plan.</a:t>
            </a:r>
          </a:p>
          <a:p>
            <a:pPr marL="342900" indent="-342900"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Containers Orchestrator, managing all the pods (apps &amp;services) that deployed on the cluster.</a:t>
            </a:r>
          </a:p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OpenStack Cluster (1 control node, 2 compute nodes)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Full OpenStack services are being deployed but it is mainly used for SUT’s &amp; VMs provisioning.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Ironic, Nova, Designate, Neutron, Cinder, Glance &amp; Keystone are the services that being deployed.</a:t>
            </a:r>
          </a:p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Storage (3 storage nodes)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Backend storage for the cluster, provides the NFS sharing, Docker registry &amp; S3Web (Minio)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800" dirty="0">
                <a:solidFill>
                  <a:schemeClr val="tx1"/>
                </a:solidFill>
              </a:rPr>
              <a:t>Mainly for docker images, open stack provisioning images (qcow2), VMs &amp; inventory storage.</a:t>
            </a:r>
          </a:p>
          <a:p>
            <a:pPr marL="0" indent="0">
              <a:buNone/>
            </a:pPr>
            <a:endParaRPr lang="en-MY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2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4BEE7A-7863-4D8E-A4C4-264CE94F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84" y="1650194"/>
            <a:ext cx="10744200" cy="43245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3152B8B1-0253-4656-8541-A6B3C244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pPr>
              <a:spcAft>
                <a:spcPts val="800"/>
              </a:spcAft>
            </a:pPr>
            <a:fld id="{EE2556C5-CE8C-6547-B838-EA80C61A4AF7}" type="slidenum">
              <a:rPr lang="en-US" smtClean="0"/>
              <a:pPr>
                <a:spcAft>
                  <a:spcPts val="800"/>
                </a:spcAft>
              </a:pPr>
              <a:t>60</a:t>
            </a:fld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226A9B8-EA47-448B-B000-52B1181B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6722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OpenStack Ironic Provisioning Workflow</a:t>
            </a:r>
          </a:p>
        </p:txBody>
      </p:sp>
    </p:spTree>
    <p:extLst>
      <p:ext uri="{BB962C8B-B14F-4D97-AF65-F5344CB8AC3E}">
        <p14:creationId xmlns:p14="http://schemas.microsoft.com/office/powerpoint/2010/main" val="34721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7DBD-B74E-4681-9AC1-A9FA1397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72" y="183703"/>
            <a:ext cx="11010816" cy="557577"/>
          </a:xfrm>
        </p:spPr>
        <p:txBody>
          <a:bodyPr/>
          <a:lstStyle/>
          <a:p>
            <a:r>
              <a:rPr lang="en-US" b="1" dirty="0"/>
              <a:t>Kubernetes Cluster Architecture Overview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E75844-3F57-4AD7-8176-3905196ECA1D}"/>
              </a:ext>
            </a:extLst>
          </p:cNvPr>
          <p:cNvGrpSpPr/>
          <p:nvPr/>
        </p:nvGrpSpPr>
        <p:grpSpPr>
          <a:xfrm>
            <a:off x="428690" y="1259011"/>
            <a:ext cx="11040959" cy="4124166"/>
            <a:chOff x="428690" y="1259011"/>
            <a:chExt cx="11040959" cy="4124166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47D702B-ABEB-4A94-8A59-A95E654C3428}"/>
                </a:ext>
              </a:extLst>
            </p:cNvPr>
            <p:cNvGrpSpPr/>
            <p:nvPr/>
          </p:nvGrpSpPr>
          <p:grpSpPr>
            <a:xfrm>
              <a:off x="428690" y="1259011"/>
              <a:ext cx="11040959" cy="4124166"/>
              <a:chOff x="428690" y="1259011"/>
              <a:chExt cx="11040959" cy="4124166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B2E5F4CE-6E3A-436C-AC0C-5EE03E7D8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26877" y="1750922"/>
                <a:ext cx="329874" cy="325684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6D0B53E-20E4-49AC-BD2D-CD22BE91A06F}"/>
                  </a:ext>
                </a:extLst>
              </p:cNvPr>
              <p:cNvSpPr/>
              <p:nvPr/>
            </p:nvSpPr>
            <p:spPr>
              <a:xfrm>
                <a:off x="1228995" y="4796962"/>
                <a:ext cx="1733550" cy="28575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Storage</a:t>
                </a:r>
              </a:p>
            </p:txBody>
          </p:sp>
          <p:cxnSp>
            <p:nvCxnSpPr>
              <p:cNvPr id="69" name="Connector: Elbow 68">
                <a:extLst>
                  <a:ext uri="{FF2B5EF4-FFF2-40B4-BE49-F238E27FC236}">
                    <a16:creationId xmlns:a16="http://schemas.microsoft.com/office/drawing/2014/main" id="{3105AE3D-E89F-4932-9408-D7295FE089CB}"/>
                  </a:ext>
                </a:extLst>
              </p:cNvPr>
              <p:cNvCxnSpPr>
                <a:cxnSpLocks/>
                <a:stCxn id="68" idx="3"/>
                <a:endCxn id="99" idx="2"/>
              </p:cNvCxnSpPr>
              <p:nvPr/>
            </p:nvCxnSpPr>
            <p:spPr>
              <a:xfrm flipV="1">
                <a:off x="2962545" y="4522899"/>
                <a:ext cx="981825" cy="416938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tailEnd type="triangle"/>
              </a:ln>
              <a:effectLst/>
            </p:spPr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1E2EE1D-335F-4B67-BB04-5BC78F7BA149}"/>
                  </a:ext>
                </a:extLst>
              </p:cNvPr>
              <p:cNvGrpSpPr/>
              <p:nvPr/>
            </p:nvGrpSpPr>
            <p:grpSpPr>
              <a:xfrm>
                <a:off x="6001813" y="1259011"/>
                <a:ext cx="422110" cy="667921"/>
                <a:chOff x="4750454" y="770727"/>
                <a:chExt cx="564578" cy="893353"/>
              </a:xfrm>
            </p:grpSpPr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97290894-03BB-4D15-810B-A0636BB28F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2581" y="770727"/>
                  <a:ext cx="440325" cy="530533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90DE571-47BD-4116-A062-441930FD577A}"/>
                    </a:ext>
                  </a:extLst>
                </p:cNvPr>
                <p:cNvSpPr txBox="1"/>
                <p:nvPr/>
              </p:nvSpPr>
              <p:spPr>
                <a:xfrm>
                  <a:off x="4750454" y="1263970"/>
                  <a:ext cx="5645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Admin</a:t>
                  </a:r>
                </a:p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User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3F5DC682-6620-4BA6-8015-FD4E0C8FCD66}"/>
                  </a:ext>
                </a:extLst>
              </p:cNvPr>
              <p:cNvGrpSpPr/>
              <p:nvPr/>
            </p:nvGrpSpPr>
            <p:grpSpPr>
              <a:xfrm>
                <a:off x="428690" y="2537323"/>
                <a:ext cx="2533855" cy="1985576"/>
                <a:chOff x="761799" y="1878504"/>
                <a:chExt cx="2533855" cy="155686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CD684DD3-2F60-4836-B86C-0D1FC7F16348}"/>
                    </a:ext>
                  </a:extLst>
                </p:cNvPr>
                <p:cNvSpPr/>
                <p:nvPr/>
              </p:nvSpPr>
              <p:spPr>
                <a:xfrm>
                  <a:off x="761799" y="1878504"/>
                  <a:ext cx="2533855" cy="1556860"/>
                </a:xfrm>
                <a:prstGeom prst="rect">
                  <a:avLst/>
                </a:prstGeom>
                <a:solidFill>
                  <a:srgbClr val="003C71"/>
                </a:solidFill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Master01, Master02, Master03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20190564-C667-427C-B173-843A1D1F16C8}"/>
                    </a:ext>
                  </a:extLst>
                </p:cNvPr>
                <p:cNvSpPr/>
                <p:nvPr/>
              </p:nvSpPr>
              <p:spPr>
                <a:xfrm>
                  <a:off x="874149" y="2154732"/>
                  <a:ext cx="2309155" cy="224084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MetalLB Load Balancer Controller</a:t>
                  </a:r>
                </a:p>
              </p:txBody>
            </p:sp>
          </p:grp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9FBAA61C-D7D2-4B18-9633-147E6B11A2B3}"/>
                  </a:ext>
                </a:extLst>
              </p:cNvPr>
              <p:cNvCxnSpPr>
                <a:cxnSpLocks/>
                <a:stCxn id="68" idx="3"/>
                <a:endCxn id="104" idx="2"/>
              </p:cNvCxnSpPr>
              <p:nvPr/>
            </p:nvCxnSpPr>
            <p:spPr>
              <a:xfrm flipV="1">
                <a:off x="2962545" y="4522899"/>
                <a:ext cx="2697850" cy="416938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97685B64-6985-4DCB-BAAE-B1B1FA3D8E75}"/>
                  </a:ext>
                </a:extLst>
              </p:cNvPr>
              <p:cNvCxnSpPr>
                <a:cxnSpLocks/>
                <a:stCxn id="68" idx="3"/>
                <a:endCxn id="116" idx="2"/>
              </p:cNvCxnSpPr>
              <p:nvPr/>
            </p:nvCxnSpPr>
            <p:spPr>
              <a:xfrm flipV="1">
                <a:off x="2962545" y="4522899"/>
                <a:ext cx="4391183" cy="416938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B7D5232D-2FE6-42F9-A834-46348359A7A7}"/>
                  </a:ext>
                </a:extLst>
              </p:cNvPr>
              <p:cNvCxnSpPr>
                <a:cxnSpLocks/>
                <a:stCxn id="84" idx="0"/>
                <a:endCxn id="101" idx="0"/>
              </p:cNvCxnSpPr>
              <p:nvPr/>
            </p:nvCxnSpPr>
            <p:spPr>
              <a:xfrm rot="5400000" flipH="1" flipV="1">
                <a:off x="2576378" y="1477177"/>
                <a:ext cx="179387" cy="1940907"/>
              </a:xfrm>
              <a:prstGeom prst="bentConnector3">
                <a:avLst>
                  <a:gd name="adj1" fmla="val 227434"/>
                </a:avLst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</a:ln>
              <a:effectLst/>
            </p:spPr>
          </p:cxnSp>
          <p:cxnSp>
            <p:nvCxnSpPr>
              <p:cNvPr id="130" name="Connector: Elbow 129">
                <a:extLst>
                  <a:ext uri="{FF2B5EF4-FFF2-40B4-BE49-F238E27FC236}">
                    <a16:creationId xmlns:a16="http://schemas.microsoft.com/office/drawing/2014/main" id="{0A5B95ED-A79B-42BB-8336-F01CCCD9C132}"/>
                  </a:ext>
                </a:extLst>
              </p:cNvPr>
              <p:cNvCxnSpPr>
                <a:cxnSpLocks/>
                <a:stCxn id="84" idx="0"/>
                <a:endCxn id="109" idx="0"/>
              </p:cNvCxnSpPr>
              <p:nvPr/>
            </p:nvCxnSpPr>
            <p:spPr>
              <a:xfrm rot="5400000" flipH="1" flipV="1">
                <a:off x="3447185" y="619090"/>
                <a:ext cx="166666" cy="3669801"/>
              </a:xfrm>
              <a:prstGeom prst="bentConnector3">
                <a:avLst>
                  <a:gd name="adj1" fmla="val 237161"/>
                </a:avLst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</a:ln>
              <a:effectLst/>
            </p:spPr>
          </p:cxnSp>
          <p:cxnSp>
            <p:nvCxnSpPr>
              <p:cNvPr id="132" name="Connector: Elbow 131">
                <a:extLst>
                  <a:ext uri="{FF2B5EF4-FFF2-40B4-BE49-F238E27FC236}">
                    <a16:creationId xmlns:a16="http://schemas.microsoft.com/office/drawing/2014/main" id="{A36BF937-0DF6-408A-B156-E0A0C5F2DCFC}"/>
                  </a:ext>
                </a:extLst>
              </p:cNvPr>
              <p:cNvCxnSpPr>
                <a:cxnSpLocks/>
                <a:stCxn id="84" idx="0"/>
                <a:endCxn id="119" idx="0"/>
              </p:cNvCxnSpPr>
              <p:nvPr/>
            </p:nvCxnSpPr>
            <p:spPr>
              <a:xfrm rot="5400000" flipH="1" flipV="1">
                <a:off x="4285139" y="-230802"/>
                <a:ext cx="178605" cy="5357646"/>
              </a:xfrm>
              <a:prstGeom prst="bentConnector3">
                <a:avLst>
                  <a:gd name="adj1" fmla="val 227992"/>
                </a:avLst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</a:ln>
              <a:effectLst/>
            </p:spPr>
          </p:cxnSp>
          <p:cxnSp>
            <p:nvCxnSpPr>
              <p:cNvPr id="133" name="Connector: Elbow 132">
                <a:extLst>
                  <a:ext uri="{FF2B5EF4-FFF2-40B4-BE49-F238E27FC236}">
                    <a16:creationId xmlns:a16="http://schemas.microsoft.com/office/drawing/2014/main" id="{F7B662F7-4E30-482D-AA86-5D1F6BE13B2F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 rot="10800000" flipV="1">
                <a:off x="4691815" y="1474746"/>
                <a:ext cx="1356115" cy="276176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FFA3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E191E5D5-84E9-41FD-87DA-CCF8F319C0C2}"/>
                  </a:ext>
                </a:extLst>
              </p:cNvPr>
              <p:cNvSpPr txBox="1"/>
              <p:nvPr/>
            </p:nvSpPr>
            <p:spPr>
              <a:xfrm>
                <a:off x="2204467" y="5213900"/>
                <a:ext cx="745397" cy="1692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uLnTx/>
                    <a:uFillTx/>
                  </a:rPr>
                  <a:t>NFS, </a:t>
                </a:r>
                <a:r>
                  <a:rPr kumimoji="0" lang="en-US" sz="11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uLnTx/>
                    <a:uFillTx/>
                  </a:rPr>
                  <a:t>Object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D09D115-63F3-4AD7-88D0-A577A226DD3A}"/>
                  </a:ext>
                </a:extLst>
              </p:cNvPr>
              <p:cNvSpPr txBox="1"/>
              <p:nvPr/>
            </p:nvSpPr>
            <p:spPr>
              <a:xfrm>
                <a:off x="2440849" y="1890169"/>
                <a:ext cx="450444" cy="1692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uLnTx/>
                    <a:uFillTx/>
                  </a:rPr>
                  <a:t>IP Pool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1114B2-84E2-45BE-B753-322EAE73DF58}"/>
                  </a:ext>
                </a:extLst>
              </p:cNvPr>
              <p:cNvSpPr txBox="1"/>
              <p:nvPr/>
            </p:nvSpPr>
            <p:spPr>
              <a:xfrm>
                <a:off x="3619678" y="1805977"/>
                <a:ext cx="905697" cy="1692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C71"/>
                    </a:solidFill>
                    <a:effectLst/>
                    <a:uLnTx/>
                    <a:uFillTx/>
                  </a:rPr>
                  <a:t>Load Balancer</a:t>
                </a:r>
              </a:p>
            </p:txBody>
          </p:sp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E04B74AC-02BA-4C1B-81D4-4840940DA01C}"/>
                  </a:ext>
                </a:extLst>
              </p:cNvPr>
              <p:cNvSpPr/>
              <p:nvPr/>
            </p:nvSpPr>
            <p:spPr>
              <a:xfrm>
                <a:off x="659067" y="4156286"/>
                <a:ext cx="663290" cy="273087"/>
              </a:xfrm>
              <a:prstGeom prst="can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etcd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10E4F3F-1CB2-45BE-8C8A-3ADAF20824DF}"/>
                  </a:ext>
                </a:extLst>
              </p:cNvPr>
              <p:cNvGrpSpPr/>
              <p:nvPr/>
            </p:nvGrpSpPr>
            <p:grpSpPr>
              <a:xfrm>
                <a:off x="3117045" y="2357936"/>
                <a:ext cx="1654649" cy="2164963"/>
                <a:chOff x="4029704" y="2629707"/>
                <a:chExt cx="1654649" cy="2164963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2663110B-90F2-4374-BA97-E6E4E71E674A}"/>
                    </a:ext>
                  </a:extLst>
                </p:cNvPr>
                <p:cNvGrpSpPr/>
                <p:nvPr/>
              </p:nvGrpSpPr>
              <p:grpSpPr>
                <a:xfrm>
                  <a:off x="4029704" y="2629707"/>
                  <a:ext cx="1654649" cy="2164963"/>
                  <a:chOff x="3432874" y="1715980"/>
                  <a:chExt cx="1654649" cy="2164963"/>
                </a:xfrm>
              </p:grpSpPr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0142B85A-11C6-4D8E-9782-CDC419495B03}"/>
                      </a:ext>
                    </a:extLst>
                  </p:cNvPr>
                  <p:cNvSpPr/>
                  <p:nvPr/>
                </p:nvSpPr>
                <p:spPr>
                  <a:xfrm>
                    <a:off x="3432874" y="1878503"/>
                    <a:ext cx="1654649" cy="2002440"/>
                  </a:xfrm>
                  <a:prstGeom prst="rect">
                    <a:avLst/>
                  </a:prstGeom>
                  <a:solidFill>
                    <a:srgbClr val="003C71"/>
                  </a:solidFill>
                  <a:ln w="9525" cap="flat" cmpd="sng" algn="ctr">
                    <a:solidFill>
                      <a:sysClr val="window" lastClr="FFFFFF"/>
                    </a:solidFill>
                    <a:prstDash val="solid"/>
                  </a:ln>
                  <a:effectLst/>
                </p:spPr>
                <p:txBody>
                  <a:bodyPr rtlCol="0" anchor="t"/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Intel Clear"/>
                        <a:ea typeface="+mn-ea"/>
                        <a:cs typeface="+mn-cs"/>
                      </a:rPr>
                      <a:t>Worker01 </a:t>
                    </a: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9AE553F2-7887-4BF2-B4BF-1BDBD65723FB}"/>
                      </a:ext>
                    </a:extLst>
                  </p:cNvPr>
                  <p:cNvSpPr/>
                  <p:nvPr/>
                </p:nvSpPr>
                <p:spPr>
                  <a:xfrm>
                    <a:off x="3597492" y="3523567"/>
                    <a:ext cx="1382906" cy="239105"/>
                  </a:xfrm>
                  <a:prstGeom prst="rect">
                    <a:avLst/>
                  </a:prstGeom>
                  <a:solidFill>
                    <a:schemeClr val="accent4"/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Intel Clear"/>
                        <a:ea typeface="+mn-ea"/>
                        <a:cs typeface="+mn-cs"/>
                      </a:rPr>
                      <a:t>Local Storage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B220E11-2529-4C4C-9249-942A18018B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89887" y="1715980"/>
                    <a:ext cx="924933" cy="169277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rtlCol="0">
                    <a:spAutoFit/>
                  </a:bodyPr>
                  <a:lstStyle/>
                  <a:p>
                    <a:pPr marL="0" marR="0" lvl="0" indent="0" defTabSz="4572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C71"/>
                        </a:solidFill>
                        <a:effectLst/>
                        <a:uLnTx/>
                        <a:uFillTx/>
                      </a:rPr>
                      <a:t>10.243.100.15</a:t>
                    </a:r>
                  </a:p>
                </p:txBody>
              </p:sp>
            </p:grp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B4B13BF0-5BC6-41D6-B127-820497FE6BBB}"/>
                    </a:ext>
                  </a:extLst>
                </p:cNvPr>
                <p:cNvSpPr/>
                <p:nvPr/>
              </p:nvSpPr>
              <p:spPr>
                <a:xfrm>
                  <a:off x="4204556" y="3802191"/>
                  <a:ext cx="1382906" cy="377625"/>
                </a:xfrm>
                <a:prstGeom prst="roundRect">
                  <a:avLst/>
                </a:prstGeom>
                <a:solidFill>
                  <a:srgbClr val="0071C5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100" kern="1200" dirty="0">
                      <a:solidFill>
                        <a:prstClr val="white"/>
                      </a:solidFill>
                      <a:latin typeface="Intel Clear"/>
                    </a:rPr>
                    <a:t>P</a:t>
                  </a:r>
                  <a:r>
                    <a:rPr kumimoji="0" lang="en-US" sz="11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ods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 </a:t>
                  </a:r>
                </a:p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(Apps / Services)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FF107F7-F384-4563-90D2-822C593CFE04}"/>
                  </a:ext>
                </a:extLst>
              </p:cNvPr>
              <p:cNvGrpSpPr/>
              <p:nvPr/>
            </p:nvGrpSpPr>
            <p:grpSpPr>
              <a:xfrm>
                <a:off x="4833070" y="2370657"/>
                <a:ext cx="1654649" cy="2152242"/>
                <a:chOff x="5158931" y="1715980"/>
                <a:chExt cx="1654649" cy="2152242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CEDBF73-879E-4F74-98E1-BAD77F7EC8CD}"/>
                    </a:ext>
                  </a:extLst>
                </p:cNvPr>
                <p:cNvSpPr/>
                <p:nvPr/>
              </p:nvSpPr>
              <p:spPr>
                <a:xfrm>
                  <a:off x="5158931" y="1877721"/>
                  <a:ext cx="1654649" cy="1990501"/>
                </a:xfrm>
                <a:prstGeom prst="rect">
                  <a:avLst/>
                </a:prstGeom>
                <a:solidFill>
                  <a:srgbClr val="003C71"/>
                </a:solidFill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Worker02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B9891DB-8636-4A13-81D3-273EDF902593}"/>
                    </a:ext>
                  </a:extLst>
                </p:cNvPr>
                <p:cNvSpPr txBox="1"/>
                <p:nvPr/>
              </p:nvSpPr>
              <p:spPr>
                <a:xfrm>
                  <a:off x="5228813" y="1715980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C71"/>
                      </a:solidFill>
                      <a:effectLst/>
                      <a:uLnTx/>
                      <a:uFillTx/>
                    </a:rPr>
                    <a:t>10.243.100.16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3888F1D-1105-4F56-98BD-2146F092B4FB}"/>
                  </a:ext>
                </a:extLst>
              </p:cNvPr>
              <p:cNvGrpSpPr/>
              <p:nvPr/>
            </p:nvGrpSpPr>
            <p:grpSpPr>
              <a:xfrm>
                <a:off x="6554079" y="2358718"/>
                <a:ext cx="1599297" cy="2164181"/>
                <a:chOff x="7035659" y="1715980"/>
                <a:chExt cx="1599297" cy="2164181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967D303-013E-4479-AA08-F60286FC7FE4}"/>
                    </a:ext>
                  </a:extLst>
                </p:cNvPr>
                <p:cNvSpPr/>
                <p:nvPr/>
              </p:nvSpPr>
              <p:spPr>
                <a:xfrm>
                  <a:off x="7035659" y="1877721"/>
                  <a:ext cx="1599297" cy="2002440"/>
                </a:xfrm>
                <a:prstGeom prst="rect">
                  <a:avLst/>
                </a:prstGeom>
                <a:solidFill>
                  <a:srgbClr val="003C71"/>
                </a:solidFill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Worker03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56AE2783-523D-4500-A94F-5218B4776818}"/>
                    </a:ext>
                  </a:extLst>
                </p:cNvPr>
                <p:cNvSpPr txBox="1"/>
                <p:nvPr/>
              </p:nvSpPr>
              <p:spPr>
                <a:xfrm>
                  <a:off x="7072377" y="1715980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C71"/>
                      </a:solidFill>
                      <a:effectLst/>
                      <a:uLnTx/>
                      <a:uFillTx/>
                    </a:rPr>
                    <a:t>10.243.100.17</a:t>
                  </a: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07C8698C-D56B-4E6C-B366-A9640AB8A282}"/>
                  </a:ext>
                </a:extLst>
              </p:cNvPr>
              <p:cNvGrpSpPr/>
              <p:nvPr/>
            </p:nvGrpSpPr>
            <p:grpSpPr>
              <a:xfrm>
                <a:off x="8220704" y="2358718"/>
                <a:ext cx="1576771" cy="2164179"/>
                <a:chOff x="7035659" y="1715980"/>
                <a:chExt cx="1576771" cy="2164179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F2D04E7-6BE5-409D-A561-64860D268156}"/>
                    </a:ext>
                  </a:extLst>
                </p:cNvPr>
                <p:cNvSpPr/>
                <p:nvPr/>
              </p:nvSpPr>
              <p:spPr>
                <a:xfrm>
                  <a:off x="7035659" y="1877720"/>
                  <a:ext cx="1576771" cy="2002439"/>
                </a:xfrm>
                <a:prstGeom prst="rect">
                  <a:avLst/>
                </a:prstGeom>
                <a:solidFill>
                  <a:srgbClr val="003C71"/>
                </a:solidFill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Worker04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CDE9E3F-F5C6-4C05-8CA9-05CE89F980A4}"/>
                    </a:ext>
                  </a:extLst>
                </p:cNvPr>
                <p:cNvSpPr txBox="1"/>
                <p:nvPr/>
              </p:nvSpPr>
              <p:spPr>
                <a:xfrm>
                  <a:off x="7072377" y="1715980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C71"/>
                      </a:solidFill>
                      <a:effectLst/>
                      <a:uLnTx/>
                      <a:uFillTx/>
                    </a:rPr>
                    <a:t>10.243.100.18</a:t>
                  </a:r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99B91DC6-6396-4F8E-83FC-08FB7C702B08}"/>
                  </a:ext>
                </a:extLst>
              </p:cNvPr>
              <p:cNvGrpSpPr/>
              <p:nvPr/>
            </p:nvGrpSpPr>
            <p:grpSpPr>
              <a:xfrm>
                <a:off x="9864803" y="2357936"/>
                <a:ext cx="1604846" cy="2164961"/>
                <a:chOff x="3432875" y="1715980"/>
                <a:chExt cx="1604846" cy="216496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E423A330-5F2E-4812-9151-8BE96B14EBE4}"/>
                    </a:ext>
                  </a:extLst>
                </p:cNvPr>
                <p:cNvSpPr/>
                <p:nvPr/>
              </p:nvSpPr>
              <p:spPr>
                <a:xfrm>
                  <a:off x="3432875" y="1878503"/>
                  <a:ext cx="1604846" cy="2002438"/>
                </a:xfrm>
                <a:prstGeom prst="rect">
                  <a:avLst/>
                </a:prstGeom>
                <a:solidFill>
                  <a:srgbClr val="003C71"/>
                </a:solidFill>
                <a:ln w="952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Intel Clear"/>
                      <a:ea typeface="+mn-ea"/>
                      <a:cs typeface="+mn-cs"/>
                    </a:rPr>
                    <a:t>Worker05 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345E6C3-956A-4F77-8DA2-E10898771CB3}"/>
                    </a:ext>
                  </a:extLst>
                </p:cNvPr>
                <p:cNvSpPr txBox="1"/>
                <p:nvPr/>
              </p:nvSpPr>
              <p:spPr>
                <a:xfrm>
                  <a:off x="3489887" y="1715980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C71"/>
                      </a:solidFill>
                      <a:effectLst/>
                      <a:uLnTx/>
                      <a:uFillTx/>
                    </a:rPr>
                    <a:t>10.243.100.19</a:t>
                  </a:r>
                </a:p>
              </p:txBody>
            </p:sp>
          </p:grpSp>
          <p:cxnSp>
            <p:nvCxnSpPr>
              <p:cNvPr id="156" name="Connector: Elbow 155">
                <a:extLst>
                  <a:ext uri="{FF2B5EF4-FFF2-40B4-BE49-F238E27FC236}">
                    <a16:creationId xmlns:a16="http://schemas.microsoft.com/office/drawing/2014/main" id="{224C39C8-5868-4082-AF23-C3C3A1FE434F}"/>
                  </a:ext>
                </a:extLst>
              </p:cNvPr>
              <p:cNvCxnSpPr>
                <a:cxnSpLocks/>
                <a:stCxn id="84" idx="0"/>
                <a:endCxn id="144" idx="0"/>
              </p:cNvCxnSpPr>
              <p:nvPr/>
            </p:nvCxnSpPr>
            <p:spPr>
              <a:xfrm rot="5400000" flipH="1" flipV="1">
                <a:off x="5118451" y="-1064114"/>
                <a:ext cx="178605" cy="7024271"/>
              </a:xfrm>
              <a:prstGeom prst="bentConnector3">
                <a:avLst>
                  <a:gd name="adj1" fmla="val 227992"/>
                </a:avLst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</a:ln>
              <a:effectLst/>
            </p:spPr>
          </p:cxnSp>
          <p:cxnSp>
            <p:nvCxnSpPr>
              <p:cNvPr id="157" name="Connector: Elbow 156">
                <a:extLst>
                  <a:ext uri="{FF2B5EF4-FFF2-40B4-BE49-F238E27FC236}">
                    <a16:creationId xmlns:a16="http://schemas.microsoft.com/office/drawing/2014/main" id="{2C43C51A-14F1-4CCD-A5AF-A178E26A7C0F}"/>
                  </a:ext>
                </a:extLst>
              </p:cNvPr>
              <p:cNvCxnSpPr>
                <a:cxnSpLocks/>
                <a:stCxn id="84" idx="0"/>
                <a:endCxn id="154" idx="0"/>
              </p:cNvCxnSpPr>
              <p:nvPr/>
            </p:nvCxnSpPr>
            <p:spPr>
              <a:xfrm rot="5400000" flipH="1" flipV="1">
                <a:off x="5950257" y="-1896702"/>
                <a:ext cx="179387" cy="8688664"/>
              </a:xfrm>
              <a:prstGeom prst="bentConnector3">
                <a:avLst>
                  <a:gd name="adj1" fmla="val 227434"/>
                </a:avLst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</a:ln>
              <a:effectLst/>
            </p:spPr>
          </p:cxn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6E77FC6-6EF5-48E2-8845-308A41105059}"/>
                  </a:ext>
                </a:extLst>
              </p:cNvPr>
              <p:cNvSpPr/>
              <p:nvPr/>
            </p:nvSpPr>
            <p:spPr>
              <a:xfrm>
                <a:off x="1636708" y="3926372"/>
                <a:ext cx="9734490" cy="246914"/>
              </a:xfrm>
              <a:prstGeom prst="rect">
                <a:avLst/>
              </a:prstGeom>
              <a:solidFill>
                <a:srgbClr val="FFC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Local Volume Provisioner</a:t>
                </a:r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81AB6D4E-0FF1-4C21-98D8-2479C2E15C51}"/>
                  </a:ext>
                </a:extLst>
              </p:cNvPr>
              <p:cNvCxnSpPr>
                <a:cxnSpLocks/>
                <a:stCxn id="68" idx="3"/>
                <a:endCxn id="142" idx="2"/>
              </p:cNvCxnSpPr>
              <p:nvPr/>
            </p:nvCxnSpPr>
            <p:spPr>
              <a:xfrm flipV="1">
                <a:off x="2962545" y="4522897"/>
                <a:ext cx="6046545" cy="416940"/>
              </a:xfrm>
              <a:prstGeom prst="bentConnector2">
                <a:avLst/>
              </a:prstGeom>
              <a:noFill/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69" name="Connector: Elbow 168">
                <a:extLst>
                  <a:ext uri="{FF2B5EF4-FFF2-40B4-BE49-F238E27FC236}">
                    <a16:creationId xmlns:a16="http://schemas.microsoft.com/office/drawing/2014/main" id="{7D04413F-AA2B-4854-A8A3-FBC1E8985256}"/>
                  </a:ext>
                </a:extLst>
              </p:cNvPr>
              <p:cNvCxnSpPr>
                <a:cxnSpLocks/>
                <a:stCxn id="68" idx="3"/>
                <a:endCxn id="150" idx="2"/>
              </p:cNvCxnSpPr>
              <p:nvPr/>
            </p:nvCxnSpPr>
            <p:spPr>
              <a:xfrm flipV="1">
                <a:off x="2962545" y="4522897"/>
                <a:ext cx="7704681" cy="4169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95AE2A5-F6CE-4727-8BA8-76236FF75749}"/>
                  </a:ext>
                </a:extLst>
              </p:cNvPr>
              <p:cNvSpPr/>
              <p:nvPr/>
            </p:nvSpPr>
            <p:spPr>
              <a:xfrm>
                <a:off x="3289403" y="3196519"/>
                <a:ext cx="1372672" cy="246641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ubelet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C7EB9B5-3C83-46F3-80F2-D479C66F109A}"/>
                  </a:ext>
                </a:extLst>
              </p:cNvPr>
              <p:cNvSpPr/>
              <p:nvPr/>
            </p:nvSpPr>
            <p:spPr>
              <a:xfrm>
                <a:off x="3291897" y="2881379"/>
                <a:ext cx="1372672" cy="248909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ube-proxy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C80D5DF-7829-470F-9B74-1A578495D499}"/>
                  </a:ext>
                </a:extLst>
              </p:cNvPr>
              <p:cNvSpPr/>
              <p:nvPr/>
            </p:nvSpPr>
            <p:spPr>
              <a:xfrm>
                <a:off x="4968941" y="4169371"/>
                <a:ext cx="1382906" cy="236554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Local Storage</a:t>
                </a: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593F80F-7104-4FAB-A61B-82561687AA76}"/>
                  </a:ext>
                </a:extLst>
              </p:cNvPr>
              <p:cNvSpPr/>
              <p:nvPr/>
            </p:nvSpPr>
            <p:spPr>
              <a:xfrm>
                <a:off x="6662275" y="4169372"/>
                <a:ext cx="1396970" cy="235255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Local Storage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5559356A-27C9-48BB-990E-F4DECFA841BE}"/>
                  </a:ext>
                </a:extLst>
              </p:cNvPr>
              <p:cNvSpPr/>
              <p:nvPr/>
            </p:nvSpPr>
            <p:spPr>
              <a:xfrm>
                <a:off x="8317637" y="4169373"/>
                <a:ext cx="1382905" cy="246914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Local Storage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B368B3C-1C98-4FEF-9DFC-701B8E4F484C}"/>
                  </a:ext>
                </a:extLst>
              </p:cNvPr>
              <p:cNvSpPr/>
              <p:nvPr/>
            </p:nvSpPr>
            <p:spPr>
              <a:xfrm>
                <a:off x="9988292" y="4170669"/>
                <a:ext cx="1382906" cy="245618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Local Storage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D764EE7A-03C8-4D4C-ADA9-5FC27C4B98CA}"/>
                  </a:ext>
                </a:extLst>
              </p:cNvPr>
              <p:cNvSpPr/>
              <p:nvPr/>
            </p:nvSpPr>
            <p:spPr>
              <a:xfrm>
                <a:off x="1636708" y="4170668"/>
                <a:ext cx="1213486" cy="233959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Local Storage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E239862-F154-4D09-83B9-60254474A4F3}"/>
                  </a:ext>
                </a:extLst>
              </p:cNvPr>
              <p:cNvSpPr/>
              <p:nvPr/>
            </p:nvSpPr>
            <p:spPr>
              <a:xfrm>
                <a:off x="541039" y="3265098"/>
                <a:ext cx="2309155" cy="285791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API Server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DFF41AE-067F-49DB-AAC7-81AD5FB8624C}"/>
                  </a:ext>
                </a:extLst>
              </p:cNvPr>
              <p:cNvSpPr/>
              <p:nvPr/>
            </p:nvSpPr>
            <p:spPr>
              <a:xfrm>
                <a:off x="1640659" y="3614841"/>
                <a:ext cx="1209536" cy="246914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Scheduler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759D925-71C1-48FE-80F5-892A3A21FFCB}"/>
                  </a:ext>
                </a:extLst>
              </p:cNvPr>
              <p:cNvSpPr/>
              <p:nvPr/>
            </p:nvSpPr>
            <p:spPr>
              <a:xfrm>
                <a:off x="541040" y="3614840"/>
                <a:ext cx="991168" cy="485459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Control manager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7F7D26E6-50E0-4A57-A5BD-DCCD40A65EE1}"/>
                  </a:ext>
                </a:extLst>
              </p:cNvPr>
              <p:cNvSpPr/>
              <p:nvPr/>
            </p:nvSpPr>
            <p:spPr>
              <a:xfrm>
                <a:off x="4971353" y="3199643"/>
                <a:ext cx="1372672" cy="246641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ubelet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F4C0347-A895-4761-84CF-9493F2781A34}"/>
                  </a:ext>
                </a:extLst>
              </p:cNvPr>
              <p:cNvSpPr/>
              <p:nvPr/>
            </p:nvSpPr>
            <p:spPr>
              <a:xfrm>
                <a:off x="4973847" y="2884503"/>
                <a:ext cx="1372672" cy="248909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ube-proxy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942A0EF-BE6D-4723-BDA2-9F951D8B0EA3}"/>
                  </a:ext>
                </a:extLst>
              </p:cNvPr>
              <p:cNvSpPr/>
              <p:nvPr/>
            </p:nvSpPr>
            <p:spPr>
              <a:xfrm>
                <a:off x="6666373" y="3198768"/>
                <a:ext cx="1372672" cy="246641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ubelet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29BB7CD-A606-485E-8E67-8B0F1AF2FEC8}"/>
                  </a:ext>
                </a:extLst>
              </p:cNvPr>
              <p:cNvSpPr/>
              <p:nvPr/>
            </p:nvSpPr>
            <p:spPr>
              <a:xfrm>
                <a:off x="6668867" y="2883628"/>
                <a:ext cx="1372672" cy="248909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ube-proxy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9DECE1D9-5758-4F58-B450-B4EB7FAC41C1}"/>
                  </a:ext>
                </a:extLst>
              </p:cNvPr>
              <p:cNvSpPr/>
              <p:nvPr/>
            </p:nvSpPr>
            <p:spPr>
              <a:xfrm>
                <a:off x="8315143" y="3198768"/>
                <a:ext cx="1372672" cy="246641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ubelet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352477C-8DD9-454D-A721-AB848E814CF1}"/>
                  </a:ext>
                </a:extLst>
              </p:cNvPr>
              <p:cNvSpPr/>
              <p:nvPr/>
            </p:nvSpPr>
            <p:spPr>
              <a:xfrm>
                <a:off x="8317637" y="2883628"/>
                <a:ext cx="1372672" cy="248909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ube-proxy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03942BE8-7ACE-41ED-ABBD-078402F37FE7}"/>
                  </a:ext>
                </a:extLst>
              </p:cNvPr>
              <p:cNvSpPr/>
              <p:nvPr/>
            </p:nvSpPr>
            <p:spPr>
              <a:xfrm>
                <a:off x="9985798" y="3197986"/>
                <a:ext cx="1372672" cy="246641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ubelet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2B5D39FB-0420-4DBF-99F1-27367E7ACE5F}"/>
                  </a:ext>
                </a:extLst>
              </p:cNvPr>
              <p:cNvSpPr/>
              <p:nvPr/>
            </p:nvSpPr>
            <p:spPr>
              <a:xfrm>
                <a:off x="9988292" y="2882846"/>
                <a:ext cx="1372672" cy="248909"/>
              </a:xfrm>
              <a:prstGeom prst="rect">
                <a:avLst/>
              </a:prstGeom>
              <a:solidFill>
                <a:srgbClr val="B1BAB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1100" kern="1200" dirty="0">
                    <a:solidFill>
                      <a:prstClr val="black"/>
                    </a:solidFill>
                    <a:latin typeface="Intel Clear"/>
                  </a:rPr>
                  <a:t>K</a:t>
                </a:r>
                <a:r>
                  <a:rPr lang="en-US" sz="1100" kern="1200" dirty="0">
                    <a:solidFill>
                      <a:prstClr val="black"/>
                    </a:solidFill>
                    <a:latin typeface="Intel Clear"/>
                  </a:rPr>
                  <a:t>ube-proxy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ntel Clear"/>
                  <a:ea typeface="+mn-ea"/>
                  <a:cs typeface="+mn-cs"/>
                </a:endParaRPr>
              </a:p>
            </p:txBody>
          </p:sp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0F5A2987-5537-4DDB-8CC8-9DAAB120969A}"/>
                  </a:ext>
                </a:extLst>
              </p:cNvPr>
              <p:cNvSpPr/>
              <p:nvPr/>
            </p:nvSpPr>
            <p:spPr>
              <a:xfrm>
                <a:off x="4981549" y="3530420"/>
                <a:ext cx="1382906" cy="377625"/>
              </a:xfrm>
              <a:prstGeom prst="roundRect">
                <a:avLst/>
              </a:prstGeom>
              <a:solidFill>
                <a:srgbClr val="0071C5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dirty="0">
                    <a:solidFill>
                      <a:prstClr val="white"/>
                    </a:solidFill>
                    <a:latin typeface="Intel Clear"/>
                  </a:rPr>
                  <a:t>P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ods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(Apps / Services)</a:t>
                </a:r>
              </a:p>
            </p:txBody>
          </p:sp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95BC522E-941B-4AC6-A789-45155AD2DD0C}"/>
                  </a:ext>
                </a:extLst>
              </p:cNvPr>
              <p:cNvSpPr/>
              <p:nvPr/>
            </p:nvSpPr>
            <p:spPr>
              <a:xfrm>
                <a:off x="6668629" y="3550889"/>
                <a:ext cx="1382906" cy="377625"/>
              </a:xfrm>
              <a:prstGeom prst="roundRect">
                <a:avLst/>
              </a:prstGeom>
              <a:solidFill>
                <a:srgbClr val="0071C5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dirty="0">
                    <a:solidFill>
                      <a:prstClr val="white"/>
                    </a:solidFill>
                    <a:latin typeface="Intel Clear"/>
                  </a:rPr>
                  <a:t>P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ods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(Apps / Services)</a:t>
                </a:r>
              </a:p>
            </p:txBody>
          </p:sp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5DB711C1-B3E4-43F3-AA34-C7EDE6C4351A}"/>
                  </a:ext>
                </a:extLst>
              </p:cNvPr>
              <p:cNvSpPr/>
              <p:nvPr/>
            </p:nvSpPr>
            <p:spPr>
              <a:xfrm>
                <a:off x="8317637" y="3541775"/>
                <a:ext cx="1382906" cy="377625"/>
              </a:xfrm>
              <a:prstGeom prst="roundRect">
                <a:avLst/>
              </a:prstGeom>
              <a:solidFill>
                <a:srgbClr val="0071C5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dirty="0">
                    <a:solidFill>
                      <a:prstClr val="white"/>
                    </a:solidFill>
                    <a:latin typeface="Intel Clear"/>
                  </a:rPr>
                  <a:t>P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ods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(Apps / Services)</a:t>
                </a:r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404C5B59-AE9E-49F4-8C6D-7DD1C78BEC06}"/>
                  </a:ext>
                </a:extLst>
              </p:cNvPr>
              <p:cNvSpPr/>
              <p:nvPr/>
            </p:nvSpPr>
            <p:spPr>
              <a:xfrm>
                <a:off x="9970236" y="3533034"/>
                <a:ext cx="1382906" cy="377625"/>
              </a:xfrm>
              <a:prstGeom prst="roundRect">
                <a:avLst/>
              </a:prstGeom>
              <a:solidFill>
                <a:srgbClr val="0071C5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1200" dirty="0">
                    <a:solidFill>
                      <a:prstClr val="white"/>
                    </a:solidFill>
                    <a:latin typeface="Intel Clear"/>
                  </a:rPr>
                  <a:t>P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ods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ntel Clear"/>
                    <a:ea typeface="+mn-ea"/>
                    <a:cs typeface="+mn-cs"/>
                  </a:rPr>
                  <a:t>(Apps / Services)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042B82-7D3C-4554-BC5F-7ED729DD2AE1}"/>
                </a:ext>
              </a:extLst>
            </p:cNvPr>
            <p:cNvSpPr txBox="1"/>
            <p:nvPr/>
          </p:nvSpPr>
          <p:spPr>
            <a:xfrm>
              <a:off x="632188" y="1990839"/>
              <a:ext cx="924933" cy="50783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10.243.100.12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1200" dirty="0">
                  <a:solidFill>
                    <a:srgbClr val="003C71"/>
                  </a:solidFill>
                </a:rPr>
                <a:t>10.243.100.13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3C71"/>
                  </a:solidFill>
                  <a:effectLst/>
                  <a:uLnTx/>
                  <a:uFillTx/>
                </a:rPr>
                <a:t>10243.100.14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323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Kubernetes Cluster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46017"/>
            <a:ext cx="11010900" cy="5283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Architecture</a:t>
            </a:r>
          </a:p>
          <a:p>
            <a:pPr marL="342900" indent="-342900">
              <a:buAutoNum type="arabicPeriod"/>
            </a:pPr>
            <a:r>
              <a:rPr lang="en-MY" sz="1600" dirty="0">
                <a:solidFill>
                  <a:schemeClr val="tx1"/>
                </a:solidFill>
              </a:rPr>
              <a:t>Total of 8 bare metal nodes had been used in the setup where 3 for master nodes &amp;  5 for worker nodes. </a:t>
            </a:r>
          </a:p>
          <a:p>
            <a:pPr marL="342900" indent="-342900">
              <a:buAutoNum type="arabicPeriod"/>
            </a:pPr>
            <a:r>
              <a:rPr lang="en-MY" sz="1600" dirty="0">
                <a:solidFill>
                  <a:schemeClr val="tx1"/>
                </a:solidFill>
              </a:rPr>
              <a:t>For optimization, two master nodes (master02 &amp; master03) are configured to have two roles (master &amp; worker). Hence, the total worker nodes become 7 (2 masters + 5 workers).</a:t>
            </a:r>
          </a:p>
          <a:p>
            <a:pPr marL="0" indent="0">
              <a:buNone/>
            </a:pPr>
            <a:r>
              <a:rPr lang="en-MY" sz="1800" b="1" dirty="0">
                <a:solidFill>
                  <a:schemeClr val="tx2"/>
                </a:solidFill>
              </a:rPr>
              <a:t>Master Nodes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600" dirty="0"/>
              <a:t>Responsible for the overall management of the Kubernetes cluster, contains of 3 components that take care of communication, scheduling &amp; controller:</a:t>
            </a:r>
            <a:endParaRPr lang="en-MY" sz="1600" b="1" dirty="0">
              <a:solidFill>
                <a:schemeClr val="tx2"/>
              </a:solidFill>
            </a:endParaRPr>
          </a:p>
          <a:p>
            <a:pPr marL="546100" lvl="1" indent="-342900">
              <a:buFont typeface="+mj-lt"/>
              <a:buAutoNum type="alphaLcParenR"/>
            </a:pPr>
            <a:r>
              <a:rPr lang="en-MY" sz="1400" b="1" dirty="0">
                <a:solidFill>
                  <a:schemeClr val="tx1"/>
                </a:solidFill>
              </a:rPr>
              <a:t>API Server </a:t>
            </a:r>
            <a:r>
              <a:rPr lang="en-MY" sz="1400" dirty="0">
                <a:solidFill>
                  <a:schemeClr val="tx1"/>
                </a:solidFill>
              </a:rPr>
              <a:t>– F</a:t>
            </a:r>
            <a:r>
              <a:rPr lang="en-MY" sz="1400" dirty="0"/>
              <a:t>ront end of the Kubernetes control plan</a:t>
            </a:r>
            <a:r>
              <a:rPr lang="en-MY" sz="1400" dirty="0">
                <a:solidFill>
                  <a:schemeClr val="tx1"/>
                </a:solidFill>
              </a:rPr>
              <a:t>, allowing user </a:t>
            </a:r>
            <a:r>
              <a:rPr lang="en-MY" sz="1400" dirty="0"/>
              <a:t>to interact with Kubernetes API via kubectl utility. </a:t>
            </a:r>
            <a:endParaRPr lang="en-MY" sz="1400" dirty="0">
              <a:solidFill>
                <a:schemeClr val="tx1"/>
              </a:solidFill>
            </a:endParaRPr>
          </a:p>
          <a:p>
            <a:pPr marL="546100" lvl="1" indent="-342900">
              <a:buFont typeface="+mj-lt"/>
              <a:buAutoNum type="alphaLcParenR"/>
            </a:pPr>
            <a:r>
              <a:rPr lang="en-MY" sz="1400" b="1" dirty="0">
                <a:solidFill>
                  <a:schemeClr val="tx1"/>
                </a:solidFill>
              </a:rPr>
              <a:t>Control Manager </a:t>
            </a:r>
            <a:r>
              <a:rPr lang="en-MY" sz="1400" dirty="0">
                <a:solidFill>
                  <a:schemeClr val="tx1"/>
                </a:solidFill>
              </a:rPr>
              <a:t>– Central management of Kubernetes, consisted of multiple controllers:</a:t>
            </a:r>
          </a:p>
          <a:p>
            <a:pPr marL="800894" lvl="2" indent="-342900">
              <a:buFont typeface="+mj-lt"/>
              <a:buAutoNum type="romanLcPeriod"/>
            </a:pPr>
            <a:r>
              <a:rPr lang="en-MY" sz="1200" dirty="0"/>
              <a:t>Node controller – response for the worker state.</a:t>
            </a:r>
          </a:p>
          <a:p>
            <a:pPr marL="800894" lvl="2" indent="-342900">
              <a:buFont typeface="+mj-lt"/>
              <a:buAutoNum type="romanLcPeriod"/>
            </a:pPr>
            <a:r>
              <a:rPr lang="en-MY" sz="1200" dirty="0"/>
              <a:t>Replicated controller – maintain the correct number of pods. </a:t>
            </a:r>
          </a:p>
          <a:p>
            <a:pPr marL="800894" lvl="2" indent="-342900">
              <a:buFont typeface="+mj-lt"/>
              <a:buAutoNum type="romanLcPeriod"/>
            </a:pPr>
            <a:r>
              <a:rPr lang="en-MY" sz="1200" dirty="0"/>
              <a:t>Endpoint controller – joined services &amp; pods together. </a:t>
            </a:r>
          </a:p>
          <a:p>
            <a:pPr marL="800894" lvl="2" indent="-342900">
              <a:buFont typeface="+mj-lt"/>
              <a:buAutoNum type="romanLcPeriod"/>
            </a:pPr>
            <a:r>
              <a:rPr lang="en-MY" sz="1200" dirty="0"/>
              <a:t>Service account &amp; token controller – access management.</a:t>
            </a:r>
            <a:endParaRPr lang="en-MY" sz="1200" dirty="0">
              <a:solidFill>
                <a:schemeClr val="tx1"/>
              </a:solidFill>
            </a:endParaRPr>
          </a:p>
          <a:p>
            <a:pPr marL="546100" lvl="1" indent="-342900">
              <a:buFont typeface="+mj-lt"/>
              <a:buAutoNum type="alphaLcParenR"/>
            </a:pPr>
            <a:r>
              <a:rPr lang="en-MY" sz="1400" b="1" dirty="0">
                <a:solidFill>
                  <a:schemeClr val="tx1"/>
                </a:solidFill>
              </a:rPr>
              <a:t>Scheduler</a:t>
            </a:r>
            <a:r>
              <a:rPr lang="en-MY" sz="1400" dirty="0">
                <a:solidFill>
                  <a:schemeClr val="tx1"/>
                </a:solidFill>
              </a:rPr>
              <a:t> – W</a:t>
            </a:r>
            <a:r>
              <a:rPr lang="en-MY" sz="1400" dirty="0"/>
              <a:t>atches, creates and assigned the pods to run on the designed nodes.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600" b="1" dirty="0">
                <a:solidFill>
                  <a:schemeClr val="tx1"/>
                </a:solidFill>
              </a:rPr>
              <a:t>Etcd</a:t>
            </a:r>
            <a:r>
              <a:rPr lang="en-MY" sz="1600" dirty="0">
                <a:solidFill>
                  <a:schemeClr val="tx1"/>
                </a:solidFill>
              </a:rPr>
              <a:t> – Simple key value pair database to store cluster data including: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400" dirty="0">
                <a:solidFill>
                  <a:schemeClr val="tx1"/>
                </a:solidFill>
              </a:rPr>
              <a:t>Job scheduling, pods details &amp; state info. </a:t>
            </a:r>
          </a:p>
          <a:p>
            <a:pPr marL="0" indent="0">
              <a:buNone/>
            </a:pPr>
            <a:endParaRPr lang="en-MY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FB21-47ED-4548-AD53-6F0FB2ED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235670"/>
            <a:ext cx="11010816" cy="575035"/>
          </a:xfrm>
        </p:spPr>
        <p:txBody>
          <a:bodyPr/>
          <a:lstStyle/>
          <a:p>
            <a:r>
              <a:rPr lang="en-US" b="1" dirty="0"/>
              <a:t>Kubernetes Cluster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EFE5-FCFC-457A-B0E8-09F5681D836A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286" y="917737"/>
            <a:ext cx="11010900" cy="54265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sz="1900" b="1" dirty="0">
                <a:solidFill>
                  <a:schemeClr val="tx2"/>
                </a:solidFill>
              </a:rPr>
              <a:t>Worker Nodes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700" dirty="0"/>
              <a:t>It’s where all the pods (applications &amp; services) operates, </a:t>
            </a:r>
            <a:r>
              <a:rPr lang="en-US" sz="1700" dirty="0"/>
              <a:t>communicate back to Master Node via kubelet agent.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It’s consisted of 2 main components: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US" sz="1500" b="1" dirty="0"/>
              <a:t>Kubelet</a:t>
            </a:r>
            <a:r>
              <a:rPr lang="en-US" sz="1500" dirty="0"/>
              <a:t> – an agent that communicated back to the API server to check if the pods are being assigned to the node, execute pods container via container engine, mount pod volume &amp; secret and response pod &amp; node state back to master node.</a:t>
            </a:r>
          </a:p>
          <a:p>
            <a:pPr marL="546100" lvl="1" indent="-342900">
              <a:buFont typeface="+mj-lt"/>
              <a:buAutoNum type="alphaLcParenR"/>
            </a:pPr>
            <a:r>
              <a:rPr lang="en-MY" sz="1500" b="1" dirty="0"/>
              <a:t>Kube-proxy</a:t>
            </a:r>
            <a:r>
              <a:rPr lang="en-MY" sz="1500" dirty="0"/>
              <a:t> – network proxy &amp; load balancer for the service on the single worker node. Handle network routing for TCP &amp; UDP packets and perform connections forwarding.</a:t>
            </a:r>
            <a:endParaRPr lang="en-MY" sz="16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MY" sz="1700" b="1" dirty="0">
                <a:solidFill>
                  <a:schemeClr val="tx2"/>
                </a:solidFill>
              </a:rPr>
              <a:t>MetalLB Load Balancer 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500" dirty="0">
                <a:solidFill>
                  <a:schemeClr val="tx1"/>
                </a:solidFill>
              </a:rPr>
              <a:t>Allowing Kubernetes apps &amp; services to be accessible from the external network (internet).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500" dirty="0">
                <a:solidFill>
                  <a:schemeClr val="tx1"/>
                </a:solidFill>
              </a:rPr>
              <a:t>As the first interface with the external network that will manage all the loads &amp; requests before assigning to the proper Kubernetes pods (apps &amp; services) to prevent overloading.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500" dirty="0">
                <a:solidFill>
                  <a:schemeClr val="tx1"/>
                </a:solidFill>
              </a:rPr>
              <a:t>Maintain an external IP’s pool that can expose the Kubernetes pods to the outside world. Total of 50 IPs had been reserved for MetalLB for this cluster with IP range: 10.250.100.50-10.250.100.100.</a:t>
            </a:r>
          </a:p>
          <a:p>
            <a:pPr marL="0" indent="0">
              <a:buNone/>
            </a:pPr>
            <a:r>
              <a:rPr lang="en-MY" sz="1700" b="1" dirty="0">
                <a:solidFill>
                  <a:schemeClr val="tx2"/>
                </a:solidFill>
              </a:rPr>
              <a:t>Local Volume Provisioner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500" dirty="0">
                <a:solidFill>
                  <a:schemeClr val="tx1"/>
                </a:solidFill>
              </a:rPr>
              <a:t>Generates &amp; manages the local persistent volume (LPV) from the local attached storage (physical disks).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500" dirty="0">
                <a:solidFill>
                  <a:schemeClr val="tx1"/>
                </a:solidFill>
              </a:rPr>
              <a:t>The LPVs might be needed by some of the Kubernetes applications &amp; services, for example Elastic search. </a:t>
            </a:r>
          </a:p>
          <a:p>
            <a:pPr marL="342900" indent="-342900">
              <a:buFont typeface="+mj-lt"/>
              <a:buAutoNum type="arabicPeriod"/>
            </a:pPr>
            <a:r>
              <a:rPr lang="en-MY" sz="1500" dirty="0">
                <a:solidFill>
                  <a:schemeClr val="tx1"/>
                </a:solidFill>
              </a:rPr>
              <a:t>The “local-storage” LPV storage classes is generated for this Kubernetes cluster.</a:t>
            </a:r>
          </a:p>
        </p:txBody>
      </p:sp>
    </p:spTree>
    <p:extLst>
      <p:ext uri="{BB962C8B-B14F-4D97-AF65-F5344CB8AC3E}">
        <p14:creationId xmlns:p14="http://schemas.microsoft.com/office/powerpoint/2010/main" val="156076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bc6c04-a6f3-4b85-abcc-278c78dc556b" xsi:nil="true"/>
    <lcf76f155ced4ddcb4097134ff3c332f xmlns="f7bd8469-7a64-4129-9921-89daf8af5d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128FD73D3284B8E2C60FAF150C3DD" ma:contentTypeVersion="16" ma:contentTypeDescription="Create a new document." ma:contentTypeScope="" ma:versionID="9745a160eb09c9701fb4ea29d67fa499">
  <xsd:schema xmlns:xsd="http://www.w3.org/2001/XMLSchema" xmlns:xs="http://www.w3.org/2001/XMLSchema" xmlns:p="http://schemas.microsoft.com/office/2006/metadata/properties" xmlns:ns2="f7bd8469-7a64-4129-9921-89daf8af5d52" xmlns:ns3="1119d5f6-9638-4c4c-b252-84e3d1334e15" xmlns:ns4="a7bc6c04-a6f3-4b85-abcc-278c78dc556b" targetNamespace="http://schemas.microsoft.com/office/2006/metadata/properties" ma:root="true" ma:fieldsID="8ff007fa3bf9d427d2dfb81d3662fdcb" ns2:_="" ns3:_="" ns4:_="">
    <xsd:import namespace="f7bd8469-7a64-4129-9921-89daf8af5d52"/>
    <xsd:import namespace="1119d5f6-9638-4c4c-b252-84e3d1334e15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d8469-7a64-4129-9921-89daf8af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9d5f6-9638-4c4c-b252-84e3d1334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dd494ea1-b22b-4e4f-9efa-b0cecec5e685}" ma:internalName="TaxCatchAll" ma:showField="CatchAllData" ma:web="1119d5f6-9638-4c4c-b252-84e3d1334e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  <ds:schemaRef ds:uri="a7bc6c04-a6f3-4b85-abcc-278c78dc556b"/>
    <ds:schemaRef ds:uri="f7bd8469-7a64-4129-9921-89daf8af5d52"/>
  </ds:schemaRefs>
</ds:datastoreItem>
</file>

<file path=customXml/itemProps2.xml><?xml version="1.0" encoding="utf-8"?>
<ds:datastoreItem xmlns:ds="http://schemas.openxmlformats.org/officeDocument/2006/customXml" ds:itemID="{04D3F073-A653-4347-AFEC-3EC915A30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bd8469-7a64-4129-9921-89daf8af5d52"/>
    <ds:schemaRef ds:uri="1119d5f6-9638-4c4c-b252-84e3d1334e15"/>
    <ds:schemaRef ds:uri="a7bc6c04-a6f3-4b85-abcc-278c78dc5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21752</TotalTime>
  <Words>4752</Words>
  <Application>Microsoft Office PowerPoint</Application>
  <PresentationFormat>Widescreen</PresentationFormat>
  <Paragraphs>944</Paragraphs>
  <Slides>61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21_BasicWhite</vt:lpstr>
      <vt:lpstr>Wiwynn At-Scale Validation Cluster Training Package  Rev1.1  </vt:lpstr>
      <vt:lpstr>Outlines</vt:lpstr>
      <vt:lpstr>Outlines</vt:lpstr>
      <vt:lpstr>Outlines</vt:lpstr>
      <vt:lpstr>Admin Rack Architecture Overview</vt:lpstr>
      <vt:lpstr>Admin Rack Architecture Overview</vt:lpstr>
      <vt:lpstr>Kubernetes Cluster Architecture Overview</vt:lpstr>
      <vt:lpstr>Kubernetes Cluster Overview</vt:lpstr>
      <vt:lpstr>Kubernetes Cluster Overview</vt:lpstr>
      <vt:lpstr>Kubernetes Cluster Overview</vt:lpstr>
      <vt:lpstr>OpenStack Cluster Overview</vt:lpstr>
      <vt:lpstr>OpenStack Cluster Overview</vt:lpstr>
      <vt:lpstr>OpenStack Cluster Overview</vt:lpstr>
      <vt:lpstr>OOB Telemetry Services</vt:lpstr>
      <vt:lpstr>OOB Telemetry Services Framework</vt:lpstr>
      <vt:lpstr>OOB Telemetry Services at Wiwynn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OOB Telemetry Services Overview</vt:lpstr>
      <vt:lpstr>Add new SUT into OOB Telemetry Service</vt:lpstr>
      <vt:lpstr>Prometheus Server</vt:lpstr>
      <vt:lpstr>Prometheus Server</vt:lpstr>
      <vt:lpstr>Grafana Dashboards</vt:lpstr>
      <vt:lpstr>Grafana Dashboards</vt:lpstr>
      <vt:lpstr>Grafana Dashboards</vt:lpstr>
      <vt:lpstr>Elasticsearch &amp; Kibana</vt:lpstr>
      <vt:lpstr>Elasticsearch &amp; Kibana</vt:lpstr>
      <vt:lpstr>Elasticsearch &amp; Kibana</vt:lpstr>
      <vt:lpstr>Elasticsearch &amp; Kibana</vt:lpstr>
      <vt:lpstr>In-band Telemetry Services</vt:lpstr>
      <vt:lpstr>In-band Telemetry Service Overview</vt:lpstr>
      <vt:lpstr>PowerPoint Presentation</vt:lpstr>
      <vt:lpstr>In-band Telemetry Services Overview</vt:lpstr>
      <vt:lpstr>In-band Telemetry Services Overview</vt:lpstr>
      <vt:lpstr>In-band Telemetry Services Overview</vt:lpstr>
      <vt:lpstr>Backup</vt:lpstr>
      <vt:lpstr>OOB Telemetry Services 2.0 Overview</vt:lpstr>
      <vt:lpstr>OOB Telemetry Services 2.0 Overview</vt:lpstr>
      <vt:lpstr>OOB Telemetry Services 2.0 Overview</vt:lpstr>
      <vt:lpstr>OOB Telemetry Services 2.0 Overview</vt:lpstr>
      <vt:lpstr>Kubernetes Architecture</vt:lpstr>
      <vt:lpstr>OpenStack Ironic Provisioning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Services 2.0 Overview &amp; Status Update</dc:title>
  <dc:creator>Chong, Lai Soon</dc:creator>
  <cp:lastModifiedBy>Chen, Wenbin1</cp:lastModifiedBy>
  <cp:revision>265</cp:revision>
  <dcterms:created xsi:type="dcterms:W3CDTF">2021-02-23T08:22:57Z</dcterms:created>
  <dcterms:modified xsi:type="dcterms:W3CDTF">2025-06-20T08:02:12Z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a06179-68b3-4e2b-b09b-a2424735516b_Enabled">
    <vt:lpwstr>True</vt:lpwstr>
  </property>
  <property fmtid="{D5CDD505-2E9C-101B-9397-08002B2CF9AE}" pid="3" name="MSIP_Label_9aa06179-68b3-4e2b-b09b-a2424735516b_SiteId">
    <vt:lpwstr>46c98d88-e344-4ed4-8496-4ed7712e255d</vt:lpwstr>
  </property>
  <property fmtid="{D5CDD505-2E9C-101B-9397-08002B2CF9AE}" pid="4" name="MSIP_Label_9aa06179-68b3-4e2b-b09b-a2424735516b_Owner">
    <vt:lpwstr>lai.soon.chong@intel.com</vt:lpwstr>
  </property>
  <property fmtid="{D5CDD505-2E9C-101B-9397-08002B2CF9AE}" pid="5" name="MSIP_Label_9aa06179-68b3-4e2b-b09b-a2424735516b_SetDate">
    <vt:lpwstr>2021-08-03T10:26:36.6383659Z</vt:lpwstr>
  </property>
  <property fmtid="{D5CDD505-2E9C-101B-9397-08002B2CF9AE}" pid="6" name="MSIP_Label_9aa06179-68b3-4e2b-b09b-a2424735516b_Name">
    <vt:lpwstr>Intel Confidential</vt:lpwstr>
  </property>
  <property fmtid="{D5CDD505-2E9C-101B-9397-08002B2CF9AE}" pid="7" name="MSIP_Label_9aa06179-68b3-4e2b-b09b-a2424735516b_Application">
    <vt:lpwstr>Microsoft Azure Information Protection</vt:lpwstr>
  </property>
  <property fmtid="{D5CDD505-2E9C-101B-9397-08002B2CF9AE}" pid="8" name="MSIP_Label_9aa06179-68b3-4e2b-b09b-a2424735516b_ActionId">
    <vt:lpwstr>4b37cebd-9797-4b75-abe5-7786bae4c8e3</vt:lpwstr>
  </property>
  <property fmtid="{D5CDD505-2E9C-101B-9397-08002B2CF9AE}" pid="9" name="MSIP_Label_9aa06179-68b3-4e2b-b09b-a2424735516b_Extended_MSFT_Method">
    <vt:lpwstr>Manual</vt:lpwstr>
  </property>
  <property fmtid="{D5CDD505-2E9C-101B-9397-08002B2CF9AE}" pid="10" name="Sensitivity">
    <vt:lpwstr>Intel Confidential</vt:lpwstr>
  </property>
  <property fmtid="{D5CDD505-2E9C-101B-9397-08002B2CF9AE}" pid="11" name="ContentTypeId">
    <vt:lpwstr>0x010100D2B128FD73D3284B8E2C60FAF150C3DD</vt:lpwstr>
  </property>
  <property fmtid="{D5CDD505-2E9C-101B-9397-08002B2CF9AE}" pid="12" name="MediaServiceImageTags">
    <vt:lpwstr/>
  </property>
</Properties>
</file>