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0FE_2E8ED07F.xml" ContentType="application/vnd.ms-powerpoint.comments+xml"/>
  <Override PartName="/ppt/comments/modernComment_1102_FB40E0EA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79" r:id="rId5"/>
    <p:sldId id="2147476055" r:id="rId6"/>
    <p:sldId id="2147480750" r:id="rId7"/>
    <p:sldId id="2147480753" r:id="rId8"/>
    <p:sldId id="2147480755" r:id="rId9"/>
    <p:sldId id="2147480761" r:id="rId10"/>
    <p:sldId id="2147480748" r:id="rId11"/>
    <p:sldId id="2147480757" r:id="rId12"/>
    <p:sldId id="385" r:id="rId13"/>
    <p:sldId id="2147480759" r:id="rId14"/>
    <p:sldId id="2147480760" r:id="rId15"/>
    <p:sldId id="4350" r:id="rId16"/>
    <p:sldId id="4354" r:id="rId17"/>
    <p:sldId id="2147308073" r:id="rId18"/>
    <p:sldId id="2147480758" r:id="rId19"/>
    <p:sldId id="2147480756" r:id="rId20"/>
    <p:sldId id="2147480754" r:id="rId21"/>
    <p:sldId id="2147480740" r:id="rId22"/>
    <p:sldId id="2147480747" r:id="rId23"/>
    <p:sldId id="2147480743" r:id="rId24"/>
    <p:sldId id="2147308543" r:id="rId25"/>
    <p:sldId id="2147480746" r:id="rId26"/>
    <p:sldId id="2147480742" r:id="rId27"/>
    <p:sldId id="2147480741" r:id="rId28"/>
    <p:sldId id="2147480744" r:id="rId29"/>
    <p:sldId id="259" r:id="rId30"/>
    <p:sldId id="2147480226" r:id="rId31"/>
    <p:sldId id="2147308549" r:id="rId32"/>
    <p:sldId id="2147308545" r:id="rId33"/>
    <p:sldId id="2147308544" r:id="rId34"/>
    <p:sldId id="2147480763" r:id="rId35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5BDE1F-C5B0-EE17-D9A7-8F09590A62D7}" name="Lee, Caty" initials="CL" userId="S::caty.lee@intel.com::2c701de6-e35f-46dd-82fa-69aed1d40324" providerId="AD"/>
  <p188:author id="{5E059B86-753D-25CA-F797-AFF0E9EB35C7}" name="Lin, Nelson" initials="LN" userId="S::nelson.lin@intel.com::75837df5-618c-4bc6-aa14-643ad2ec947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FD"/>
    <a:srgbClr val="FC6467"/>
    <a:srgbClr val="0068B5"/>
    <a:srgbClr val="004A86"/>
    <a:srgbClr val="FFFFFF"/>
    <a:srgbClr val="2872C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4032"/>
        <p:guide pos="7392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.sharepoint.com/sites/asv-taiwan/Shared%20Documents/General/ASV%20Taiwan/IPUTWN_BWTread202503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.sharepoint.com/sites/asv-taiwan/Shared%20Documents/General/CSP-CoVal/20241023.Google-IPS-History.EGS.B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.sharepoint.com/sites/asv-taiwan/Shared%20Documents/General/CSP-CoVal/20241023.Google-IPS-History.EGS.B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Bandwidth Tracking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WW11</c:v>
                </c:pt>
                <c:pt idx="1">
                  <c:v>WW12</c:v>
                </c:pt>
                <c:pt idx="2">
                  <c:v>WW13</c:v>
                </c:pt>
                <c:pt idx="3">
                  <c:v>WW14</c:v>
                </c:pt>
                <c:pt idx="4">
                  <c:v>WW15</c:v>
                </c:pt>
                <c:pt idx="5">
                  <c:v>WW16</c:v>
                </c:pt>
                <c:pt idx="6">
                  <c:v>WW17</c:v>
                </c:pt>
                <c:pt idx="7">
                  <c:v>WW18</c:v>
                </c:pt>
                <c:pt idx="8">
                  <c:v>WW19</c:v>
                </c:pt>
                <c:pt idx="9">
                  <c:v>WW20</c:v>
                </c:pt>
                <c:pt idx="10">
                  <c:v>WW21</c:v>
                </c:pt>
                <c:pt idx="11">
                  <c:v>WW22</c:v>
                </c:pt>
                <c:pt idx="12">
                  <c:v>WW23</c:v>
                </c:pt>
                <c:pt idx="13">
                  <c:v>WW24</c:v>
                </c:pt>
                <c:pt idx="14">
                  <c:v>WW25</c:v>
                </c:pt>
                <c:pt idx="15">
                  <c:v>WW26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6.1</c:v>
                </c:pt>
                <c:pt idx="1">
                  <c:v>6.9</c:v>
                </c:pt>
                <c:pt idx="2">
                  <c:v>6.35</c:v>
                </c:pt>
                <c:pt idx="3">
                  <c:v>6.05</c:v>
                </c:pt>
                <c:pt idx="4">
                  <c:v>5.95</c:v>
                </c:pt>
                <c:pt idx="5">
                  <c:v>6.55</c:v>
                </c:pt>
                <c:pt idx="6">
                  <c:v>6.85</c:v>
                </c:pt>
                <c:pt idx="7">
                  <c:v>6.85</c:v>
                </c:pt>
                <c:pt idx="8">
                  <c:v>6.85</c:v>
                </c:pt>
                <c:pt idx="9">
                  <c:v>6.85</c:v>
                </c:pt>
                <c:pt idx="10">
                  <c:v>5.95</c:v>
                </c:pt>
                <c:pt idx="11">
                  <c:v>5.95</c:v>
                </c:pt>
                <c:pt idx="12">
                  <c:v>6.55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E2-4489-856F-E773381220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Peak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WW11</c:v>
                </c:pt>
                <c:pt idx="1">
                  <c:v>WW12</c:v>
                </c:pt>
                <c:pt idx="2">
                  <c:v>WW13</c:v>
                </c:pt>
                <c:pt idx="3">
                  <c:v>WW14</c:v>
                </c:pt>
                <c:pt idx="4">
                  <c:v>WW15</c:v>
                </c:pt>
                <c:pt idx="5">
                  <c:v>WW16</c:v>
                </c:pt>
                <c:pt idx="6">
                  <c:v>WW17</c:v>
                </c:pt>
                <c:pt idx="7">
                  <c:v>WW18</c:v>
                </c:pt>
                <c:pt idx="8">
                  <c:v>WW19</c:v>
                </c:pt>
                <c:pt idx="9">
                  <c:v>WW20</c:v>
                </c:pt>
                <c:pt idx="10">
                  <c:v>WW21</c:v>
                </c:pt>
                <c:pt idx="11">
                  <c:v>WW22</c:v>
                </c:pt>
                <c:pt idx="12">
                  <c:v>WW23</c:v>
                </c:pt>
                <c:pt idx="13">
                  <c:v>WW24</c:v>
                </c:pt>
                <c:pt idx="14">
                  <c:v>WW25</c:v>
                </c:pt>
                <c:pt idx="15">
                  <c:v>WW26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7.55</c:v>
                </c:pt>
                <c:pt idx="1">
                  <c:v>8.3000000000000007</c:v>
                </c:pt>
                <c:pt idx="2">
                  <c:v>7.55</c:v>
                </c:pt>
                <c:pt idx="3">
                  <c:v>7.3</c:v>
                </c:pt>
                <c:pt idx="4">
                  <c:v>7.3</c:v>
                </c:pt>
                <c:pt idx="5">
                  <c:v>7.35</c:v>
                </c:pt>
                <c:pt idx="6">
                  <c:v>7.35</c:v>
                </c:pt>
                <c:pt idx="7">
                  <c:v>7.35</c:v>
                </c:pt>
                <c:pt idx="8">
                  <c:v>7.35</c:v>
                </c:pt>
                <c:pt idx="9">
                  <c:v>7.35</c:v>
                </c:pt>
                <c:pt idx="10">
                  <c:v>7.3</c:v>
                </c:pt>
                <c:pt idx="11">
                  <c:v>7.3</c:v>
                </c:pt>
                <c:pt idx="12">
                  <c:v>7.35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E2-4489-856F-E773381220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WW11</c:v>
                </c:pt>
                <c:pt idx="1">
                  <c:v>WW12</c:v>
                </c:pt>
                <c:pt idx="2">
                  <c:v>WW13</c:v>
                </c:pt>
                <c:pt idx="3">
                  <c:v>WW14</c:v>
                </c:pt>
                <c:pt idx="4">
                  <c:v>WW15</c:v>
                </c:pt>
                <c:pt idx="5">
                  <c:v>WW16</c:v>
                </c:pt>
                <c:pt idx="6">
                  <c:v>WW17</c:v>
                </c:pt>
                <c:pt idx="7">
                  <c:v>WW18</c:v>
                </c:pt>
                <c:pt idx="8">
                  <c:v>WW19</c:v>
                </c:pt>
                <c:pt idx="9">
                  <c:v>WW20</c:v>
                </c:pt>
                <c:pt idx="10">
                  <c:v>WW21</c:v>
                </c:pt>
                <c:pt idx="11">
                  <c:v>WW22</c:v>
                </c:pt>
                <c:pt idx="12">
                  <c:v>WW23</c:v>
                </c:pt>
                <c:pt idx="13">
                  <c:v>WW24</c:v>
                </c:pt>
                <c:pt idx="14">
                  <c:v>WW25</c:v>
                </c:pt>
                <c:pt idx="15">
                  <c:v>WW26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E2-4489-856F-E7733812202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5745232"/>
        <c:axId val="95744752"/>
      </c:lineChart>
      <c:catAx>
        <c:axId val="9574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44752"/>
        <c:crosses val="autoZero"/>
        <c:auto val="1"/>
        <c:lblAlgn val="ctr"/>
        <c:lblOffset val="100"/>
        <c:noMultiLvlLbl val="0"/>
      </c:catAx>
      <c:valAx>
        <c:axId val="9574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4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Sheet2!$C$33</c:f>
              <c:strCache>
                <c:ptCount val="1"/>
                <c:pt idx="0">
                  <c:v>Can ASV help?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C98-4AAF-B6A5-D7C1284CCD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C98-4AAF-B6A5-D7C1284CCD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C98-4AAF-B6A5-D7C1284CCDF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Sheet2!$B$34:$B$36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TBD</c:v>
                </c:pt>
              </c:strCache>
            </c:strRef>
          </c:cat>
          <c:val>
            <c:numRef>
              <c:f>Sheet2!$C$34:$C$36</c:f>
              <c:numCache>
                <c:formatCode>General</c:formatCode>
                <c:ptCount val="3"/>
                <c:pt idx="0">
                  <c:v>182</c:v>
                </c:pt>
                <c:pt idx="1">
                  <c:v>801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98-4AAF-B6A5-D7C1284CCDF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Sheet2!$C$1</c:f>
              <c:strCache>
                <c:ptCount val="1"/>
                <c:pt idx="0">
                  <c:v>ASV TC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8E-4BED-A87A-288F07885E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8E-4BED-A87A-288F07885E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8E-4BED-A87A-288F07885EF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8E-4BED-A87A-288F07885EF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8E-4BED-A87A-288F07885EF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28E-4BED-A87A-288F07885EF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28E-4BED-A87A-288F07885EF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28E-4BED-A87A-288F07885EF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28E-4BED-A87A-288F07885EF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28E-4BED-A87A-288F07885EF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28E-4BED-A87A-288F07885EF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A28E-4BED-A87A-288F07885EF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A28E-4BED-A87A-288F07885EF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A28E-4BED-A87A-288F07885EF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A28E-4BED-A87A-288F07885EF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A28E-4BED-A87A-288F07885EF1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A28E-4BED-A87A-288F07885EF1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A28E-4BED-A87A-288F07885EF1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A28E-4BED-A87A-288F07885EF1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A28E-4BED-A87A-288F07885EF1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A28E-4BED-A87A-288F07885EF1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A28E-4BED-A87A-288F07885EF1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A28E-4BED-A87A-288F07885EF1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A28E-4BED-A87A-288F07885EF1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A28E-4BED-A87A-288F07885EF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Sheet2!$B$2:$B$26</c:f>
              <c:strCache>
                <c:ptCount val="25"/>
                <c:pt idx="0">
                  <c:v>RMT</c:v>
                </c:pt>
                <c:pt idx="1">
                  <c:v>BurnIn/DPMO</c:v>
                </c:pt>
                <c:pt idx="2">
                  <c:v>IOMT</c:v>
                </c:pt>
                <c:pt idx="3">
                  <c:v>VV</c:v>
                </c:pt>
                <c:pt idx="4">
                  <c:v>All</c:v>
                </c:pt>
                <c:pt idx="5">
                  <c:v>TDX</c:v>
                </c:pt>
                <c:pt idx="6">
                  <c:v>PnP</c:v>
                </c:pt>
                <c:pt idx="7">
                  <c:v>RMT</c:v>
                </c:pt>
                <c:pt idx="8">
                  <c:v>PnP/iPerf</c:v>
                </c:pt>
                <c:pt idx="9">
                  <c:v>BurnIn/DPMO/VV</c:v>
                </c:pt>
                <c:pt idx="10">
                  <c:v>Need TC</c:v>
                </c:pt>
                <c:pt idx="11">
                  <c:v>DPMO</c:v>
                </c:pt>
                <c:pt idx="12">
                  <c:v>iPerf</c:v>
                </c:pt>
                <c:pt idx="13">
                  <c:v>OS</c:v>
                </c:pt>
                <c:pt idx="14">
                  <c:v>Stressapptest</c:v>
                </c:pt>
                <c:pt idx="15">
                  <c:v>BMC</c:v>
                </c:pt>
                <c:pt idx="16">
                  <c:v>iPerf/PnP</c:v>
                </c:pt>
                <c:pt idx="17">
                  <c:v>PnP/TDX</c:v>
                </c:pt>
                <c:pt idx="18">
                  <c:v>Virt</c:v>
                </c:pt>
                <c:pt idx="19">
                  <c:v>AMT</c:v>
                </c:pt>
                <c:pt idx="20">
                  <c:v>RMT/DPMO</c:v>
                </c:pt>
                <c:pt idx="21">
                  <c:v>BurnIn</c:v>
                </c:pt>
                <c:pt idx="22">
                  <c:v>SHC</c:v>
                </c:pt>
                <c:pt idx="23">
                  <c:v>MLC</c:v>
                </c:pt>
                <c:pt idx="24">
                  <c:v>RAS</c:v>
                </c:pt>
              </c:strCache>
            </c:strRef>
          </c:cat>
          <c:val>
            <c:numRef>
              <c:f>Sheet2!$C$2:$C$26</c:f>
              <c:numCache>
                <c:formatCode>General</c:formatCode>
                <c:ptCount val="25"/>
                <c:pt idx="0">
                  <c:v>6</c:v>
                </c:pt>
                <c:pt idx="1">
                  <c:v>36</c:v>
                </c:pt>
                <c:pt idx="2">
                  <c:v>9</c:v>
                </c:pt>
                <c:pt idx="3">
                  <c:v>44</c:v>
                </c:pt>
                <c:pt idx="4">
                  <c:v>1</c:v>
                </c:pt>
                <c:pt idx="5">
                  <c:v>1</c:v>
                </c:pt>
                <c:pt idx="6">
                  <c:v>17</c:v>
                </c:pt>
                <c:pt idx="7">
                  <c:v>5</c:v>
                </c:pt>
                <c:pt idx="8">
                  <c:v>1</c:v>
                </c:pt>
                <c:pt idx="9">
                  <c:v>1</c:v>
                </c:pt>
                <c:pt idx="10">
                  <c:v>33</c:v>
                </c:pt>
                <c:pt idx="11">
                  <c:v>15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4</c:v>
                </c:pt>
                <c:pt idx="16">
                  <c:v>1</c:v>
                </c:pt>
                <c:pt idx="17">
                  <c:v>3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3</c:v>
                </c:pt>
                <c:pt idx="23">
                  <c:v>3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428A-47ED-BF08-440684FF0C1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modernComment_10FE_2E8ED0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B29035-D5AF-4F13-AB07-5AD871F8F13C}" authorId="{5E059B86-753D-25CA-F797-AFF0E9EB35C7}" created="2024-09-23T03:59:56.138">
    <pc:sldMkLst xmlns:pc="http://schemas.microsoft.com/office/powerpoint/2013/main/command">
      <pc:docMk/>
      <pc:sldMk cId="781111423" sldId="4350"/>
    </pc:sldMkLst>
    <p188:txBody>
      <a:bodyPr/>
      <a:lstStyle/>
      <a:p>
        <a:r>
          <a:rPr lang="en-US"/>
          <a:t>[@Lee, Caty] [@Lei, Eric] [@Huang, Asus] 
Here is another major modification. Please review it if you have any question.</a:t>
        </a:r>
      </a:p>
    </p188:txBody>
  </p188:cm>
</p188:cmLst>
</file>

<file path=ppt/comments/modernComment_1102_FB40E0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7FD02E-0676-4A16-80B1-65AD3E965290}" authorId="{A15BDE1F-C5B0-EE17-D9A7-8F09590A62D7}" created="2024-09-23T11:04:15.754">
    <pc:sldMkLst xmlns:pc="http://schemas.microsoft.com/office/powerpoint/2013/main/command">
      <pc:docMk/>
      <pc:sldMk cId="3326413547" sldId="4352"/>
    </pc:sldMkLst>
    <p188:replyLst>
      <p188:reply id="{C318438E-B117-4BC3-9ED5-D01BE80E424A}" authorId="{5E059B86-753D-25CA-F797-AFF0E9EB35C7}" created="2024-09-23T14:11:17.627">
        <p188:txBody>
          <a:bodyPr/>
          <a:lstStyle/>
          <a:p>
            <a:r>
              <a:rPr lang="en-US"/>
              <a:t>awesome! thanks</a:t>
            </a:r>
          </a:p>
        </p188:txBody>
      </p188:reply>
    </p188:replyLst>
    <p188:txBody>
      <a:bodyPr/>
      <a:lstStyle/>
      <a:p>
        <a:r>
          <a:rPr lang="en-US"/>
          <a:t>[@Lin, Nelson] [@Huang, Asus] 
I add the animation here on the figure, please check if it proper or not, thanks ☺️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7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B0100-4249-89AE-061F-E1B2AA243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0C67D-C53F-75D4-E3F6-5A33CACEF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3DA143-7786-849F-69FC-4120D7F1E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703263"/>
            <a:ext cx="6257925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 lIns="94192" tIns="47096" rIns="94192" bIns="47096"/>
          <a:lstStyle/>
          <a:p>
            <a:fld id="{C303837D-3D04-40F9-9F08-5630324C7A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67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5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703263"/>
            <a:ext cx="6257925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 lIns="94192" tIns="47096" rIns="94192" bIns="47096"/>
          <a:lstStyle/>
          <a:p>
            <a:fld id="{C303837D-3D04-40F9-9F08-5630324C7A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6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703263"/>
            <a:ext cx="6257925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 lIns="94192" tIns="47096" rIns="94192" bIns="47096"/>
          <a:lstStyle/>
          <a:p>
            <a:fld id="{C303837D-3D04-40F9-9F08-5630324C7A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78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703263"/>
            <a:ext cx="6257925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 lIns="94192" tIns="47096" rIns="94192" bIns="47096"/>
          <a:lstStyle/>
          <a:p>
            <a:fld id="{C303837D-3D04-40F9-9F08-5630324C7A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38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1314-3FBD-4926-8BC2-FBBE4C8A4BE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703263"/>
            <a:ext cx="6257925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 lIns="94192" tIns="47096" rIns="94192" bIns="47096"/>
          <a:lstStyle/>
          <a:p>
            <a:fld id="{C303837D-3D04-40F9-9F08-5630324C7A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67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F77A8-33B8-9256-9377-3A7DFBE3E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A4DEFA-750B-B04D-04FC-75702AD7B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B844A-413D-6B4C-1A85-B739A9081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814D5-C761-ABA6-DDA5-02BC77D4D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F4CB58-22EF-1ECD-872C-3D2590122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24816-8E9C-3300-B195-5CEDAEE12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6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0F54C-D2A3-050A-11CA-0BC812F3E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095C38-6582-5AAC-28B8-A38092CC8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E49AD9-3979-A3C1-E5F0-494AAA6D0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4C189-579B-5C85-9A49-144332169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F646C-2679-9CAC-20EF-FABB7EF53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7FD50E-8196-9D22-ECE2-B672089A2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28027-4AB0-59C4-90C9-1D04CC907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BA972-F069-0B1A-2FFB-335834BB6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41DD2-6953-1111-5F8B-18190C544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3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Comparison</a:t>
            </a:r>
            <a:br>
              <a:rPr lang="en-US"/>
            </a:br>
            <a:r>
              <a:rPr lang="en-US"/>
              <a:t>Time range: 2024-07-01 ~ 2024-12-31</a:t>
            </a:r>
            <a:br>
              <a:rPr lang="en-US"/>
            </a:br>
            <a:r>
              <a:rPr lang="en-US"/>
              <a:t>Filter: (Not </a:t>
            </a:r>
            <a:r>
              <a:rPr lang="en-US" err="1"/>
              <a:t>autotriggered</a:t>
            </a:r>
            <a:r>
              <a:rPr lang="en-US"/>
              <a:t>) AND (Ended) AND (NOT </a:t>
            </a:r>
            <a:r>
              <a:rPr lang="en-US" err="1"/>
              <a:t>phoenix_pool</a:t>
            </a:r>
            <a:r>
              <a:rPr lang="en-US"/>
              <a:t>:*PCE*)</a:t>
            </a:r>
          </a:p>
          <a:p>
            <a:r>
              <a:rPr lang="en-US"/>
              <a:t> </a:t>
            </a:r>
          </a:p>
          <a:p>
            <a:r>
              <a:rPr lang="en-US"/>
              <a:t>Experiment</a:t>
            </a:r>
            <a:br>
              <a:rPr lang="en-US"/>
            </a:br>
            <a:r>
              <a:rPr lang="en-US"/>
              <a:t>Time range: 2025-02-01 ~ 2025-02-12</a:t>
            </a:r>
            <a:br>
              <a:rPr lang="en-US"/>
            </a:br>
            <a:r>
              <a:rPr lang="en-US"/>
              <a:t>Filter: (SRF-AP) AND (</a:t>
            </a:r>
            <a:r>
              <a:rPr lang="en-US" err="1"/>
              <a:t>autotriggered</a:t>
            </a:r>
            <a:r>
              <a:rPr lang="en-US"/>
              <a:t>) AND (Ended) AND (NOT </a:t>
            </a:r>
            <a:r>
              <a:rPr lang="en-US" err="1"/>
              <a:t>phoenix_pool</a:t>
            </a:r>
            <a:r>
              <a:rPr lang="en-US"/>
              <a:t>:*PCE*)</a:t>
            </a:r>
          </a:p>
          <a:p>
            <a:r>
              <a:rPr lang="en-US"/>
              <a:t> </a:t>
            </a:r>
          </a:p>
          <a:p>
            <a:r>
              <a:rPr lang="en-US"/>
              <a:t>Results: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7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(1) WW49.5 Check-in Deadline for all products</a:t>
            </a:r>
          </a:p>
          <a:p>
            <a:r>
              <a:rPr lang="en-US"/>
              <a:t>(3) WW52.5 Candidate Releases</a:t>
            </a:r>
          </a:p>
          <a:p>
            <a:r>
              <a:rPr lang="en-US"/>
              <a:t>     CI Loop runs in parallel with Full validation</a:t>
            </a:r>
          </a:p>
          <a:p>
            <a:r>
              <a:rPr lang="en-US"/>
              <a:t>(4) We use Buffer only when needed</a:t>
            </a:r>
          </a:p>
          <a:p>
            <a:r>
              <a:rPr lang="en-US"/>
              <a:t>(5) WW06-07 PV Declarations</a:t>
            </a:r>
          </a:p>
        </p:txBody>
      </p:sp>
    </p:spTree>
    <p:extLst>
      <p:ext uri="{BB962C8B-B14F-4D97-AF65-F5344CB8AC3E}">
        <p14:creationId xmlns:p14="http://schemas.microsoft.com/office/powerpoint/2010/main" val="2770370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DC5BE-4F43-F797-319B-5D4F70FE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A0A-D0C3-EBCF-5A44-FFD99DC9C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75723-B9E5-E171-B589-E0EE52336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813BF-7F23-EC16-5ACD-C6244F51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3816-F885-4E3E-AFD8-6619F594DE0E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A4CC7-6F00-FF74-1B07-EE924229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A293B-2525-C260-6F28-2E45FF8C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0BCD-C773-4057-8BA8-4FC0B316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50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5103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00540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2"/>
                </a:solidFill>
              </a:rPr>
              <a:t>CFE-IPU-TWN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  <p:sldLayoutId id="2147483781" r:id="rId27"/>
    <p:sldLayoutId id="2147483782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18/10/relationships/comments" Target="../comments/modernComment_10FE_2E8ED07F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102_FB40E0EA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devtools.intel.com/browse/ASCGA-2232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sdes.intel.com/appstore/article/#/1402388864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hsdes.intel.com/appstore/article/#/15016236163" TargetMode="External"/><Relationship Id="rId3" Type="http://schemas.openxmlformats.org/officeDocument/2006/relationships/hyperlink" Target="https://hsdes.intel.com/appstore/article/#/14022321282" TargetMode="External"/><Relationship Id="rId7" Type="http://schemas.openxmlformats.org/officeDocument/2006/relationships/hyperlink" Target="https://hsdes.intel.com/appstore/article/#/1402240860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hsdes.intel.com/appstore/article/#/15016405046" TargetMode="External"/><Relationship Id="rId5" Type="http://schemas.openxmlformats.org/officeDocument/2006/relationships/hyperlink" Target="https://hsdes.intel.com/appstore/article/#/15016203038" TargetMode="External"/><Relationship Id="rId10" Type="http://schemas.openxmlformats.org/officeDocument/2006/relationships/hyperlink" Target="https://hsdes.intel.com/appstore/article/#/15016608743" TargetMode="External"/><Relationship Id="rId4" Type="http://schemas.openxmlformats.org/officeDocument/2006/relationships/hyperlink" Target="https://hsdes.intel.com/appstore/article/#/18038372532" TargetMode="External"/><Relationship Id="rId9" Type="http://schemas.openxmlformats.org/officeDocument/2006/relationships/hyperlink" Target="https://hsdes.intel.com/appstore/article/#/1402206794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hsdes.intel.com/appstore/article/#/14023573689" TargetMode="External"/><Relationship Id="rId3" Type="http://schemas.openxmlformats.org/officeDocument/2006/relationships/hyperlink" Target="https://hsdes.intel.com/appstore/article/#/15016236163" TargetMode="External"/><Relationship Id="rId7" Type="http://schemas.openxmlformats.org/officeDocument/2006/relationships/hyperlink" Target="https://hsdes.intel.com/appstore/article/#/14023573691" TargetMode="External"/><Relationship Id="rId12" Type="http://schemas.openxmlformats.org/officeDocument/2006/relationships/hyperlink" Target="https://hsdes.intel.com/appstore/article/#/1402356285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sdes.intel.com/appstore/article-one/article/14023560855" TargetMode="External"/><Relationship Id="rId11" Type="http://schemas.openxmlformats.org/officeDocument/2006/relationships/hyperlink" Target="https://hsdes.intel.com/appstore/article/#/14023549521" TargetMode="External"/><Relationship Id="rId5" Type="http://schemas.openxmlformats.org/officeDocument/2006/relationships/hyperlink" Target="https://hsdes.intel.com/appstore/article/#/14023530311" TargetMode="External"/><Relationship Id="rId10" Type="http://schemas.openxmlformats.org/officeDocument/2006/relationships/hyperlink" Target="https://hsdes.intel.com/appstore/article/#/14023560849" TargetMode="External"/><Relationship Id="rId4" Type="http://schemas.openxmlformats.org/officeDocument/2006/relationships/hyperlink" Target="https://hsdes.intel.com/appstore/article/#/14022408608" TargetMode="External"/><Relationship Id="rId9" Type="http://schemas.openxmlformats.org/officeDocument/2006/relationships/hyperlink" Target="https://hsdes.intel.com/appstore/article/#/14023549520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hsdes.intel.com/appstore/article/#/15016203038" TargetMode="External"/><Relationship Id="rId13" Type="http://schemas.openxmlformats.org/officeDocument/2006/relationships/hyperlink" Target="https://hsdes.intel.com/appstore/article/#/14023450724" TargetMode="External"/><Relationship Id="rId3" Type="http://schemas.openxmlformats.org/officeDocument/2006/relationships/hyperlink" Target="https://hsdes.intel.com/appstore/article/#/15016236163" TargetMode="External"/><Relationship Id="rId7" Type="http://schemas.openxmlformats.org/officeDocument/2006/relationships/hyperlink" Target="https://hsdes.intel.com/appstore/article/#/14023462899" TargetMode="External"/><Relationship Id="rId12" Type="http://schemas.openxmlformats.org/officeDocument/2006/relationships/hyperlink" Target="https://hsdes.intel.com/appstore/article/#/1402342924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sdes.intel.com/appstore/article/#/22020477634" TargetMode="External"/><Relationship Id="rId11" Type="http://schemas.openxmlformats.org/officeDocument/2006/relationships/hyperlink" Target="https://hsdes.intel.com/appstore/article/#/14023302313" TargetMode="External"/><Relationship Id="rId5" Type="http://schemas.openxmlformats.org/officeDocument/2006/relationships/hyperlink" Target="https://hsdes.intel.com/appstore/article/#/15016608743" TargetMode="External"/><Relationship Id="rId10" Type="http://schemas.openxmlformats.org/officeDocument/2006/relationships/hyperlink" Target="https://hsdes.intel.com/appstore/article/#/14023313970" TargetMode="External"/><Relationship Id="rId4" Type="http://schemas.openxmlformats.org/officeDocument/2006/relationships/hyperlink" Target="https://hsdes.intel.com/appstore/article/#/14022408608" TargetMode="External"/><Relationship Id="rId9" Type="http://schemas.openxmlformats.org/officeDocument/2006/relationships/hyperlink" Target="https://hsdes.intel.com/appstore/article/#/14022612770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hsdes.intel.com/appstore/article/#/14023302313" TargetMode="External"/><Relationship Id="rId3" Type="http://schemas.openxmlformats.org/officeDocument/2006/relationships/hyperlink" Target="https://hsdes.intel.com/appstore/article/#/15016236163" TargetMode="External"/><Relationship Id="rId7" Type="http://schemas.openxmlformats.org/officeDocument/2006/relationships/hyperlink" Target="https://hsdes.intel.com/appstore/article/#/1402336373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sdes.intel.com/appstore/article/#/15016203038" TargetMode="External"/><Relationship Id="rId5" Type="http://schemas.openxmlformats.org/officeDocument/2006/relationships/hyperlink" Target="https://hsdes.intel.com/appstore/article/#/15016608743" TargetMode="External"/><Relationship Id="rId4" Type="http://schemas.openxmlformats.org/officeDocument/2006/relationships/hyperlink" Target="https://hsdes.intel.com/appstore/article/#/14022408608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hsdes.intel.com/appstore/article/#/15016203038" TargetMode="External"/><Relationship Id="rId3" Type="http://schemas.openxmlformats.org/officeDocument/2006/relationships/hyperlink" Target="https://hsdes.intel.com/appstore/article/#/14022408608" TargetMode="External"/><Relationship Id="rId7" Type="http://schemas.openxmlformats.org/officeDocument/2006/relationships/hyperlink" Target="https://hsdes.intel.com/appstore/article/#/15016608743" TargetMode="External"/><Relationship Id="rId12" Type="http://schemas.openxmlformats.org/officeDocument/2006/relationships/hyperlink" Target="https://hsdes.intel.com/appstore/article/#/1501656987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sdes.intel.com/appstore/article/#/14023131244" TargetMode="External"/><Relationship Id="rId11" Type="http://schemas.openxmlformats.org/officeDocument/2006/relationships/hyperlink" Target="https://hsdes.intel.com/appstore/article/#/15016546584" TargetMode="External"/><Relationship Id="rId5" Type="http://schemas.openxmlformats.org/officeDocument/2006/relationships/hyperlink" Target="https://hsdes.intel.com/appstore/article/#/14023133806" TargetMode="External"/><Relationship Id="rId10" Type="http://schemas.openxmlformats.org/officeDocument/2006/relationships/hyperlink" Target="https://hsdes.intel.com/appstore/article/#/14022935703" TargetMode="External"/><Relationship Id="rId4" Type="http://schemas.openxmlformats.org/officeDocument/2006/relationships/hyperlink" Target="https://hsdes.intel.com/appstore/article/#/14023046835" TargetMode="External"/><Relationship Id="rId9" Type="http://schemas.openxmlformats.org/officeDocument/2006/relationships/hyperlink" Target="https://hsdes.intel.com/appstore/article/#/14022067944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sdes.intel.com/appstore/article/#/1402493095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iki.ith.intel.com/display/ScaleCluster/AutoTriage+Issue+Track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0F6B-BA78-4124-B7BB-EDF271BD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3255341"/>
            <a:ext cx="10972801" cy="1091827"/>
          </a:xfrm>
        </p:spPr>
        <p:txBody>
          <a:bodyPr/>
          <a:lstStyle/>
          <a:p>
            <a:r>
              <a:rPr lang="en-US" altLang="zh-TW" sz="6000"/>
              <a:t>CFE-IPU</a:t>
            </a:r>
            <a:r>
              <a:rPr lang="en-US" altLang="zh-TW" sz="6000">
                <a:solidFill>
                  <a:schemeClr val="bg1"/>
                </a:solidFill>
              </a:rPr>
              <a:t> TW Weekly Update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17831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215A1-3817-A965-7462-8A93E01B0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B8A72EF-BB62-A31F-94A8-F8573E5F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9" y="70931"/>
            <a:ext cx="11548457" cy="1086063"/>
          </a:xfrm>
          <a:solidFill>
            <a:srgbClr val="2872C5"/>
          </a:solidFill>
        </p:spPr>
        <p:txBody>
          <a:bodyPr anchor="ctr" anchorCtr="0"/>
          <a:lstStyle/>
          <a:p>
            <a:r>
              <a:rPr lang="en-US" altLang="zh-TW" sz="360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BKC and Benchtop TC Integration</a:t>
            </a:r>
            <a:endParaRPr lang="en-US" sz="3600">
              <a:solidFill>
                <a:schemeClr val="bg1"/>
              </a:solidFill>
              <a:ea typeface="Intel Clear Light"/>
              <a:cs typeface="Intel Clear Light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003FD9D7-D053-D393-4835-2E3781AE7925}"/>
              </a:ext>
            </a:extLst>
          </p:cNvPr>
          <p:cNvSpPr txBox="1"/>
          <p:nvPr/>
        </p:nvSpPr>
        <p:spPr>
          <a:xfrm>
            <a:off x="173279" y="1156994"/>
            <a:ext cx="1479572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0" tIns="0" rIns="0" bIns="0" numCol="1" spcCol="38100" rtlCol="0" anchor="t" anchorCtr="0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1600" b="1">
                <a:solidFill>
                  <a:schemeClr val="tx2"/>
                </a:solidFill>
                <a:latin typeface="Century Gothic"/>
              </a:rPr>
              <a:t>Program Status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99D63DEE-B833-62BF-B46E-3FA8E0E7C051}"/>
              </a:ext>
            </a:extLst>
          </p:cNvPr>
          <p:cNvSpPr txBox="1"/>
          <p:nvPr/>
        </p:nvSpPr>
        <p:spPr>
          <a:xfrm>
            <a:off x="1795412" y="5569790"/>
            <a:ext cx="2743200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EC3156-CFBF-D1F8-3C24-EE211BE0E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59933"/>
              </p:ext>
            </p:extLst>
          </p:nvPr>
        </p:nvGraphicFramePr>
        <p:xfrm>
          <a:off x="185612" y="1467223"/>
          <a:ext cx="11523789" cy="120986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25116">
                  <a:extLst>
                    <a:ext uri="{9D8B030D-6E8A-4147-A177-3AD203B41FA5}">
                      <a16:colId xmlns:a16="http://schemas.microsoft.com/office/drawing/2014/main" val="2928616154"/>
                    </a:ext>
                  </a:extLst>
                </a:gridCol>
                <a:gridCol w="5195445">
                  <a:extLst>
                    <a:ext uri="{9D8B030D-6E8A-4147-A177-3AD203B41FA5}">
                      <a16:colId xmlns:a16="http://schemas.microsoft.com/office/drawing/2014/main" val="308094884"/>
                    </a:ext>
                  </a:extLst>
                </a:gridCol>
                <a:gridCol w="5103228">
                  <a:extLst>
                    <a:ext uri="{9D8B030D-6E8A-4147-A177-3AD203B41FA5}">
                      <a16:colId xmlns:a16="http://schemas.microsoft.com/office/drawing/2014/main" val="2118304448"/>
                    </a:ext>
                  </a:extLst>
                </a:gridCol>
              </a:tblGrid>
              <a:tr h="25264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Status for this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Plan for this week/TODO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12656"/>
                  </a:ext>
                </a:extLst>
              </a:tr>
              <a:tr h="44786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BKC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Intel Clear"/>
                        </a:rPr>
                        <a:t>Domain owners are reviewing TCs for integration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Intel Clear"/>
                        </a:rPr>
                        <a:t>NA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88527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EGS benchtop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Intel Clear"/>
                        </a:rPr>
                        <a:t>Sundar to provide TCs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10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685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91E7A5-94C4-810A-7BFD-F5C4B9B88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68829"/>
              </p:ext>
            </p:extLst>
          </p:nvPr>
        </p:nvGraphicFramePr>
        <p:xfrm>
          <a:off x="4375183" y="3198760"/>
          <a:ext cx="5591157" cy="2983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719">
                  <a:extLst>
                    <a:ext uri="{9D8B030D-6E8A-4147-A177-3AD203B41FA5}">
                      <a16:colId xmlns:a16="http://schemas.microsoft.com/office/drawing/2014/main" val="3666877565"/>
                    </a:ext>
                  </a:extLst>
                </a:gridCol>
                <a:gridCol w="1863719">
                  <a:extLst>
                    <a:ext uri="{9D8B030D-6E8A-4147-A177-3AD203B41FA5}">
                      <a16:colId xmlns:a16="http://schemas.microsoft.com/office/drawing/2014/main" val="2326503697"/>
                    </a:ext>
                  </a:extLst>
                </a:gridCol>
                <a:gridCol w="1863719">
                  <a:extLst>
                    <a:ext uri="{9D8B030D-6E8A-4147-A177-3AD203B41FA5}">
                      <a16:colId xmlns:a16="http://schemas.microsoft.com/office/drawing/2014/main" val="309037548"/>
                    </a:ext>
                  </a:extLst>
                </a:gridCol>
              </a:tblGrid>
              <a:tr h="24316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effectLst/>
                          <a:latin typeface="+mn-lt"/>
                          <a:ea typeface="PMingLiU"/>
                          <a:cs typeface="Aptos" panose="020B0004020202020204" pitchFamily="34" charset="0"/>
                        </a:rPr>
                        <a:t>Domain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effectLst/>
                          <a:latin typeface="+mn-lt"/>
                          <a:ea typeface="PMingLiU"/>
                          <a:cs typeface="Aptos" panose="020B0004020202020204" pitchFamily="34" charset="0"/>
                        </a:rPr>
                        <a:t>TC Counts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effectLst/>
                          <a:latin typeface="+mn-lt"/>
                          <a:ea typeface="PMingLiU"/>
                          <a:cs typeface="Aptos" panose="020B0004020202020204" pitchFamily="34" charset="0"/>
                        </a:rPr>
                        <a:t>Readiness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237202"/>
                  </a:ext>
                </a:extLst>
              </a:tr>
              <a:tr h="24316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 i="0" u="none" strike="noStrike" cap="none" spc="0" baseline="0" err="1"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Io_pcie</a:t>
                      </a:r>
                      <a:endParaRPr lang="en-US" sz="1000" b="1" i="0" u="none" strike="noStrike" cap="none" spc="0" baseline="0"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b="0" i="0" u="none" strike="noStrike" cap="none" spc="0" baseline="0">
                          <a:solidFill>
                            <a:srgbClr val="242424"/>
                          </a:solidFill>
                          <a:effectLst/>
                          <a:uFillTx/>
                          <a:latin typeface="Century Gothic"/>
                          <a:ea typeface="PMingLiU"/>
                          <a:cs typeface="Aptos" panose="020B0004020202020204" pitchFamily="34" charset="0"/>
                          <a:sym typeface="Intel Clear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b="0" i="0" u="none" strike="noStrike" cap="none" spc="0" baseline="0">
                          <a:solidFill>
                            <a:srgbClr val="242424"/>
                          </a:solidFill>
                          <a:effectLst/>
                          <a:uFillTx/>
                          <a:latin typeface="Century Gothic"/>
                          <a:ea typeface="PMingLiU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8085353"/>
                  </a:ext>
                </a:extLst>
              </a:tr>
              <a:tr h="24316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 i="0" u="none" strike="noStrike" cap="none" spc="0" baseline="0"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manageability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b="0" i="0" u="none" strike="noStrike" cap="none" spc="0" baseline="0">
                          <a:solidFill>
                            <a:srgbClr val="242424"/>
                          </a:solidFill>
                          <a:effectLst/>
                          <a:uFillTx/>
                          <a:latin typeface="Century Gothic"/>
                          <a:ea typeface="PMingLiU"/>
                          <a:cs typeface="Aptos" panose="020B0004020202020204" pitchFamily="34" charset="0"/>
                          <a:sym typeface="Intel Clear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b="0" i="0" u="none" strike="noStrike" cap="none" spc="0" baseline="0">
                          <a:solidFill>
                            <a:srgbClr val="242424"/>
                          </a:solidFill>
                          <a:effectLst/>
                          <a:uFillTx/>
                          <a:latin typeface="Century Gothic"/>
                          <a:ea typeface="PMingLiU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4167721"/>
                  </a:ext>
                </a:extLst>
              </a:tr>
              <a:tr h="24316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 i="0" u="none" strike="noStrike" cap="none" spc="0" baseline="0"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Memory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15</a:t>
                      </a:r>
                      <a:endParaRPr lang="en-US" sz="800">
                        <a:effectLst/>
                        <a:latin typeface="Century Gothic"/>
                        <a:ea typeface="PMingLiU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0</a:t>
                      </a:r>
                      <a:endParaRPr lang="en-US" sz="800">
                        <a:effectLst/>
                        <a:latin typeface="Century Gothic"/>
                        <a:ea typeface="PMingLiU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7513346"/>
                  </a:ext>
                </a:extLst>
              </a:tr>
              <a:tr h="24316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 i="0" u="none" strike="noStrike" cap="none" spc="0" baseline="0" err="1"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power_and_perf</a:t>
                      </a:r>
                      <a:endParaRPr lang="en-US" sz="1000" b="1" i="0" u="none" strike="noStrike" cap="none" spc="0" baseline="0"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1422867"/>
                  </a:ext>
                </a:extLst>
              </a:tr>
              <a:tr h="25251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 i="0" u="none" strike="noStrike" cap="none" spc="0" baseline="0" err="1"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power_management</a:t>
                      </a:r>
                      <a:endParaRPr lang="en-US" sz="1000" b="1" i="0" u="none" strike="noStrike" cap="none" spc="0" baseline="0"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5928411"/>
                  </a:ext>
                </a:extLst>
              </a:tr>
              <a:tr h="25251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 i="0" u="none" strike="noStrike" cap="none" spc="0" baseline="0" err="1"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processor_core</a:t>
                      </a:r>
                      <a:endParaRPr lang="en-US" sz="1000" b="1" i="0" u="none" strike="noStrike" cap="none" spc="0" baseline="0"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242424"/>
                          </a:solidFill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3</a:t>
                      </a:r>
                      <a:endParaRPr lang="en-US" sz="800">
                        <a:effectLst/>
                        <a:latin typeface="Century Gothic"/>
                        <a:ea typeface="PMingLiU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4745295"/>
                  </a:ext>
                </a:extLst>
              </a:tr>
              <a:tr h="25251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 i="0" u="none" strike="noStrike" cap="none" spc="0" baseline="0" err="1"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ras</a:t>
                      </a:r>
                      <a:endParaRPr lang="en-US" sz="1000" b="1" i="0" u="none" strike="noStrike" cap="none" spc="0" baseline="0"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753060"/>
                  </a:ext>
                </a:extLst>
              </a:tr>
              <a:tr h="25251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 i="0" u="none" strike="noStrike" cap="none" spc="0" baseline="0" err="1"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security.sgx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4323551"/>
                  </a:ext>
                </a:extLst>
              </a:tr>
              <a:tr h="25251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 i="0" u="none" strike="noStrike" cap="none" spc="0" baseline="0" err="1"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sw_fw_update.seamless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1949114"/>
                  </a:ext>
                </a:extLst>
              </a:tr>
              <a:tr h="25251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 i="0" u="none" strike="noStrike" cap="none" spc="0" baseline="0"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virtualization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/>
                          <a:ea typeface="PMingLiU"/>
                          <a:cs typeface="Aptos" panose="020B000402020202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4389817"/>
                  </a:ext>
                </a:extLst>
              </a:tr>
              <a:tr h="25251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 i="1" u="none" strike="noStrike" cap="none" spc="0" baseline="0"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Total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 i="1">
                          <a:effectLst/>
                          <a:highlight>
                            <a:srgbClr val="FFFF00"/>
                          </a:highlight>
                          <a:latin typeface="Century Gothic"/>
                          <a:ea typeface="PMingLiU"/>
                        </a:rPr>
                        <a:t>108</a:t>
                      </a:r>
                      <a:endParaRPr 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 i="1">
                          <a:effectLst/>
                          <a:highlight>
                            <a:srgbClr val="FFFF00"/>
                          </a:highlight>
                          <a:latin typeface="Century Gothic"/>
                          <a:ea typeface="PMingLiU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37664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3C1D63-DE3B-F6D1-405E-EAC73ABC91F0}"/>
              </a:ext>
            </a:extLst>
          </p:cNvPr>
          <p:cNvSpPr txBox="1"/>
          <p:nvPr/>
        </p:nvSpPr>
        <p:spPr>
          <a:xfrm>
            <a:off x="285750" y="3133812"/>
            <a:ext cx="3404778" cy="91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91440" tIns="45720" rIns="91440" bIns="45720" anchor="t">
            <a:spAutoFit/>
          </a:bodyPr>
          <a:lstStyle/>
          <a:p>
            <a:pPr marL="0" marR="0"/>
            <a:r>
              <a:rPr lang="en-US" sz="1100" kern="100">
                <a:ea typeface="PMingLiU"/>
                <a:cs typeface="Times New Roman"/>
              </a:rPr>
              <a:t>P</a:t>
            </a:r>
            <a:r>
              <a:rPr lang="en-US" sz="1100" kern="100">
                <a:effectLst/>
                <a:ea typeface="PMingLiU"/>
                <a:cs typeface="Times New Roman"/>
              </a:rPr>
              <a:t>lan to start BKC TCs with below criteria: (</a:t>
            </a:r>
            <a:r>
              <a:rPr lang="en-US" sz="1100" kern="100">
                <a:highlight>
                  <a:srgbClr val="FFFF00"/>
                </a:highlight>
                <a:ea typeface="PMingLiU"/>
                <a:cs typeface="Times New Roman"/>
              </a:rPr>
              <a:t>108</a:t>
            </a:r>
            <a:r>
              <a:rPr lang="en-US" sz="1100" kern="100">
                <a:ea typeface="PMingLiU"/>
                <a:cs typeface="Times New Roman"/>
              </a:rPr>
              <a:t>/738</a:t>
            </a:r>
            <a:r>
              <a:rPr lang="en-US" sz="1100" kern="100">
                <a:effectLst/>
                <a:ea typeface="PMingLiU"/>
                <a:cs typeface="Times New Roman"/>
              </a:rPr>
              <a:t>)</a:t>
            </a:r>
          </a:p>
          <a:p>
            <a:pPr marL="342900" marR="0" lvl="0" indent="-342900" algn="dist">
              <a:lnSpc>
                <a:spcPts val="120"/>
              </a:lnSpc>
              <a:buFont typeface="Symbol" panose="05050102010706020507" pitchFamily="18" charset="2"/>
              <a:buChar char=""/>
            </a:pPr>
            <a:r>
              <a:rPr lang="en-US" sz="1100" b="1" err="1">
                <a:effectLst/>
                <a:ea typeface="PMingLiU"/>
                <a:cs typeface="Times New Roman"/>
              </a:rPr>
              <a:t>automation_potential</a:t>
            </a:r>
            <a:r>
              <a:rPr lang="en-US" sz="1100" b="1">
                <a:effectLst/>
                <a:ea typeface="PMingLiU"/>
                <a:cs typeface="Times New Roman"/>
              </a:rPr>
              <a:t>: </a:t>
            </a:r>
            <a:r>
              <a:rPr lang="en-US" sz="1100">
                <a:effectLst/>
                <a:ea typeface="PMingLiU"/>
                <a:cs typeface="Times New Roman"/>
              </a:rPr>
              <a:t>Fully Automate</a:t>
            </a:r>
          </a:p>
          <a:p>
            <a:pPr marL="342900" marR="0" lvl="0" indent="-342900" algn="dist">
              <a:lnSpc>
                <a:spcPts val="1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sz="1100" b="1" err="1">
                <a:effectLst/>
                <a:ea typeface="PMingLiU"/>
                <a:cs typeface="Times New Roman"/>
              </a:rPr>
              <a:t>operating_system</a:t>
            </a:r>
            <a:r>
              <a:rPr lang="en-US" sz="1100" b="1">
                <a:effectLst/>
                <a:ea typeface="PMingLiU"/>
                <a:cs typeface="Times New Roman"/>
              </a:rPr>
              <a:t>: </a:t>
            </a:r>
            <a:r>
              <a:rPr lang="en-US" sz="1100">
                <a:effectLst/>
                <a:ea typeface="PMingLiU"/>
                <a:cs typeface="Times New Roman"/>
              </a:rPr>
              <a:t>Non Windows</a:t>
            </a:r>
          </a:p>
          <a:p>
            <a:pPr marL="342900" indent="-342900" algn="dist">
              <a:lnSpc>
                <a:spcPts val="1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sz="1100" b="1" err="1">
                <a:ea typeface="PMingLiU"/>
                <a:cs typeface="Times New Roman"/>
              </a:rPr>
              <a:t>test_steps</a:t>
            </a:r>
            <a:r>
              <a:rPr lang="en-US" sz="1100">
                <a:ea typeface="PMingLiU"/>
                <a:cs typeface="Times New Roman"/>
              </a:rPr>
              <a:t>: With clear test steps</a:t>
            </a:r>
          </a:p>
        </p:txBody>
      </p:sp>
    </p:spTree>
    <p:extLst>
      <p:ext uri="{BB962C8B-B14F-4D97-AF65-F5344CB8AC3E}">
        <p14:creationId xmlns:p14="http://schemas.microsoft.com/office/powerpoint/2010/main" val="1031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B3D2B-A6BF-9AC4-AA10-3BE7F049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41B816-C744-6E42-FC18-BC29BF9B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9" y="70931"/>
            <a:ext cx="11548457" cy="1086063"/>
          </a:xfrm>
          <a:solidFill>
            <a:srgbClr val="2872C5"/>
          </a:solidFill>
        </p:spPr>
        <p:txBody>
          <a:bodyPr anchor="ctr" anchorCtr="0"/>
          <a:lstStyle/>
          <a:p>
            <a:r>
              <a:rPr lang="en-US" altLang="zh-TW" sz="360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Case Study: Stop on Failure for Memory Debug</a:t>
            </a:r>
            <a:endParaRPr lang="en-US" sz="3600">
              <a:solidFill>
                <a:schemeClr val="bg1"/>
              </a:solidFill>
              <a:ea typeface="Intel Clear Light"/>
              <a:cs typeface="Intel Clear Ligh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2A63AE2-7E04-4D33-A4ED-696C140E51E2}"/>
              </a:ext>
            </a:extLst>
          </p:cNvPr>
          <p:cNvSpPr txBox="1"/>
          <p:nvPr/>
        </p:nvSpPr>
        <p:spPr>
          <a:xfrm>
            <a:off x="1795412" y="5569790"/>
            <a:ext cx="2743200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5B8BD4-6D28-7808-39B3-F2B6C3CF8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70752"/>
              </p:ext>
            </p:extLst>
          </p:nvPr>
        </p:nvGraphicFramePr>
        <p:xfrm>
          <a:off x="5805992" y="1311600"/>
          <a:ext cx="5820833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0833">
                  <a:extLst>
                    <a:ext uri="{9D8B030D-6E8A-4147-A177-3AD203B41FA5}">
                      <a16:colId xmlns:a16="http://schemas.microsoft.com/office/drawing/2014/main" val="80634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import subprocess</a:t>
                      </a:r>
                    </a:p>
                    <a:p>
                      <a:pPr algn="l"/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itp.log('/home/{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idsid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}/{node}_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pythonsv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_{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formatted_date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}_showerrors.log')</a:t>
                      </a:r>
                    </a:p>
                    <a:p>
                      <a:pPr algn="l"/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subprocess.run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(['cat', '/home/{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idsid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}/{node}_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pythonsv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_{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formatted_date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}_showerrors.log'])</a:t>
                      </a:r>
                    </a:p>
                    <a:p>
                      <a:pPr algn="l"/>
                      <a:b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</a:b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import 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graniterapids.mc.gnrMcUtils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as mu</a:t>
                      </a:r>
                    </a:p>
                    <a:p>
                      <a:pPr algn="l"/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mu.show_errors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nolog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()</a:t>
                      </a:r>
                    </a:p>
                    <a:p>
                      <a:pPr algn="l"/>
                      <a:b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</a:b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sv.sockets.soc.ddrphy.logregisters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('/home/{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idsid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}/{node}_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pythonsv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_{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formatted_date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}_ddrphy.log')</a:t>
                      </a:r>
                    </a:p>
                    <a:p>
                      <a:pPr algn="l"/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subprocess.run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(['cat', '/home/{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idsid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}/{node}_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pythonsv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_{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formatted_date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}_ddrphy.log'])</a:t>
                      </a:r>
                    </a:p>
                    <a:p>
                      <a:pPr algn="l"/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sv.sockets.soc.memss.logregisters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('/home/{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idsid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}/{node}_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pythonsv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_{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formatted_date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}_ddrmemss.log')</a:t>
                      </a:r>
                    </a:p>
                    <a:p>
                      <a:pPr algn="l"/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subprocess.run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(['cat', '/home/{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idsid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}/{node}_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pythonsv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_{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formatted_date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}_ddrmemss.log'])</a:t>
                      </a:r>
                    </a:p>
                    <a:p>
                      <a:pPr algn="l"/>
                      <a:b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</a:b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from {platform}.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toolext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import 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status_scope</a:t>
                      </a:r>
                      <a:endParaRPr lang="en-US" sz="1000" b="1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/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status_scope.run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(collectors=['</a:t>
                      </a:r>
                      <a:r>
                        <a:rPr lang="en-US" sz="1000" b="1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namednodes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'], analyzers=["auto"])</a:t>
                      </a:r>
                    </a:p>
                    <a:p>
                      <a:pPr algn="l"/>
                      <a:b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</a:b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halt()</a:t>
                      </a:r>
                    </a:p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21076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7CF5551-A627-8AC2-E9A6-C8032B9E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0" y="4444420"/>
            <a:ext cx="7058040" cy="17345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9FA6A2-140C-71E5-8740-4361F1F9F8D7}"/>
              </a:ext>
            </a:extLst>
          </p:cNvPr>
          <p:cNvSpPr txBox="1"/>
          <p:nvPr/>
        </p:nvSpPr>
        <p:spPr>
          <a:xfrm>
            <a:off x="442450" y="1455174"/>
            <a:ext cx="5043949" cy="3280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Monitor registers fo</a:t>
            </a:r>
            <a:r>
              <a:rPr lang="en-US" sz="1400" kern="100">
                <a:ea typeface="PMingLiU" panose="02020500000000000000" pitchFamily="18" charset="-120"/>
                <a:cs typeface="Times New Roman" panose="02020603050405020304" pitchFamily="18" charset="0"/>
              </a:rPr>
              <a:t>r SUTs </a:t>
            </a:r>
            <a:r>
              <a:rPr lang="en-US" sz="1400" kern="10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through Prometheus.</a:t>
            </a:r>
          </a:p>
          <a:p>
            <a:pPr marL="742950" marR="0" lvl="1" indent="-28575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i="1" kern="100" err="1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ras_mc_shadow_cor_err_count</a:t>
            </a:r>
            <a:endParaRPr lang="en-US" sz="1400" i="1" kern="10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i="1" kern="100" err="1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ras_mc_shadow_uc_bit_set</a:t>
            </a:r>
            <a:endParaRPr lang="en-US" sz="1400" i="1" kern="10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400" kern="100" err="1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PythonSV</a:t>
            </a:r>
            <a:r>
              <a:rPr lang="en-US" sz="1400" kern="10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commands will be run on SUTs if above condition met.</a:t>
            </a:r>
            <a:r>
              <a:rPr lang="zh-TW" altLang="en-US" sz="1400" kern="10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10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Please see </a:t>
            </a:r>
            <a:r>
              <a:rPr lang="en-US" altLang="zh-TW" sz="1400" kern="100" err="1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PythonSV</a:t>
            </a:r>
            <a:r>
              <a:rPr lang="en-US" altLang="zh-TW" sz="1400" kern="10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commands in right-hand side.</a:t>
            </a:r>
            <a:endParaRPr lang="en-US" sz="1400" kern="10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Currently only for </a:t>
            </a:r>
            <a:r>
              <a:rPr lang="en-US" sz="1400" kern="100">
                <a:effectLst/>
                <a:highlight>
                  <a:srgbClr val="FFFF00"/>
                </a:highlight>
                <a:ea typeface="PMingLiU" panose="02020500000000000000" pitchFamily="18" charset="-120"/>
                <a:cs typeface="Times New Roman" panose="02020603050405020304" pitchFamily="18" charset="0"/>
              </a:rPr>
              <a:t>memory debug</a:t>
            </a:r>
            <a:r>
              <a:rPr lang="en-US" sz="1400" kern="10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. Can be extended for more use cases.</a:t>
            </a:r>
          </a:p>
          <a:p>
            <a:pPr marL="342900" marR="0" lvl="0" indent="-342900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Support BHS (GNR-AP/SP and SRF-AP/SP)</a:t>
            </a:r>
          </a:p>
          <a:p>
            <a:pPr marL="342900" marR="0" lvl="0" indent="-342900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400" kern="10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Send Teams notification in real time.</a:t>
            </a:r>
          </a:p>
          <a:p>
            <a:pPr marL="342900" lvl="3" indent="-342900" defTabSz="24383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kern="100">
              <a:ea typeface="PMingLiU"/>
              <a:cs typeface="Times New Roman"/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ACC8919-B403-BFED-B2CF-3F44C5CA3834}"/>
              </a:ext>
            </a:extLst>
          </p:cNvPr>
          <p:cNvSpPr/>
          <p:nvPr/>
        </p:nvSpPr>
        <p:spPr>
          <a:xfrm>
            <a:off x="5397906" y="2507296"/>
            <a:ext cx="328815" cy="32200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3100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4187DC-B414-4A76-C116-7820C51F90E4}"/>
              </a:ext>
            </a:extLst>
          </p:cNvPr>
          <p:cNvSpPr txBox="1"/>
          <p:nvPr/>
        </p:nvSpPr>
        <p:spPr>
          <a:xfrm>
            <a:off x="12859809" y="3219423"/>
            <a:ext cx="5136598" cy="3570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chemeClr val="bg1"/>
                </a:solidFill>
              </a:rPr>
              <a:t>Comparison of efficiency to the other platforms</a:t>
            </a:r>
            <a:endParaRPr lang="en-US">
              <a:solidFill>
                <a:schemeClr val="bg1"/>
              </a:solidFill>
            </a:endParaRPr>
          </a:p>
          <a:p>
            <a:pPr marL="285750" marR="0" indent="-28575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b="1">
                <a:solidFill>
                  <a:schemeClr val="bg1"/>
                </a:solidFill>
              </a:rPr>
              <a:t>340.2x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400">
                <a:solidFill>
                  <a:schemeClr val="bg1"/>
                </a:solidFill>
              </a:rPr>
              <a:t>improvement in efficiency reduced the median time from system delivery(RDY) to execution tests(EXC), from 19hrs to </a:t>
            </a:r>
            <a:r>
              <a:rPr lang="en-US" sz="1400" b="1">
                <a:solidFill>
                  <a:schemeClr val="bg1"/>
                </a:solidFill>
              </a:rPr>
              <a:t>201 secs</a:t>
            </a:r>
            <a:r>
              <a:rPr lang="en-US" sz="1400">
                <a:solidFill>
                  <a:schemeClr val="bg1"/>
                </a:solidFill>
              </a:rPr>
              <a:t>.</a:t>
            </a:r>
          </a:p>
          <a:p>
            <a:pPr marL="285750" marR="0" indent="-28575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b="1">
                <a:solidFill>
                  <a:schemeClr val="bg1"/>
                </a:solidFill>
              </a:rPr>
              <a:t>0 waiting time </a:t>
            </a:r>
            <a:r>
              <a:rPr lang="en-US" sz="1400">
                <a:solidFill>
                  <a:schemeClr val="bg1"/>
                </a:solidFill>
              </a:rPr>
              <a:t>for results of </a:t>
            </a:r>
            <a:r>
              <a:rPr lang="en-US" sz="1400" err="1">
                <a:solidFill>
                  <a:schemeClr val="bg1"/>
                </a:solidFill>
              </a:rPr>
              <a:t>PythonSV</a:t>
            </a:r>
            <a:r>
              <a:rPr lang="en-US" sz="1400">
                <a:solidFill>
                  <a:schemeClr val="bg1"/>
                </a:solidFill>
              </a:rPr>
              <a:t> log collecting.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chemeClr val="bg1"/>
                </a:solidFill>
              </a:rPr>
              <a:t>And we can expect that</a:t>
            </a:r>
          </a:p>
          <a:p>
            <a:pPr marL="285750" indent="-285750" defTabSz="24383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1"/>
                </a:solidFill>
              </a:rPr>
              <a:t>214.9x</a:t>
            </a:r>
            <a:r>
              <a:rPr lang="en-US" sz="1800">
                <a:solidFill>
                  <a:schemeClr val="bg1"/>
                </a:solidFill>
              </a:rPr>
              <a:t> </a:t>
            </a:r>
            <a:r>
              <a:rPr lang="en-US" sz="1400">
                <a:solidFill>
                  <a:schemeClr val="bg1"/>
                </a:solidFill>
              </a:rPr>
              <a:t>from test completed(COM) to execute the next tests automatically(RDY)</a:t>
            </a:r>
          </a:p>
          <a:p>
            <a:pPr marL="285750" marR="0" indent="-28575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b="1">
                <a:solidFill>
                  <a:schemeClr val="bg1"/>
                </a:solidFill>
              </a:rPr>
              <a:t>232.8x</a:t>
            </a:r>
            <a:r>
              <a:rPr lang="en-US" sz="1400">
                <a:solidFill>
                  <a:schemeClr val="bg1"/>
                </a:solidFill>
              </a:rPr>
              <a:t> from triage (RER) to resuming execution tests(EXC)</a:t>
            </a:r>
          </a:p>
          <a:p>
            <a:pPr marL="285750" indent="-285750" defTabSz="24383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1"/>
                </a:solidFill>
              </a:rPr>
              <a:t>0 time-consumption </a:t>
            </a:r>
            <a:r>
              <a:rPr lang="en-US" sz="1400">
                <a:solidFill>
                  <a:schemeClr val="bg1"/>
                </a:solidFill>
              </a:rPr>
              <a:t>to create the generic HSD for </a:t>
            </a:r>
            <a:r>
              <a:rPr lang="en-US" sz="1400" err="1">
                <a:solidFill>
                  <a:schemeClr val="bg1"/>
                </a:solidFill>
              </a:rPr>
              <a:t>NotReady</a:t>
            </a:r>
            <a:r>
              <a:rPr lang="en-US" sz="1400">
                <a:solidFill>
                  <a:schemeClr val="bg1"/>
                </a:solidFill>
              </a:rPr>
              <a:t> Nodes. (Save 4 hour/day for Triage engineers*)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>
              <a:solidFill>
                <a:schemeClr val="bg1"/>
              </a:solidFill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33571-94B4-10EA-95D6-9B90BA3EB884}"/>
              </a:ext>
            </a:extLst>
          </p:cNvPr>
          <p:cNvSpPr txBox="1"/>
          <p:nvPr/>
        </p:nvSpPr>
        <p:spPr>
          <a:xfrm>
            <a:off x="222132" y="6273094"/>
            <a:ext cx="3554417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>
                <a:solidFill>
                  <a:schemeClr val="tx1">
                    <a:lumMod val="65000"/>
                  </a:schemeClr>
                </a:solidFill>
              </a:rPr>
              <a:t>The statistics is based on the data from 24,7/01-25,02/11</a:t>
            </a:r>
            <a:endParaRPr kumimoji="0" lang="en-US" sz="1050" b="0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BCE61E-8916-E293-E3B9-1973FE0FB55A}"/>
              </a:ext>
            </a:extLst>
          </p:cNvPr>
          <p:cNvGrpSpPr/>
          <p:nvPr/>
        </p:nvGrpSpPr>
        <p:grpSpPr>
          <a:xfrm>
            <a:off x="6380357" y="1059813"/>
            <a:ext cx="7111416" cy="4924425"/>
            <a:chOff x="6047919" y="1679932"/>
            <a:chExt cx="4275465" cy="49244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ECD28B-6AEB-9FF5-0C47-27A2FBAD0247}"/>
                </a:ext>
              </a:extLst>
            </p:cNvPr>
            <p:cNvSpPr txBox="1"/>
            <p:nvPr/>
          </p:nvSpPr>
          <p:spPr>
            <a:xfrm>
              <a:off x="6047919" y="1679932"/>
              <a:ext cx="3591917" cy="49244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2438338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b="1"/>
                <a:t>Significant speed-up achievements : </a:t>
              </a:r>
              <a:r>
                <a:rPr lang="en-US" sz="1600" b="1">
                  <a:solidFill>
                    <a:schemeClr val="bg1"/>
                  </a:solidFill>
                </a:rPr>
                <a:t>Overall gets </a:t>
              </a:r>
              <a:r>
                <a:rPr lang="en-US" sz="1600" b="1">
                  <a:solidFill>
                    <a:srgbClr val="FF0000"/>
                  </a:solidFill>
                </a:rPr>
                <a:t>99.7%</a:t>
              </a:r>
              <a:r>
                <a:rPr lang="en-US" sz="1600" b="1"/>
                <a:t> more efficient:</a:t>
              </a:r>
            </a:p>
            <a:p>
              <a:pPr marL="342900" indent="-342900" defTabSz="2438338">
                <a:lnSpc>
                  <a:spcPct val="100000"/>
                </a:lnSpc>
                <a:spcBef>
                  <a:spcPts val="0"/>
                </a:spcBef>
                <a:buFont typeface="Arial"/>
                <a:buChar char="•"/>
              </a:pPr>
              <a:r>
                <a:rPr lang="en-US"/>
                <a:t> </a:t>
              </a:r>
              <a:r>
                <a:rPr lang="en-US">
                  <a:solidFill>
                    <a:srgbClr val="FF0000"/>
                  </a:solidFill>
                </a:rPr>
                <a:t>464x</a:t>
              </a:r>
              <a:r>
                <a:rPr lang="en-US"/>
                <a:t> </a:t>
              </a:r>
              <a:r>
                <a:rPr lang="en-US" sz="2000"/>
                <a:t>in </a:t>
              </a:r>
              <a:r>
                <a:rPr lang="en-US" sz="2000">
                  <a:solidFill>
                    <a:schemeClr val="bg2"/>
                  </a:solidFill>
                </a:rPr>
                <a:t>Ready</a:t>
              </a:r>
              <a:r>
                <a:rPr lang="zh-TW" altLang="en-US" sz="2000">
                  <a:solidFill>
                    <a:schemeClr val="bg2"/>
                  </a:solidFill>
                </a:rPr>
                <a:t> </a:t>
              </a:r>
              <a:r>
                <a:rPr lang="en-US" altLang="zh-TW" sz="2000">
                  <a:solidFill>
                    <a:schemeClr val="bg2"/>
                  </a:solidFill>
                </a:rPr>
                <a:t>(RDY)</a:t>
              </a:r>
              <a:r>
                <a:rPr lang="en-US" sz="2000"/>
                <a:t> states transition</a:t>
              </a:r>
              <a:endParaRPr lang="en-US"/>
            </a:p>
            <a:p>
              <a:pPr defTabSz="2438338">
                <a:lnSpc>
                  <a:spcPct val="100000"/>
                </a:lnSpc>
                <a:spcBef>
                  <a:spcPts val="0"/>
                </a:spcBef>
              </a:pPr>
              <a:endParaRPr lang="en-US"/>
            </a:p>
            <a:p>
              <a:pPr marL="342900" indent="-342900" defTabSz="2438338">
                <a:lnSpc>
                  <a:spcPct val="100000"/>
                </a:lnSpc>
                <a:spcBef>
                  <a:spcPts val="0"/>
                </a:spcBef>
                <a:buFont typeface="Arial"/>
                <a:buChar char="•"/>
              </a:pPr>
              <a:r>
                <a:rPr lang="en-US">
                  <a:solidFill>
                    <a:srgbClr val="FF0000"/>
                  </a:solidFill>
                </a:rPr>
                <a:t>40</a:t>
              </a:r>
              <a:r>
                <a:rPr lang="en-US" altLang="zh-TW">
                  <a:solidFill>
                    <a:srgbClr val="FF0000"/>
                  </a:solidFill>
                </a:rPr>
                <a:t>8</a:t>
              </a:r>
              <a:r>
                <a:rPr lang="en-US">
                  <a:solidFill>
                    <a:srgbClr val="FF0000"/>
                  </a:solidFill>
                </a:rPr>
                <a:t>x</a:t>
              </a:r>
              <a:r>
                <a:rPr lang="en-US"/>
                <a:t> </a:t>
              </a:r>
              <a:r>
                <a:rPr lang="en-US" sz="2000"/>
                <a:t>in </a:t>
              </a:r>
              <a:r>
                <a:rPr lang="en-US" sz="2000" err="1">
                  <a:solidFill>
                    <a:schemeClr val="bg2"/>
                  </a:solidFill>
                </a:rPr>
                <a:t>ReRun</a:t>
              </a:r>
              <a:r>
                <a:rPr lang="zh-TW" altLang="en-US" sz="2000">
                  <a:solidFill>
                    <a:schemeClr val="bg2"/>
                  </a:solidFill>
                </a:rPr>
                <a:t> </a:t>
              </a:r>
              <a:r>
                <a:rPr lang="en-US" altLang="zh-TW" sz="2000">
                  <a:solidFill>
                    <a:schemeClr val="bg2"/>
                  </a:solidFill>
                </a:rPr>
                <a:t>(RER)</a:t>
              </a:r>
              <a:r>
                <a:rPr lang="en-US" sz="2000"/>
                <a:t> states transition</a:t>
              </a:r>
              <a:endParaRPr lang="en-US"/>
            </a:p>
            <a:p>
              <a:pPr lvl="1" defTabSz="2438338">
                <a:lnSpc>
                  <a:spcPct val="100000"/>
                </a:lnSpc>
                <a:spcBef>
                  <a:spcPts val="0"/>
                </a:spcBef>
              </a:pPr>
              <a:r>
                <a:rPr lang="en-US"/>
                <a:t>         </a:t>
              </a:r>
              <a:r>
                <a:rPr lang="en-US" sz="2000"/>
                <a:t>24.8 </a:t>
              </a:r>
              <a:r>
                <a:rPr lang="en-US" sz="2000" err="1"/>
                <a:t>hrs</a:t>
              </a:r>
              <a:r>
                <a:rPr lang="en-US" sz="2000"/>
                <a:t>                          </a:t>
              </a:r>
              <a:r>
                <a:rPr lang="en-US" sz="2000" b="1">
                  <a:highlight>
                    <a:srgbClr val="FFFF00"/>
                  </a:highlight>
                </a:rPr>
                <a:t>219 </a:t>
              </a:r>
              <a:r>
                <a:rPr lang="en-US" sz="2000">
                  <a:highlight>
                    <a:srgbClr val="FFFF00"/>
                  </a:highlight>
                </a:rPr>
                <a:t>seconds</a:t>
              </a:r>
            </a:p>
            <a:p>
              <a:pPr marL="342900" indent="-342900" defTabSz="2438338">
                <a:lnSpc>
                  <a:spcPct val="100000"/>
                </a:lnSpc>
                <a:spcBef>
                  <a:spcPts val="0"/>
                </a:spcBef>
                <a:buFont typeface="Arial"/>
                <a:buChar char="•"/>
              </a:pPr>
              <a:r>
                <a:rPr lang="en-US">
                  <a:solidFill>
                    <a:srgbClr val="FF0000"/>
                  </a:solidFill>
                </a:rPr>
                <a:t>307x</a:t>
              </a:r>
              <a:r>
                <a:rPr lang="en-US"/>
                <a:t> </a:t>
              </a:r>
              <a:r>
                <a:rPr lang="en-US" sz="2000"/>
                <a:t>in </a:t>
              </a:r>
              <a:r>
                <a:rPr lang="en-US" sz="2000">
                  <a:solidFill>
                    <a:schemeClr val="bg2"/>
                  </a:solidFill>
                </a:rPr>
                <a:t>Complete</a:t>
              </a:r>
              <a:r>
                <a:rPr lang="zh-TW" altLang="en-US" sz="2000">
                  <a:solidFill>
                    <a:schemeClr val="bg2"/>
                  </a:solidFill>
                </a:rPr>
                <a:t> </a:t>
              </a:r>
              <a:r>
                <a:rPr lang="en-US" altLang="zh-TW" sz="2000">
                  <a:solidFill>
                    <a:schemeClr val="bg2"/>
                  </a:solidFill>
                </a:rPr>
                <a:t>(COM)</a:t>
              </a:r>
              <a:r>
                <a:rPr lang="en-US" sz="2000"/>
                <a:t> states transition</a:t>
              </a:r>
              <a:endParaRPr lang="en-US"/>
            </a:p>
            <a:p>
              <a:pPr defTabSz="2438338">
                <a:lnSpc>
                  <a:spcPct val="100000"/>
                </a:lnSpc>
                <a:spcBef>
                  <a:spcPts val="0"/>
                </a:spcBef>
              </a:pPr>
              <a:r>
                <a:rPr lang="en-US"/>
                <a:t>         </a:t>
              </a:r>
              <a:r>
                <a:rPr lang="en-US" sz="2000"/>
                <a:t>17.8 </a:t>
              </a:r>
              <a:r>
                <a:rPr lang="en-US" sz="2000" err="1"/>
                <a:t>hrs</a:t>
              </a:r>
              <a:r>
                <a:rPr lang="en-US" sz="2000"/>
                <a:t>                          </a:t>
              </a:r>
              <a:r>
                <a:rPr lang="en-US" sz="2000" b="1">
                  <a:highlight>
                    <a:srgbClr val="FFFF00"/>
                  </a:highlight>
                </a:rPr>
                <a:t>208.8</a:t>
              </a:r>
              <a:r>
                <a:rPr lang="en-US" sz="2000">
                  <a:highlight>
                    <a:srgbClr val="FFFF00"/>
                  </a:highlight>
                </a:rPr>
                <a:t> seconds</a:t>
              </a:r>
            </a:p>
            <a:p>
              <a:pPr marL="342900" indent="-342900" defTabSz="2438338">
                <a:lnSpc>
                  <a:spcPct val="100000"/>
                </a:lnSpc>
                <a:spcBef>
                  <a:spcPts val="0"/>
                </a:spcBef>
                <a:buFont typeface="Arial"/>
                <a:buChar char="•"/>
              </a:pPr>
              <a:r>
                <a:rPr lang="en-US">
                  <a:solidFill>
                    <a:srgbClr val="FF0000"/>
                  </a:solidFill>
                </a:rPr>
                <a:t>0 delay</a:t>
              </a:r>
              <a:r>
                <a:rPr lang="en-US"/>
                <a:t> on </a:t>
              </a:r>
              <a:r>
                <a:rPr lang="en-US" err="1"/>
                <a:t>PythonSV</a:t>
              </a:r>
              <a:r>
                <a:rPr lang="en-US"/>
                <a:t> log collection</a:t>
              </a:r>
            </a:p>
            <a:p>
              <a:pPr marL="342900" indent="-342900" defTabSz="2438338">
                <a:lnSpc>
                  <a:spcPct val="100000"/>
                </a:lnSpc>
                <a:spcBef>
                  <a:spcPts val="0"/>
                </a:spcBef>
                <a:buFont typeface="Arial"/>
                <a:buChar char="•"/>
              </a:pPr>
              <a:r>
                <a:rPr lang="en-US">
                  <a:solidFill>
                    <a:srgbClr val="FF0000"/>
                  </a:solidFill>
                </a:rPr>
                <a:t>0 delay </a:t>
              </a:r>
              <a:r>
                <a:rPr lang="en-US"/>
                <a:t>on HSDs generation for not-ready nodes</a:t>
              </a:r>
              <a:r>
                <a:rPr lang="zh-TW" altLang="en-US"/>
                <a:t> </a:t>
              </a:r>
              <a:r>
                <a:rPr lang="en-US" altLang="zh-TW"/>
                <a:t>triage</a:t>
              </a:r>
              <a:r>
                <a:rPr lang="en-US"/>
                <a:t>.</a:t>
              </a:r>
            </a:p>
            <a:p>
              <a:pPr defTabSz="2438338">
                <a:lnSpc>
                  <a:spcPct val="100000"/>
                </a:lnSpc>
                <a:spcBef>
                  <a:spcPts val="0"/>
                </a:spcBef>
              </a:pPr>
              <a:endParaRPr lang="en-US"/>
            </a:p>
            <a:p>
              <a:pPr marL="342900" indent="-342900" defTabSz="2438338">
                <a:lnSpc>
                  <a:spcPct val="100000"/>
                </a:lnSpc>
                <a:spcBef>
                  <a:spcPts val="0"/>
                </a:spcBef>
                <a:buFont typeface="Arial"/>
                <a:buChar char="•"/>
              </a:pPr>
              <a:r>
                <a:rPr lang="en-US">
                  <a:solidFill>
                    <a:srgbClr val="FF0000"/>
                  </a:solidFill>
                </a:rPr>
                <a:t>NO HUMAN INVOVED</a:t>
              </a:r>
            </a:p>
            <a:p>
              <a:pPr marL="342900" indent="-342900" defTabSz="2438338">
                <a:lnSpc>
                  <a:spcPct val="100000"/>
                </a:lnSpc>
                <a:spcBef>
                  <a:spcPts val="0"/>
                </a:spcBef>
                <a:buFont typeface="Arial"/>
                <a:buChar char="•"/>
              </a:pPr>
              <a:r>
                <a:rPr lang="en-US">
                  <a:solidFill>
                    <a:srgbClr val="FF0000"/>
                  </a:solidFill>
                </a:rPr>
                <a:t>NO WAITING TIME</a:t>
              </a:r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C5DB9BA-000C-59EB-BF74-7A358A11BE90}"/>
                </a:ext>
              </a:extLst>
            </p:cNvPr>
            <p:cNvGrpSpPr/>
            <p:nvPr/>
          </p:nvGrpSpPr>
          <p:grpSpPr>
            <a:xfrm>
              <a:off x="6477057" y="2473622"/>
              <a:ext cx="3846327" cy="1713638"/>
              <a:chOff x="6477057" y="2473622"/>
              <a:chExt cx="3846327" cy="171363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16CADC-FBD2-03BD-F5CB-F6CA28B8FF59}"/>
                  </a:ext>
                </a:extLst>
              </p:cNvPr>
              <p:cNvSpPr txBox="1"/>
              <p:nvPr/>
            </p:nvSpPr>
            <p:spPr>
              <a:xfrm>
                <a:off x="6477057" y="2473622"/>
                <a:ext cx="1157376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2438338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/>
                  <a:t>28 hours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792994-71CE-F020-46EB-AF1EAF474BD6}"/>
                  </a:ext>
                </a:extLst>
              </p:cNvPr>
              <p:cNvSpPr txBox="1"/>
              <p:nvPr/>
            </p:nvSpPr>
            <p:spPr>
              <a:xfrm>
                <a:off x="8000680" y="2490071"/>
                <a:ext cx="2322704" cy="4308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2438338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b="1">
                    <a:highlight>
                      <a:srgbClr val="FFFF00"/>
                    </a:highlight>
                  </a:rPr>
                  <a:t>217</a:t>
                </a:r>
                <a:r>
                  <a:rPr lang="en-US" sz="2800">
                    <a:highlight>
                      <a:srgbClr val="FFFF00"/>
                    </a:highlight>
                  </a:rPr>
                  <a:t> </a:t>
                </a:r>
                <a:r>
                  <a:rPr lang="en-US" sz="2000">
                    <a:highlight>
                      <a:srgbClr val="FFFF00"/>
                    </a:highlight>
                  </a:rPr>
                  <a:t>seconds 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5651611-5A78-B705-084E-C3416F2D5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952" y="2628040"/>
                <a:ext cx="537725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49165F6-D42F-1E0D-E67A-0AA4AFF2E1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952" y="3468939"/>
                <a:ext cx="537725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D7F52B5-D995-B740-BA61-C0805FD1A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952" y="4187260"/>
                <a:ext cx="537725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19CBB4D-FFCD-580A-2248-6F5C5D4F5248}"/>
              </a:ext>
            </a:extLst>
          </p:cNvPr>
          <p:cNvSpPr txBox="1"/>
          <p:nvPr/>
        </p:nvSpPr>
        <p:spPr>
          <a:xfrm>
            <a:off x="6314528" y="4819861"/>
            <a:ext cx="579545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/>
              <a:t>     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(Save 4 hour/day/triage engineer)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7140BD-D4C0-FC9F-E9E6-BC4FFC8FE4A0}"/>
              </a:ext>
            </a:extLst>
          </p:cNvPr>
          <p:cNvSpPr txBox="1">
            <a:spLocks/>
          </p:cNvSpPr>
          <p:nvPr/>
        </p:nvSpPr>
        <p:spPr>
          <a:xfrm>
            <a:off x="590592" y="390525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2"/>
                </a:solidFill>
                <a:uFillTx/>
                <a:latin typeface="+mj-l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hangingPunct="1"/>
            <a:r>
              <a:rPr lang="en-US"/>
              <a:t>Speed up validation by automated operation flow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0219CF-AE2D-A33B-BF53-990B251825C0}"/>
              </a:ext>
            </a:extLst>
          </p:cNvPr>
          <p:cNvGrpSpPr/>
          <p:nvPr/>
        </p:nvGrpSpPr>
        <p:grpSpPr>
          <a:xfrm>
            <a:off x="113466" y="1337349"/>
            <a:ext cx="6266891" cy="2935908"/>
            <a:chOff x="113466" y="1388835"/>
            <a:chExt cx="6060946" cy="2771153"/>
          </a:xfrm>
        </p:grpSpPr>
        <p:pic>
          <p:nvPicPr>
            <p:cNvPr id="10" name="Picture 9" descr="A graph with a line graph&#10;&#10;Description automatically generated">
              <a:extLst>
                <a:ext uri="{FF2B5EF4-FFF2-40B4-BE49-F238E27FC236}">
                  <a16:creationId xmlns:a16="http://schemas.microsoft.com/office/drawing/2014/main" id="{229E1DED-2CF4-A550-B8D1-A5BAC08D2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952" r="157" b="397"/>
            <a:stretch/>
          </p:blipFill>
          <p:spPr>
            <a:xfrm>
              <a:off x="113466" y="1643168"/>
              <a:ext cx="5807956" cy="251682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B12E0A-CB84-F26C-39BA-BFE53B3DCC48}"/>
                </a:ext>
              </a:extLst>
            </p:cNvPr>
            <p:cNvSpPr txBox="1"/>
            <p:nvPr/>
          </p:nvSpPr>
          <p:spPr>
            <a:xfrm>
              <a:off x="911911" y="1388835"/>
              <a:ext cx="5262501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2438338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>
                  <a:solidFill>
                    <a:schemeClr val="tx2"/>
                  </a:solidFill>
                </a:rPr>
                <a:t>Duration of RDY states while </a:t>
              </a:r>
              <a:r>
                <a:rPr lang="en-US" sz="1600" err="1">
                  <a:solidFill>
                    <a:schemeClr val="tx2"/>
                  </a:solidFill>
                </a:rPr>
                <a:t>AutoTrigger</a:t>
              </a:r>
              <a:r>
                <a:rPr lang="en-US" sz="1600">
                  <a:solidFill>
                    <a:schemeClr val="tx2"/>
                  </a:solidFill>
                </a:rPr>
                <a:t> is applied</a:t>
              </a:r>
              <a:endParaRPr lang="en-US" sz="160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59C90C-CCD9-AAD8-BB0F-25E58E786BD9}"/>
                </a:ext>
              </a:extLst>
            </p:cNvPr>
            <p:cNvSpPr txBox="1"/>
            <p:nvPr/>
          </p:nvSpPr>
          <p:spPr>
            <a:xfrm>
              <a:off x="3875847" y="2013862"/>
              <a:ext cx="1044671" cy="286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2438338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>
                  <a:solidFill>
                    <a:srgbClr val="6B4579"/>
                  </a:solidFill>
                </a:rPr>
                <a:t>Apply rate</a:t>
              </a:r>
              <a:endParaRPr lang="en-US" sz="1800" b="0" i="0" u="none" strike="noStrike" cap="none" spc="0" normalizeH="0" baseline="0">
                <a:ln>
                  <a:noFill/>
                </a:ln>
                <a:solidFill>
                  <a:srgbClr val="6B4579"/>
                </a:solidFill>
                <a:effectLst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865BE-8A5B-EB57-B93F-8B52B85E3087}"/>
                </a:ext>
              </a:extLst>
            </p:cNvPr>
            <p:cNvSpPr txBox="1"/>
            <p:nvPr/>
          </p:nvSpPr>
          <p:spPr>
            <a:xfrm>
              <a:off x="3875847" y="3585564"/>
              <a:ext cx="1044671" cy="286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2438338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>
                  <a:solidFill>
                    <a:srgbClr val="18AD74"/>
                  </a:solidFill>
                </a:rPr>
                <a:t>Duration</a:t>
              </a:r>
              <a:endParaRPr lang="en-US">
                <a:solidFill>
                  <a:srgbClr val="18AD74"/>
                </a:solidFill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8CCDEA6-3B70-FABF-8C08-65C50F497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9743" y="263590"/>
            <a:ext cx="8306959" cy="2686425"/>
          </a:xfrm>
          <a:prstGeom prst="rect">
            <a:avLst/>
          </a:prstGeom>
        </p:spPr>
      </p:pic>
      <p:pic>
        <p:nvPicPr>
          <p:cNvPr id="25" name="Picture 24" descr="A screenshot of a graph&#10;&#10;AI-generated content may be incorrect.">
            <a:extLst>
              <a:ext uri="{FF2B5EF4-FFF2-40B4-BE49-F238E27FC236}">
                <a16:creationId xmlns:a16="http://schemas.microsoft.com/office/drawing/2014/main" id="{5A5C3A02-93FB-6881-6776-6A54F74699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93" y="8658578"/>
            <a:ext cx="5982759" cy="1584678"/>
          </a:xfrm>
          <a:prstGeom prst="rect">
            <a:avLst/>
          </a:prstGeom>
        </p:spPr>
      </p:pic>
      <p:pic>
        <p:nvPicPr>
          <p:cNvPr id="27" name="Picture 26" descr="A screenshot of a graph&#10;&#10;AI-generated content may be incorrect.">
            <a:extLst>
              <a:ext uri="{FF2B5EF4-FFF2-40B4-BE49-F238E27FC236}">
                <a16:creationId xmlns:a16="http://schemas.microsoft.com/office/drawing/2014/main" id="{E52F9850-18F9-223B-A7F3-745727CB5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21" y="4484511"/>
            <a:ext cx="6066014" cy="1586089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C85B12D-7B84-425F-1DA6-81C6D23A479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9193" r="96" b="613"/>
          <a:stretch/>
        </p:blipFill>
        <p:spPr>
          <a:xfrm>
            <a:off x="734408" y="7096665"/>
            <a:ext cx="5362222" cy="1453919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14CBB150-AEF2-3FED-F2B2-C100B66536E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93180" b="3685"/>
          <a:stretch/>
        </p:blipFill>
        <p:spPr>
          <a:xfrm>
            <a:off x="131617" y="7096665"/>
            <a:ext cx="602403" cy="1408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8CA4AF5-9F11-F6AE-FDAC-138E48C76CA2}"/>
              </a:ext>
            </a:extLst>
          </p:cNvPr>
          <p:cNvSpPr/>
          <p:nvPr/>
        </p:nvSpPr>
        <p:spPr>
          <a:xfrm>
            <a:off x="61449" y="5460013"/>
            <a:ext cx="6057322" cy="30774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811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076E-D4FF-7709-0CD0-38DA49F1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/>
              <a:t>Speed-up state transitions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D1778-B9F7-761F-0669-0C28D46B5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2811"/>
            <a:ext cx="12192000" cy="4012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DBEF37-77B2-DC13-364B-60FD4C470257}"/>
              </a:ext>
            </a:extLst>
          </p:cNvPr>
          <p:cNvSpPr txBox="1"/>
          <p:nvPr/>
        </p:nvSpPr>
        <p:spPr>
          <a:xfrm>
            <a:off x="5792442" y="3584278"/>
            <a:ext cx="99576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18AD74"/>
                </a:solidFill>
              </a:rPr>
              <a:t>464x</a:t>
            </a:r>
            <a:endParaRPr lang="en-US">
              <a:solidFill>
                <a:srgbClr val="18AD7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5663B-E770-EBC2-E806-2679646A4B8A}"/>
              </a:ext>
            </a:extLst>
          </p:cNvPr>
          <p:cNvSpPr txBox="1"/>
          <p:nvPr/>
        </p:nvSpPr>
        <p:spPr>
          <a:xfrm>
            <a:off x="5066854" y="4500918"/>
            <a:ext cx="99576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FF9900"/>
                </a:solidFill>
              </a:rPr>
              <a:t>307x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A5EAB-3DA7-9BD6-9428-38E58B895692}"/>
              </a:ext>
            </a:extLst>
          </p:cNvPr>
          <p:cNvSpPr txBox="1"/>
          <p:nvPr/>
        </p:nvSpPr>
        <p:spPr>
          <a:xfrm>
            <a:off x="7307934" y="2395989"/>
            <a:ext cx="99576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408x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F7BD18-166D-7C41-0535-8C9AE3AE9FA5}"/>
              </a:ext>
            </a:extLst>
          </p:cNvPr>
          <p:cNvSpPr/>
          <p:nvPr/>
        </p:nvSpPr>
        <p:spPr>
          <a:xfrm>
            <a:off x="6500450" y="3181812"/>
            <a:ext cx="1437393" cy="764876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rgbClr val="18AD7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333770-6DE9-3BED-08E1-B256B0C6BD6A}"/>
              </a:ext>
            </a:extLst>
          </p:cNvPr>
          <p:cNvSpPr/>
          <p:nvPr/>
        </p:nvSpPr>
        <p:spPr>
          <a:xfrm>
            <a:off x="4605982" y="3302928"/>
            <a:ext cx="1130062" cy="4754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rgbClr val="18AD7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D621EB-4BDC-675F-858D-3BF2FEF2F98B}"/>
              </a:ext>
            </a:extLst>
          </p:cNvPr>
          <p:cNvSpPr/>
          <p:nvPr/>
        </p:nvSpPr>
        <p:spPr>
          <a:xfrm>
            <a:off x="6675752" y="4865756"/>
            <a:ext cx="1130062" cy="4754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rgbClr val="FF99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049962-BC4E-01E1-EAC2-B9626F82103B}"/>
              </a:ext>
            </a:extLst>
          </p:cNvPr>
          <p:cNvSpPr/>
          <p:nvPr/>
        </p:nvSpPr>
        <p:spPr>
          <a:xfrm>
            <a:off x="8745643" y="2154473"/>
            <a:ext cx="1130062" cy="4754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533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C0AD-037C-4927-8FAC-BF1610B7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66" y="189838"/>
            <a:ext cx="11275983" cy="503406"/>
          </a:xfrm>
        </p:spPr>
        <p:txBody>
          <a:bodyPr>
            <a:normAutofit/>
          </a:bodyPr>
          <a:lstStyle/>
          <a:p>
            <a:r>
              <a:rPr lang="en-US" sz="3600"/>
              <a:t>IPU 2025.2 Baseline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64550-99E3-D7A8-5D47-0B5561EB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0" y="761168"/>
            <a:ext cx="10880035" cy="55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9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887DC-DB53-F015-A0ED-02CD85D9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AB8212-6DC6-FDC3-8E99-193CFFF8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9" y="70931"/>
            <a:ext cx="11548457" cy="1086063"/>
          </a:xfrm>
          <a:solidFill>
            <a:srgbClr val="2872C5"/>
          </a:solidFill>
        </p:spPr>
        <p:txBody>
          <a:bodyPr anchor="ctr" anchorCtr="0"/>
          <a:lstStyle/>
          <a:p>
            <a:r>
              <a:rPr lang="en-US" altLang="zh-TW" sz="360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Triage/Debug Weekly Update – PLR/SRF-SP (ww10)</a:t>
            </a:r>
            <a:endParaRPr lang="en-US" sz="3600">
              <a:solidFill>
                <a:schemeClr val="bg1"/>
              </a:solidFill>
              <a:ea typeface="Intel Clear Light"/>
              <a:cs typeface="Intel Clear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18063-2BB4-B475-F0DE-1A4EFCFFE919}"/>
              </a:ext>
            </a:extLst>
          </p:cNvPr>
          <p:cNvSpPr txBox="1"/>
          <p:nvPr/>
        </p:nvSpPr>
        <p:spPr>
          <a:xfrm>
            <a:off x="173279" y="1326105"/>
            <a:ext cx="11399596" cy="6740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/>
            <a:r>
              <a:rPr lang="en-US" sz="1400" b="1">
                <a:effectLst/>
                <a:latin typeface="Century Gothic" panose="020B0502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IOSF issue status: </a:t>
            </a:r>
            <a:r>
              <a:rPr lang="en-US" sz="1400">
                <a:effectLst/>
                <a:latin typeface="Century Gothic" panose="020B0502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[Cluster][FLEX SRF_SP C0][Multi-nodes][2S] [Master] IOMCA error from Global IEH|IOSF error|{'BUS': '0x3a', 'DEV': '0x2', 'FUNC': '0x0'}|IOMCA (from BUS=0x3a, DEV=0x2, FUNC=0x0) + </a:t>
            </a:r>
            <a:r>
              <a:rPr lang="en-US" sz="1400" err="1">
                <a:effectLst/>
                <a:latin typeface="Century Gothic" panose="020B0502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McBankErrorHandler</a:t>
            </a:r>
            <a:r>
              <a:rPr lang="en-US" sz="1400">
                <a:effectLst/>
                <a:latin typeface="Century Gothic" panose="020B0502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: </a:t>
            </a:r>
            <a:r>
              <a:rPr lang="en-US" sz="1400" err="1">
                <a:effectLst/>
                <a:latin typeface="Century Gothic" panose="020B0502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Skt</a:t>
            </a:r>
            <a:r>
              <a:rPr lang="en-US" sz="1400">
                <a:effectLst/>
                <a:latin typeface="Century Gothic" panose="020B0502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 = 0x0, </a:t>
            </a:r>
            <a:r>
              <a:rPr lang="en-US" sz="1400" err="1">
                <a:effectLst/>
                <a:latin typeface="Century Gothic" panose="020B0502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McBank</a:t>
            </a:r>
            <a:r>
              <a:rPr lang="en-US" sz="1400">
                <a:effectLst/>
                <a:latin typeface="Century Gothic" panose="020B0502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 = 0x4, State = 0x2 during </a:t>
            </a:r>
            <a:r>
              <a:rPr lang="en-US" sz="1400" err="1">
                <a:effectLst/>
                <a:latin typeface="Century Gothic" panose="020B0502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ptg</a:t>
            </a:r>
            <a:r>
              <a:rPr lang="en-US" sz="1400">
                <a:effectLst/>
                <a:latin typeface="Century Gothic" panose="020B0502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-test/</a:t>
            </a:r>
            <a:r>
              <a:rPr lang="en-US" sz="1400" err="1">
                <a:effectLst/>
                <a:latin typeface="Century Gothic" panose="020B0502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dtaf</a:t>
            </a:r>
            <a:r>
              <a:rPr lang="en-US" sz="1400">
                <a:effectLst/>
                <a:latin typeface="Century Gothic" panose="020B0502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-functional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6E37DD-7659-C051-C560-8D271805D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59526"/>
              </p:ext>
            </p:extLst>
          </p:nvPr>
        </p:nvGraphicFramePr>
        <p:xfrm>
          <a:off x="324083" y="2000135"/>
          <a:ext cx="11248792" cy="433399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49264">
                  <a:extLst>
                    <a:ext uri="{9D8B030D-6E8A-4147-A177-3AD203B41FA5}">
                      <a16:colId xmlns:a16="http://schemas.microsoft.com/office/drawing/2014/main" val="2450993209"/>
                    </a:ext>
                  </a:extLst>
                </a:gridCol>
                <a:gridCol w="865680">
                  <a:extLst>
                    <a:ext uri="{9D8B030D-6E8A-4147-A177-3AD203B41FA5}">
                      <a16:colId xmlns:a16="http://schemas.microsoft.com/office/drawing/2014/main" val="3812077407"/>
                    </a:ext>
                  </a:extLst>
                </a:gridCol>
                <a:gridCol w="429326">
                  <a:extLst>
                    <a:ext uri="{9D8B030D-6E8A-4147-A177-3AD203B41FA5}">
                      <a16:colId xmlns:a16="http://schemas.microsoft.com/office/drawing/2014/main" val="2192367375"/>
                    </a:ext>
                  </a:extLst>
                </a:gridCol>
                <a:gridCol w="917932">
                  <a:extLst>
                    <a:ext uri="{9D8B030D-6E8A-4147-A177-3AD203B41FA5}">
                      <a16:colId xmlns:a16="http://schemas.microsoft.com/office/drawing/2014/main" val="27071737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8849846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82869653"/>
                    </a:ext>
                  </a:extLst>
                </a:gridCol>
                <a:gridCol w="522299">
                  <a:extLst>
                    <a:ext uri="{9D8B030D-6E8A-4147-A177-3AD203B41FA5}">
                      <a16:colId xmlns:a16="http://schemas.microsoft.com/office/drawing/2014/main" val="4042205592"/>
                    </a:ext>
                  </a:extLst>
                </a:gridCol>
                <a:gridCol w="704608">
                  <a:extLst>
                    <a:ext uri="{9D8B030D-6E8A-4147-A177-3AD203B41FA5}">
                      <a16:colId xmlns:a16="http://schemas.microsoft.com/office/drawing/2014/main" val="716189739"/>
                    </a:ext>
                  </a:extLst>
                </a:gridCol>
                <a:gridCol w="3572966">
                  <a:extLst>
                    <a:ext uri="{9D8B030D-6E8A-4147-A177-3AD203B41FA5}">
                      <a16:colId xmlns:a16="http://schemas.microsoft.com/office/drawing/2014/main" val="2592402611"/>
                    </a:ext>
                  </a:extLst>
                </a:gridCol>
                <a:gridCol w="3162792">
                  <a:extLst>
                    <a:ext uri="{9D8B030D-6E8A-4147-A177-3AD203B41FA5}">
                      <a16:colId xmlns:a16="http://schemas.microsoft.com/office/drawing/2014/main" val="1772298398"/>
                    </a:ext>
                  </a:extLst>
                </a:gridCol>
              </a:tblGrid>
              <a:tr h="254941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Node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IO Config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Sub-test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PLR2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BKC#99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BKC#98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PCIe Port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pt-BR" sz="800">
                          <a:effectLst/>
                          <a:latin typeface="Century Gothic" panose="020B0502020202020204" pitchFamily="34" charset="0"/>
                        </a:rPr>
                        <a:t>PCIe Device w/ IOSF Error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Current state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Next step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extLst>
                  <a:ext uri="{0D108BD9-81ED-4DB2-BD59-A6C34878D82A}">
                    <a16:rowId xmlns:a16="http://schemas.microsoft.com/office/drawing/2014/main" val="1879787071"/>
                  </a:ext>
                </a:extLst>
              </a:tr>
              <a:tr h="637351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fl31ca102gs0906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IO14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ptg test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WIP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Failed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Socket0.pxp2.port0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RPB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 10-2 Triggered test with PLR2 on WW 10-2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WW10-1  Raised Jira for </a:t>
                      </a:r>
                      <a:r>
                        <a:rPr lang="en-US" sz="800" err="1">
                          <a:effectLst/>
                          <a:latin typeface="Century Gothic" panose="020B0502020202020204" pitchFamily="34" charset="0"/>
                        </a:rPr>
                        <a:t>reflashing</a:t>
                      </a:r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  PLR2 on this node.</a:t>
                      </a:r>
                      <a:br>
                        <a:rPr lang="en-US" sz="800"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US" sz="800" u="sng">
                          <a:effectLst/>
                          <a:latin typeface="Century Gothic" panose="020B0502020202020204" pitchFamily="34" charset="0"/>
                          <a:hlinkClick r:id="rId3"/>
                        </a:rPr>
                        <a:t>https://jira.devtools.intel.com/browse/ASCGA-22326</a:t>
                      </a:r>
                      <a:endParaRPr lang="en-US" sz="8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 WW9-6  Currently cxl-P0top1-p1top1-s0tohdm1-s1-hdm0 test running, from last 2day test is running there is no issue reported</a:t>
                      </a: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Ww10.2 –Waiting for issue repro with PLR2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 Ww10.1 –Need trigger test with PLR2.</a:t>
                      </a:r>
                    </a:p>
                    <a:p>
                      <a:pPr marL="0" marR="0" algn="l"/>
                      <a:endParaRPr lang="en-US" sz="8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Ww9.5 –After replacing the RPB card waiting for issue reproduction</a:t>
                      </a:r>
                    </a:p>
                  </a:txBody>
                  <a:tcPr marL="20090" marR="20090" marT="0" marB="0"/>
                </a:tc>
                <a:extLst>
                  <a:ext uri="{0D108BD9-81ED-4DB2-BD59-A6C34878D82A}">
                    <a16:rowId xmlns:a16="http://schemas.microsoft.com/office/drawing/2014/main" val="945268209"/>
                  </a:ext>
                </a:extLst>
              </a:tr>
              <a:tr h="764822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fl31ca105as0704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IO14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test-end-indicator","dtaf-functional-qd48g"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Failed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Passed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Socket1.pxp2.port0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Mellanox CX7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WW 10-2 Triggered test with PLR2 on WW 10-2 test running from last 8 </a:t>
                      </a:r>
                      <a:r>
                        <a:rPr lang="en-US" sz="800" err="1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hrs</a:t>
                      </a:r>
                      <a:r>
                        <a:rPr lang="en-US" sz="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, issue reproduced</a:t>
                      </a:r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WW10-1  Raised Jira for flashing  PLR2 on this node.</a:t>
                      </a:r>
                      <a:br>
                        <a:rPr lang="en-US" sz="800"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US" sz="800" u="sng">
                          <a:effectLst/>
                          <a:latin typeface="Century Gothic" panose="020B0502020202020204" pitchFamily="34" charset="0"/>
                          <a:hlinkClick r:id="rId3"/>
                        </a:rPr>
                        <a:t>https://jira.devtools.intel.com/browse/ASCGA-22326</a:t>
                      </a:r>
                      <a:endParaRPr lang="en-US" sz="8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WW9-6- With PLR1 BKC test completed without any issue, so as per discussion with PCIE surprise link down enable we started the test on 9.6</a:t>
                      </a: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Ww10.2 – under collecting the test results</a:t>
                      </a:r>
                    </a:p>
                    <a:p>
                      <a:pPr marL="0" marR="0" algn="l"/>
                      <a:endParaRPr lang="en-US" sz="800"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Ww10.1 –Need trigger test with PLR2.</a:t>
                      </a:r>
                    </a:p>
                    <a:p>
                      <a:pPr marL="0" marR="0" algn="l"/>
                      <a:endParaRPr lang="en-US" sz="8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ww9-6- with PLR1 BKC  PCIE surprise link down enable started the test waiting for result</a:t>
                      </a:r>
                    </a:p>
                  </a:txBody>
                  <a:tcPr marL="20090" marR="20090" marT="0" marB="0"/>
                </a:tc>
                <a:extLst>
                  <a:ext uri="{0D108BD9-81ED-4DB2-BD59-A6C34878D82A}">
                    <a16:rowId xmlns:a16="http://schemas.microsoft.com/office/drawing/2014/main" val="737868911"/>
                  </a:ext>
                </a:extLst>
              </a:tr>
              <a:tr h="637351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fl31ca105as0604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IO14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dtaf-functional-mprgn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Failed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Failed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Socket1.pxp2.port0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Mellanox CX7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WW10-2 re-trigger test with PLR1 IFWI + 0341(PLR2 microcode)</a:t>
                      </a:r>
                      <a:endParaRPr lang="en-US" sz="8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WW10-1  triggered test with IOMCA Disable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WW9-6- After </a:t>
                      </a:r>
                      <a:r>
                        <a:rPr lang="en-US" sz="800" err="1">
                          <a:effectLst/>
                          <a:latin typeface="Century Gothic" panose="020B0502020202020204" pitchFamily="34" charset="0"/>
                        </a:rPr>
                        <a:t>mellanox</a:t>
                      </a:r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 card replacement retriggered the </a:t>
                      </a:r>
                      <a:r>
                        <a:rPr lang="en-US" sz="800" err="1">
                          <a:effectLst/>
                          <a:latin typeface="Century Gothic" panose="020B0502020202020204" pitchFamily="34" charset="0"/>
                        </a:rPr>
                        <a:t>testwith</a:t>
                      </a:r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 PLR2 issue reported with PLR2 after replaced the </a:t>
                      </a:r>
                      <a:r>
                        <a:rPr lang="en-US" sz="800" err="1">
                          <a:effectLst/>
                          <a:latin typeface="Century Gothic" panose="020B0502020202020204" pitchFamily="34" charset="0"/>
                        </a:rPr>
                        <a:t>mellonox</a:t>
                      </a:r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 card</a:t>
                      </a:r>
                      <a:br>
                        <a:rPr lang="en-US" sz="800"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so with  PCIE surprise link down disable started the test</a:t>
                      </a: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Ww10.2 –Waiting for issue repro</a:t>
                      </a:r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Ww10.1 –Waiting for issue repro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WW9-6 Waiting for test to complete or issue reproduction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20090" marR="20090" marT="0" marB="0"/>
                </a:tc>
                <a:extLst>
                  <a:ext uri="{0D108BD9-81ED-4DB2-BD59-A6C34878D82A}">
                    <a16:rowId xmlns:a16="http://schemas.microsoft.com/office/drawing/2014/main" val="269022964"/>
                  </a:ext>
                </a:extLst>
              </a:tr>
              <a:tr h="382411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fl31ca105as0102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IO14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Cold_reset_redfish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Failed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Passed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TBD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Need to check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WW 10-2 re-trigger test with PLR2 IFWI + 0330(PLR1 microcode)</a:t>
                      </a:r>
                      <a:br>
                        <a:rPr lang="en-US" sz="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</a:br>
                      <a:r>
                        <a:rPr lang="en-US" sz="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raised </a:t>
                      </a:r>
                      <a:r>
                        <a:rPr lang="en-US" sz="800" err="1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jira</a:t>
                      </a:r>
                      <a:r>
                        <a:rPr lang="en-US" sz="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 for flashing IFWI</a:t>
                      </a:r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WW10-1 Test Running without any issue after 680 cycles</a:t>
                      </a: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Ww10.2 –Need to run the test once node is back from EVF</a:t>
                      </a:r>
                      <a:endParaRPr lang="en-US" sz="8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algn="l"/>
                      <a:endParaRPr lang="en-US" sz="8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Ww10.1 –Waiting for issue repro</a:t>
                      </a:r>
                    </a:p>
                  </a:txBody>
                  <a:tcPr marL="20090" marR="20090" marT="0" marB="0"/>
                </a:tc>
                <a:extLst>
                  <a:ext uri="{0D108BD9-81ED-4DB2-BD59-A6C34878D82A}">
                    <a16:rowId xmlns:a16="http://schemas.microsoft.com/office/drawing/2014/main" val="3104376969"/>
                  </a:ext>
                </a:extLst>
              </a:tr>
              <a:tr h="382411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fl31ca105as0503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IO14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ptg test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Failed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Passed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Socket1.pxp2.port0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Mellanox CX7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 10-2 Triggered test with PLR2 on WW 10-2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WW10-1  Raised Jira for flashing  PLR2 on this node.</a:t>
                      </a:r>
                      <a:br>
                        <a:rPr lang="en-US" sz="800"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US" sz="800" u="sng">
                          <a:effectLst/>
                          <a:latin typeface="Century Gothic" panose="020B0502020202020204" pitchFamily="34" charset="0"/>
                          <a:hlinkClick r:id="rId3"/>
                        </a:rPr>
                        <a:t>https://jira.devtools.intel.com/browse/ASCGA-22326</a:t>
                      </a:r>
                      <a:endParaRPr lang="en-US" sz="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Ww10.2 –Waiting for issue repro with PLR2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Ww10.1 –Need trigger test with PLR2.</a:t>
                      </a:r>
                    </a:p>
                  </a:txBody>
                  <a:tcPr marL="20090" marR="20090" marT="0" marB="0"/>
                </a:tc>
                <a:extLst>
                  <a:ext uri="{0D108BD9-81ED-4DB2-BD59-A6C34878D82A}">
                    <a16:rowId xmlns:a16="http://schemas.microsoft.com/office/drawing/2014/main" val="890969015"/>
                  </a:ext>
                </a:extLst>
              </a:tr>
              <a:tr h="382411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fl31ca105as0702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IO14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ptg test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Failed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Passed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Socket1.pxp2.port0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Mellanox CX7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 10-2 Triggered test with PLR2 on WW 10-2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WW10-1  Raised Jira for flashing  PLR2 on this node.</a:t>
                      </a:r>
                      <a:br>
                        <a:rPr lang="en-US" sz="800"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lang="en-US" sz="800" u="sng">
                          <a:effectLst/>
                          <a:latin typeface="Century Gothic" panose="020B0502020202020204" pitchFamily="34" charset="0"/>
                          <a:hlinkClick r:id="rId3"/>
                        </a:rPr>
                        <a:t>https://jira.devtools.intel.com/browse/ASCGA-22326</a:t>
                      </a:r>
                      <a:endParaRPr lang="en-US" sz="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Ww10.2 –Waiting for issue repro with PLR2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Ww10.1 –Need trigger test with PLR2.</a:t>
                      </a:r>
                    </a:p>
                  </a:txBody>
                  <a:tcPr marL="20090" marR="20090" marT="0" marB="0"/>
                </a:tc>
                <a:extLst>
                  <a:ext uri="{0D108BD9-81ED-4DB2-BD59-A6C34878D82A}">
                    <a16:rowId xmlns:a16="http://schemas.microsoft.com/office/drawing/2014/main" val="916777845"/>
                  </a:ext>
                </a:extLst>
              </a:tr>
              <a:tr h="382411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fl31ca105as0602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IO14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ptg test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Failed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Not Test yet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NA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NA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WW10-2 Issue reported 2 </a:t>
                      </a:r>
                      <a:r>
                        <a:rPr lang="en-US" sz="800" err="1">
                          <a:effectLst/>
                          <a:latin typeface="Century Gothic" panose="020B0502020202020204" pitchFamily="34" charset="0"/>
                        </a:rPr>
                        <a:t>nd</a:t>
                      </a:r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 time and enabled </a:t>
                      </a:r>
                      <a:r>
                        <a:rPr lang="en-US" sz="800" err="1">
                          <a:effectLst/>
                          <a:latin typeface="Century Gothic" panose="020B0502020202020204" pitchFamily="34" charset="0"/>
                        </a:rPr>
                        <a:t>itp.break</a:t>
                      </a:r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 value =1 and triggered the test 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WW10-1 Retriggered test for issue reproduction, TTF is 2d 10h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Ww10.2 –Issue not reproduced yet  test running from last 6hrs </a:t>
                      </a:r>
                    </a:p>
                    <a:p>
                      <a:pPr marL="0" marR="0" algn="l"/>
                      <a:endParaRPr lang="en-US" sz="8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Ww10.1 –Waiting for issue repro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extLst>
                  <a:ext uri="{0D108BD9-81ED-4DB2-BD59-A6C34878D82A}">
                    <a16:rowId xmlns:a16="http://schemas.microsoft.com/office/drawing/2014/main" val="740161318"/>
                  </a:ext>
                </a:extLst>
              </a:tr>
              <a:tr h="509881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fl31ca105as0701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IO14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cxl-p0top1-p1top1-s0tohdm1-s1tohdm0-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Failed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Not Test yet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NA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NA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WW10-2 Test running from last 1 day issue not reproduced yet 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WW10-1 Retriggered test for issue reproduction, TTF is 2d 10h  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Ww10.2 –Waiting for issue repro </a:t>
                      </a: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Ww10.1 –Waiting for issue repro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20090" marR="20090" marT="0" marB="0"/>
                </a:tc>
                <a:extLst>
                  <a:ext uri="{0D108BD9-81ED-4DB2-BD59-A6C34878D82A}">
                    <a16:rowId xmlns:a16="http://schemas.microsoft.com/office/drawing/2014/main" val="326694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D2F8D-0AD7-0E24-6AE5-4C3E039D2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942877-1A47-B9BE-D88F-5A165214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9" y="70931"/>
            <a:ext cx="11548457" cy="1086063"/>
          </a:xfrm>
          <a:solidFill>
            <a:srgbClr val="2872C5"/>
          </a:solidFill>
        </p:spPr>
        <p:txBody>
          <a:bodyPr anchor="ctr" anchorCtr="0"/>
          <a:lstStyle/>
          <a:p>
            <a:r>
              <a:rPr lang="en-US" altLang="zh-TW" sz="360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Triage/Debug Weekly Update – IPU (ww06)</a:t>
            </a:r>
            <a:endParaRPr lang="en-US" sz="3600">
              <a:solidFill>
                <a:schemeClr val="bg1"/>
              </a:solidFill>
              <a:ea typeface="Intel Clear Light"/>
              <a:cs typeface="Intel Clear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C5701-DE78-09DE-D5D0-14188E367F8D}"/>
              </a:ext>
            </a:extLst>
          </p:cNvPr>
          <p:cNvSpPr txBox="1"/>
          <p:nvPr/>
        </p:nvSpPr>
        <p:spPr>
          <a:xfrm>
            <a:off x="173280" y="1218729"/>
            <a:ext cx="185627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1600" b="1">
                <a:solidFill>
                  <a:schemeClr val="tx2"/>
                </a:solidFill>
                <a:latin typeface="Century Gothic"/>
              </a:rPr>
              <a:t>Status of This Week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491CB8E-CFF3-847E-C870-BEA48D70D05F}"/>
              </a:ext>
            </a:extLst>
          </p:cNvPr>
          <p:cNvSpPr txBox="1">
            <a:spLocks/>
          </p:cNvSpPr>
          <p:nvPr/>
        </p:nvSpPr>
        <p:spPr>
          <a:xfrm>
            <a:off x="177186" y="1464950"/>
            <a:ext cx="5918814" cy="2400094"/>
          </a:xfrm>
          <a:prstGeom prst="rect">
            <a:avLst/>
          </a:prstGeom>
          <a:noFill/>
          <a:ln>
            <a:solidFill>
              <a:srgbClr val="004A86"/>
            </a:solidFill>
          </a:ln>
        </p:spPr>
        <p:txBody>
          <a:bodyPr lIns="91440" tIns="45720" rIns="91440" bIns="4572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25400" indent="0">
              <a:lnSpc>
                <a:spcPct val="150000"/>
              </a:lnSpc>
              <a:buNone/>
            </a:pPr>
            <a:r>
              <a:rPr lang="en-US" sz="1000" b="1" u="sng">
                <a:solidFill>
                  <a:schemeClr val="tx1"/>
                </a:solidFill>
                <a:latin typeface="Century Gothic"/>
              </a:rPr>
              <a:t>Key Update:</a:t>
            </a:r>
            <a:endParaRPr lang="en-US" altLang="zh-TW" sz="1000" b="1">
              <a:solidFill>
                <a:schemeClr val="tx1"/>
              </a:solidFill>
              <a:latin typeface="Century Gothic"/>
              <a:ea typeface="Intel Clear Light"/>
              <a:cs typeface="Intel Clear Ligh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1000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IPU 25.2 – SPR/ICX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000" b="1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In warm down mode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000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No NRNs reported in WW06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Auto triage APP trial run (</a:t>
            </a:r>
            <a:r>
              <a:rPr lang="en-US" sz="1000" b="1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WIP</a:t>
            </a:r>
            <a:r>
              <a:rPr lang="en-US" sz="1000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, Owner: CW lead)</a:t>
            </a:r>
          </a:p>
          <a:p>
            <a:pPr marL="48895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 b="1" u="sng">
              <a:solidFill>
                <a:schemeClr val="tx1"/>
              </a:solidFill>
              <a:latin typeface="Century Gothic"/>
            </a:endParaRPr>
          </a:p>
          <a:p>
            <a:pPr marL="48895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 b="1" u="sng">
              <a:solidFill>
                <a:schemeClr val="tx1"/>
              </a:solidFill>
              <a:latin typeface="Century Gothic"/>
            </a:endParaRPr>
          </a:p>
          <a:p>
            <a:pPr marL="48895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 b="1" u="sng">
              <a:solidFill>
                <a:schemeClr val="tx1"/>
              </a:solidFill>
              <a:latin typeface="Century Gothic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1" u="sng">
                <a:solidFill>
                  <a:schemeClr val="tx1"/>
                </a:solidFill>
                <a:latin typeface="Century Gothic"/>
              </a:rPr>
              <a:t>WI of Next Week &amp; Help Needed: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NA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EA9CD7-3BFC-5D38-7E73-DC214E87B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24752"/>
              </p:ext>
            </p:extLst>
          </p:nvPr>
        </p:nvGraphicFramePr>
        <p:xfrm>
          <a:off x="173279" y="3926778"/>
          <a:ext cx="4910785" cy="2400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6745">
                  <a:extLst>
                    <a:ext uri="{9D8B030D-6E8A-4147-A177-3AD203B41FA5}">
                      <a16:colId xmlns:a16="http://schemas.microsoft.com/office/drawing/2014/main" val="856728890"/>
                    </a:ext>
                  </a:extLst>
                </a:gridCol>
                <a:gridCol w="716808">
                  <a:extLst>
                    <a:ext uri="{9D8B030D-6E8A-4147-A177-3AD203B41FA5}">
                      <a16:colId xmlns:a16="http://schemas.microsoft.com/office/drawing/2014/main" val="2326503697"/>
                    </a:ext>
                  </a:extLst>
                </a:gridCol>
                <a:gridCol w="716808">
                  <a:extLst>
                    <a:ext uri="{9D8B030D-6E8A-4147-A177-3AD203B41FA5}">
                      <a16:colId xmlns:a16="http://schemas.microsoft.com/office/drawing/2014/main" val="309037548"/>
                    </a:ext>
                  </a:extLst>
                </a:gridCol>
                <a:gridCol w="716808">
                  <a:extLst>
                    <a:ext uri="{9D8B030D-6E8A-4147-A177-3AD203B41FA5}">
                      <a16:colId xmlns:a16="http://schemas.microsoft.com/office/drawing/2014/main" val="3705798034"/>
                    </a:ext>
                  </a:extLst>
                </a:gridCol>
                <a:gridCol w="716808">
                  <a:extLst>
                    <a:ext uri="{9D8B030D-6E8A-4147-A177-3AD203B41FA5}">
                      <a16:colId xmlns:a16="http://schemas.microsoft.com/office/drawing/2014/main" val="738835907"/>
                    </a:ext>
                  </a:extLst>
                </a:gridCol>
                <a:gridCol w="716808">
                  <a:extLst>
                    <a:ext uri="{9D8B030D-6E8A-4147-A177-3AD203B41FA5}">
                      <a16:colId xmlns:a16="http://schemas.microsoft.com/office/drawing/2014/main" val="1871922598"/>
                    </a:ext>
                  </a:extLst>
                </a:gridCol>
              </a:tblGrid>
              <a:tr h="352188">
                <a:tc gridSpan="6"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SPR- </a:t>
                      </a:r>
                      <a:r>
                        <a:rPr lang="en-US" sz="800" err="1">
                          <a:effectLst/>
                        </a:rPr>
                        <a:t>NotReady</a:t>
                      </a:r>
                      <a:r>
                        <a:rPr lang="en-US" sz="800">
                          <a:effectLst/>
                        </a:rPr>
                        <a:t> Status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0016"/>
                  </a:ext>
                </a:extLst>
              </a:tr>
              <a:tr h="33914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State of the nodes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Aptos" panose="020B0004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WW06.1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Aptos" panose="020B0004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WW06.2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Aptos" panose="020B0004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WW06.3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Aptos" panose="020B0004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WW06.4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Aptos" panose="020B0004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WW06.5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6565698"/>
                  </a:ext>
                </a:extLst>
              </a:tr>
              <a:tr h="33914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NRN Reported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 b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8085353"/>
                  </a:ext>
                </a:extLst>
              </a:tr>
              <a:tr h="33914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Nodes back to execution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4167721"/>
                  </a:ext>
                </a:extLst>
              </a:tr>
              <a:tr h="33914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Nodes in triage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7513346"/>
                  </a:ext>
                </a:extLst>
              </a:tr>
              <a:tr h="33914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Nodes in INF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1422867"/>
                  </a:ext>
                </a:extLst>
              </a:tr>
              <a:tr h="352188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Nodes Moved to debug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Intel Clear" panose="020B0604020203020204" pitchFamily="34" charset="0"/>
                          <a:ea typeface="PMingLiU" panose="02020500000000000000" pitchFamily="18" charset="-120"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59284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5584CE-476F-1E9B-8B24-8ECA75CC5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52372"/>
              </p:ext>
            </p:extLst>
          </p:nvPr>
        </p:nvGraphicFramePr>
        <p:xfrm>
          <a:off x="5148072" y="3926778"/>
          <a:ext cx="6573663" cy="240009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32115">
                  <a:extLst>
                    <a:ext uri="{9D8B030D-6E8A-4147-A177-3AD203B41FA5}">
                      <a16:colId xmlns:a16="http://schemas.microsoft.com/office/drawing/2014/main" val="1577277406"/>
                    </a:ext>
                  </a:extLst>
                </a:gridCol>
                <a:gridCol w="989565">
                  <a:extLst>
                    <a:ext uri="{9D8B030D-6E8A-4147-A177-3AD203B41FA5}">
                      <a16:colId xmlns:a16="http://schemas.microsoft.com/office/drawing/2014/main" val="3163231978"/>
                    </a:ext>
                  </a:extLst>
                </a:gridCol>
                <a:gridCol w="583040">
                  <a:extLst>
                    <a:ext uri="{9D8B030D-6E8A-4147-A177-3AD203B41FA5}">
                      <a16:colId xmlns:a16="http://schemas.microsoft.com/office/drawing/2014/main" val="96573702"/>
                    </a:ext>
                  </a:extLst>
                </a:gridCol>
                <a:gridCol w="4076307">
                  <a:extLst>
                    <a:ext uri="{9D8B030D-6E8A-4147-A177-3AD203B41FA5}">
                      <a16:colId xmlns:a16="http://schemas.microsoft.com/office/drawing/2014/main" val="479446129"/>
                    </a:ext>
                  </a:extLst>
                </a:gridCol>
                <a:gridCol w="592636">
                  <a:extLst>
                    <a:ext uri="{9D8B030D-6E8A-4147-A177-3AD203B41FA5}">
                      <a16:colId xmlns:a16="http://schemas.microsoft.com/office/drawing/2014/main" val="3049432335"/>
                    </a:ext>
                  </a:extLst>
                </a:gridCol>
              </a:tblGrid>
              <a:tr h="530278">
                <a:tc>
                  <a:txBody>
                    <a:bodyPr/>
                    <a:lstStyle/>
                    <a:p>
                      <a:pPr marL="0" marR="0" algn="ctr"/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54723" marR="54723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Last test-Subtest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54723" marR="54723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HSD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54723" marR="54723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altLang="zh-TW" sz="800">
                          <a:effectLst/>
                          <a:latin typeface="Century Gothic" panose="020B0502020202020204" pitchFamily="34" charset="0"/>
                        </a:rPr>
                        <a:t>Issue/</a:t>
                      </a:r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Comment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54723" marR="54723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 panose="020B0502020202020204" pitchFamily="34" charset="0"/>
                        </a:rPr>
                        <a:t>Next Step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54723" marR="54723" marT="0" marB="0" anchor="ctr"/>
                </a:tc>
                <a:extLst>
                  <a:ext uri="{0D108BD9-81ED-4DB2-BD59-A6C34878D82A}">
                    <a16:rowId xmlns:a16="http://schemas.microsoft.com/office/drawing/2014/main" val="1011721022"/>
                  </a:ext>
                </a:extLst>
              </a:tr>
              <a:tr h="83103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 panose="020B0502020202020204" pitchFamily="34" charset="0"/>
                          <a:ea typeface="PMingLiU" panose="02020500000000000000" pitchFamily="18" charset="-120"/>
                        </a:rPr>
                        <a:t>1</a:t>
                      </a:r>
                    </a:p>
                  </a:txBody>
                  <a:tcPr marL="54723" marR="54723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/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59682"/>
                  </a:ext>
                </a:extLst>
              </a:tr>
              <a:tr h="103878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  <a:latin typeface="Century Gothic" panose="020B0502020202020204" pitchFamily="34" charset="0"/>
                          <a:ea typeface="PMingLiU" panose="02020500000000000000" pitchFamily="18" charset="-120"/>
                        </a:rPr>
                        <a:t>2</a:t>
                      </a:r>
                    </a:p>
                  </a:txBody>
                  <a:tcPr marL="54723" marR="54723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PMingLiU" panose="02020500000000000000" pitchFamily="18" charset="-120"/>
                        <a:sym typeface="Intel Clear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/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66597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36636E-C613-2F78-6520-A855B3218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39" y="1464950"/>
            <a:ext cx="5541897" cy="2400094"/>
          </a:xfrm>
          <a:prstGeom prst="rect">
            <a:avLst/>
          </a:prstGeom>
          <a:ln>
            <a:solidFill>
              <a:srgbClr val="004A86"/>
            </a:solidFill>
          </a:ln>
        </p:spPr>
      </p:pic>
    </p:spTree>
    <p:extLst>
      <p:ext uri="{BB962C8B-B14F-4D97-AF65-F5344CB8AC3E}">
        <p14:creationId xmlns:p14="http://schemas.microsoft.com/office/powerpoint/2010/main" val="35914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BF5BB-BEA7-E787-A13B-D096CA9E3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0230-1BD2-F5FE-0508-EF55B9D0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80" y="239685"/>
            <a:ext cx="11010816" cy="656370"/>
          </a:xfrm>
        </p:spPr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Automation in IPU/NPI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A4B431-520C-34D7-BF34-98BA4B2E2947}"/>
              </a:ext>
            </a:extLst>
          </p:cNvPr>
          <p:cNvGraphicFramePr>
            <a:graphicFrameLocks noGrp="1"/>
          </p:cNvGraphicFramePr>
          <p:nvPr/>
        </p:nvGraphicFramePr>
        <p:xfrm>
          <a:off x="8811846" y="-45583"/>
          <a:ext cx="259247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201">
                  <a:extLst>
                    <a:ext uri="{9D8B030D-6E8A-4147-A177-3AD203B41FA5}">
                      <a16:colId xmlns:a16="http://schemas.microsoft.com/office/drawing/2014/main" val="2786193574"/>
                    </a:ext>
                  </a:extLst>
                </a:gridCol>
                <a:gridCol w="2086269">
                  <a:extLst>
                    <a:ext uri="{9D8B030D-6E8A-4147-A177-3AD203B41FA5}">
                      <a16:colId xmlns:a16="http://schemas.microsoft.com/office/drawing/2014/main" val="3837457409"/>
                    </a:ext>
                  </a:extLst>
                </a:gridCol>
              </a:tblGrid>
              <a:tr h="189234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FF0000"/>
                          </a:solidFill>
                          <a:latin typeface="Century Gothic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0000"/>
                          </a:solidFill>
                          <a:latin typeface="Century Gothic"/>
                        </a:rPr>
                        <a:t>New Feature/Need to implement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93536"/>
                  </a:ext>
                </a:extLst>
              </a:tr>
              <a:tr h="117631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FFC000"/>
                          </a:solidFill>
                          <a:latin typeface="Century Gothic"/>
                        </a:rPr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C000"/>
                          </a:solidFill>
                          <a:latin typeface="Century Gothic"/>
                        </a:rPr>
                        <a:t>Working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56602"/>
                  </a:ext>
                </a:extLst>
              </a:tr>
              <a:tr h="117631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00B050"/>
                          </a:solidFill>
                          <a:latin typeface="Century Gothic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00B050"/>
                          </a:solidFill>
                          <a:latin typeface="Century Gothic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91042"/>
                  </a:ext>
                </a:extLst>
              </a:tr>
              <a:tr h="117631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latin typeface="Century Gothic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latin typeface="Century Gothic"/>
                        </a:rPr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757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0F31AF-90B5-AA1E-76C2-74EA64B68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74016"/>
              </p:ext>
            </p:extLst>
          </p:nvPr>
        </p:nvGraphicFramePr>
        <p:xfrm>
          <a:off x="177421" y="1262511"/>
          <a:ext cx="11436134" cy="390998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90538">
                  <a:extLst>
                    <a:ext uri="{9D8B030D-6E8A-4147-A177-3AD203B41FA5}">
                      <a16:colId xmlns:a16="http://schemas.microsoft.com/office/drawing/2014/main" val="3652728385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3563110494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697777149"/>
                    </a:ext>
                  </a:extLst>
                </a:gridCol>
                <a:gridCol w="739053">
                  <a:extLst>
                    <a:ext uri="{9D8B030D-6E8A-4147-A177-3AD203B41FA5}">
                      <a16:colId xmlns:a16="http://schemas.microsoft.com/office/drawing/2014/main" val="2183132224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6743806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17830656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151468278"/>
                    </a:ext>
                  </a:extLst>
                </a:gridCol>
                <a:gridCol w="1181098">
                  <a:extLst>
                    <a:ext uri="{9D8B030D-6E8A-4147-A177-3AD203B41FA5}">
                      <a16:colId xmlns:a16="http://schemas.microsoft.com/office/drawing/2014/main" val="1625299548"/>
                    </a:ext>
                  </a:extLst>
                </a:gridCol>
                <a:gridCol w="1181098">
                  <a:extLst>
                    <a:ext uri="{9D8B030D-6E8A-4147-A177-3AD203B41FA5}">
                      <a16:colId xmlns:a16="http://schemas.microsoft.com/office/drawing/2014/main" val="9225457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200243872"/>
                    </a:ext>
                  </a:extLst>
                </a:gridCol>
                <a:gridCol w="963083">
                  <a:extLst>
                    <a:ext uri="{9D8B030D-6E8A-4147-A177-3AD203B41FA5}">
                      <a16:colId xmlns:a16="http://schemas.microsoft.com/office/drawing/2014/main" val="1657265400"/>
                    </a:ext>
                  </a:extLst>
                </a:gridCol>
              </a:tblGrid>
              <a:tr h="457200">
                <a:tc rowSpan="2" gridSpan="3"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Automation Task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PLR/IPU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NPI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416716"/>
                  </a:ext>
                </a:extLst>
              </a:tr>
              <a:tr h="0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ICX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SPR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EMR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SRF-SP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SRF-AP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GNR-AP/SP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CWF-AP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AI Systems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54975"/>
                  </a:ext>
                </a:extLst>
              </a:tr>
              <a:tr h="209550">
                <a:tc rowSpan="10"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>
                          <a:effectLst/>
                          <a:latin typeface="Century Gothic"/>
                        </a:rPr>
                        <a:t>Auto-Trigger/Auto Execution</a:t>
                      </a:r>
                      <a:endParaRPr lang="en-US" baseline="30000">
                        <a:effectLst/>
                        <a:latin typeface="Century Gothic"/>
                      </a:endParaRPr>
                    </a:p>
                  </a:txBody>
                  <a:tcPr vert="eaVert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>
                          <a:effectLst/>
                          <a:latin typeface="Century Gothic"/>
                        </a:rPr>
                        <a:t>Core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>
                          <a:effectLst/>
                          <a:latin typeface="Century Gothic"/>
                        </a:rPr>
                        <a:t>RDY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>
                          <a:solidFill>
                            <a:srgbClr val="00B05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Done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27026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Core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>
                          <a:effectLst/>
                          <a:latin typeface="Century Gothic"/>
                        </a:rPr>
                        <a:t>Resume/Rerun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>
                          <a:solidFill>
                            <a:srgbClr val="00B05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Done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491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Core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>
                          <a:effectLst/>
                          <a:latin typeface="Century Gothic"/>
                        </a:rPr>
                        <a:t>COM/Go next 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>
                          <a:solidFill>
                            <a:srgbClr val="00B05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Done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8664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>
                          <a:effectLst/>
                          <a:latin typeface="Century Gothic"/>
                        </a:rPr>
                        <a:t>DPMO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>
                          <a:effectLst/>
                          <a:latin typeface="Century Gothic"/>
                        </a:rPr>
                        <a:t>Configure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New</a:t>
                      </a: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New</a:t>
                      </a: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New</a:t>
                      </a: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FFC000"/>
                          </a:solidFill>
                          <a:effectLst/>
                          <a:latin typeface="Century Gothic"/>
                        </a:rPr>
                        <a:t>WIP</a:t>
                      </a: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B050"/>
                          </a:solidFill>
                          <a:effectLst/>
                          <a:latin typeface="Century Gothic"/>
                        </a:rPr>
                        <a:t>Done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FFC000"/>
                          </a:solidFill>
                          <a:effectLst/>
                          <a:latin typeface="Century Gothic"/>
                        </a:rPr>
                        <a:t>WIP</a:t>
                      </a: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spc="0" baseline="0">
                          <a:solidFill>
                            <a:srgbClr val="0D0D0D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Unknown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spc="0" baseline="0">
                          <a:solidFill>
                            <a:srgbClr val="0D0D0D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Unknown</a:t>
                      </a: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986464"/>
                  </a:ext>
                </a:extLst>
              </a:tr>
              <a:tr h="269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>
                          <a:effectLst/>
                          <a:latin typeface="Century Gothic"/>
                        </a:rPr>
                        <a:t>Jenkins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>
                          <a:effectLst/>
                          <a:latin typeface="Century Gothic"/>
                        </a:rPr>
                        <a:t>AT Configuration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New</a:t>
                      </a: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New</a:t>
                      </a: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New</a:t>
                      </a: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FFC000"/>
                          </a:solidFill>
                          <a:effectLst/>
                          <a:latin typeface="Century Gothic"/>
                        </a:rPr>
                        <a:t>WIP</a:t>
                      </a: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B050"/>
                          </a:solidFill>
                          <a:effectLst/>
                          <a:latin typeface="Century Gothic"/>
                        </a:rPr>
                        <a:t>Done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FFC000"/>
                          </a:solidFill>
                          <a:effectLst/>
                          <a:latin typeface="Century Gothic"/>
                        </a:rPr>
                        <a:t>WIP</a:t>
                      </a: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96852"/>
                  </a:ext>
                </a:extLst>
              </a:tr>
              <a:tr h="269240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Jenkins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>
                          <a:effectLst/>
                          <a:latin typeface="Century Gothic"/>
                        </a:rPr>
                        <a:t>Pipeline integration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00B05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Done</a:t>
                      </a:r>
                      <a:endParaRPr lang="en-US" sz="1200" b="0" i="0" u="none" strike="noStrike" cap="none" spc="0" baseline="0">
                        <a:solidFill>
                          <a:srgbClr val="00B05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00B05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Done</a:t>
                      </a:r>
                      <a:endParaRPr lang="en-US" sz="1200" b="0" i="0" u="none" strike="noStrike" cap="none" spc="0" baseline="0">
                        <a:solidFill>
                          <a:srgbClr val="00B05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>
                          <a:solidFill>
                            <a:srgbClr val="FFC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WIP 50%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21906"/>
                  </a:ext>
                </a:extLst>
              </a:tr>
              <a:tr h="269240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Executable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>
                          <a:effectLst/>
                          <a:latin typeface="Century Gothic"/>
                        </a:rPr>
                        <a:t>Precheck &amp; </a:t>
                      </a:r>
                      <a:r>
                        <a:rPr lang="en-US" err="1">
                          <a:effectLst/>
                          <a:latin typeface="Century Gothic"/>
                        </a:rPr>
                        <a:t>preconfig</a:t>
                      </a: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>
                          <a:solidFill>
                            <a:srgbClr val="00B05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Done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>
                          <a:solidFill>
                            <a:srgbClr val="FFC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WIP*</a:t>
                      </a:r>
                      <a:r>
                        <a:rPr lang="en-US" sz="1200" b="0" i="0" u="none" strike="noStrike" cap="none" spc="0" baseline="30000">
                          <a:solidFill>
                            <a:srgbClr val="FFC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1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00B05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Done</a:t>
                      </a:r>
                      <a:endParaRPr lang="en-US" sz="1200" b="0" i="0" u="none" strike="noStrike" cap="none" spc="0" baseline="0">
                        <a:solidFill>
                          <a:srgbClr val="00B05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13899"/>
                  </a:ext>
                </a:extLst>
              </a:tr>
              <a:tr h="269240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Enhance 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>
                          <a:effectLst/>
                          <a:latin typeface="Century Gothic"/>
                        </a:rPr>
                        <a:t>Support IO/Memory config check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/>
                        <a:t>PLAN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157217"/>
                  </a:ext>
                </a:extLst>
              </a:tr>
              <a:tr h="269240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Enhance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>
                          <a:effectLst/>
                          <a:latin typeface="Century Gothic"/>
                        </a:rPr>
                        <a:t>IO config check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Low Priority*</a:t>
                      </a:r>
                      <a:r>
                        <a:rPr lang="en-US" sz="1200" b="0" i="0" u="none" strike="noStrike" cap="none" spc="0" baseline="3000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2</a:t>
                      </a:r>
                      <a:endParaRPr lang="en-US" sz="1200" b="0" i="0" u="none" strike="noStrike" cap="none" spc="0" baseline="3000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Low Priority*</a:t>
                      </a:r>
                      <a:r>
                        <a:rPr lang="en-US" sz="1200" b="0" i="0" u="none" strike="noStrike" cap="none" spc="0" baseline="3000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2</a:t>
                      </a:r>
                      <a:endParaRPr lang="en-US" sz="1200" b="0" i="0" u="none" strike="noStrike" cap="none" spc="0" baseline="3000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spc="0" baseline="0">
                          <a:solidFill>
                            <a:srgbClr val="0D0D0D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Unknown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spc="0" baseline="0">
                          <a:solidFill>
                            <a:srgbClr val="0D0D0D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Unknown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86901"/>
                  </a:ext>
                </a:extLst>
              </a:tr>
              <a:tr h="421101">
                <a:tc vMerge="1"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>
                        <a:effectLst/>
                        <a:latin typeface="Century Gothic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Enhance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>
                          <a:effectLst/>
                          <a:latin typeface="Century Gothic"/>
                        </a:rPr>
                        <a:t>Memory config check</a:t>
                      </a: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cap="none" spc="0" baseline="0" noProof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/>
                          <a:ea typeface="+mn-ea"/>
                          <a:cs typeface="+mn-cs"/>
                          <a:sym typeface="Intel Clear"/>
                        </a:rPr>
                        <a:t>New</a:t>
                      </a:r>
                      <a:endParaRPr lang="en-US" sz="1200" b="0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935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44AB4B-604E-8544-982F-B7128C9557B0}"/>
              </a:ext>
            </a:extLst>
          </p:cNvPr>
          <p:cNvSpPr txBox="1"/>
          <p:nvPr/>
        </p:nvSpPr>
        <p:spPr>
          <a:xfrm>
            <a:off x="423862" y="5985164"/>
            <a:ext cx="3212956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*1 : Too many IO and Memory configure</a:t>
            </a:r>
          </a:p>
        </p:txBody>
      </p:sp>
    </p:spTree>
    <p:extLst>
      <p:ext uri="{BB962C8B-B14F-4D97-AF65-F5344CB8AC3E}">
        <p14:creationId xmlns:p14="http://schemas.microsoft.com/office/powerpoint/2010/main" val="83209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88C-9991-4BAD-AB29-D1027D9F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298" y="-46655"/>
            <a:ext cx="12137180" cy="6222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BHS-SRF-AP Fleet Stability Impact – WW48’24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97B73-B5F6-4FBA-9529-4E843213A67E}"/>
              </a:ext>
            </a:extLst>
          </p:cNvPr>
          <p:cNvSpPr txBox="1"/>
          <p:nvPr/>
        </p:nvSpPr>
        <p:spPr>
          <a:xfrm>
            <a:off x="39190" y="507959"/>
            <a:ext cx="11172149" cy="286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>
                <a:latin typeface="Intel Clear Light"/>
              </a:rPr>
              <a:t>	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Fleet 94.44%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 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(BMC </a:t>
            </a:r>
            <a:r>
              <a:rPr lang="en-US" sz="1000" err="1">
                <a:highlight>
                  <a:srgbClr val="F5F5F5"/>
                </a:highlight>
                <a:latin typeface="Intel Clear Light" panose="020B0404020203020204"/>
              </a:rPr>
              <a:t>ex</a:t>
            </a:r>
            <a:r>
              <a:rPr lang="en-US" sz="1000" b="0" i="0" u="none" strike="noStrike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cl’d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 *)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                   Total of system ran =18     Passing 17 (94.44%),  Failed 1 (</a:t>
            </a:r>
            <a:r>
              <a:rPr lang="en-US" sz="1400" b="1">
                <a:highlight>
                  <a:srgbClr val="F5F5F5"/>
                </a:highlight>
                <a:latin typeface="Intel Clear Light" panose="020B0404020203020204"/>
              </a:rPr>
              <a:t>5.56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%)</a:t>
            </a:r>
            <a:r>
              <a:rPr lang="en-US" sz="1400" b="0" i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​</a:t>
            </a:r>
            <a:endParaRPr lang="en-US" sz="1400" b="1">
              <a:latin typeface="Intel Clear Ligh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C43B72-0D6E-6BBC-DC2E-52C086911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67325"/>
              </p:ext>
            </p:extLst>
          </p:nvPr>
        </p:nvGraphicFramePr>
        <p:xfrm>
          <a:off x="11010900" y="26369"/>
          <a:ext cx="1080486" cy="670560"/>
        </p:xfrm>
        <a:graphic>
          <a:graphicData uri="http://schemas.openxmlformats.org/drawingml/2006/table">
            <a:tbl>
              <a:tblPr firstRow="1" bandRow="1"/>
              <a:tblGrid>
                <a:gridCol w="1080486">
                  <a:extLst>
                    <a:ext uri="{9D8B030D-6E8A-4147-A177-3AD203B41FA5}">
                      <a16:colId xmlns:a16="http://schemas.microsoft.com/office/drawing/2014/main" val="232672987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00B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Fixed in latest BKC/HW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80357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0563C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Root Caused</a:t>
                      </a:r>
                      <a:endParaRPr lang="en-US" sz="500">
                        <a:solidFill>
                          <a:srgbClr val="0563C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1704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ED7D3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Debug WIP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111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New Issue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447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A13F96-A258-679B-E285-46D9C49C1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53598"/>
              </p:ext>
            </p:extLst>
          </p:nvPr>
        </p:nvGraphicFramePr>
        <p:xfrm>
          <a:off x="422863" y="799950"/>
          <a:ext cx="11254025" cy="2841044"/>
        </p:xfrm>
        <a:graphic>
          <a:graphicData uri="http://schemas.openxmlformats.org/drawingml/2006/table">
            <a:tbl>
              <a:tblPr/>
              <a:tblGrid>
                <a:gridCol w="879464">
                  <a:extLst>
                    <a:ext uri="{9D8B030D-6E8A-4147-A177-3AD203B41FA5}">
                      <a16:colId xmlns:a16="http://schemas.microsoft.com/office/drawing/2014/main" val="622060762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87726797"/>
                    </a:ext>
                  </a:extLst>
                </a:gridCol>
                <a:gridCol w="8592404">
                  <a:extLst>
                    <a:ext uri="{9D8B030D-6E8A-4147-A177-3AD203B41FA5}">
                      <a16:colId xmlns:a16="http://schemas.microsoft.com/office/drawing/2014/main" val="1910722366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788620559"/>
                    </a:ext>
                  </a:extLst>
                </a:gridCol>
              </a:tblGrid>
              <a:tr h="57396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Failure Type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Impact to Fleet Stability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Top issues 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  <a:latin typeface="+mj-lt"/>
                      </a:endParaRPr>
                    </a:p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[sighting closure path/status]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Sightings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96739"/>
                  </a:ext>
                </a:extLst>
              </a:tr>
              <a:tr h="509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Critical events reported by BMC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900" b="0" i="0" u="none" strike="noStrike" kern="1200" cap="none" spc="0" baseline="0">
                        <a:solidFill>
                          <a:srgbClr val="D9693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299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KernelPanics 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>
                        <a:buFont typeface="Arial" panose="020B0604020202020204"/>
                        <a:buNone/>
                      </a:pPr>
                      <a:endParaRPr lang="en-US" sz="900" b="0" i="0" u="none" strike="noStrike" kern="1200" cap="none" spc="0" baseline="0">
                        <a:solidFill>
                          <a:srgbClr val="D96930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740821"/>
                  </a:ext>
                </a:extLst>
              </a:tr>
              <a:tr h="6272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MCEs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5.6%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1. </a:t>
                      </a:r>
                      <a:r>
                        <a:rPr lang="en-US" sz="900"/>
                        <a:t>MCE Without Reboot McBankErrorHandler: Skt = 0x0, McBank = 0x1, State = 0x1 MC status 0x8C200045D52F110A, class CORRECTED, MSCOD d52f</a:t>
                      </a:r>
                      <a:r>
                        <a:rPr lang="zh-TW" altLang="en-US" sz="900"/>
                        <a:t> 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[1] Node [3.6%] </a:t>
                      </a:r>
                      <a:r>
                        <a:rPr lang="en-US" sz="900" b="0" i="0" u="none" strike="noStrike" kern="1200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single hit, under repro</a:t>
                      </a:r>
                      <a:endParaRPr lang="en-US" sz="900" b="0" i="0" u="none" strike="noStrike" cap="none" spc="0" baseline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j-lt"/>
                          <a:hlinkClick r:id="rId3"/>
                        </a:rPr>
                        <a:t>14023888643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24103"/>
                  </a:ext>
                </a:extLst>
              </a:tr>
              <a:tr h="6272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IERR/ Crashes / Others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cap="none" spc="0" baseline="0">
                        <a:solidFill>
                          <a:srgbClr val="D96930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7590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3BAC650-A2D1-D405-ADF9-AE29D2B8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002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93F267-8779-4D80-A227-F551E33E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9" y="70931"/>
            <a:ext cx="11548457" cy="1086063"/>
          </a:xfrm>
          <a:solidFill>
            <a:srgbClr val="2872C5"/>
          </a:solidFill>
        </p:spPr>
        <p:txBody>
          <a:bodyPr anchor="ctr" anchorCtr="0"/>
          <a:lstStyle/>
          <a:p>
            <a:r>
              <a:rPr lang="en-US" altLang="zh-TW" sz="360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Google IPS Statistics – EGS all IPS</a:t>
            </a:r>
            <a:endParaRPr lang="en-US" sz="3600">
              <a:solidFill>
                <a:schemeClr val="bg1"/>
              </a:solidFill>
              <a:ea typeface="Intel Clear Light"/>
              <a:cs typeface="Intel Clea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3B9CF0-4A05-48DB-9EB8-DECEC28E2387}"/>
              </a:ext>
            </a:extLst>
          </p:cNvPr>
          <p:cNvSpPr/>
          <p:nvPr/>
        </p:nvSpPr>
        <p:spPr>
          <a:xfrm>
            <a:off x="9072486" y="849049"/>
            <a:ext cx="677799" cy="287258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>
                <a:solidFill>
                  <a:srgbClr val="FFFFFF"/>
                </a:solidFill>
                <a:latin typeface="Helvetica Neue Medium"/>
                <a:sym typeface="Helvetica Neue Medium"/>
              </a:rPr>
              <a:t>PO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F0E07B-08B5-4F1E-B413-0508BC9B7F8B}"/>
              </a:ext>
            </a:extLst>
          </p:cNvPr>
          <p:cNvSpPr/>
          <p:nvPr/>
        </p:nvSpPr>
        <p:spPr>
          <a:xfrm>
            <a:off x="9748019" y="849049"/>
            <a:ext cx="649683" cy="287258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Beta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17BF69-D9B6-404A-A722-5B76B83C28D7}"/>
              </a:ext>
            </a:extLst>
          </p:cNvPr>
          <p:cNvSpPr/>
          <p:nvPr/>
        </p:nvSpPr>
        <p:spPr>
          <a:xfrm>
            <a:off x="10397702" y="849049"/>
            <a:ext cx="649683" cy="287258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>
                <a:solidFill>
                  <a:srgbClr val="FFFFFF"/>
                </a:solidFill>
                <a:latin typeface="Helvetica Neue Medium"/>
              </a:rPr>
              <a:t>QS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B8A64B4-F481-4B72-A4FB-E5ED2CD62EBC}"/>
              </a:ext>
            </a:extLst>
          </p:cNvPr>
          <p:cNvSpPr/>
          <p:nvPr/>
        </p:nvSpPr>
        <p:spPr>
          <a:xfrm>
            <a:off x="11162349" y="563216"/>
            <a:ext cx="209877" cy="287258"/>
          </a:xfrm>
          <a:prstGeom prst="downArrow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1A0FA-5B33-4100-AD35-52EB496D2DEB}"/>
              </a:ext>
            </a:extLst>
          </p:cNvPr>
          <p:cNvSpPr/>
          <p:nvPr/>
        </p:nvSpPr>
        <p:spPr>
          <a:xfrm>
            <a:off x="11047385" y="849049"/>
            <a:ext cx="649683" cy="287258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PRQ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38C96-4FC7-BBDA-E8D5-897B91794C75}"/>
              </a:ext>
            </a:extLst>
          </p:cNvPr>
          <p:cNvSpPr txBox="1"/>
          <p:nvPr/>
        </p:nvSpPr>
        <p:spPr>
          <a:xfrm>
            <a:off x="1300480" y="5657830"/>
            <a:ext cx="9658093" cy="1587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 algn="l" rtl="0" latinLnBrk="0" hangingPunct="0">
              <a:buFont typeface="+mj-lt"/>
              <a:buAutoNum type="arabicPeriod"/>
            </a:pPr>
            <a:r>
              <a:rPr lang="en-US" sz="2400">
                <a:solidFill>
                  <a:srgbClr val="004A86"/>
                </a:solidFill>
                <a:effectLst/>
                <a:latin typeface="Intel Clear" panose="020B0604020203020204"/>
              </a:rPr>
              <a:t>Certain defects arising from the manufacturing stages</a:t>
            </a:r>
            <a:br>
              <a:rPr lang="en-US" sz="2400">
                <a:solidFill>
                  <a:srgbClr val="004A86"/>
                </a:solidFill>
                <a:effectLst/>
                <a:latin typeface="Intel Clear" panose="020B0604020203020204"/>
              </a:rPr>
            </a:br>
            <a:r>
              <a:rPr lang="en-US" sz="2400">
                <a:solidFill>
                  <a:srgbClr val="004A86"/>
                </a:solidFill>
                <a:effectLst/>
                <a:latin typeface="Intel Clear" panose="020B0604020203020204"/>
              </a:rPr>
              <a:t>2. Combine DIMM defects (varied rank/size in the 2DCP configuration)</a:t>
            </a:r>
          </a:p>
          <a:p>
            <a:pPr marL="0" indent="0" algn="l" rtl="0" latinLnBrk="0" hangingPunct="0">
              <a:buFont typeface="+mj-lt"/>
              <a:buAutoNum type="arabicPeriod"/>
            </a:pPr>
            <a:r>
              <a:rPr lang="en-US" sz="2400">
                <a:solidFill>
                  <a:srgbClr val="004A86"/>
                </a:solidFill>
                <a:effectLst/>
                <a:latin typeface="Intel Clear" panose="020B0604020203020204"/>
              </a:rPr>
              <a:t>Integrate TDX/PnP testing content</a:t>
            </a:r>
            <a:endParaRPr kumimoji="0" 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EEFEBD7-195A-B777-6EC9-1D469B60B905}"/>
              </a:ext>
            </a:extLst>
          </p:cNvPr>
          <p:cNvGraphicFramePr>
            <a:graphicFrameLocks/>
          </p:cNvGraphicFramePr>
          <p:nvPr/>
        </p:nvGraphicFramePr>
        <p:xfrm>
          <a:off x="1" y="1156994"/>
          <a:ext cx="6187440" cy="441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91DDCCE-DD94-6556-FA91-C86471B87611}"/>
              </a:ext>
            </a:extLst>
          </p:cNvPr>
          <p:cNvGraphicFramePr>
            <a:graphicFrameLocks/>
          </p:cNvGraphicFramePr>
          <p:nvPr/>
        </p:nvGraphicFramePr>
        <p:xfrm>
          <a:off x="5679441" y="1125289"/>
          <a:ext cx="6390081" cy="4442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103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DE61-4B56-BC1E-D83C-2841E8CA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71500"/>
            <a:ext cx="11221448" cy="952499"/>
          </a:xfrm>
        </p:spPr>
        <p:txBody>
          <a:bodyPr/>
          <a:lstStyle/>
          <a:p>
            <a:r>
              <a:rPr lang="en-US"/>
              <a:t>Job assignment and bandwidth</a:t>
            </a:r>
            <a:r>
              <a:rPr lang="en-US" sz="2000"/>
              <a:t>	(6.85/7.35/8) </a:t>
            </a:r>
            <a:r>
              <a:rPr lang="en-US" sz="1200"/>
              <a:t>(6.85/7.35/8)</a:t>
            </a:r>
            <a:r>
              <a:rPr lang="en-US" sz="2000"/>
              <a:t> </a:t>
            </a:r>
            <a:r>
              <a:rPr lang="en-US" sz="1100"/>
              <a:t>(Regular/Peak/Total)</a:t>
            </a:r>
            <a:r>
              <a:rPr lang="en-US"/>
              <a:t>	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29DC-BEB5-B332-BD1E-5CA798EAF705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99182" y="1248780"/>
            <a:ext cx="6710747" cy="5462567"/>
          </a:xfrm>
        </p:spPr>
        <p:txBody>
          <a:bodyPr lIns="0" tIns="0" rIns="0" bIns="0" anchor="t">
            <a:noAutofit/>
          </a:bodyPr>
          <a:lstStyle/>
          <a:p>
            <a:pPr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Jamie Chou:</a:t>
            </a:r>
            <a:r>
              <a:rPr lang="zh-TW" altLang="en-US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en-US" altLang="zh-TW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SRF/EGS/Legacy PLR/IPU</a:t>
            </a:r>
            <a:r>
              <a:rPr lang="zh-TW" altLang="en-US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en-US" altLang="zh-TW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validation lead (0.95/0.95)</a:t>
            </a:r>
            <a:endParaRPr lang="en-US" sz="900" b="1">
              <a:solidFill>
                <a:schemeClr val="tx1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General Cluster Validation lead in CFE-IPU TWN</a:t>
            </a:r>
          </a:p>
          <a:p>
            <a:pPr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Caty Lee: EGS/Legacy/SRF </a:t>
            </a:r>
            <a:r>
              <a:rPr lang="en-US" altLang="zh-TW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PLR/IPU</a:t>
            </a:r>
            <a:r>
              <a:rPr lang="en-US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 orchestration lead (0.75/0.5), Automation development (0.2/0.4)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Orchestration lead for SRF/EGS/Legacy execution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Automation innovation and implementation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Cluster infrastructure planning, design, and deployment.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 err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SysDebug</a:t>
            </a: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 Automation support</a:t>
            </a:r>
          </a:p>
          <a:p>
            <a:pPr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Nelson Lin: Sirloin workflow engine development (0.7/0.9)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Orchestration lead for Legacy execution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SaaS/PaaS/Automation framework (Airflow) architect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Automation framework (Airflow) planning, design, and development.</a:t>
            </a:r>
          </a:p>
          <a:p>
            <a:pPr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Eric Lei: BKC &amp; EGS/Legacy Benchtop Integration </a:t>
            </a:r>
            <a:r>
              <a:rPr lang="en-US" altLang="zh-TW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PLR/IPU</a:t>
            </a:r>
            <a:r>
              <a:rPr lang="en-US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 orchestrator (0.35/0.5), Automation development (0.4/0.4)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BKC benchtop Integration for Legacy (1</a:t>
            </a:r>
            <a:r>
              <a:rPr lang="en-US" sz="900" baseline="300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st</a:t>
            </a: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 phase)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BKC benchtop Integration for EGS (2</a:t>
            </a:r>
            <a:r>
              <a:rPr lang="en-US" sz="900" baseline="300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nd</a:t>
            </a: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 phase)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Optimize the execution for EGS benchtop and move things into Cluster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AWS Solution architect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Automation task development, implementation, and maintenance</a:t>
            </a:r>
          </a:p>
          <a:p>
            <a:pPr marL="228600" indent="-22860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 startAt="5"/>
            </a:pPr>
            <a:r>
              <a:rPr lang="en-US" sz="900" b="1">
                <a:solidFill>
                  <a:schemeClr val="tx1"/>
                </a:solidFill>
                <a:latin typeface="+mn-lt"/>
              </a:rPr>
              <a:t>Matt Lin: SRF/EGS/</a:t>
            </a:r>
            <a:r>
              <a:rPr lang="en-US" altLang="zh-TW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Legacy</a:t>
            </a:r>
            <a:r>
              <a:rPr lang="en-US" sz="900" b="1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900" b="1">
                <a:solidFill>
                  <a:schemeClr val="tx1"/>
                </a:solidFill>
                <a:latin typeface="+mn-lt"/>
              </a:rPr>
              <a:t>PLR/IPU</a:t>
            </a:r>
            <a:r>
              <a:rPr lang="en-US" sz="900" b="1">
                <a:solidFill>
                  <a:schemeClr val="tx1"/>
                </a:solidFill>
                <a:latin typeface="+mn-lt"/>
              </a:rPr>
              <a:t> L1/L2 Triage Lead  / </a:t>
            </a:r>
            <a:r>
              <a:rPr lang="en-US" sz="900" b="1" err="1">
                <a:solidFill>
                  <a:schemeClr val="tx1"/>
                </a:solidFill>
                <a:latin typeface="+mn-lt"/>
              </a:rPr>
              <a:t>SysDebug</a:t>
            </a:r>
            <a:r>
              <a:rPr lang="en-US" sz="900" b="1">
                <a:solidFill>
                  <a:schemeClr val="tx1"/>
                </a:solidFill>
                <a:latin typeface="+mn-lt"/>
              </a:rPr>
              <a:t> support (0.8/0.9)</a:t>
            </a:r>
          </a:p>
          <a:p>
            <a:pPr marL="742950" lvl="1" indent="-28575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</a:rPr>
              <a:t>Cluster Level1/Level2 Triage lead</a:t>
            </a:r>
          </a:p>
          <a:p>
            <a:pPr marL="742950" lvl="1" indent="-28575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</a:rPr>
              <a:t>Cluster </a:t>
            </a:r>
            <a:r>
              <a:rPr lang="en-US" sz="900" err="1">
                <a:solidFill>
                  <a:schemeClr val="tx1"/>
                </a:solidFill>
                <a:latin typeface="+mn-lt"/>
              </a:rPr>
              <a:t>SysDebug</a:t>
            </a:r>
            <a:r>
              <a:rPr lang="en-US" sz="900">
                <a:solidFill>
                  <a:schemeClr val="tx1"/>
                </a:solidFill>
                <a:latin typeface="+mn-lt"/>
              </a:rPr>
              <a:t> support</a:t>
            </a:r>
          </a:p>
          <a:p>
            <a:pPr rtl="0">
              <a:lnSpc>
                <a:spcPct val="120000"/>
              </a:lnSpc>
              <a:spcBef>
                <a:spcPts val="100"/>
              </a:spcBef>
              <a:buFont typeface="+mj-lt"/>
              <a:buAutoNum type="arabicPeriod" startAt="5"/>
            </a:pPr>
            <a:r>
              <a:rPr lang="en-US" sz="900" b="1">
                <a:solidFill>
                  <a:schemeClr val="tx1"/>
                </a:solidFill>
                <a:latin typeface="+mn-lt"/>
              </a:rPr>
              <a:t>Sharon Chien: SRF/EGS/</a:t>
            </a:r>
            <a:r>
              <a:rPr lang="en-US" altLang="zh-TW" sz="900" b="1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"/>
              </a:rPr>
              <a:t>Legacy </a:t>
            </a:r>
            <a:r>
              <a:rPr lang="en-US" altLang="zh-TW" sz="900" b="1">
                <a:solidFill>
                  <a:schemeClr val="tx1"/>
                </a:solidFill>
                <a:latin typeface="+mn-lt"/>
              </a:rPr>
              <a:t>PLR/IPU</a:t>
            </a:r>
            <a:r>
              <a:rPr lang="en-US" sz="900" b="1">
                <a:solidFill>
                  <a:schemeClr val="tx1"/>
                </a:solidFill>
                <a:latin typeface="+mn-lt"/>
              </a:rPr>
              <a:t> L1/L2 Triage / </a:t>
            </a:r>
            <a:r>
              <a:rPr lang="en-US" sz="900" b="1" err="1">
                <a:solidFill>
                  <a:schemeClr val="tx1"/>
                </a:solidFill>
                <a:latin typeface="+mn-lt"/>
              </a:rPr>
              <a:t>SysDebug</a:t>
            </a:r>
            <a:r>
              <a:rPr lang="en-US" sz="900" b="1">
                <a:solidFill>
                  <a:schemeClr val="tx1"/>
                </a:solidFill>
                <a:latin typeface="+mn-lt"/>
              </a:rPr>
              <a:t> support (0.9/0.9)</a:t>
            </a:r>
          </a:p>
          <a:p>
            <a:pPr marL="742950" lvl="1" indent="-285750">
              <a:lnSpc>
                <a:spcPct val="120000"/>
              </a:lnSpc>
              <a:spcBef>
                <a:spcPts val="100"/>
              </a:spcBef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</a:rPr>
              <a:t>Cluster Level1/Level2 Triage engineer</a:t>
            </a:r>
          </a:p>
          <a:p>
            <a:pPr marL="742950" lvl="1" indent="-28575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</a:rPr>
              <a:t>Cluster </a:t>
            </a:r>
            <a:r>
              <a:rPr lang="en-US" sz="900" err="1">
                <a:solidFill>
                  <a:schemeClr val="tx1"/>
                </a:solidFill>
                <a:latin typeface="+mn-lt"/>
              </a:rPr>
              <a:t>SysDebug</a:t>
            </a:r>
            <a:r>
              <a:rPr lang="en-US" sz="900">
                <a:solidFill>
                  <a:schemeClr val="tx1"/>
                </a:solidFill>
                <a:latin typeface="+mn-lt"/>
              </a:rPr>
              <a:t> support</a:t>
            </a:r>
          </a:p>
          <a:p>
            <a:pPr rtl="0">
              <a:lnSpc>
                <a:spcPct val="120000"/>
              </a:lnSpc>
              <a:spcBef>
                <a:spcPts val="100"/>
              </a:spcBef>
              <a:buFont typeface="+mj-lt"/>
              <a:buAutoNum type="arabicPeriod" startAt="5"/>
            </a:pPr>
            <a:r>
              <a:rPr lang="en-US" sz="900" b="1">
                <a:solidFill>
                  <a:schemeClr val="tx1"/>
                </a:solidFill>
                <a:latin typeface="+mn-lt"/>
              </a:rPr>
              <a:t>Asus Huang: BHS </a:t>
            </a:r>
            <a:r>
              <a:rPr lang="en-US" altLang="zh-TW" sz="900" b="1">
                <a:solidFill>
                  <a:schemeClr val="tx1"/>
                </a:solidFill>
                <a:latin typeface="+mn-lt"/>
              </a:rPr>
              <a:t>CFE-IPU</a:t>
            </a:r>
            <a:r>
              <a:rPr lang="en-US" sz="900" b="1">
                <a:solidFill>
                  <a:schemeClr val="tx1"/>
                </a:solidFill>
                <a:latin typeface="+mn-lt"/>
              </a:rPr>
              <a:t> TWN/BDC data engineer (0.9/0.95)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</a:rPr>
              <a:t>Data analysis and Dashboards development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</a:rPr>
              <a:t>Data team’s rep in Taiwan</a:t>
            </a:r>
          </a:p>
          <a:p>
            <a:pPr rtl="0">
              <a:lnSpc>
                <a:spcPct val="120000"/>
              </a:lnSpc>
              <a:spcBef>
                <a:spcPts val="100"/>
              </a:spcBef>
              <a:buFont typeface="+mj-lt"/>
              <a:buAutoNum type="arabicPeriod" startAt="5"/>
            </a:pPr>
            <a:r>
              <a:rPr lang="en-US" sz="900" b="1">
                <a:solidFill>
                  <a:schemeClr val="tx1"/>
                </a:solidFill>
                <a:latin typeface="+mn-lt"/>
              </a:rPr>
              <a:t>Kyle Loh: BHS NPI/</a:t>
            </a:r>
            <a:r>
              <a:rPr lang="en-US" altLang="zh-TW" sz="900" b="1">
                <a:solidFill>
                  <a:schemeClr val="tx1"/>
                </a:solidFill>
                <a:latin typeface="+mn-lt"/>
              </a:rPr>
              <a:t>PLR/IPU </a:t>
            </a:r>
            <a:r>
              <a:rPr lang="en-US" sz="900" b="1">
                <a:solidFill>
                  <a:schemeClr val="tx1"/>
                </a:solidFill>
                <a:latin typeface="+mn-lt"/>
              </a:rPr>
              <a:t>L3 memory debug lead cross all platforms (0.9/0.95)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</a:rPr>
              <a:t>Memory L3 debug</a:t>
            </a:r>
          </a:p>
          <a:p>
            <a:pPr marL="742950" lvl="1" indent="-285750" rtl="0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900">
                <a:solidFill>
                  <a:schemeClr val="tx1"/>
                </a:solidFill>
                <a:latin typeface="+mn-lt"/>
              </a:rPr>
              <a:t>Memory dashboard and telemetry improvements</a:t>
            </a:r>
            <a:endParaRPr lang="en-US" sz="900">
              <a:solidFill>
                <a:schemeClr val="tx1"/>
              </a:solid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B8B72-F6F6-B26D-8897-A9982999663D}"/>
              </a:ext>
            </a:extLst>
          </p:cNvPr>
          <p:cNvSpPr txBox="1"/>
          <p:nvPr/>
        </p:nvSpPr>
        <p:spPr>
          <a:xfrm>
            <a:off x="6935074" y="4781970"/>
            <a:ext cx="4198289" cy="1508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Assumptions</a:t>
            </a:r>
          </a:p>
          <a:p>
            <a:pPr marL="457200" indent="-457200" defTabSz="2438338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sz="1400">
                <a:solidFill>
                  <a:schemeClr val="tx2"/>
                </a:solidFill>
                <a:latin typeface="Aptos" panose="020B0004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Validation Execution CW (1/3)</a:t>
            </a:r>
          </a:p>
          <a:p>
            <a:pPr marL="457200" indent="-457200" defTabSz="2438338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sz="1400">
                <a:solidFill>
                  <a:schemeClr val="tx2"/>
                </a:solidFill>
                <a:effectLst/>
                <a:latin typeface="Aptos" panose="020B0004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Triage/</a:t>
            </a:r>
            <a:r>
              <a:rPr lang="en-US" sz="140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SysDebug</a:t>
            </a:r>
            <a:r>
              <a:rPr lang="en-US" sz="1400">
                <a:solidFill>
                  <a:schemeClr val="tx2"/>
                </a:solidFill>
                <a:effectLst/>
                <a:latin typeface="Aptos" panose="020B0004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 CW (1/</a:t>
            </a:r>
            <a:r>
              <a:rPr lang="en-US" sz="1400">
                <a:solidFill>
                  <a:schemeClr val="tx2"/>
                </a:solidFill>
                <a:latin typeface="Aptos" panose="020B0004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3</a:t>
            </a:r>
            <a:r>
              <a:rPr lang="en-US" sz="1400">
                <a:solidFill>
                  <a:schemeClr val="tx2"/>
                </a:solidFill>
                <a:effectLst/>
                <a:latin typeface="Aptos" panose="020B0004020202020204" pitchFamily="34" charset="0"/>
                <a:ea typeface="PMingLiU" panose="02020500000000000000" pitchFamily="18" charset="-120"/>
                <a:cs typeface="Aptos" panose="020B0004020202020204" pitchFamily="34" charset="0"/>
              </a:rPr>
              <a:t>)</a:t>
            </a:r>
          </a:p>
          <a:p>
            <a:pPr marL="457200" indent="-457200" defTabSz="2438338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sz="1400">
              <a:solidFill>
                <a:schemeClr val="tx2"/>
              </a:solidFill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pPr defTabSz="2438338">
              <a:lnSpc>
                <a:spcPct val="100000"/>
              </a:lnSpc>
              <a:spcBef>
                <a:spcPts val="0"/>
              </a:spcBef>
            </a:pPr>
            <a:endParaRPr lang="en-US" sz="1400">
              <a:solidFill>
                <a:schemeClr val="tx2"/>
              </a:solidFill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pPr marL="457200" marR="0" indent="-4572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38FC28-07E2-F234-D191-FE19DAF228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988775"/>
              </p:ext>
            </p:extLst>
          </p:nvPr>
        </p:nvGraphicFramePr>
        <p:xfrm>
          <a:off x="6656938" y="1047749"/>
          <a:ext cx="51358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9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93F267-8779-4D80-A227-F551E33E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9" y="70931"/>
            <a:ext cx="11548457" cy="1086063"/>
          </a:xfrm>
          <a:solidFill>
            <a:srgbClr val="2872C5"/>
          </a:solidFill>
        </p:spPr>
        <p:txBody>
          <a:bodyPr anchor="ctr" anchorCtr="0"/>
          <a:lstStyle/>
          <a:p>
            <a:r>
              <a:rPr lang="en-US" sz="360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SRF-AP Pre-sightings/Sightings Update – WW39</a:t>
            </a:r>
            <a:endParaRPr lang="en-US" sz="3600">
              <a:solidFill>
                <a:schemeClr val="bg1"/>
              </a:solidFill>
              <a:ea typeface="Intel Clear Light"/>
              <a:cs typeface="Intel Clea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3B9CF0-4A05-48DB-9EB8-DECEC28E2387}"/>
              </a:ext>
            </a:extLst>
          </p:cNvPr>
          <p:cNvSpPr/>
          <p:nvPr/>
        </p:nvSpPr>
        <p:spPr>
          <a:xfrm>
            <a:off x="9072486" y="849049"/>
            <a:ext cx="677799" cy="287258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>
                <a:solidFill>
                  <a:srgbClr val="FFFFFF"/>
                </a:solidFill>
                <a:latin typeface="Helvetica Neue Medium"/>
                <a:sym typeface="Helvetica Neue Medium"/>
              </a:rPr>
              <a:t>PO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F0E07B-08B5-4F1E-B413-0508BC9B7F8B}"/>
              </a:ext>
            </a:extLst>
          </p:cNvPr>
          <p:cNvSpPr/>
          <p:nvPr/>
        </p:nvSpPr>
        <p:spPr>
          <a:xfrm>
            <a:off x="9748019" y="849049"/>
            <a:ext cx="649683" cy="287258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Alpha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17BF69-D9B6-404A-A722-5B76B83C28D7}"/>
              </a:ext>
            </a:extLst>
          </p:cNvPr>
          <p:cNvSpPr/>
          <p:nvPr/>
        </p:nvSpPr>
        <p:spPr>
          <a:xfrm>
            <a:off x="10397702" y="849049"/>
            <a:ext cx="649683" cy="287258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>
                <a:solidFill>
                  <a:srgbClr val="FFFFFF"/>
                </a:solidFill>
                <a:latin typeface="Helvetica Neue Medium"/>
              </a:rPr>
              <a:t>Beta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B8A64B4-F481-4B72-A4FB-E5ED2CD62EBC}"/>
              </a:ext>
            </a:extLst>
          </p:cNvPr>
          <p:cNvSpPr/>
          <p:nvPr/>
        </p:nvSpPr>
        <p:spPr>
          <a:xfrm>
            <a:off x="10617604" y="561791"/>
            <a:ext cx="209877" cy="287258"/>
          </a:xfrm>
          <a:prstGeom prst="downArrow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1A0FA-5B33-4100-AD35-52EB496D2DEB}"/>
              </a:ext>
            </a:extLst>
          </p:cNvPr>
          <p:cNvSpPr/>
          <p:nvPr/>
        </p:nvSpPr>
        <p:spPr>
          <a:xfrm>
            <a:off x="11047385" y="849049"/>
            <a:ext cx="649683" cy="287258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QS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834E35-D141-1141-3041-7A175EF7F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95058"/>
              </p:ext>
            </p:extLst>
          </p:nvPr>
        </p:nvGraphicFramePr>
        <p:xfrm>
          <a:off x="173280" y="1272265"/>
          <a:ext cx="11523788" cy="5023944"/>
        </p:xfrm>
        <a:graphic>
          <a:graphicData uri="http://schemas.openxmlformats.org/drawingml/2006/table">
            <a:tbl>
              <a:tblPr firstRow="1" firstCol="1" bandRow="1">
                <a:tableStyleId>{C7B018BB-80A7-4F77-B60F-C8B233D01FF8}</a:tableStyleId>
              </a:tblPr>
              <a:tblGrid>
                <a:gridCol w="815328">
                  <a:extLst>
                    <a:ext uri="{9D8B030D-6E8A-4147-A177-3AD203B41FA5}">
                      <a16:colId xmlns:a16="http://schemas.microsoft.com/office/drawing/2014/main" val="113377370"/>
                    </a:ext>
                  </a:extLst>
                </a:gridCol>
                <a:gridCol w="969503">
                  <a:extLst>
                    <a:ext uri="{9D8B030D-6E8A-4147-A177-3AD203B41FA5}">
                      <a16:colId xmlns:a16="http://schemas.microsoft.com/office/drawing/2014/main" val="510193513"/>
                    </a:ext>
                  </a:extLst>
                </a:gridCol>
                <a:gridCol w="766618">
                  <a:extLst>
                    <a:ext uri="{9D8B030D-6E8A-4147-A177-3AD203B41FA5}">
                      <a16:colId xmlns:a16="http://schemas.microsoft.com/office/drawing/2014/main" val="3218443933"/>
                    </a:ext>
                  </a:extLst>
                </a:gridCol>
                <a:gridCol w="3417455">
                  <a:extLst>
                    <a:ext uri="{9D8B030D-6E8A-4147-A177-3AD203B41FA5}">
                      <a16:colId xmlns:a16="http://schemas.microsoft.com/office/drawing/2014/main" val="407385138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809859042"/>
                    </a:ext>
                  </a:extLst>
                </a:gridCol>
                <a:gridCol w="1467161">
                  <a:extLst>
                    <a:ext uri="{9D8B030D-6E8A-4147-A177-3AD203B41FA5}">
                      <a16:colId xmlns:a16="http://schemas.microsoft.com/office/drawing/2014/main" val="1331417536"/>
                    </a:ext>
                  </a:extLst>
                </a:gridCol>
                <a:gridCol w="575097">
                  <a:extLst>
                    <a:ext uri="{9D8B030D-6E8A-4147-A177-3AD203B41FA5}">
                      <a16:colId xmlns:a16="http://schemas.microsoft.com/office/drawing/2014/main" val="271070134"/>
                    </a:ext>
                  </a:extLst>
                </a:gridCol>
                <a:gridCol w="677013">
                  <a:extLst>
                    <a:ext uri="{9D8B030D-6E8A-4147-A177-3AD203B41FA5}">
                      <a16:colId xmlns:a16="http://schemas.microsoft.com/office/drawing/2014/main" val="3875042685"/>
                    </a:ext>
                  </a:extLst>
                </a:gridCol>
                <a:gridCol w="1718013">
                  <a:extLst>
                    <a:ext uri="{9D8B030D-6E8A-4147-A177-3AD203B41FA5}">
                      <a16:colId xmlns:a16="http://schemas.microsoft.com/office/drawing/2014/main" val="826408615"/>
                    </a:ext>
                  </a:extLst>
                </a:gridCol>
              </a:tblGrid>
              <a:tr h="372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</a:rPr>
                        <a:t>Failure type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</a:rPr>
                        <a:t>Master HSD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</a:rPr>
                        <a:t>Report Type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Title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Status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</a:rPr>
                        <a:t>Pipeline (test)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</a:rPr>
                        <a:t>SRF-AP Specific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</a:rPr>
                        <a:t>Tencent 1S Impact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</a:rPr>
                        <a:t>Remark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extLst>
                  <a:ext uri="{0D108BD9-81ED-4DB2-BD59-A6C34878D82A}">
                    <a16:rowId xmlns:a16="http://schemas.microsoft.com/office/drawing/2014/main" val="4208559958"/>
                  </a:ext>
                </a:extLst>
              </a:tr>
              <a:tr h="5582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IERR/MCERR/Others</a:t>
                      </a:r>
                      <a:endParaRPr lang="en-US" sz="900" b="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solidFill>
                            <a:srgbClr val="0563C1"/>
                          </a:solidFill>
                          <a:effectLst/>
                          <a:hlinkClick r:id="rId3"/>
                        </a:rPr>
                        <a:t>14022321282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Sighting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[Cluster][FLEX GNR AP B0/ SP ES2 SRF SP/AP][Master] Node stuck with </a:t>
                      </a:r>
                      <a:r>
                        <a:rPr lang="en-US" sz="900" err="1">
                          <a:solidFill>
                            <a:srgbClr val="000000"/>
                          </a:solidFill>
                          <a:effectLst/>
                        </a:rPr>
                        <a:t>PostCode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 0x03"Failed to find matching CPU ID on the list" during " AC/Cold/Warm" cycles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err="1">
                          <a:solidFill>
                            <a:srgbClr val="000000"/>
                          </a:solidFill>
                          <a:effectLst/>
                        </a:rPr>
                        <a:t>Open.assigned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DPMO - warm (power cycling)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unknown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under debug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extLst>
                  <a:ext uri="{0D108BD9-81ED-4DB2-BD59-A6C34878D82A}">
                    <a16:rowId xmlns:a16="http://schemas.microsoft.com/office/drawing/2014/main" val="4285223228"/>
                  </a:ext>
                </a:extLst>
              </a:tr>
              <a:tr h="3721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IERR/MCERR/Others</a:t>
                      </a:r>
                      <a:endParaRPr lang="en-US" sz="900" b="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solidFill>
                            <a:srgbClr val="0563C1"/>
                          </a:solidFill>
                          <a:effectLst/>
                          <a:hlinkClick r:id="rId4"/>
                        </a:rPr>
                        <a:t>18038372532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Sighting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[SRF All, GNR All B*] PECI Wire Commands Result with 0x83 Responses (one 0x83 response per 50000 commands)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Open.root_caused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basic acceptance test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unknown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will be closed as won't fix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extLst>
                  <a:ext uri="{0D108BD9-81ED-4DB2-BD59-A6C34878D82A}">
                    <a16:rowId xmlns:a16="http://schemas.microsoft.com/office/drawing/2014/main" val="2802123465"/>
                  </a:ext>
                </a:extLst>
              </a:tr>
              <a:tr h="5582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MCE Without Reboot</a:t>
                      </a:r>
                      <a:endParaRPr lang="en-US" sz="900" b="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solidFill>
                            <a:srgbClr val="0563C1"/>
                          </a:solidFill>
                          <a:effectLst/>
                          <a:hlinkClick r:id="rId5"/>
                        </a:rPr>
                        <a:t>15016203038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Sighting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[Cluster][FLEX SRF_AP C0][MASTER] UPI MSCOD 0x30 Correctable Errors on Recipe 18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Completed.product_change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main2 - ive-vt-genie-multi-tenant-v2p0-23ww51-4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unknown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extLst>
                  <a:ext uri="{0D108BD9-81ED-4DB2-BD59-A6C34878D82A}">
                    <a16:rowId xmlns:a16="http://schemas.microsoft.com/office/drawing/2014/main" val="4051875547"/>
                  </a:ext>
                </a:extLst>
              </a:tr>
              <a:tr h="5582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Kernel Panic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sng">
                          <a:solidFill>
                            <a:srgbClr val="0563C1"/>
                          </a:solidFill>
                          <a:effectLst/>
                          <a:hlinkClick r:id="rId6"/>
                        </a:rPr>
                        <a:t>15016405046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Sighting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[Cluster][FLEX SRF-AP C0][Multiple][Master]Kernel panic - not syncing: Fatal exception in interrupt + Call Trace: RIP: 0010:enqueue_task_fair+0xdf/0x370 during </a:t>
                      </a:r>
                      <a:r>
                        <a:rPr lang="en-US" sz="900" b="1" err="1">
                          <a:solidFill>
                            <a:srgbClr val="000000"/>
                          </a:solidFill>
                          <a:effectLst/>
                        </a:rPr>
                        <a:t>paiv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-mixer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err="1">
                          <a:solidFill>
                            <a:srgbClr val="000000"/>
                          </a:solidFill>
                          <a:effectLst/>
                        </a:rPr>
                        <a:t>Open.transferred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main1 - </a:t>
                      </a:r>
                      <a:r>
                        <a:rPr lang="en-US" sz="900" b="1" err="1">
                          <a:solidFill>
                            <a:srgbClr val="000000"/>
                          </a:solidFill>
                          <a:effectLst/>
                        </a:rPr>
                        <a:t>paiv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-mixer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unknown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have not seen the issue on latest execution cycles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extLst>
                  <a:ext uri="{0D108BD9-81ED-4DB2-BD59-A6C34878D82A}">
                    <a16:rowId xmlns:a16="http://schemas.microsoft.com/office/drawing/2014/main" val="1207982765"/>
                  </a:ext>
                </a:extLst>
              </a:tr>
              <a:tr h="744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BMC Critical Event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sng">
                          <a:solidFill>
                            <a:srgbClr val="0563C1"/>
                          </a:solidFill>
                          <a:effectLst/>
                          <a:hlinkClick r:id="rId7"/>
                        </a:rPr>
                        <a:t>14022408608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Sighting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[Cluster][FLEX GNR_AP A2]BMC Critical Event Fan sensor crossed a critical low threshold going low during AC cycles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err="1">
                          <a:solidFill>
                            <a:srgbClr val="000000"/>
                          </a:solidFill>
                          <a:effectLst/>
                        </a:rPr>
                        <a:t>Open.root_caused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DPMO - AC (power cycling)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unknown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This issue doesn't have any impact on thermal or hardware (customer do their own BMC implementations)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extLst>
                  <a:ext uri="{0D108BD9-81ED-4DB2-BD59-A6C34878D82A}">
                    <a16:rowId xmlns:a16="http://schemas.microsoft.com/office/drawing/2014/main" val="2630546250"/>
                  </a:ext>
                </a:extLst>
              </a:tr>
              <a:tr h="5582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BMC Critical Event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sng">
                          <a:solidFill>
                            <a:srgbClr val="0563C1"/>
                          </a:solidFill>
                          <a:effectLst/>
                          <a:hlinkClick r:id="rId8"/>
                        </a:rPr>
                        <a:t>15016236163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Sighting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[GNR SP/AP VV][BKC][2024WW24][X2][2S][Stability]Multiple voltage sensors reading is 0 and SEL record trigger the lower threshold during AC and WR cycling test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err="1">
                          <a:solidFill>
                            <a:srgbClr val="000000"/>
                          </a:solidFill>
                          <a:effectLst/>
                        </a:rPr>
                        <a:t>Open.transferred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DPMO - AC/Warm (power cycling)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unknown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under debug by CPLD team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extLst>
                  <a:ext uri="{0D108BD9-81ED-4DB2-BD59-A6C34878D82A}">
                    <a16:rowId xmlns:a16="http://schemas.microsoft.com/office/drawing/2014/main" val="2614341713"/>
                  </a:ext>
                </a:extLst>
              </a:tr>
              <a:tr h="744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IERR/MCERR/Others</a:t>
                      </a:r>
                      <a:endParaRPr lang="en-US" sz="900" b="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sng">
                          <a:solidFill>
                            <a:srgbClr val="0563C1"/>
                          </a:solidFill>
                          <a:effectLst/>
                          <a:hlinkClick r:id="rId9"/>
                        </a:rPr>
                        <a:t>14022067944</a:t>
                      </a:r>
                      <a:endParaRPr lang="en-US" sz="900" b="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err="1">
                          <a:solidFill>
                            <a:srgbClr val="000000"/>
                          </a:solidFill>
                          <a:effectLst/>
                        </a:rPr>
                        <a:t>Presighting</a:t>
                      </a:r>
                      <a:endParaRPr lang="en-US" sz="900" b="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[Cluster][FLEX SRF_AP C0][Multiple nodes][ES2] </a:t>
                      </a:r>
                      <a:r>
                        <a:rPr lang="en-US" sz="900" b="0" err="1">
                          <a:solidFill>
                            <a:srgbClr val="000000"/>
                          </a:solidFill>
                          <a:effectLst/>
                        </a:rPr>
                        <a:t>LockStep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 mismatch Error - FRC error </a:t>
                      </a:r>
                      <a:r>
                        <a:rPr lang="en-US" sz="900" b="0" err="1">
                          <a:solidFill>
                            <a:srgbClr val="000000"/>
                          </a:solidFill>
                          <a:effectLst/>
                        </a:rPr>
                        <a:t>McBank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 = 0x0 - MC status 0xB200000004100004, class FATAL in socket 0/1 in multiple test</a:t>
                      </a:r>
                      <a:endParaRPr lang="en-US" sz="900" b="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Open</a:t>
                      </a:r>
                      <a:endParaRPr lang="en-US" sz="900" b="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err="1">
                          <a:solidFill>
                            <a:srgbClr val="000000"/>
                          </a:solidFill>
                          <a:effectLst/>
                        </a:rPr>
                        <a:t>Burnin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 - sandstone-rf-cold &amp; main1/main2</a:t>
                      </a:r>
                      <a:endParaRPr lang="en-US" sz="900" b="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900" b="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unknown</a:t>
                      </a:r>
                      <a:endParaRPr lang="en-US" sz="900" b="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21 units (sightings) hit </a:t>
                      </a:r>
                      <a:r>
                        <a:rPr lang="en-US" sz="900" b="0" err="1">
                          <a:solidFill>
                            <a:srgbClr val="000000"/>
                          </a:solidFill>
                          <a:effectLst/>
                        </a:rPr>
                        <a:t>LockStep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 mismatch error (FRC error), proceed RPP back to </a:t>
                      </a:r>
                      <a:r>
                        <a:rPr lang="en-US" sz="900" b="0" err="1">
                          <a:solidFill>
                            <a:srgbClr val="000000"/>
                          </a:solidFill>
                          <a:effectLst/>
                        </a:rPr>
                        <a:t>mfg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</a:rPr>
                        <a:t> team</a:t>
                      </a:r>
                      <a:endParaRPr lang="en-US" sz="900" b="0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extLst>
                  <a:ext uri="{0D108BD9-81ED-4DB2-BD59-A6C34878D82A}">
                    <a16:rowId xmlns:a16="http://schemas.microsoft.com/office/drawing/2014/main" val="3207497712"/>
                  </a:ext>
                </a:extLst>
              </a:tr>
              <a:tr h="5582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BMC Critical Event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u="sng">
                          <a:solidFill>
                            <a:srgbClr val="0563C1"/>
                          </a:solidFill>
                          <a:effectLst/>
                          <a:hlinkClick r:id="rId10"/>
                        </a:rPr>
                        <a:t>15016608743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Sighting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BMC Critical </a:t>
                      </a:r>
                      <a:r>
                        <a:rPr lang="en-US" sz="900" b="1" err="1">
                          <a:solidFill>
                            <a:srgbClr val="000000"/>
                          </a:solidFill>
                          <a:effectLst/>
                        </a:rPr>
                        <a:t>Event.Die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/DTS_CPU1/2 sensor crossed a critical high threshold going high + Thermal Trip + CPU Error Occurred: CPU 2 early error..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Open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DPMO - AC (power cycling)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under debug, 1 node with Tencent 1S config</a:t>
                      </a:r>
                      <a:endParaRPr lang="en-US" sz="900" b="1">
                        <a:effectLst/>
                        <a:latin typeface="Aptos" panose="020B0004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37431" marR="37431" marT="0" marB="0" anchor="ctr"/>
                </a:tc>
                <a:extLst>
                  <a:ext uri="{0D108BD9-81ED-4DB2-BD59-A6C34878D82A}">
                    <a16:rowId xmlns:a16="http://schemas.microsoft.com/office/drawing/2014/main" val="1188083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2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17F4DB5-F67D-9150-57EE-A778F6AD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1631"/>
              </p:ext>
            </p:extLst>
          </p:nvPr>
        </p:nvGraphicFramePr>
        <p:xfrm>
          <a:off x="173280" y="1265976"/>
          <a:ext cx="11531041" cy="508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66">
                  <a:extLst>
                    <a:ext uri="{9D8B030D-6E8A-4147-A177-3AD203B41FA5}">
                      <a16:colId xmlns:a16="http://schemas.microsoft.com/office/drawing/2014/main" val="1608716361"/>
                    </a:ext>
                  </a:extLst>
                </a:gridCol>
                <a:gridCol w="1574635">
                  <a:extLst>
                    <a:ext uri="{9D8B030D-6E8A-4147-A177-3AD203B41FA5}">
                      <a16:colId xmlns:a16="http://schemas.microsoft.com/office/drawing/2014/main" val="1686196929"/>
                    </a:ext>
                  </a:extLst>
                </a:gridCol>
                <a:gridCol w="4482976">
                  <a:extLst>
                    <a:ext uri="{9D8B030D-6E8A-4147-A177-3AD203B41FA5}">
                      <a16:colId xmlns:a16="http://schemas.microsoft.com/office/drawing/2014/main" val="2895426235"/>
                    </a:ext>
                  </a:extLst>
                </a:gridCol>
                <a:gridCol w="4471265">
                  <a:extLst>
                    <a:ext uri="{9D8B030D-6E8A-4147-A177-3AD203B41FA5}">
                      <a16:colId xmlns:a16="http://schemas.microsoft.com/office/drawing/2014/main" val="773478719"/>
                    </a:ext>
                  </a:extLst>
                </a:gridCol>
                <a:gridCol w="569399">
                  <a:extLst>
                    <a:ext uri="{9D8B030D-6E8A-4147-A177-3AD203B41FA5}">
                      <a16:colId xmlns:a16="http://schemas.microsoft.com/office/drawing/2014/main" val="3957916501"/>
                    </a:ext>
                  </a:extLst>
                </a:gridCol>
              </a:tblGrid>
              <a:tr h="27065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Task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Description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ARs/Remark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extLst>
                  <a:ext uri="{0D108BD9-81ED-4DB2-BD59-A6C34878D82A}">
                    <a16:rowId xmlns:a16="http://schemas.microsoft.com/office/drawing/2014/main" val="2173183641"/>
                  </a:ext>
                </a:extLst>
              </a:tr>
              <a:tr h="52805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Capability gaps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Capability gap is identified in debug function. For orchestration, gaps in test execution alignment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 debug resource and capability within TWN ASV Team (except mem debug)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160077"/>
                  </a:ext>
                </a:extLst>
              </a:tr>
              <a:tr h="5796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HC resource gaps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No comprehensive HCs to be fully in charge of SRF-AP (</a:t>
                      </a:r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BDC-SRF-SP 15+ vs. TWN-SRF-AP 3.8*</a:t>
                      </a:r>
                      <a:r>
                        <a:rPr lang="en-US" sz="1000" u="none" strike="noStrike">
                          <a:effectLst/>
                          <a:latin typeface="Century Gothic"/>
                        </a:rPr>
                        <a:t>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Focus on issue triage, debug is not recommended due to low risk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78190"/>
                  </a:ext>
                </a:extLst>
              </a:tr>
              <a:tr h="5796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Leverage plan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What is the leverage plan of SRF-SP and SRF-AP delta features in test execution and sightings?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Sample Factory and </a:t>
                      </a:r>
                      <a:r>
                        <a:rPr lang="en-US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Burnin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test only, leverage existing test pipelines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09193"/>
                  </a:ext>
                </a:extLst>
              </a:tr>
              <a:tr h="5796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Automation tools deployment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Understanding of current SRF-AP automation tools is used and see if any need to be improved or deployed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Aligned with whole ASV Team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660096"/>
                  </a:ext>
                </a:extLst>
              </a:tr>
              <a:tr h="27065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Debug R&amp;R/process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Understanding of current SRF-AP debug R&amp;R and process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Not applicable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13341"/>
                  </a:ext>
                </a:extLst>
              </a:tr>
              <a:tr h="27065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Triage R&amp;R/process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Understanding of current SRF-AP triage R&amp;R and process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Aligned with whole ASV Team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99638"/>
                  </a:ext>
                </a:extLst>
              </a:tr>
              <a:tr h="5796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Orch - Pipelines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Deep dive into </a:t>
                      </a:r>
                      <a:r>
                        <a:rPr lang="en-US" sz="1000" u="none" strike="noStrike" err="1">
                          <a:effectLst/>
                          <a:latin typeface="Century Gothic"/>
                        </a:rPr>
                        <a:t>speicific</a:t>
                      </a:r>
                      <a:r>
                        <a:rPr lang="en-US" sz="1000" u="none" strike="noStrike">
                          <a:effectLst/>
                          <a:latin typeface="Century Gothic"/>
                        </a:rPr>
                        <a:t> test contents for SRF-AP, e.g. BKC acceptance test, SHC, MLC etc.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SFT test, DPM (</a:t>
                      </a:r>
                      <a:r>
                        <a:rPr lang="en-US" sz="1000" u="none" strike="noStrike" err="1">
                          <a:effectLst/>
                          <a:latin typeface="Century Gothic"/>
                        </a:rPr>
                        <a:t>burnin</a:t>
                      </a:r>
                      <a:r>
                        <a:rPr lang="en-US" sz="1000" u="none" strike="noStrike">
                          <a:effectLst/>
                          <a:latin typeface="Century Gothic"/>
                        </a:rPr>
                        <a:t> test) and DPMO only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7412"/>
                  </a:ext>
                </a:extLst>
              </a:tr>
              <a:tr h="27065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DPMO Strategy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Understanding of current DPMO process and strategy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Aligned with whole ASV Team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59340"/>
                  </a:ext>
                </a:extLst>
              </a:tr>
              <a:tr h="5796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Team roster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What's the workgroup for each function team to support SRF-AP?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42494"/>
                  </a:ext>
                </a:extLst>
              </a:tr>
              <a:tr h="5796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Validation Plan/Process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lvl="0" indent="0" algn="l" fontAlgn="b">
                        <a:lnSpc>
                          <a:spcPct val="150000"/>
                        </a:lnSpc>
                        <a:buFont typeface="Arial" panose="020B0604020202020204"/>
                        <a:buNone/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What's the whole picture of validation plan and process?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Century Gothic"/>
                        </a:rPr>
                        <a:t>SFT test, DPM (</a:t>
                      </a:r>
                      <a:r>
                        <a:rPr lang="en-US" sz="1000" u="none" strike="noStrike" err="1">
                          <a:effectLst/>
                          <a:latin typeface="Century Gothic"/>
                        </a:rPr>
                        <a:t>burnin</a:t>
                      </a:r>
                      <a:r>
                        <a:rPr lang="en-US" sz="1000" u="none" strike="noStrike">
                          <a:effectLst/>
                          <a:latin typeface="Century Gothic"/>
                        </a:rPr>
                        <a:t> test) and DPMO only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125593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2DBBDBEE-DF71-E5A4-0276-2A29F9122FE2}"/>
              </a:ext>
            </a:extLst>
          </p:cNvPr>
          <p:cNvSpPr txBox="1">
            <a:spLocks/>
          </p:cNvSpPr>
          <p:nvPr/>
        </p:nvSpPr>
        <p:spPr>
          <a:xfrm>
            <a:off x="173280" y="70931"/>
            <a:ext cx="11531042" cy="1086063"/>
          </a:xfrm>
          <a:prstGeom prst="rect">
            <a:avLst/>
          </a:prstGeom>
          <a:solidFill>
            <a:srgbClr val="2872C5"/>
          </a:solidFill>
        </p:spPr>
        <p:txBody>
          <a:bodyPr lIns="91440" tIns="45720" rIns="91440" bIns="4572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SRF-AP Risk/Gap Assessment Update (WW38)</a:t>
            </a:r>
            <a:endParaRPr lang="en-US" sz="3600">
              <a:solidFill>
                <a:schemeClr val="bg1"/>
              </a:solidFill>
              <a:ea typeface="Intel Clear Light"/>
              <a:cs typeface="Intel Clear Light"/>
            </a:endParaRPr>
          </a:p>
        </p:txBody>
      </p:sp>
    </p:spTree>
    <p:extLst>
      <p:ext uri="{BB962C8B-B14F-4D97-AF65-F5344CB8AC3E}">
        <p14:creationId xmlns:p14="http://schemas.microsoft.com/office/powerpoint/2010/main" val="53528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88C-9991-4BAD-AB29-D1027D9F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298" y="-46655"/>
            <a:ext cx="12137180" cy="6222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BHS-SRF-AP Fleet Stability Impact – WW40’24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97B73-B5F6-4FBA-9529-4E843213A67E}"/>
              </a:ext>
            </a:extLst>
          </p:cNvPr>
          <p:cNvSpPr txBox="1"/>
          <p:nvPr/>
        </p:nvSpPr>
        <p:spPr>
          <a:xfrm>
            <a:off x="39190" y="507959"/>
            <a:ext cx="11172149" cy="286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>
                <a:latin typeface="Intel Clear Light"/>
              </a:rPr>
              <a:t>	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Fleet </a:t>
            </a:r>
            <a:r>
              <a:rPr lang="en-US" sz="1400" b="1">
                <a:highlight>
                  <a:srgbClr val="F5F5F5"/>
                </a:highlight>
                <a:latin typeface="Intel Clear Light" panose="020B0404020203020204"/>
              </a:rPr>
              <a:t>90.11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%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 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(BMC </a:t>
            </a:r>
            <a:r>
              <a:rPr lang="en-US" sz="1000" err="1">
                <a:highlight>
                  <a:srgbClr val="F5F5F5"/>
                </a:highlight>
                <a:latin typeface="Intel Clear Light" panose="020B0404020203020204"/>
              </a:rPr>
              <a:t>ex</a:t>
            </a:r>
            <a:r>
              <a:rPr lang="en-US" sz="1000" b="0" i="0" u="none" strike="noStrike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cl’d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 *)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                   Total of system ran =</a:t>
            </a:r>
            <a:r>
              <a:rPr lang="en-US" sz="1400" b="1">
                <a:highlight>
                  <a:srgbClr val="F5F5F5"/>
                </a:highlight>
                <a:latin typeface="Intel Clear Light" panose="020B0404020203020204"/>
              </a:rPr>
              <a:t>91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     Passing 71 (</a:t>
            </a:r>
            <a:r>
              <a:rPr lang="en-US" sz="1400" b="1">
                <a:highlight>
                  <a:srgbClr val="F5F5F5"/>
                </a:highlight>
                <a:latin typeface="Intel Clear Light" panose="020B0404020203020204"/>
              </a:rPr>
              <a:t>78.02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%),  Failed </a:t>
            </a:r>
            <a:r>
              <a:rPr lang="en-US" sz="1400" b="1">
                <a:highlight>
                  <a:srgbClr val="F5F5F5"/>
                </a:highlight>
                <a:latin typeface="Intel Clear Light" panose="020B0404020203020204"/>
              </a:rPr>
              <a:t>20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 (21.98%)</a:t>
            </a:r>
            <a:r>
              <a:rPr lang="en-US" sz="1400" b="0" i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​</a:t>
            </a:r>
            <a:endParaRPr lang="en-US" sz="1400" b="1">
              <a:latin typeface="Intel Clear Ligh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C43B72-0D6E-6BBC-DC2E-52C086911AA6}"/>
              </a:ext>
            </a:extLst>
          </p:cNvPr>
          <p:cNvGraphicFramePr>
            <a:graphicFrameLocks noGrp="1"/>
          </p:cNvGraphicFramePr>
          <p:nvPr/>
        </p:nvGraphicFramePr>
        <p:xfrm>
          <a:off x="11010900" y="26369"/>
          <a:ext cx="1080486" cy="670560"/>
        </p:xfrm>
        <a:graphic>
          <a:graphicData uri="http://schemas.openxmlformats.org/drawingml/2006/table">
            <a:tbl>
              <a:tblPr firstRow="1" bandRow="1"/>
              <a:tblGrid>
                <a:gridCol w="1080486">
                  <a:extLst>
                    <a:ext uri="{9D8B030D-6E8A-4147-A177-3AD203B41FA5}">
                      <a16:colId xmlns:a16="http://schemas.microsoft.com/office/drawing/2014/main" val="232672987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00B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Fixed in latest BKC/HW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80357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0563C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Root Caused</a:t>
                      </a:r>
                      <a:endParaRPr lang="en-US" sz="500">
                        <a:solidFill>
                          <a:srgbClr val="0563C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1704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ED7D3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Debug WIP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111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New Issue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447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A13F96-A258-679B-E285-46D9C49C1989}"/>
              </a:ext>
            </a:extLst>
          </p:cNvPr>
          <p:cNvGraphicFramePr>
            <a:graphicFrameLocks noGrp="1"/>
          </p:cNvGraphicFramePr>
          <p:nvPr/>
        </p:nvGraphicFramePr>
        <p:xfrm>
          <a:off x="422863" y="973687"/>
          <a:ext cx="11346273" cy="5108164"/>
        </p:xfrm>
        <a:graphic>
          <a:graphicData uri="http://schemas.openxmlformats.org/drawingml/2006/table">
            <a:tbl>
              <a:tblPr/>
              <a:tblGrid>
                <a:gridCol w="810387">
                  <a:extLst>
                    <a:ext uri="{9D8B030D-6E8A-4147-A177-3AD203B41FA5}">
                      <a16:colId xmlns:a16="http://schemas.microsoft.com/office/drawing/2014/main" val="622060762"/>
                    </a:ext>
                  </a:extLst>
                </a:gridCol>
                <a:gridCol w="737543">
                  <a:extLst>
                    <a:ext uri="{9D8B030D-6E8A-4147-A177-3AD203B41FA5}">
                      <a16:colId xmlns:a16="http://schemas.microsoft.com/office/drawing/2014/main" val="87726797"/>
                    </a:ext>
                  </a:extLst>
                </a:gridCol>
                <a:gridCol w="8871998">
                  <a:extLst>
                    <a:ext uri="{9D8B030D-6E8A-4147-A177-3AD203B41FA5}">
                      <a16:colId xmlns:a16="http://schemas.microsoft.com/office/drawing/2014/main" val="1910722366"/>
                    </a:ext>
                  </a:extLst>
                </a:gridCol>
                <a:gridCol w="926345">
                  <a:extLst>
                    <a:ext uri="{9D8B030D-6E8A-4147-A177-3AD203B41FA5}">
                      <a16:colId xmlns:a16="http://schemas.microsoft.com/office/drawing/2014/main" val="788620559"/>
                    </a:ext>
                  </a:extLst>
                </a:gridCol>
              </a:tblGrid>
              <a:tr h="37879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Failure Type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Impact to Fleet Stability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Top issues 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  <a:latin typeface="+mj-lt"/>
                      </a:endParaRPr>
                    </a:p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[sighting closure path/status]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Sightings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96739"/>
                  </a:ext>
                </a:extLst>
              </a:tr>
              <a:tr h="13398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Critical events reported by BMC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14.3%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15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  <a:ea typeface="+mn-ea"/>
                          <a:cs typeface="+mn-cs"/>
                        </a:rPr>
                        <a:t>[Cluster][FLEX SRF</a:t>
                      </a:r>
                      <a:r>
                        <a:rPr lang="en-US" sz="900" b="0" i="0" u="none" strike="noStrike" kern="1200" cap="none" spc="0" baseline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_AP </a:t>
                      </a:r>
                      <a:r>
                        <a:rPr lang="en-US" sz="900" b="0" i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  <a:ea typeface="+mn-ea"/>
                          <a:cs typeface="+mn-cs"/>
                        </a:rPr>
                        <a:t>C0][MASTER] VR sensors  0V during power cycle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 [4/4] Q5ZD</a:t>
                      </a:r>
                      <a:r>
                        <a:rPr lang="en-US" sz="900" b="1" i="0" u="none" strike="noStrike" kern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+mj-lt"/>
                          <a:ea typeface="+mn-ea"/>
                          <a:cs typeface="+mn-cs"/>
                        </a:rPr>
                        <a:t> impacted [4.3%]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issue still reproducible with lower rate, ADC is providing 0 to </a:t>
                      </a:r>
                      <a:r>
                        <a:rPr lang="en-US" sz="900" b="0" i="0" u="none" strike="noStrike" cap="none" spc="0" baseline="0" err="1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cpld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 and CPLD is providing same values to BMC. Issue still under investigation by CPLD team </a:t>
                      </a:r>
                    </a:p>
                    <a:p>
                      <a:pPr marL="0" marR="0" lvl="0" indent="0" algn="l" defTabSz="609615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FF"/>
                        </a:highlight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 fontAlgn="base">
                        <a:buFont typeface="+mj-lt"/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2.[Cluster][FLEX GNR_AP A2]BMC Critical Event Fan sensor crossed a critical low threshold going low during AC/cold cycles 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 [7/7]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 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Q5ZD impacted </a:t>
                      </a:r>
                      <a:r>
                        <a:rPr lang="en-US" sz="900" b="1" i="0" u="none" strike="noStrike" kern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+mj-lt"/>
                          <a:ea typeface="+mn-ea"/>
                          <a:cs typeface="+mn-cs"/>
                        </a:rPr>
                        <a:t>[7.7%]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 </a:t>
                      </a:r>
                      <a:r>
                        <a:rPr lang="en-US" sz="900" b="1" i="0" u="none" strike="noStrike" cap="none" spc="0" baseline="0">
                          <a:solidFill>
                            <a:srgbClr val="0563C1"/>
                          </a:solidFill>
                          <a:uFillTx/>
                          <a:latin typeface="+mj-lt"/>
                          <a:ea typeface="Verdana" panose="020B0604030504040204" pitchFamily="34" charset="0"/>
                          <a:cs typeface="+mn-cs"/>
                          <a:sym typeface="Intel Clear"/>
                        </a:rPr>
                        <a:t>CPLD fix is under verification WIP</a:t>
                      </a:r>
                    </a:p>
                    <a:p>
                      <a:pPr algn="l" fontAlgn="base">
                        <a:buFont typeface="+mj-lt"/>
                        <a:buNone/>
                      </a:pP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  <a:p>
                      <a:pPr algn="l" fontAlgn="base">
                        <a:buFont typeface="+mj-lt"/>
                        <a:buNone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3. </a:t>
                      </a: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[Cluster][FLEX SRF_AP C0][fl31ca303bs0408] BMC Critical Event PSU1_Input_Power sensor crossed a critical high threshold going high</a:t>
                      </a:r>
                      <a:r>
                        <a:rPr lang="zh-TW" alt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 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[0/1] Q5ZD impacted [1.0%]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Single hit, under repro</a:t>
                      </a:r>
                    </a:p>
                    <a:p>
                      <a:pPr algn="l" fontAlgn="base">
                        <a:buFont typeface="+mj-lt"/>
                        <a:buNone/>
                      </a:pPr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marL="0" marR="0" lvl="0" indent="0" algn="l" defTabSz="6096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4. [Cluster][FLEX SRF_AP C0][fl31ca303bs0403][1S] Node off at </a:t>
                      </a:r>
                      <a:r>
                        <a:rPr lang="en-US" sz="900" b="0" i="0" u="none" strike="noStrike" cap="none" spc="0" baseline="0" err="1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PostCode</a:t>
                      </a: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: 0x05 + System power good failed to assert within 12000 milliseconds (VR failure) during DPMO </a:t>
                      </a:r>
                      <a:r>
                        <a:rPr lang="en-US" sz="900" b="0" i="0" u="none" strike="noStrike" cap="none" spc="0" baseline="0" err="1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Cold_Reset_Redfish</a:t>
                      </a: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 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[1/1] Q5ZD</a:t>
                      </a:r>
                      <a:r>
                        <a:rPr lang="en-US" sz="900" b="1" i="0" u="none" strike="noStrike" kern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+mj-lt"/>
                          <a:ea typeface="+mn-ea"/>
                          <a:cs typeface="+mn-cs"/>
                        </a:rPr>
                        <a:t> impacted [1.0%]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Single hit, issue can be replicated, seeking for debug support from L3</a:t>
                      </a:r>
                      <a:endParaRPr lang="en-US" sz="900" b="0" i="0" u="none" strike="noStrike" cap="none" spc="0" baseline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  <a:ea typeface="+mn-ea"/>
                          <a:cs typeface="+mn-cs"/>
                          <a:hlinkClick r:id="rId3"/>
                        </a:rPr>
                        <a:t>15016236163</a:t>
                      </a:r>
                      <a:endParaRPr lang="en-US" sz="900" b="0" i="0" u="sng" kern="120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fontAlgn="auto"/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  <a:hlinkClick r:id="rId4"/>
                      </a:endParaRPr>
                    </a:p>
                    <a:p>
                      <a:pPr algn="ctr" fontAlgn="auto"/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  <a:hlinkClick r:id="rId4"/>
                      </a:endParaRPr>
                    </a:p>
                    <a:p>
                      <a:pPr algn="ctr" fontAlgn="auto"/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  <a:hlinkClick r:id="rId4"/>
                        </a:rPr>
                        <a:t>14022408608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  <a:p>
                      <a:pPr algn="ctr" fontAlgn="auto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j-lt"/>
                          <a:hlinkClick r:id="rId5"/>
                        </a:rPr>
                        <a:t>14023530311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  <a:p>
                      <a:pPr algn="ctr" fontAlgn="auto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j-lt"/>
                          <a:hlinkClick r:id="rId6"/>
                        </a:rPr>
                        <a:t>14023560855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29924"/>
                  </a:ext>
                </a:extLst>
              </a:tr>
              <a:tr h="9938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KernelPanics 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5.5%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​1.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[Cluster][FLEX SRF_AP C0][fl31ca303as0402][1S]Node hang with Kernel panic - not syncing: Fatal exception + Call Trace: RIP: 0010:task_mm_cid_work+0xe0/0x230 + DTS/Die_CPU1 sensor crossed a warning high threshold going high during mesh-stress 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[2/2] Q5ZD impacted [2.2%]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under repro</a:t>
                      </a:r>
                    </a:p>
                    <a:p>
                      <a:pPr algn="l" fontAlgn="auto"/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2. [Cluster][FLEX SRF_AP C0][fl31ca302bs0607][2S] Node hang with Kernel panic - not syncing: Fatal exception + Call Trace: 0010:cpuidle_enter_state+0xd0/0x410 during mesh-stress 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[1/2] Q5ZD impacted [2.2%] </a:t>
                      </a:r>
                      <a:r>
                        <a:rPr lang="en-US" sz="900" b="0" i="0" u="none" strike="noStrike" kern="1200" cap="none" spc="0" baseline="0">
                          <a:solidFill>
                            <a:srgbClr val="D9693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known issue, under repro</a:t>
                      </a: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 fontAlgn="auto"/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3. [Cluster][FLEX SRF_AP C0][fl31ca302as1005][1S] Node hang with Kernel panic - not syncing: Fatal exception + Call Trace: RIP: 0010:enqueue_task_fair+0xdf/0x370 during </a:t>
                      </a:r>
                      <a:r>
                        <a:rPr lang="en-US" sz="900" b="0" i="0" u="none" strike="noStrike" cap="none" spc="0" baseline="0" err="1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sriov</a:t>
                      </a: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-random-mix 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[1/1] Q5ZD impacted [1.0%] </a:t>
                      </a:r>
                      <a:r>
                        <a:rPr lang="en-US" sz="900" b="0" i="0" u="none" strike="noStrike" kern="1200" cap="none" spc="0" baseline="0">
                          <a:solidFill>
                            <a:srgbClr val="D9693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known issue, 1</a:t>
                      </a:r>
                      <a:r>
                        <a:rPr lang="en-US" sz="900" b="0" i="0" u="none" strike="noStrike" kern="1200" cap="none" spc="0" baseline="30000">
                          <a:solidFill>
                            <a:srgbClr val="D9693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st</a:t>
                      </a:r>
                      <a:r>
                        <a:rPr lang="en-US" sz="900" b="0" i="0" u="none" strike="noStrike" kern="1200" cap="none" spc="0" baseline="0">
                          <a:solidFill>
                            <a:srgbClr val="D9693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 time seen on Q5ZD, under repro</a:t>
                      </a:r>
                      <a:endParaRPr lang="en-US" sz="9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hlinkClick r:id="rId7"/>
                        </a:rPr>
                        <a:t>14023573691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auto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auto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auto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hlinkClick r:id="rId8"/>
                        </a:rPr>
                        <a:t>14023573689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auto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auto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auto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hlinkClick r:id="rId9"/>
                        </a:rPr>
                        <a:t>14023549520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auto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740821"/>
                  </a:ext>
                </a:extLst>
              </a:tr>
              <a:tr h="5629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MCEs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0.0%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24103"/>
                  </a:ext>
                </a:extLst>
              </a:tr>
              <a:tr h="11092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IERR/ Crashes / Others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5.5%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1. [Cluster][FLEX SRF_AP C0][fl31ca303as0104][1S] Bank#3 MEC (mcacod:0x135 </a:t>
                      </a:r>
                      <a:r>
                        <a:rPr lang="en-US" sz="900" b="0" i="0" u="none" strike="noStrike" cap="none" spc="0" baseline="0" err="1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desc:Cache</a:t>
                      </a: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 Errors: DRD.D.L1) + Bank#4 UBOX (mcacod:0x135 desc:0x135) + Bank#0x13 MCCHAN (mcacod:0xc0 desc:1LM memory controller error, memory scrubbing error, channel 0) during </a:t>
                      </a:r>
                      <a:r>
                        <a:rPr lang="en-US" sz="900" b="0" i="0" u="none" strike="noStrike" cap="none" spc="0" baseline="0" err="1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ras</a:t>
                      </a: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-unified 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[2/2] Q5ZD impacted [2.2%]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known issue related to old version </a:t>
                      </a:r>
                      <a:r>
                        <a:rPr lang="en-US" sz="900" b="0" i="0" u="none" strike="noStrike" cap="none" spc="0" baseline="0" err="1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ras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-unified v18, try to repro with newer versions v32 &amp; v37</a:t>
                      </a:r>
                    </a:p>
                    <a:p>
                      <a:pPr algn="l" fontAlgn="base"/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FF"/>
                        </a:highlight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 fontAlgn="base"/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2. [Cluster][FLEX SRF_AP C0][fl31ca303bs0208][1S][Master]Node hang with IERR from compute1:core_coregp.0.cpucore.92 during </a:t>
                      </a:r>
                      <a:r>
                        <a:rPr lang="en-US" sz="900" b="0" i="0" u="none" strike="noStrike" cap="none" spc="0" baseline="0" err="1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ras</a:t>
                      </a: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-unified 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[1/1] Q5ZD impacted [1.0%]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single hit, under repro</a:t>
                      </a:r>
                    </a:p>
                    <a:p>
                      <a:pPr algn="l" fontAlgn="base"/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 fontAlgn="base"/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3. [Cluster][FLEX SRF_AP C0][fl31ca303bs0509][1S] Bank#0 BUS (mcacod:0x400 </a:t>
                      </a:r>
                      <a:r>
                        <a:rPr lang="en-US" sz="900" b="0" i="0" u="none" strike="noStrike" cap="none" spc="0" baseline="0" err="1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desc:Internal</a:t>
                      </a: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 Timer Error: Internal Timer Error) + Bank#4 (Shutdown suppression) during </a:t>
                      </a:r>
                      <a:r>
                        <a:rPr lang="en-US" sz="900" b="0" i="0" u="none" strike="noStrike" cap="none" spc="0" baseline="0" err="1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AC_Cycle_Sysman_AF</a:t>
                      </a: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 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[1/1] Q5ZD impacted [1.0%]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single hit, under repro</a:t>
                      </a:r>
                      <a:endParaRPr lang="en-US" sz="9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j-lt"/>
                          <a:hlinkClick r:id="rId10"/>
                        </a:rPr>
                        <a:t>14023560849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  <a:p>
                      <a:pPr algn="ctr" fontAlgn="auto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j-lt"/>
                          <a:hlinkClick r:id="rId11"/>
                        </a:rPr>
                        <a:t>14023549521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  <a:p>
                      <a:pPr algn="ctr" fontAlgn="auto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j-lt"/>
                          <a:hlinkClick r:id="rId12"/>
                        </a:rPr>
                        <a:t>14023562856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7590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3BAC650-A2D1-D405-ADF9-AE29D2B8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002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88C-9991-4BAD-AB29-D1027D9F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298" y="-46655"/>
            <a:ext cx="12137180" cy="6222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BHS-SRF-AP Fleet Stability Impact – WW38’24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97B73-B5F6-4FBA-9529-4E843213A67E}"/>
              </a:ext>
            </a:extLst>
          </p:cNvPr>
          <p:cNvSpPr txBox="1"/>
          <p:nvPr/>
        </p:nvSpPr>
        <p:spPr>
          <a:xfrm>
            <a:off x="39190" y="507959"/>
            <a:ext cx="11172149" cy="286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>
                <a:latin typeface="Intel Clear Light"/>
              </a:rPr>
              <a:t>	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Fleet </a:t>
            </a:r>
            <a:r>
              <a:rPr lang="en-US" sz="1400" b="1">
                <a:highlight>
                  <a:srgbClr val="F5F5F5"/>
                </a:highlight>
                <a:latin typeface="Intel Clear Light" panose="020B0404020203020204"/>
              </a:rPr>
              <a:t>93.42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%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 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(BMC </a:t>
            </a:r>
            <a:r>
              <a:rPr lang="en-US" sz="1000" b="0" i="0" u="none" strike="noStrike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incl’d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 *)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                   Total of system ran =152     Passing 131 (86.18%),  Failed </a:t>
            </a:r>
            <a:r>
              <a:rPr lang="en-US" sz="1400" b="1">
                <a:highlight>
                  <a:srgbClr val="F5F5F5"/>
                </a:highlight>
                <a:latin typeface="Intel Clear Light" panose="020B0404020203020204"/>
              </a:rPr>
              <a:t>21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 (1</a:t>
            </a:r>
            <a:r>
              <a:rPr lang="en-US" sz="1400" b="1">
                <a:highlight>
                  <a:srgbClr val="F5F5F5"/>
                </a:highlight>
                <a:latin typeface="Intel Clear Light" panose="020B0404020203020204"/>
              </a:rPr>
              <a:t>3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.81%)</a:t>
            </a:r>
            <a:r>
              <a:rPr lang="en-US" sz="1400" b="0" i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​</a:t>
            </a:r>
            <a:endParaRPr lang="en-US" sz="1400" b="1">
              <a:latin typeface="Intel Clear Ligh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C43B72-0D6E-6BBC-DC2E-52C086911AA6}"/>
              </a:ext>
            </a:extLst>
          </p:cNvPr>
          <p:cNvGraphicFramePr>
            <a:graphicFrameLocks noGrp="1"/>
          </p:cNvGraphicFramePr>
          <p:nvPr/>
        </p:nvGraphicFramePr>
        <p:xfrm>
          <a:off x="11010900" y="26369"/>
          <a:ext cx="1080486" cy="670560"/>
        </p:xfrm>
        <a:graphic>
          <a:graphicData uri="http://schemas.openxmlformats.org/drawingml/2006/table">
            <a:tbl>
              <a:tblPr firstRow="1" bandRow="1"/>
              <a:tblGrid>
                <a:gridCol w="1080486">
                  <a:extLst>
                    <a:ext uri="{9D8B030D-6E8A-4147-A177-3AD203B41FA5}">
                      <a16:colId xmlns:a16="http://schemas.microsoft.com/office/drawing/2014/main" val="232672987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00B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Fixed in latest BKC/HW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80357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0563C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Root Caused</a:t>
                      </a:r>
                      <a:endParaRPr lang="en-US" sz="500">
                        <a:solidFill>
                          <a:srgbClr val="0563C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1704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ED7D3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Debug WIP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111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New Issue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447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A13F96-A258-679B-E285-46D9C49C1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09179"/>
              </p:ext>
            </p:extLst>
          </p:nvPr>
        </p:nvGraphicFramePr>
        <p:xfrm>
          <a:off x="422863" y="973688"/>
          <a:ext cx="11346273" cy="5310690"/>
        </p:xfrm>
        <a:graphic>
          <a:graphicData uri="http://schemas.openxmlformats.org/drawingml/2006/table">
            <a:tbl>
              <a:tblPr/>
              <a:tblGrid>
                <a:gridCol w="810387">
                  <a:extLst>
                    <a:ext uri="{9D8B030D-6E8A-4147-A177-3AD203B41FA5}">
                      <a16:colId xmlns:a16="http://schemas.microsoft.com/office/drawing/2014/main" val="622060762"/>
                    </a:ext>
                  </a:extLst>
                </a:gridCol>
                <a:gridCol w="737543">
                  <a:extLst>
                    <a:ext uri="{9D8B030D-6E8A-4147-A177-3AD203B41FA5}">
                      <a16:colId xmlns:a16="http://schemas.microsoft.com/office/drawing/2014/main" val="87726797"/>
                    </a:ext>
                  </a:extLst>
                </a:gridCol>
                <a:gridCol w="8871998">
                  <a:extLst>
                    <a:ext uri="{9D8B030D-6E8A-4147-A177-3AD203B41FA5}">
                      <a16:colId xmlns:a16="http://schemas.microsoft.com/office/drawing/2014/main" val="1910722366"/>
                    </a:ext>
                  </a:extLst>
                </a:gridCol>
                <a:gridCol w="926345">
                  <a:extLst>
                    <a:ext uri="{9D8B030D-6E8A-4147-A177-3AD203B41FA5}">
                      <a16:colId xmlns:a16="http://schemas.microsoft.com/office/drawing/2014/main" val="788620559"/>
                    </a:ext>
                  </a:extLst>
                </a:gridCol>
              </a:tblGrid>
              <a:tr h="5622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Failure Type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Impact to Fleet Stability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Top issues 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</a:endParaRPr>
                    </a:p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[sighting closure path/status]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Sightings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96739"/>
                  </a:ext>
                </a:extLst>
              </a:tr>
              <a:tr h="7986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Critical events reported by BMC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8.5%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15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[Cluster][FLEX SRF</a:t>
                      </a:r>
                      <a:r>
                        <a:rPr lang="en-US" sz="900" b="0" i="0" u="none" strike="noStrike" kern="1200" cap="none" spc="0" baseline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_AP </a:t>
                      </a:r>
                      <a:r>
                        <a:rPr lang="en-US" sz="900" b="0" i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C0][MASTER] VR sensors  0V during power cycle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[5/5] Q5ZD</a:t>
                      </a:r>
                      <a:r>
                        <a:rPr lang="en-US" sz="900" b="1" i="0" u="none" strike="noStrike" kern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 impacted [3.2%]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issue still reproducible with lower rate, ADC is providing 0 to cpld and CPLD is providing same values to BMC. Issue still under investigation by CPLD team </a:t>
                      </a:r>
                    </a:p>
                    <a:p>
                      <a:pPr marL="0" marR="0" lvl="0" indent="0" algn="l" defTabSz="609615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FF"/>
                        </a:highlight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 fontAlgn="base">
                        <a:buFont typeface="+mj-lt"/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2.[Cluster][FLEX GNR_AP A2]BMC Critical Event Fan sensor crossed a critical low threshold going low during AC/cold cycles 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 [1/4]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 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Q5ZD impacted </a:t>
                      </a:r>
                      <a:r>
                        <a:rPr lang="en-US" sz="900" b="1" i="0" u="none" strike="noStrike" kern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[2.6%]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 </a:t>
                      </a:r>
                      <a:r>
                        <a:rPr lang="en-US" sz="900" b="0" i="0" u="none" strike="noStrike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We do need to compare the date reading by BMC vs the fan controller transaction to correlate the reduction of the speed. System instrumented  and reproduction WIP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​.</a:t>
                      </a:r>
                    </a:p>
                    <a:p>
                      <a:pPr algn="l" fontAlgn="base">
                        <a:buFont typeface="+mj-lt"/>
                        <a:buNone/>
                      </a:pP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n-lt"/>
                      </a:endParaRPr>
                    </a:p>
                    <a:p>
                      <a:pPr algn="l" fontAlgn="base">
                        <a:buFont typeface="+mj-lt"/>
                        <a:buNone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3. 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[Cluster][FLEX SRF AP C0]Node went off with Die/DTS sensor crossed a critical high threshold going high then CPU 2 Thermal Trip during AC_Cycle_Sysman_AF 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[1/3] Q5ZD impacted [2.0%]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under repro</a:t>
                      </a:r>
                    </a:p>
                    <a:p>
                      <a:pPr algn="l" fontAlgn="base">
                        <a:buFont typeface="+mj-lt"/>
                        <a:buNone/>
                      </a:pPr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FF"/>
                        </a:highlight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marL="0" marR="0" lvl="0" indent="0" algn="l" defTabSz="6096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4. </a:t>
                      </a: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[Cluster][FLEX SRF_AP C0][fl31ca303as0208][1S] ﻿Node off at PostCode: 0x03 with Power supply power good failed to assert within 8000 milliseconds during DPMO AC_Cycle_Sysman_AF 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[1/1] Q5ZD impacted [0.6%]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single hit, under repro</a:t>
                      </a: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hlinkClick r:id="rId3"/>
                        </a:rPr>
                        <a:t>15016236163</a:t>
                      </a:r>
                      <a:endParaRPr lang="en-US" sz="900" b="0" i="0" u="sng" kern="120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auto"/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  <a:hlinkClick r:id="rId4"/>
                      </a:endParaRPr>
                    </a:p>
                    <a:p>
                      <a:pPr algn="ctr" fontAlgn="auto"/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  <a:hlinkClick r:id="rId4"/>
                      </a:endParaRPr>
                    </a:p>
                    <a:p>
                      <a:pPr algn="ctr" fontAlgn="auto"/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  <a:hlinkClick r:id="rId4"/>
                        </a:rPr>
                        <a:t>14022408608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ctr" fontAlgn="auto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5"/>
                        </a:rPr>
                        <a:t>15016608743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" panose="020B0604020203020204"/>
                      </a:endParaRPr>
                    </a:p>
                    <a:p>
                      <a:pPr algn="ctr" fontAlgn="base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ctr" fontAlgn="base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ctr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  <a:hlinkClick r:id="rId6"/>
                        </a:rPr>
                        <a:t>22020477634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Intel Clear Light" panose="020B0404020203020204"/>
                      </a:endParaRPr>
                    </a:p>
                    <a:p>
                      <a:pPr algn="ctr" fontAlgn="base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29924"/>
                  </a:ext>
                </a:extLst>
              </a:tr>
              <a:tr h="50049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KernelPanics 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0.6%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​1.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Kernel Panic. Kernel panic - not syncing: Fatal exception 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[0/1] Q5ZD impacted [2.6%]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Intel Clear" panose="020B0604020203020204"/>
                          <a:ea typeface="+mn-ea"/>
                          <a:cs typeface="+mn-cs"/>
                          <a:sym typeface="Intel Clear"/>
                        </a:rPr>
                        <a:t>under triage</a:t>
                      </a: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  <a:hlinkClick r:id="rId7"/>
                        </a:rPr>
                        <a:t>14023462899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Intel Clear Light" panose="020B0404020203020204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740821"/>
                  </a:ext>
                </a:extLst>
              </a:tr>
              <a:tr h="16095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MCEs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2.6%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1 - [Cluster][ FLEX SRF-AP A0][Multiple] 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McBank0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 – Lock Step Compare error - FRC - 0x410 error during paiv-mixer</a:t>
                      </a: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 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[1/1] Q5ZD impacted [0.6%] </a:t>
                      </a:r>
                      <a:r>
                        <a:rPr lang="en-US" sz="900" b="0" i="0" u="none" strike="noStrike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known issues, treated as faulty parts 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</a:p>
                    <a:p>
                      <a:pPr algn="l" fontAlgn="base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l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2 - 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MCE Without Reboot McBankErrorHandler: Skt = 0x0, McBank = 0x5, State = 0x1 MC status 0x8800004400300E0F, class CORRECTED, MSCOD 0030 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[0/1] Q5ZD impacted [0.6%] 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3 - 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MCE Without Reboot McBankErrorHandler: Skt = 0x0, McBank = 0x13, State = 0x1 MC status 0x8C00004200800090, class CORRECTED, MSCOD 0080 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[1/1] Q5ZD impacted [0.6%] </a:t>
                      </a:r>
                      <a:r>
                        <a:rPr lang="en-US" sz="900" b="0" i="0" u="none" strike="noStrike">
                          <a:solidFill>
                            <a:srgbClr val="D96930"/>
                          </a:solidFill>
                          <a:effectLst/>
                          <a:latin typeface="Intel Clear" panose="020B0604020203020204"/>
                        </a:rPr>
                        <a:t>Under reproduction consider single DIMM module issue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4 - 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MCE Without Reboot McBankErrorHandler: Skt = 0x0, McBank = 0x1, State = 0x1 MC status 0x8C2000413D0E110A, class CORRECTED, MSCOD 3d0e 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[1/1] Q5ZD impacted [0.6%]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 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single hit, Under </a:t>
                      </a:r>
                      <a:r>
                        <a:rPr lang="en-US" sz="900" b="0" i="0" u="none" strike="noStrike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reproduction</a:t>
                      </a:r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Intel Clear" panose="020B0604020203020204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  <a:hlinkClick r:id="rId8"/>
                        </a:rPr>
                        <a:t>15016203038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</a:b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ctr" fontAlgn="base"/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ctr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linkClick r:id="rId9"/>
                        </a:rPr>
                        <a:t>14022612770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ctr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</a:p>
                    <a:p>
                      <a:pPr algn="ctr" fontAlgn="base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ctr" fontAlgn="base"/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latin typeface="Intel Clear Light" panose="020B0404020203020204"/>
                          <a:hlinkClick r:id="rId10"/>
                        </a:rPr>
                        <a:t>14023313970</a:t>
                      </a:r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latin typeface="Intel Clear Light" panose="020B0404020203020204"/>
                      </a:endParaRPr>
                    </a:p>
                    <a:p>
                      <a:pPr algn="ctr" fontAlgn="base"/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ctr" fontAlgn="base"/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marL="0" marR="0" lvl="0" indent="0" algn="ctr" defTabSz="6096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latin typeface="Intel Clear Light" panose="020B0404020203020204"/>
                        </a:rPr>
                        <a:t>14023376836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24103"/>
                  </a:ext>
                </a:extLst>
              </a:tr>
              <a:tr h="9541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IERR/ Crashes / Others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2.0%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1 -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[Cluster][FLEX SRF AP C0][fl31ca302as0505][1S] Bank#3 MEC (mcacod:0x135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desc:Cache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 Errors: DRD.D.L1) + Bank#4 UBOX (Shutdown suppression) +  multiple MCCHAN (mcacod:0xa0 desc:1LM memory controller error, memory write error, channel 0) during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Warm_Reset_OS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  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[1/1] Q5ZD impacted [0.6%] 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uFillTx/>
                          <a:latin typeface="Intel Clear" panose="020B0604020203020204"/>
                          <a:ea typeface="+mn-ea"/>
                          <a:cs typeface="+mn-cs"/>
                          <a:sym typeface="Intel Clear"/>
                        </a:rPr>
                        <a:t>single hit, under repro</a:t>
                      </a:r>
                    </a:p>
                    <a:p>
                      <a:pPr algn="l" fontAlgn="base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l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2 -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IERR.CPU Error Occurred: IERR on CPU 1 &amp; 2 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[0/1] Node[0.6%] 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Intel Clear" panose="020B0604020203020204"/>
                          <a:ea typeface="+mn-ea"/>
                          <a:cs typeface="+mn-cs"/>
                          <a:sym typeface="Intel Clear"/>
                        </a:rPr>
                        <a:t>under triage</a:t>
                      </a:r>
                    </a:p>
                    <a:p>
                      <a:pPr algn="l" fontAlgn="base"/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FF"/>
                        </a:highlight>
                        <a:uFillTx/>
                        <a:latin typeface="Intel Clear" panose="020B0604020203020204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marL="0" marR="0" lvl="0" indent="0" algn="l" defTabSz="6096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Intel Clear Light" panose="020B0404020203020204"/>
                          <a:ea typeface="+mn-ea"/>
                          <a:cs typeface="+mn-cs"/>
                          <a:sym typeface="Intel Clear"/>
                        </a:rPr>
                        <a:t>3 - CD IERR.HW.MCE.UBOX:Shutdown_Error:_Mce_Under_Wps.incomplete_dump.mca_zero_value+IERR.CPU Error Occurred: IERR on CPU 1.</a:t>
                      </a:r>
                      <a:r>
                        <a:rPr lang="zh-TW" alt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Intel Clear Light" panose="020B0404020203020204"/>
                          <a:ea typeface="+mn-ea"/>
                          <a:cs typeface="+mn-cs"/>
                          <a:sym typeface="Intel Clear"/>
                        </a:rPr>
                        <a:t> 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[1/1] Node[0.6%]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under triage</a:t>
                      </a:r>
                    </a:p>
                    <a:p>
                      <a:pPr algn="l" fontAlgn="base"/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FF"/>
                        </a:highlight>
                        <a:uFillTx/>
                        <a:latin typeface="Intel Clear" panose="020B0604020203020204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latin typeface="Intel Clear Light" panose="020B0404020203020204"/>
                        </a:rPr>
                        <a:t>15016777828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</a:p>
                    <a:p>
                      <a:pPr algn="ctr" fontAlgn="base"/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Intel Clear Light" panose="020B0404020203020204"/>
                        <a:hlinkClick r:id="rId11"/>
                      </a:endParaRPr>
                    </a:p>
                    <a:p>
                      <a:pPr marL="0" marR="0" lvl="0" indent="0" algn="ctr" defTabSz="6096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marL="0" marR="0" lvl="0" indent="0" algn="ctr" defTabSz="6096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latin typeface="Intel Clear Light" panose="020B0404020203020204"/>
                          <a:hlinkClick r:id="rId12"/>
                        </a:rPr>
                        <a:t>14023429240</a:t>
                      </a:r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latin typeface="Intel Clear Light" panose="020B0404020203020204"/>
                      </a:endParaRPr>
                    </a:p>
                    <a:p>
                      <a:pPr marL="0" marR="0" lvl="0" indent="0" algn="ctr" defTabSz="6096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defTabSz="6096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linkClick r:id="rId13"/>
                        </a:rPr>
                        <a:t>14023450724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7590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3BAC650-A2D1-D405-ADF9-AE29D2B8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002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88C-9991-4BAD-AB29-D1027D9F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298" y="-46655"/>
            <a:ext cx="12137180" cy="6222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BHS-SRF-AP Fleet Stability Impact – WW37’24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97B73-B5F6-4FBA-9529-4E843213A67E}"/>
              </a:ext>
            </a:extLst>
          </p:cNvPr>
          <p:cNvSpPr txBox="1"/>
          <p:nvPr/>
        </p:nvSpPr>
        <p:spPr>
          <a:xfrm>
            <a:off x="39190" y="507959"/>
            <a:ext cx="11172149" cy="286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>
                <a:latin typeface="Intel Clear Light"/>
              </a:rPr>
              <a:t>	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Fleet 95.0%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 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(BMC </a:t>
            </a:r>
            <a:r>
              <a:rPr lang="en-US" sz="1000" b="0" i="0" u="none" strike="noStrike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incl’d</a:t>
            </a:r>
            <a:r>
              <a:rPr lang="en-US" sz="1000" b="0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 *)</a:t>
            </a:r>
            <a:r>
              <a:rPr lang="en-US" sz="1400" b="1" i="0" u="none" strike="noStrike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                   Total of system ran =140     Passing 122 (87.15%),  Failed 18 (12.85%)</a:t>
            </a:r>
            <a:r>
              <a:rPr lang="en-US" sz="1400" b="0" i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Intel Clear Light" panose="020B0404020203020204"/>
              </a:rPr>
              <a:t>​</a:t>
            </a:r>
            <a:endParaRPr lang="en-US" sz="1400" b="1">
              <a:latin typeface="Intel Clear Ligh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C43B72-0D6E-6BBC-DC2E-52C086911AA6}"/>
              </a:ext>
            </a:extLst>
          </p:cNvPr>
          <p:cNvGraphicFramePr>
            <a:graphicFrameLocks noGrp="1"/>
          </p:cNvGraphicFramePr>
          <p:nvPr/>
        </p:nvGraphicFramePr>
        <p:xfrm>
          <a:off x="11010900" y="26369"/>
          <a:ext cx="1080486" cy="670560"/>
        </p:xfrm>
        <a:graphic>
          <a:graphicData uri="http://schemas.openxmlformats.org/drawingml/2006/table">
            <a:tbl>
              <a:tblPr firstRow="1" bandRow="1"/>
              <a:tblGrid>
                <a:gridCol w="1080486">
                  <a:extLst>
                    <a:ext uri="{9D8B030D-6E8A-4147-A177-3AD203B41FA5}">
                      <a16:colId xmlns:a16="http://schemas.microsoft.com/office/drawing/2014/main" val="232672987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00B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Fixed in latest BKC/HW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80357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0563C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Root Caused</a:t>
                      </a:r>
                      <a:endParaRPr lang="en-US" sz="500">
                        <a:solidFill>
                          <a:srgbClr val="0563C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1704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ED7D3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Debug WIP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111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New Issue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447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A13F96-A258-679B-E285-46D9C49C1989}"/>
              </a:ext>
            </a:extLst>
          </p:cNvPr>
          <p:cNvGraphicFramePr>
            <a:graphicFrameLocks noGrp="1"/>
          </p:cNvGraphicFramePr>
          <p:nvPr/>
        </p:nvGraphicFramePr>
        <p:xfrm>
          <a:off x="422863" y="973688"/>
          <a:ext cx="11346273" cy="5219956"/>
        </p:xfrm>
        <a:graphic>
          <a:graphicData uri="http://schemas.openxmlformats.org/drawingml/2006/table">
            <a:tbl>
              <a:tblPr/>
              <a:tblGrid>
                <a:gridCol w="810387">
                  <a:extLst>
                    <a:ext uri="{9D8B030D-6E8A-4147-A177-3AD203B41FA5}">
                      <a16:colId xmlns:a16="http://schemas.microsoft.com/office/drawing/2014/main" val="622060762"/>
                    </a:ext>
                  </a:extLst>
                </a:gridCol>
                <a:gridCol w="737543">
                  <a:extLst>
                    <a:ext uri="{9D8B030D-6E8A-4147-A177-3AD203B41FA5}">
                      <a16:colId xmlns:a16="http://schemas.microsoft.com/office/drawing/2014/main" val="87726797"/>
                    </a:ext>
                  </a:extLst>
                </a:gridCol>
                <a:gridCol w="8871998">
                  <a:extLst>
                    <a:ext uri="{9D8B030D-6E8A-4147-A177-3AD203B41FA5}">
                      <a16:colId xmlns:a16="http://schemas.microsoft.com/office/drawing/2014/main" val="1910722366"/>
                    </a:ext>
                  </a:extLst>
                </a:gridCol>
                <a:gridCol w="926345">
                  <a:extLst>
                    <a:ext uri="{9D8B030D-6E8A-4147-A177-3AD203B41FA5}">
                      <a16:colId xmlns:a16="http://schemas.microsoft.com/office/drawing/2014/main" val="788620559"/>
                    </a:ext>
                  </a:extLst>
                </a:gridCol>
              </a:tblGrid>
              <a:tr h="5622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Failure Type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Impact to Fleet Stability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Top issues 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</a:endParaRPr>
                    </a:p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[sighting closure path/status]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 i="0" u="none" strike="noStrike">
                          <a:solidFill>
                            <a:srgbClr val="2D2D2D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Sightings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B4DD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B4DD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96739"/>
                  </a:ext>
                </a:extLst>
              </a:tr>
              <a:tr h="7986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Critical events reported by BMC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7.0%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15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[Cluster][FLEX SRF</a:t>
                      </a:r>
                      <a:r>
                        <a:rPr lang="en-US" sz="900" b="0" i="0" u="none" strike="noStrike" kern="1200" cap="none" spc="0" baseline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_AP </a:t>
                      </a:r>
                      <a:r>
                        <a:rPr lang="en-US" sz="900" b="0" i="0" kern="120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C0][MASTER] VR sensors  0V during power cycle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[5] </a:t>
                      </a:r>
                      <a:r>
                        <a:rPr lang="en-US" sz="900" b="1" i="0" u="none" strike="noStrike" kern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nodes impacted [3.6%]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issue still reproducible with lower rate, ADC is providing 0 to </a:t>
                      </a:r>
                      <a:r>
                        <a:rPr lang="en-US" sz="900" b="0" i="0" u="none" strike="noStrike" cap="none" spc="0" baseline="0" err="1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cpld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and CPLD is providing same values to BMC. Issue still under investigation by CPLD team </a:t>
                      </a:r>
                    </a:p>
                    <a:p>
                      <a:pPr marL="0" marR="0" lvl="0" indent="0" algn="l" defTabSz="609615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FF"/>
                        </a:highlight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 fontAlgn="base">
                        <a:buFont typeface="+mj-lt"/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2.[Cluster][FLEX GNR_AP A2]BMC Critical Event Fan sensor crossed a critical low threshold going low during AC/cold cycles 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 [5]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 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Nodes </a:t>
                      </a:r>
                      <a:r>
                        <a:rPr lang="en-US" sz="900" b="1" i="0" u="none" strike="noStrike" kern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[3.6%]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 </a:t>
                      </a:r>
                      <a:r>
                        <a:rPr lang="en-US" sz="900" b="0" i="0" u="none" strike="noStrike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We do need to compare the date reading by BMC vs the fan controller transaction to correlate the reduction of the speed. System instrumented  and reproduction WIP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​.</a:t>
                      </a:r>
                    </a:p>
                    <a:p>
                      <a:pPr algn="l" fontAlgn="base">
                        <a:buFont typeface="+mj-lt"/>
                        <a:buNone/>
                      </a:pP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n-lt"/>
                      </a:endParaRPr>
                    </a:p>
                    <a:p>
                      <a:pPr algn="l" fontAlgn="base">
                        <a:buFont typeface="+mj-lt"/>
                        <a:buNone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3. 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[Cluster][FLEX SRF AP C0]Node went off with Die/DTS sensor crossed a critical high threshold going high then CPU 2 Thermal Trip during </a:t>
                      </a:r>
                      <a:r>
                        <a:rPr lang="en-US" sz="900" b="0" i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AC_Cycle_Sysman_AF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(3 nodes were hit thermal trip, 3 nodes were non-fatal)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[1] Nodes [0.7%]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under triage</a:t>
                      </a:r>
                    </a:p>
                    <a:p>
                      <a:pPr algn="l" fontAlgn="base">
                        <a:buFont typeface="+mj-lt"/>
                        <a:buNone/>
                      </a:pPr>
                      <a:endParaRPr lang="en-US" sz="900" b="0" i="0" u="none" strike="noStrike" cap="none" spc="0" baseline="0">
                        <a:solidFill>
                          <a:srgbClr val="D96930"/>
                        </a:solidFill>
                        <a:effectLst/>
                        <a:highlight>
                          <a:srgbClr val="FFFFFF"/>
                        </a:highlight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 fontAlgn="base">
                        <a:buFont typeface="+mj-lt"/>
                        <a:buNone/>
                      </a:pP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4. BMC Critical </a:t>
                      </a:r>
                      <a:r>
                        <a:rPr lang="en-US" sz="900" b="0" i="0" u="none" strike="noStrike" cap="none" spc="0" baseline="0" err="1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Event.Exit_Air_Temp</a:t>
                      </a:r>
                      <a:r>
                        <a:rPr 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sensor crossed a critical high threshold going high. Reading=86.000000 Threshold=85.000000.</a:t>
                      </a:r>
                      <a:r>
                        <a:rPr lang="zh-TW" altLang="en-US" sz="9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</a:t>
                      </a:r>
                      <a:r>
                        <a:rPr lang="en-US" sz="900" b="1" i="0" u="none" strike="noStrike" kern="1200" cap="none" spc="0" baseline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[1] </a:t>
                      </a:r>
                      <a:r>
                        <a:rPr lang="en-US" sz="900" b="1" i="0" u="none" strike="noStrike" kern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nodes impacted [0.7%] 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single hit, under triage</a:t>
                      </a: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  <a:hlinkClick r:id="rId3"/>
                        </a:rPr>
                        <a:t>15016236163</a:t>
                      </a:r>
                      <a:endParaRPr lang="en-US" sz="900" b="0" i="0" u="sng" kern="120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auto"/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  <a:hlinkClick r:id="rId4"/>
                      </a:endParaRPr>
                    </a:p>
                    <a:p>
                      <a:pPr algn="ctr" fontAlgn="auto"/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  <a:hlinkClick r:id="rId4"/>
                      </a:endParaRPr>
                    </a:p>
                    <a:p>
                      <a:pPr algn="ctr" fontAlgn="auto"/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  <a:hlinkClick r:id="rId4"/>
                        </a:rPr>
                        <a:t>14022408608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ctr" fontAlgn="auto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ctr" fontAlgn="auto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5"/>
                        </a:rPr>
                        <a:t>15016608743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" panose="020B0604020203020204"/>
                      </a:endParaRPr>
                    </a:p>
                    <a:p>
                      <a:pPr algn="ctr" fontAlgn="base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ctr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</a:p>
                    <a:p>
                      <a:pPr marL="0" marR="0" lvl="0" indent="0" algn="ctr" defTabSz="6096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TBD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29924"/>
                  </a:ext>
                </a:extLst>
              </a:tr>
              <a:tr h="50049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KernelPanics 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0%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740821"/>
                  </a:ext>
                </a:extLst>
              </a:tr>
              <a:tr h="16095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MCEs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3.5%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1 - [Cluster][ FLEX SRF-AP A0][Multiple] 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McBank0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 – Lock Step Compare error - FRC - 0x410 error during 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paiv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-mixer</a:t>
                      </a: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 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[1] Nodes [0.7%] </a:t>
                      </a:r>
                      <a:r>
                        <a:rPr lang="en-US" sz="900" b="0" i="0" u="none" strike="noStrike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known issues, treated as faulty parts 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2 - 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MCE Without Reboot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McBankErrorHandler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: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Skt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 = 0x0,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McBank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 = 0x13/16, State = 0x1 MC status 0x8C00004200800090, class CORRECTED, MSCOD 0080 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[2] Node[1.4%] </a:t>
                      </a:r>
                      <a:r>
                        <a:rPr lang="en-US" sz="900" b="0" i="0" u="none" strike="noStrike">
                          <a:solidFill>
                            <a:srgbClr val="D96930"/>
                          </a:solidFill>
                          <a:effectLst/>
                          <a:latin typeface="Intel Clear" panose="020B0604020203020204"/>
                        </a:rPr>
                        <a:t>Under triage, consider single DIMM module issue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3 - 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MCE Without Reboot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McBankErrorHandler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: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Skt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 = 0x0,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McBank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 = 0x1, State = 0x1 MC status 0x8C2000413D0E110A, class CORRECTED, MSCOD 3d0e 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[1] Node[0.7%]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 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Intel Clear" panose="020B0604020203020204"/>
                          <a:ea typeface="+mn-ea"/>
                          <a:cs typeface="+mn-cs"/>
                          <a:sym typeface="Intel Clear"/>
                        </a:rPr>
                        <a:t>single hit, under triage</a:t>
                      </a:r>
                    </a:p>
                    <a:p>
                      <a:pPr algn="l" fontAlgn="base"/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Intel Clear" panose="020B0604020203020204"/>
                      </a:endParaRPr>
                    </a:p>
                    <a:p>
                      <a:pPr marL="0" marR="0" lvl="0" indent="0" algn="l" defTabSz="6096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4 - 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MCE Without Reboot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McBankErrorHandler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: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Skt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 = 0x0,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McBank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 = 0x10, State = 0x1 MC status 0x8C000202000800C0, class CORRECTED, MSCOD 0008 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[1] Node[0.7%]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 </a:t>
                      </a:r>
                      <a:r>
                        <a:rPr lang="en-US" sz="900" b="0" i="0" u="none" strike="noStrike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single hit, under triage, consider single DIMM module issue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  <a:hlinkClick r:id="rId6"/>
                        </a:rPr>
                        <a:t>15016203038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</a:b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ctr" fontAlgn="base"/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ctr" fontAlgn="base"/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TBD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ctr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</a:p>
                    <a:p>
                      <a:pPr algn="ctr" fontAlgn="base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ctr" fontAlgn="base"/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TBD</a:t>
                      </a:r>
                    </a:p>
                    <a:p>
                      <a:pPr algn="ctr" fontAlgn="base"/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ctr" fontAlgn="base"/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marL="0" marR="0" lvl="0" indent="0" algn="ctr" defTabSz="6096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TBD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ctr" fontAlgn="base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24103"/>
                  </a:ext>
                </a:extLst>
              </a:tr>
              <a:tr h="9541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IERR/ Crashes / Others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 anchor="ctr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2.0% FLEX-SRF_AP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" panose="020B0604020203020204"/>
                        </a:rPr>
                        <a:t>​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1 -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[Cluster][FLEX SRF_AP C0][fl31ca302bs1004] Bank#3 MEC (mcacod:0x135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desc:Cache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 Errors: DRD.D.L1) + Bank#4 UBOX (mcacod:0x135 desc:0x135) + Kernel panic + Call Trace: RIP: 0010:update_sg_lb_stats+0x8c/0x410 during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ras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-unified  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[1] Node[0.7%] 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Intel Clear" panose="020B0604020203020204"/>
                          <a:ea typeface="+mn-ea"/>
                          <a:cs typeface="+mn-cs"/>
                          <a:sym typeface="Intel Clear"/>
                        </a:rPr>
                        <a:t>single hit, under triage</a:t>
                      </a:r>
                    </a:p>
                    <a:p>
                      <a:pPr algn="l" fontAlgn="base"/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Intel Clear Light" panose="020B0404020203020204"/>
                      </a:endParaRPr>
                    </a:p>
                    <a:p>
                      <a:pPr algn="l" fontAlgn="base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2 -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Intel Clear Light" panose="020B0404020203020204"/>
                        </a:rPr>
                        <a:t>IERR.CPU Error Occurred: IERR on CPU 1. + CD IERR.HW.MCE.OTHER:Mca_Gpsb_Timeout.incomplete_dump.mca_zero_value  </a:t>
                      </a:r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[1] Node[0.7%] </a:t>
                      </a:r>
                      <a:r>
                        <a:rPr lang="en-US" sz="900" b="0" i="0" u="none" strike="noStrike" cap="none" spc="0" baseline="0">
                          <a:solidFill>
                            <a:srgbClr val="D96930"/>
                          </a:solidFill>
                          <a:effectLst/>
                          <a:highlight>
                            <a:srgbClr val="FFFFFF"/>
                          </a:highlight>
                          <a:uFillTx/>
                          <a:latin typeface="Intel Clear" panose="020B0604020203020204"/>
                          <a:ea typeface="+mn-ea"/>
                          <a:cs typeface="+mn-cs"/>
                          <a:sym typeface="Intel Clear"/>
                        </a:rPr>
                        <a:t>under triage</a:t>
                      </a: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latin typeface="Intel Clear Light" panose="020B0404020203020204"/>
                          <a:hlinkClick r:id="rId7"/>
                        </a:rPr>
                        <a:t>14023363731</a:t>
                      </a:r>
                      <a:endParaRPr lang="en-US" sz="900" b="0" i="0" u="sng" strike="noStrike">
                        <a:solidFill>
                          <a:srgbClr val="0068B5"/>
                        </a:solidFill>
                        <a:effectLst/>
                        <a:latin typeface="Intel Clear Light" panose="020B0404020203020204"/>
                      </a:endParaRPr>
                    </a:p>
                    <a:p>
                      <a:pPr algn="ctr" fontAlgn="auto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​</a:t>
                      </a:r>
                    </a:p>
                    <a:p>
                      <a:pPr algn="ctr" fontAlgn="base"/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Intel Clear Light" panose="020B0404020203020204"/>
                        <a:hlinkClick r:id="rId8"/>
                      </a:endParaRPr>
                    </a:p>
                    <a:p>
                      <a:pPr marL="0" marR="0" lvl="0" indent="0" algn="ctr" defTabSz="60960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sng" strike="noStrike">
                          <a:solidFill>
                            <a:srgbClr val="0068B5"/>
                          </a:solidFill>
                          <a:effectLst/>
                          <a:highlight>
                            <a:srgbClr val="FFFFFF"/>
                          </a:highlight>
                          <a:latin typeface="Intel Clear Light" panose="020B0404020203020204"/>
                        </a:rPr>
                        <a:t>TBD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84746" marR="84746" marT="42373" marB="42373">
                    <a:lnL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7590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3BAC650-A2D1-D405-ADF9-AE29D2B8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002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9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17F4DB5-F67D-9150-57EE-A778F6AD5E5F}"/>
              </a:ext>
            </a:extLst>
          </p:cNvPr>
          <p:cNvGraphicFramePr>
            <a:graphicFrameLocks noGrp="1"/>
          </p:cNvGraphicFramePr>
          <p:nvPr/>
        </p:nvGraphicFramePr>
        <p:xfrm>
          <a:off x="173279" y="1164378"/>
          <a:ext cx="11531042" cy="515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59">
                  <a:extLst>
                    <a:ext uri="{9D8B030D-6E8A-4147-A177-3AD203B41FA5}">
                      <a16:colId xmlns:a16="http://schemas.microsoft.com/office/drawing/2014/main" val="1608716361"/>
                    </a:ext>
                  </a:extLst>
                </a:gridCol>
                <a:gridCol w="1262058">
                  <a:extLst>
                    <a:ext uri="{9D8B030D-6E8A-4147-A177-3AD203B41FA5}">
                      <a16:colId xmlns:a16="http://schemas.microsoft.com/office/drawing/2014/main" val="1686196929"/>
                    </a:ext>
                  </a:extLst>
                </a:gridCol>
                <a:gridCol w="3593071">
                  <a:extLst>
                    <a:ext uri="{9D8B030D-6E8A-4147-A177-3AD203B41FA5}">
                      <a16:colId xmlns:a16="http://schemas.microsoft.com/office/drawing/2014/main" val="2895426235"/>
                    </a:ext>
                  </a:extLst>
                </a:gridCol>
                <a:gridCol w="493917">
                  <a:extLst>
                    <a:ext uri="{9D8B030D-6E8A-4147-A177-3AD203B41FA5}">
                      <a16:colId xmlns:a16="http://schemas.microsoft.com/office/drawing/2014/main" val="1385494320"/>
                    </a:ext>
                  </a:extLst>
                </a:gridCol>
                <a:gridCol w="1440402">
                  <a:extLst>
                    <a:ext uri="{9D8B030D-6E8A-4147-A177-3AD203B41FA5}">
                      <a16:colId xmlns:a16="http://schemas.microsoft.com/office/drawing/2014/main" val="1515632633"/>
                    </a:ext>
                  </a:extLst>
                </a:gridCol>
                <a:gridCol w="3583685">
                  <a:extLst>
                    <a:ext uri="{9D8B030D-6E8A-4147-A177-3AD203B41FA5}">
                      <a16:colId xmlns:a16="http://schemas.microsoft.com/office/drawing/2014/main" val="773478719"/>
                    </a:ext>
                  </a:extLst>
                </a:gridCol>
                <a:gridCol w="456369">
                  <a:extLst>
                    <a:ext uri="{9D8B030D-6E8A-4147-A177-3AD203B41FA5}">
                      <a16:colId xmlns:a16="http://schemas.microsoft.com/office/drawing/2014/main" val="3957916501"/>
                    </a:ext>
                  </a:extLst>
                </a:gridCol>
                <a:gridCol w="354681">
                  <a:extLst>
                    <a:ext uri="{9D8B030D-6E8A-4147-A177-3AD203B41FA5}">
                      <a16:colId xmlns:a16="http://schemas.microsoft.com/office/drawing/2014/main" val="4134704014"/>
                    </a:ext>
                  </a:extLst>
                </a:gridCol>
              </a:tblGrid>
              <a:tr h="17698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Item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Task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Description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Priority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Owner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Mitigation 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ETA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extLst>
                  <a:ext uri="{0D108BD9-81ED-4DB2-BD59-A6C34878D82A}">
                    <a16:rowId xmlns:a16="http://schemas.microsoft.com/office/drawing/2014/main" val="2173183641"/>
                  </a:ext>
                </a:extLst>
              </a:tr>
              <a:tr h="137334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Capability gaps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Capability gaps need to be identified in VL, core debug and triage function. For orchestration, gaps in test execution alignment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Jamie/Matt/Caty/Sharon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Capability enablement sessions are requried for each function. Connection mapping as below:</a:t>
                      </a:r>
                      <a:br>
                        <a:rPr lang="en-US" sz="900" u="none" strike="noStrike">
                          <a:effectLst/>
                          <a:latin typeface="Century Gothic"/>
                        </a:rPr>
                      </a:br>
                      <a:r>
                        <a:rPr lang="en-US" sz="900" u="none" strike="noStrike">
                          <a:effectLst/>
                          <a:latin typeface="Century Gothic"/>
                        </a:rPr>
                        <a:t>Validation Lead: Alex - Jamie (On-going)</a:t>
                      </a:r>
                      <a:br>
                        <a:rPr lang="en-US" sz="900" u="none" strike="noStrike">
                          <a:effectLst/>
                          <a:latin typeface="Century Gothic"/>
                        </a:rPr>
                      </a:br>
                      <a:r>
                        <a:rPr lang="en-US" sz="900" u="none" strike="noStrike">
                          <a:effectLst/>
                          <a:latin typeface="Century Gothic"/>
                        </a:rPr>
                        <a:t>Debug Lead: Nacho – </a:t>
                      </a:r>
                      <a:r>
                        <a:rPr lang="en-US" sz="900" b="1" u="none" strike="noStrike">
                          <a:effectLst/>
                          <a:latin typeface="Century Gothic"/>
                        </a:rPr>
                        <a:t>TBD</a:t>
                      </a:r>
                      <a:r>
                        <a:rPr lang="en-US" sz="900" u="none" strike="noStrike">
                          <a:effectLst/>
                          <a:latin typeface="Century Gothic"/>
                        </a:rPr>
                        <a:t> (Satish???)</a:t>
                      </a:r>
                      <a:br>
                        <a:rPr lang="en-US" sz="900" u="none" strike="noStrike">
                          <a:effectLst/>
                          <a:latin typeface="Century Gothic"/>
                        </a:rPr>
                      </a:br>
                      <a:r>
                        <a:rPr lang="en-US" sz="900" u="none" strike="noStrike">
                          <a:effectLst/>
                          <a:latin typeface="Century Gothic"/>
                        </a:rPr>
                        <a:t>L3 core debug: Shiva - Matt (try to get support from BDC)</a:t>
                      </a:r>
                      <a:br>
                        <a:rPr lang="en-US" sz="900" u="none" strike="noStrike">
                          <a:effectLst/>
                          <a:latin typeface="Century Gothic"/>
                        </a:rPr>
                      </a:br>
                      <a:r>
                        <a:rPr lang="en-US" sz="900" u="none" strike="noStrike">
                          <a:effectLst/>
                          <a:latin typeface="Century Gothic"/>
                        </a:rPr>
                        <a:t>Triage Lead: Saul - </a:t>
                      </a:r>
                      <a:r>
                        <a:rPr lang="en-US" sz="900" b="1" u="none" strike="noStrike">
                          <a:effectLst/>
                          <a:latin typeface="Century Gothic"/>
                        </a:rPr>
                        <a:t>TBD</a:t>
                      </a:r>
                      <a:br>
                        <a:rPr lang="en-US" sz="900" b="1" u="none" strike="noStrike">
                          <a:effectLst/>
                          <a:latin typeface="Century Gothic"/>
                        </a:rPr>
                      </a:br>
                      <a:r>
                        <a:rPr lang="en-US" sz="900" u="none" strike="noStrike">
                          <a:effectLst/>
                          <a:latin typeface="Century Gothic"/>
                        </a:rPr>
                        <a:t>Orchestration execution: </a:t>
                      </a:r>
                      <a:r>
                        <a:rPr lang="en-US" sz="900"/>
                        <a:t>Guille Diayol (GDC)</a:t>
                      </a:r>
                      <a:r>
                        <a:rPr lang="en-US" sz="900" u="none" strike="noStrike">
                          <a:effectLst/>
                          <a:latin typeface="Century Gothic"/>
                        </a:rPr>
                        <a:t> - Caty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extLst>
                  <a:ext uri="{0D108BD9-81ED-4DB2-BD59-A6C34878D82A}">
                    <a16:rowId xmlns:a16="http://schemas.microsoft.com/office/drawing/2014/main" val="2997160077"/>
                  </a:ext>
                </a:extLst>
              </a:tr>
              <a:tr h="36978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HC resource gaps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No comprehensive HCs to be fully </a:t>
                      </a:r>
                      <a:r>
                        <a:rPr lang="en-US" sz="900" u="none" strike="noStrike" err="1">
                          <a:effectLst/>
                          <a:latin typeface="Century Gothic"/>
                        </a:rPr>
                        <a:t>incharge</a:t>
                      </a:r>
                      <a:r>
                        <a:rPr lang="en-US" sz="900" u="none" strike="noStrike">
                          <a:effectLst/>
                          <a:latin typeface="Century Gothic"/>
                        </a:rPr>
                        <a:t> of SRF-AP (</a:t>
                      </a:r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  <a:latin typeface="Century Gothic"/>
                        </a:rPr>
                        <a:t>BDC-SRF-SP 15+ vs. TWN-SRF-AP 3.8*</a:t>
                      </a:r>
                      <a:r>
                        <a:rPr lang="en-US" sz="900" u="none" strike="noStrike">
                          <a:effectLst/>
                          <a:latin typeface="Century Gothic"/>
                        </a:rPr>
                        <a:t>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River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Need confirmation/commitment of supportability from GDC or BDC thru management communication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extLst>
                  <a:ext uri="{0D108BD9-81ED-4DB2-BD59-A6C34878D82A}">
                    <a16:rowId xmlns:a16="http://schemas.microsoft.com/office/drawing/2014/main" val="1607078190"/>
                  </a:ext>
                </a:extLst>
              </a:tr>
              <a:tr h="36978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Leverage plan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What is the </a:t>
                      </a:r>
                      <a:r>
                        <a:rPr lang="en-US" sz="900" u="none" strike="noStrike" err="1">
                          <a:effectLst/>
                          <a:latin typeface="Century Gothic"/>
                        </a:rPr>
                        <a:t>lervage</a:t>
                      </a:r>
                      <a:r>
                        <a:rPr lang="en-US" sz="900" u="none" strike="noStrike">
                          <a:effectLst/>
                          <a:latin typeface="Century Gothic"/>
                        </a:rPr>
                        <a:t> plan of SRF-SP and SRF-AP delta features in test execution and sightings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Jamie/Caty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To confirm whether a leverage plan of test execution is required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extLst>
                  <a:ext uri="{0D108BD9-81ED-4DB2-BD59-A6C34878D82A}">
                    <a16:rowId xmlns:a16="http://schemas.microsoft.com/office/drawing/2014/main" val="942809193"/>
                  </a:ext>
                </a:extLst>
              </a:tr>
              <a:tr h="36978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Transition schedule update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What's the transition plan?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Jamie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Engage the stakeholders (BDC? GDC?) for better understanding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900" u="none" strike="noStrike">
                        <a:effectLst/>
                        <a:highlight>
                          <a:srgbClr val="FF00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extLst>
                  <a:ext uri="{0D108BD9-81ED-4DB2-BD59-A6C34878D82A}">
                    <a16:rowId xmlns:a16="http://schemas.microsoft.com/office/drawing/2014/main" val="113074742"/>
                  </a:ext>
                </a:extLst>
              </a:tr>
              <a:tr h="36978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Automation tools deployment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Understanding of current SRF-AP automation tools is used and see if any need to be improved or deployed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Nelson/Eric/Matt/Caty/Asus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Engage the stakeholders (BDC? GDC?) for better understanding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extLst>
                  <a:ext uri="{0D108BD9-81ED-4DB2-BD59-A6C34878D82A}">
                    <a16:rowId xmlns:a16="http://schemas.microsoft.com/office/drawing/2014/main" val="3410660096"/>
                  </a:ext>
                </a:extLst>
              </a:tr>
              <a:tr h="17698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Debug R&amp;R/process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Understanding of current SRF-AP debug R&amp;R and process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Matt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Engage the stakeholders (BDC? GDC?) for better understanding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extLst>
                  <a:ext uri="{0D108BD9-81ED-4DB2-BD59-A6C34878D82A}">
                    <a16:rowId xmlns:a16="http://schemas.microsoft.com/office/drawing/2014/main" val="2917613341"/>
                  </a:ext>
                </a:extLst>
              </a:tr>
              <a:tr h="17698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Triage R&amp;R/process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Understanding of current SRF-AP triage R&amp;R and process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Matt/Sharon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Engage the stakeholders (BDC? GDC?) for better understanding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extLst>
                  <a:ext uri="{0D108BD9-81ED-4DB2-BD59-A6C34878D82A}">
                    <a16:rowId xmlns:a16="http://schemas.microsoft.com/office/drawing/2014/main" val="3697899638"/>
                  </a:ext>
                </a:extLst>
              </a:tr>
              <a:tr h="36978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Orch - Pipelines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Deep dive into </a:t>
                      </a:r>
                      <a:r>
                        <a:rPr lang="en-US" sz="900" u="none" strike="noStrike" err="1">
                          <a:effectLst/>
                          <a:latin typeface="Century Gothic"/>
                        </a:rPr>
                        <a:t>speicific</a:t>
                      </a:r>
                      <a:r>
                        <a:rPr lang="en-US" sz="900" u="none" strike="noStrike">
                          <a:effectLst/>
                          <a:latin typeface="Century Gothic"/>
                        </a:rPr>
                        <a:t> test contents for SRF-AP, e.g. BKC acceptance test, SHC, MLC etc.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Caty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Engage the stakeholders (BDC? GDC?) for better understanding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extLst>
                  <a:ext uri="{0D108BD9-81ED-4DB2-BD59-A6C34878D82A}">
                    <a16:rowId xmlns:a16="http://schemas.microsoft.com/office/drawing/2014/main" val="252707412"/>
                  </a:ext>
                </a:extLst>
              </a:tr>
              <a:tr h="17698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DPMO Strategy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Understanding of current DPMO process and strategy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Caty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Engage the stakeholders (BDC? GDC?) for better understanding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extLst>
                  <a:ext uri="{0D108BD9-81ED-4DB2-BD59-A6C34878D82A}">
                    <a16:rowId xmlns:a16="http://schemas.microsoft.com/office/drawing/2014/main" val="3819559340"/>
                  </a:ext>
                </a:extLst>
              </a:tr>
              <a:tr h="36978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Team roster update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What's the </a:t>
                      </a:r>
                      <a:r>
                        <a:rPr lang="en-US" sz="900" u="none" strike="noStrike" err="1">
                          <a:effectLst/>
                          <a:latin typeface="Century Gothic"/>
                        </a:rPr>
                        <a:t>workgroud</a:t>
                      </a:r>
                      <a:r>
                        <a:rPr lang="en-US" sz="900" u="none" strike="noStrike">
                          <a:effectLst/>
                          <a:latin typeface="Century Gothic"/>
                        </a:rPr>
                        <a:t> for each function team to support SRF-AP?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River/Jamie/Matt/Caty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To be confirmed once we get official announcement of supports from BDC/GDC team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extLst>
                  <a:ext uri="{0D108BD9-81ED-4DB2-BD59-A6C34878D82A}">
                    <a16:rowId xmlns:a16="http://schemas.microsoft.com/office/drawing/2014/main" val="1296242494"/>
                  </a:ext>
                </a:extLst>
              </a:tr>
              <a:tr h="36978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Validation Plan/Process update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What's the whole picture of validation plan and process?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Jamie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Get the information from VL, including QDFs, system demands, configuration and milestones etc.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/>
                      </a:endParaRPr>
                    </a:p>
                  </a:txBody>
                  <a:tcPr marL="6298" marR="6298" marT="629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u="none" strike="noStrike">
                          <a:effectLst/>
                          <a:latin typeface="Century Gothic"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298" marR="6298" marT="6298" marB="0" anchor="b"/>
                </a:tc>
                <a:extLst>
                  <a:ext uri="{0D108BD9-81ED-4DB2-BD59-A6C34878D82A}">
                    <a16:rowId xmlns:a16="http://schemas.microsoft.com/office/drawing/2014/main" val="2044125593"/>
                  </a:ext>
                </a:extLst>
              </a:tr>
              <a:tr h="25133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Regular meeting</a:t>
                      </a: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How many meetings need to be attended?</a:t>
                      </a: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Jamie/Matt/Caty</a:t>
                      </a: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To identify the meetings that need to attend or host by each function team</a:t>
                      </a:r>
                    </a:p>
                  </a:txBody>
                  <a:tcPr marL="6298" marR="6298" marT="6298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6298" marR="6298" marT="629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TBD</a:t>
                      </a:r>
                    </a:p>
                  </a:txBody>
                  <a:tcPr marL="6298" marR="6298" marT="6298" marB="0" anchor="b"/>
                </a:tc>
                <a:extLst>
                  <a:ext uri="{0D108BD9-81ED-4DB2-BD59-A6C34878D82A}">
                    <a16:rowId xmlns:a16="http://schemas.microsoft.com/office/drawing/2014/main" val="3581872713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2DBBDBEE-DF71-E5A4-0276-2A29F9122FE2}"/>
              </a:ext>
            </a:extLst>
          </p:cNvPr>
          <p:cNvSpPr txBox="1">
            <a:spLocks/>
          </p:cNvSpPr>
          <p:nvPr/>
        </p:nvSpPr>
        <p:spPr>
          <a:xfrm>
            <a:off x="173280" y="70931"/>
            <a:ext cx="11531042" cy="1086063"/>
          </a:xfrm>
          <a:prstGeom prst="rect">
            <a:avLst/>
          </a:prstGeom>
          <a:solidFill>
            <a:srgbClr val="2872C5"/>
          </a:solidFill>
        </p:spPr>
        <p:txBody>
          <a:bodyPr lIns="91440" tIns="45720" rIns="91440" bIns="4572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SRF-AP Risk Assessment &amp; Gap Identification (WW38)</a:t>
            </a:r>
            <a:endParaRPr lang="en-US" sz="3600">
              <a:solidFill>
                <a:schemeClr val="bg1"/>
              </a:solidFill>
              <a:ea typeface="Intel Clear Light"/>
              <a:cs typeface="Intel Clear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8974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CE4F28-5CBE-8224-BD59-DA8833329712}"/>
              </a:ext>
            </a:extLst>
          </p:cNvPr>
          <p:cNvGraphicFramePr>
            <a:graphicFrameLocks noGrp="1"/>
          </p:cNvGraphicFramePr>
          <p:nvPr/>
        </p:nvGraphicFramePr>
        <p:xfrm>
          <a:off x="34856" y="0"/>
          <a:ext cx="12263405" cy="7236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371">
                  <a:extLst>
                    <a:ext uri="{9D8B030D-6E8A-4147-A177-3AD203B41FA5}">
                      <a16:colId xmlns:a16="http://schemas.microsoft.com/office/drawing/2014/main" val="2825993472"/>
                    </a:ext>
                  </a:extLst>
                </a:gridCol>
                <a:gridCol w="743489">
                  <a:extLst>
                    <a:ext uri="{9D8B030D-6E8A-4147-A177-3AD203B41FA5}">
                      <a16:colId xmlns:a16="http://schemas.microsoft.com/office/drawing/2014/main" val="809500668"/>
                    </a:ext>
                  </a:extLst>
                </a:gridCol>
                <a:gridCol w="743268">
                  <a:extLst>
                    <a:ext uri="{9D8B030D-6E8A-4147-A177-3AD203B41FA5}">
                      <a16:colId xmlns:a16="http://schemas.microsoft.com/office/drawing/2014/main" val="317632859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2949429023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1179554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43874915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153495280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211320573"/>
                    </a:ext>
                  </a:extLst>
                </a:gridCol>
                <a:gridCol w="996696">
                  <a:extLst>
                    <a:ext uri="{9D8B030D-6E8A-4147-A177-3AD203B41FA5}">
                      <a16:colId xmlns:a16="http://schemas.microsoft.com/office/drawing/2014/main" val="4060916061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1350118994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1403163224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1547718893"/>
                    </a:ext>
                  </a:extLst>
                </a:gridCol>
                <a:gridCol w="710403">
                  <a:extLst>
                    <a:ext uri="{9D8B030D-6E8A-4147-A177-3AD203B41FA5}">
                      <a16:colId xmlns:a16="http://schemas.microsoft.com/office/drawing/2014/main" val="118911649"/>
                    </a:ext>
                  </a:extLst>
                </a:gridCol>
              </a:tblGrid>
              <a:tr h="43781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/>
                        <a:t>Eric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/>
                        <a:t>Nelson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/>
                        <a:t>Caty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Jamie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Matthew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Sharon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Kyle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Asus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25845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effort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Progress|teams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effort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Progress|teams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effort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Progress|teams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956081"/>
                  </a:ext>
                </a:extLst>
              </a:tr>
              <a:tr h="328363">
                <a:tc rowSpan="2">
                  <a:txBody>
                    <a:bodyPr/>
                    <a:lstStyle/>
                    <a:p>
                      <a:r>
                        <a:rPr lang="en-US" sz="1050"/>
                        <a:t>Collaborate with Phoenix team⁕⁕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Progress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5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94523"/>
                  </a:ext>
                </a:extLst>
              </a:tr>
              <a:tr h="3425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Teams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Phoenix</a:t>
                      </a:r>
                      <a:endParaRPr 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Phoenix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Phoenix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Phoenix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79965"/>
                  </a:ext>
                </a:extLst>
              </a:tr>
              <a:tr h="462388">
                <a:tc rowSpan="2">
                  <a:txBody>
                    <a:bodyPr/>
                    <a:lstStyle/>
                    <a:p>
                      <a:r>
                        <a:rPr lang="en-US" sz="1050"/>
                        <a:t>Support GNR-D Cluster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Progress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50"/>
                        <a:t>5%, WIP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tx1"/>
                          </a:solidFill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0%, WIP ( planning)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46520"/>
                  </a:ext>
                </a:extLst>
              </a:tr>
              <a:tr h="287892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Teams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GNR-D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GNR-D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24309"/>
                  </a:ext>
                </a:extLst>
              </a:tr>
              <a:tr h="282571">
                <a:tc rowSpan="2">
                  <a:txBody>
                    <a:bodyPr/>
                    <a:lstStyle/>
                    <a:p>
                      <a:r>
                        <a:rPr lang="en-US" sz="1050"/>
                        <a:t>Internal Orchestration job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Progress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96017"/>
                  </a:ext>
                </a:extLst>
              </a:tr>
              <a:tr h="28257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Teams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ASV/GDC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ASV/GDC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ASV/BDC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737639"/>
                  </a:ext>
                </a:extLst>
              </a:tr>
              <a:tr h="367235">
                <a:tc rowSpan="2">
                  <a:txBody>
                    <a:bodyPr/>
                    <a:lstStyle/>
                    <a:p>
                      <a:r>
                        <a:rPr lang="en-US" sz="1050"/>
                        <a:t>Enhancement automation⁕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Progress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33062"/>
                  </a:ext>
                </a:extLst>
              </a:tr>
              <a:tr h="28257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Teams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ASV/</a:t>
                      </a:r>
                      <a:r>
                        <a:rPr lang="en-US" sz="105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PAIV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PAIV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ASV/PAIV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94952"/>
                  </a:ext>
                </a:extLst>
              </a:tr>
              <a:tr h="282571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FTx support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Progress</a:t>
                      </a:r>
                      <a:endParaRPr 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05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80%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73345"/>
                  </a:ext>
                </a:extLst>
              </a:tr>
              <a:tr h="282571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Teams</a:t>
                      </a:r>
                      <a:endParaRPr 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ASV/</a:t>
                      </a:r>
                      <a:r>
                        <a:rPr lang="en-US" sz="105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Quanta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50056"/>
                  </a:ext>
                </a:extLst>
              </a:tr>
              <a:tr h="462388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Community Support/Airflow maintenance/Infrastructure maintenance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Progress</a:t>
                      </a:r>
                      <a:endParaRPr 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25%</a:t>
                      </a:r>
                    </a:p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5%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52284"/>
                  </a:ext>
                </a:extLst>
              </a:tr>
              <a:tr h="282571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Teams</a:t>
                      </a:r>
                      <a:endParaRPr 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ASV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76082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SRF-SP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4662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SRF-AP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20%+35%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ASV/TWN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25%+5%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ASV/TWN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50%+5%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ASV/TWN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10%+80% ASV/TWN 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20%+50%+20%</a:t>
                      </a:r>
                      <a:r>
                        <a:rPr lang="zh-TW" altLang="en-US" sz="1050"/>
                        <a:t> </a:t>
                      </a:r>
                      <a:r>
                        <a:rPr lang="en-US" altLang="zh-TW" sz="1050"/>
                        <a:t>Debug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60% Triage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Will be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8739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Memory Dashboards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86770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GNR-AP/SP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68037"/>
                  </a:ext>
                </a:extLst>
              </a:tr>
              <a:tr h="3425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IPU SPR/EMR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00137"/>
                  </a:ext>
                </a:extLst>
              </a:tr>
              <a:tr h="418929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Overall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/>
                        <a:t>120%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10664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B16B3CBC-2786-6FEC-8EBF-2D345F433680}"/>
              </a:ext>
            </a:extLst>
          </p:cNvPr>
          <p:cNvSpPr/>
          <p:nvPr/>
        </p:nvSpPr>
        <p:spPr>
          <a:xfrm>
            <a:off x="8883941" y="4795707"/>
            <a:ext cx="218114" cy="394282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0757154-2EC9-8856-D724-39EF330E212E}"/>
              </a:ext>
            </a:extLst>
          </p:cNvPr>
          <p:cNvSpPr/>
          <p:nvPr/>
        </p:nvSpPr>
        <p:spPr>
          <a:xfrm>
            <a:off x="10496026" y="4795707"/>
            <a:ext cx="218114" cy="394282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B8BBEDD-EDCC-DDFD-13BC-09B544BE576A}"/>
              </a:ext>
            </a:extLst>
          </p:cNvPr>
          <p:cNvSpPr/>
          <p:nvPr/>
        </p:nvSpPr>
        <p:spPr>
          <a:xfrm>
            <a:off x="6674841" y="2399251"/>
            <a:ext cx="218114" cy="2790737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A6E1819-072E-4907-6FDF-630B97807FD9}"/>
              </a:ext>
            </a:extLst>
          </p:cNvPr>
          <p:cNvSpPr/>
          <p:nvPr/>
        </p:nvSpPr>
        <p:spPr>
          <a:xfrm>
            <a:off x="4894977" y="2399250"/>
            <a:ext cx="218114" cy="2790737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20E7DD4-F3E1-D4CC-DABC-3484C39F652B}"/>
              </a:ext>
            </a:extLst>
          </p:cNvPr>
          <p:cNvSpPr/>
          <p:nvPr/>
        </p:nvSpPr>
        <p:spPr>
          <a:xfrm>
            <a:off x="3148668" y="2380375"/>
            <a:ext cx="218114" cy="2790737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6B7CE96-33A0-82AF-34D4-EBC16F48F507}"/>
              </a:ext>
            </a:extLst>
          </p:cNvPr>
          <p:cNvSpPr/>
          <p:nvPr/>
        </p:nvSpPr>
        <p:spPr>
          <a:xfrm>
            <a:off x="12141666" y="3578601"/>
            <a:ext cx="156595" cy="1611385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9046C12-5E7A-0A31-AA70-044466F57A8C}"/>
              </a:ext>
            </a:extLst>
          </p:cNvPr>
          <p:cNvSpPr/>
          <p:nvPr/>
        </p:nvSpPr>
        <p:spPr>
          <a:xfrm>
            <a:off x="8640660" y="3578601"/>
            <a:ext cx="156595" cy="1611385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EF4EDD6-4362-54AD-2EB0-EAABB38C1C5E}"/>
              </a:ext>
            </a:extLst>
          </p:cNvPr>
          <p:cNvSpPr/>
          <p:nvPr/>
        </p:nvSpPr>
        <p:spPr>
          <a:xfrm>
            <a:off x="9597727" y="3578601"/>
            <a:ext cx="156595" cy="1611385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B83B42D-1F13-A7F0-79FF-FD06C3CA5DB7}"/>
              </a:ext>
            </a:extLst>
          </p:cNvPr>
          <p:cNvSpPr/>
          <p:nvPr/>
        </p:nvSpPr>
        <p:spPr>
          <a:xfrm>
            <a:off x="2557244" y="3578601"/>
            <a:ext cx="156595" cy="1611385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F1749BD-B366-B2F3-AD07-CC4022C095AD}"/>
              </a:ext>
            </a:extLst>
          </p:cNvPr>
          <p:cNvSpPr/>
          <p:nvPr/>
        </p:nvSpPr>
        <p:spPr>
          <a:xfrm>
            <a:off x="4398627" y="3559727"/>
            <a:ext cx="156595" cy="1611385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BBF5A5E-4B13-C5B4-1DE3-2D9FB024EAA7}"/>
              </a:ext>
            </a:extLst>
          </p:cNvPr>
          <p:cNvSpPr/>
          <p:nvPr/>
        </p:nvSpPr>
        <p:spPr>
          <a:xfrm>
            <a:off x="6162461" y="3559726"/>
            <a:ext cx="156595" cy="1611385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xplosion: 8 Points 13">
            <a:extLst>
              <a:ext uri="{FF2B5EF4-FFF2-40B4-BE49-F238E27FC236}">
                <a16:creationId xmlns:a16="http://schemas.microsoft.com/office/drawing/2014/main" id="{0E2D22EE-503B-B152-7131-17F19C181A5C}"/>
              </a:ext>
            </a:extLst>
          </p:cNvPr>
          <p:cNvSpPr/>
          <p:nvPr/>
        </p:nvSpPr>
        <p:spPr>
          <a:xfrm>
            <a:off x="9068202" y="5440438"/>
            <a:ext cx="1622496" cy="1116004"/>
          </a:xfrm>
          <a:prstGeom prst="irregularSeal1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Huge gap</a:t>
            </a:r>
          </a:p>
        </p:txBody>
      </p: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2512AF13-2A07-9BA0-846F-F6F38D6A98A0}"/>
              </a:ext>
            </a:extLst>
          </p:cNvPr>
          <p:cNvSpPr/>
          <p:nvPr/>
        </p:nvSpPr>
        <p:spPr>
          <a:xfrm>
            <a:off x="7791855" y="5524743"/>
            <a:ext cx="1234727" cy="613409"/>
          </a:xfrm>
          <a:prstGeom prst="irregularSeal1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5 meetings can’t join</a:t>
            </a:r>
          </a:p>
        </p:txBody>
      </p:sp>
    </p:spTree>
    <p:extLst>
      <p:ext uri="{BB962C8B-B14F-4D97-AF65-F5344CB8AC3E}">
        <p14:creationId xmlns:p14="http://schemas.microsoft.com/office/powerpoint/2010/main" val="1480004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88C-9991-4BAD-AB29-D1027D9F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298" y="-46655"/>
            <a:ext cx="12137180" cy="6222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BHS-SRF-AP Fleet Stability Impact – WW32’24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97B73-B5F6-4FBA-9529-4E843213A67E}"/>
              </a:ext>
            </a:extLst>
          </p:cNvPr>
          <p:cNvSpPr txBox="1"/>
          <p:nvPr/>
        </p:nvSpPr>
        <p:spPr>
          <a:xfrm>
            <a:off x="39190" y="507959"/>
            <a:ext cx="11172149" cy="286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>
                <a:latin typeface="Intel Clear Light"/>
              </a:rPr>
              <a:t>	Fleet 87.08%</a:t>
            </a:r>
            <a:r>
              <a:rPr lang="en-US" sz="1400">
                <a:latin typeface="Intel Clear Light"/>
              </a:rPr>
              <a:t> </a:t>
            </a:r>
            <a:r>
              <a:rPr lang="en-US" sz="1000">
                <a:latin typeface="Intel Clear Light"/>
              </a:rPr>
              <a:t>(BMC </a:t>
            </a:r>
            <a:r>
              <a:rPr lang="en-US" sz="1000" err="1">
                <a:latin typeface="Intel Clear Light"/>
              </a:rPr>
              <a:t>incl’d</a:t>
            </a:r>
            <a:r>
              <a:rPr lang="en-US" sz="1000">
                <a:latin typeface="Intel Clear Light"/>
              </a:rPr>
              <a:t> *)</a:t>
            </a:r>
            <a:r>
              <a:rPr lang="en-US" sz="1400" b="1">
                <a:latin typeface="Intel Clear Light"/>
              </a:rPr>
              <a:t>	 Total of system ran =178   Passing 155 (87.08%),   Failed 23 (12.92%)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046748-7890-D474-FB80-E769D11DE3AA}"/>
              </a:ext>
            </a:extLst>
          </p:cNvPr>
          <p:cNvGraphicFramePr>
            <a:graphicFrameLocks noGrp="1"/>
          </p:cNvGraphicFramePr>
          <p:nvPr/>
        </p:nvGraphicFramePr>
        <p:xfrm>
          <a:off x="161830" y="802328"/>
          <a:ext cx="11854050" cy="5301067"/>
        </p:xfrm>
        <a:graphic>
          <a:graphicData uri="http://schemas.openxmlformats.org/drawingml/2006/table">
            <a:tbl>
              <a:tblPr/>
              <a:tblGrid>
                <a:gridCol w="854726">
                  <a:extLst>
                    <a:ext uri="{9D8B030D-6E8A-4147-A177-3AD203B41FA5}">
                      <a16:colId xmlns:a16="http://schemas.microsoft.com/office/drawing/2014/main" val="2749035262"/>
                    </a:ext>
                  </a:extLst>
                </a:gridCol>
                <a:gridCol w="776147">
                  <a:extLst>
                    <a:ext uri="{9D8B030D-6E8A-4147-A177-3AD203B41FA5}">
                      <a16:colId xmlns:a16="http://schemas.microsoft.com/office/drawing/2014/main" val="3118002303"/>
                    </a:ext>
                  </a:extLst>
                </a:gridCol>
                <a:gridCol w="9362977">
                  <a:extLst>
                    <a:ext uri="{9D8B030D-6E8A-4147-A177-3AD203B41FA5}">
                      <a16:colId xmlns:a16="http://schemas.microsoft.com/office/drawing/2014/main" val="2464772927"/>
                    </a:ext>
                  </a:extLst>
                </a:gridCol>
                <a:gridCol w="860200">
                  <a:extLst>
                    <a:ext uri="{9D8B030D-6E8A-4147-A177-3AD203B41FA5}">
                      <a16:colId xmlns:a16="http://schemas.microsoft.com/office/drawing/2014/main" val="2641935778"/>
                    </a:ext>
                  </a:extLst>
                </a:gridCol>
              </a:tblGrid>
              <a:tr h="45838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D2D2D"/>
                          </a:solidFill>
                          <a:effectLst/>
                          <a:latin typeface="Intel Clear" panose="020B0604020203020204"/>
                        </a:rPr>
                        <a:t>Failure Type</a:t>
                      </a:r>
                      <a:endParaRPr lang="en-US" sz="900">
                        <a:solidFill>
                          <a:srgbClr val="2D2D2D"/>
                        </a:solidFill>
                        <a:effectLst/>
                        <a:latin typeface="Intel Clear" panose="020B0604020203020204"/>
                      </a:endParaRPr>
                    </a:p>
                  </a:txBody>
                  <a:tcPr marL="23638" marR="23638" marT="15759" marB="157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D2D2D"/>
                          </a:solidFill>
                          <a:effectLst/>
                          <a:latin typeface="Intel Clear" panose="020B0604020203020204"/>
                        </a:rPr>
                        <a:t>Impact to Fleet Stability</a:t>
                      </a:r>
                      <a:endParaRPr lang="en-US" sz="900">
                        <a:solidFill>
                          <a:srgbClr val="2D2D2D"/>
                        </a:solidFill>
                        <a:effectLst/>
                        <a:latin typeface="Intel Clear" panose="020B0604020203020204"/>
                      </a:endParaRPr>
                    </a:p>
                  </a:txBody>
                  <a:tcPr marL="23638" marR="23638" marT="15759" marB="157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D2D2D"/>
                          </a:solidFill>
                          <a:effectLst/>
                          <a:latin typeface="Intel Clear" panose="020B0604020203020204"/>
                        </a:rPr>
                        <a:t>Top issues </a:t>
                      </a:r>
                      <a:endParaRPr lang="en-US" sz="900">
                        <a:solidFill>
                          <a:srgbClr val="2D2D2D"/>
                        </a:solidFill>
                        <a:effectLst/>
                        <a:latin typeface="Intel Clear" panose="020B0604020203020204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D2D2D"/>
                          </a:solidFill>
                          <a:effectLst/>
                          <a:latin typeface="Intel Clear" panose="020B0604020203020204"/>
                        </a:rPr>
                        <a:t>[sighting closure path/status]</a:t>
                      </a:r>
                      <a:endParaRPr lang="en-US" sz="900">
                        <a:solidFill>
                          <a:srgbClr val="2D2D2D"/>
                        </a:solidFill>
                        <a:effectLst/>
                        <a:latin typeface="Intel Clear" panose="020B0604020203020204"/>
                      </a:endParaRPr>
                    </a:p>
                  </a:txBody>
                  <a:tcPr marL="23638" marR="23638" marT="15759" marB="157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2D2D2D"/>
                          </a:solidFill>
                          <a:effectLst/>
                          <a:latin typeface="Intel Clear" panose="020B0604020203020204"/>
                        </a:rPr>
                        <a:t>Sightings</a:t>
                      </a:r>
                      <a:endParaRPr lang="en-US" sz="900">
                        <a:solidFill>
                          <a:srgbClr val="2D2D2D"/>
                        </a:solidFill>
                        <a:effectLst/>
                        <a:latin typeface="Intel Clear" panose="020B0604020203020204"/>
                      </a:endParaRPr>
                    </a:p>
                  </a:txBody>
                  <a:tcPr marL="23638" marR="23638" marT="15759" marB="157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18993"/>
                  </a:ext>
                </a:extLst>
              </a:tr>
              <a:tr h="72338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Critical events reported by BMC</a:t>
                      </a:r>
                    </a:p>
                  </a:txBody>
                  <a:tcPr marL="23638" marR="23638" marT="15759" marB="157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6.7% FLEX-SRF_AP</a:t>
                      </a:r>
                    </a:p>
                  </a:txBody>
                  <a:tcPr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US" sz="1000" b="0" i="0" u="none" strike="noStrike" kern="12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[Cluster][FLEX GNR_AP A2]BMC Critical Event Fan sensor crossed a critical low threshold going low during AC/cold cycles </a:t>
                      </a:r>
                      <a:r>
                        <a:rPr lang="en-US" sz="1000" b="1" i="0" u="none" strike="noStrike" kern="1200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 [3]</a:t>
                      </a:r>
                      <a:r>
                        <a:rPr lang="en-US" sz="1000" b="0" i="0" u="none" strike="noStrike" kern="12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</a:t>
                      </a:r>
                      <a:r>
                        <a:rPr lang="en-US" sz="1000" b="1" i="0" u="none" strike="noStrike" kern="1200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Nodes [1.7%]​  </a:t>
                      </a:r>
                      <a:r>
                        <a:rPr lang="en-US" sz="1000" b="0" i="0" u="none" strike="noStrike" cap="none" spc="0" baseline="0">
                          <a:solidFill>
                            <a:schemeClr val="accent4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Current test with fans at 100% in progress and we have not seen reproduction which tell us that we don’t have a PWM configuration issue causing the throttling. In parallel and we are still collecting i2c transaction, but we have not reproduced yet.</a:t>
                      </a:r>
                    </a:p>
                    <a:p>
                      <a:pPr marL="228600" marR="0" lvl="0" indent="-228600" algn="l" defTabSz="609615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lang="en-US" sz="1000" b="0" i="0" u="none" strike="noStrike" kern="12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[Cluster][FLEX SRF_AP C0][fl31ca303bs0603] BMC Critical Event </a:t>
                      </a:r>
                      <a:r>
                        <a:rPr lang="en-US" sz="1000" b="0" i="0" u="none" strike="noStrike" kern="1200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Die_CPU</a:t>
                      </a:r>
                      <a:r>
                        <a:rPr lang="en-US" sz="1000" b="0" i="0" u="none" strike="noStrike" kern="12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sensor crossed a critical high threshold going high 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[3] Node[1.7%] </a:t>
                      </a:r>
                      <a:r>
                        <a:rPr kumimoji="0" 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more nodes discovered this issue, Under investigation</a:t>
                      </a:r>
                      <a:endParaRPr lang="en-US" sz="1000" b="0" i="0" u="none" strike="noStrike" kern="1200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Calibri"/>
                        <a:ea typeface="Calibri" panose="020F0502020204030204" pitchFamily="34" charset="0"/>
                        <a:cs typeface="Calibri"/>
                        <a:sym typeface="Intel Clear"/>
                      </a:endParaRPr>
                    </a:p>
                    <a:p>
                      <a:pPr marL="228600" marR="0" lvl="0" indent="-22860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US" sz="1000" b="0" i="0" u="none" strike="noStrike" kern="12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[Cluster][FLEX SRF_AP C0][fl31ca303as0809] BMC Critical Event PSU2_Output_Current sensor crossed a critical high threshold going high</a:t>
                      </a:r>
                      <a:r>
                        <a:rPr kumimoji="0" 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Intel Clear"/>
                        </a:rPr>
                        <a:t> 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[1] Node[0.6%] </a:t>
                      </a:r>
                      <a:r>
                        <a:rPr lang="en-US" sz="1000" b="0" i="0" u="none" strike="noStrike" cap="none" spc="0" baseline="0">
                          <a:solidFill>
                            <a:schemeClr val="accent4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single hit, under investigation to see if single PSU issue</a:t>
                      </a:r>
                    </a:p>
                    <a:p>
                      <a:pPr marL="228600" marR="0" lvl="0" indent="-22860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US" sz="1000" b="0" i="0" u="none" strike="noStrike" kern="12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[Cluster][FLEX SRF_AP C0][fl31ca302as0809] BMC Critical Event </a:t>
                      </a:r>
                      <a:r>
                        <a:rPr lang="en-US" sz="1000" b="0" i="0" u="none" strike="noStrike" kern="1200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Exit_Air_Temp</a:t>
                      </a:r>
                      <a:r>
                        <a:rPr lang="en-US" sz="1000" b="0" i="0" u="none" strike="noStrike" kern="12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sensor crossed a critical high threshold going high 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[1] Node[0.6%] </a:t>
                      </a:r>
                      <a:r>
                        <a:rPr lang="en-US" sz="1000" b="0" i="0" u="none" strike="noStrike" cap="none" spc="0" baseline="0">
                          <a:solidFill>
                            <a:schemeClr val="accent4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single hit, under triage</a:t>
                      </a:r>
                    </a:p>
                    <a:p>
                      <a:pPr marL="228600" marR="0" lvl="0" indent="-22860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US" sz="1000" b="0" i="0" u="none" strike="noStrike" kern="12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[Cluster][FLEX SRF AP C0][fl31ca303bs0503] Node went off (PostCode:0x4a) with Die_CPU2 sensor crossed a critical high threshold going high then CPU 2 Thermal Trip. + CPU Error Occurred: CPU 2 early error.. during </a:t>
                      </a:r>
                      <a:r>
                        <a:rPr lang="en-US" sz="1000" b="0" i="0" u="none" strike="noStrike" kern="1200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AC_Cycle_Sysman_AF</a:t>
                      </a:r>
                      <a:r>
                        <a:rPr lang="zh-TW" altLang="en-US" sz="1000" b="0" i="0" u="none" strike="noStrike" kern="1200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[4] Node[2.2%]</a:t>
                      </a:r>
                      <a:r>
                        <a:rPr lang="en-US" sz="1000" b="0" i="0" u="none" strike="noStrike" cap="none" spc="0" baseline="0">
                          <a:solidFill>
                            <a:schemeClr val="accent4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under triage</a:t>
                      </a:r>
                      <a:endParaRPr lang="en-US" sz="1000" b="0" i="0" u="none" strike="noStrike" kern="1200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Calibri"/>
                        <a:ea typeface="Calibri" panose="020F0502020204030204" pitchFamily="34" charset="0"/>
                        <a:cs typeface="Calibri"/>
                        <a:sym typeface="Intel Clear"/>
                      </a:endParaRPr>
                    </a:p>
                  </a:txBody>
                  <a:tcPr marL="23638" marR="23638" marT="15759" marB="157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  <a:hlinkClick r:id="rId3"/>
                        </a:rPr>
                        <a:t>14022408608</a:t>
                      </a:r>
                      <a:r>
                        <a:rPr lang="en-US" sz="9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​</a:t>
                      </a:r>
                    </a:p>
                    <a:p>
                      <a:pPr algn="ctr"/>
                      <a:endParaRPr lang="en-US" sz="900">
                        <a:latin typeface="+mj-lt"/>
                      </a:endParaRPr>
                    </a:p>
                    <a:p>
                      <a:pPr algn="ctr"/>
                      <a:endParaRPr lang="en-US" sz="900">
                        <a:latin typeface="+mj-lt"/>
                      </a:endParaRPr>
                    </a:p>
                    <a:p>
                      <a:pPr algn="ctr"/>
                      <a:r>
                        <a:rPr lang="en-US" sz="900">
                          <a:latin typeface="+mj-lt"/>
                          <a:hlinkClick r:id="rId4"/>
                        </a:rPr>
                        <a:t>14023046835</a:t>
                      </a:r>
                      <a:endParaRPr lang="en-US" sz="900">
                        <a:latin typeface="+mj-lt"/>
                      </a:endParaRPr>
                    </a:p>
                    <a:p>
                      <a:pPr algn="ctr"/>
                      <a:endParaRPr lang="en-US" sz="900">
                        <a:latin typeface="+mj-lt"/>
                      </a:endParaRPr>
                    </a:p>
                    <a:p>
                      <a:pPr algn="ctr"/>
                      <a:endParaRPr lang="en-US" sz="900">
                        <a:latin typeface="+mj-lt"/>
                        <a:hlinkClick r:id="rId5"/>
                      </a:endParaRPr>
                    </a:p>
                    <a:p>
                      <a:pPr algn="ctr"/>
                      <a:r>
                        <a:rPr lang="en-US" sz="900">
                          <a:latin typeface="+mj-lt"/>
                          <a:hlinkClick r:id="rId5"/>
                        </a:rPr>
                        <a:t>14023133806</a:t>
                      </a:r>
                      <a:endParaRPr lang="en-US" sz="900">
                        <a:latin typeface="+mj-lt"/>
                      </a:endParaRPr>
                    </a:p>
                    <a:p>
                      <a:pPr algn="ctr"/>
                      <a:endParaRPr lang="en-US" sz="900">
                        <a:latin typeface="+mj-lt"/>
                      </a:endParaRPr>
                    </a:p>
                    <a:p>
                      <a:pPr algn="ctr"/>
                      <a:r>
                        <a:rPr lang="en-US" sz="900">
                          <a:latin typeface="+mj-lt"/>
                          <a:hlinkClick r:id="rId6"/>
                        </a:rPr>
                        <a:t>14023131244</a:t>
                      </a:r>
                      <a:endParaRPr lang="en-US" sz="900">
                        <a:latin typeface="+mj-lt"/>
                      </a:endParaRPr>
                    </a:p>
                    <a:p>
                      <a:pPr algn="ctr"/>
                      <a:r>
                        <a:rPr lang="en-US" sz="900">
                          <a:latin typeface="+mj-lt"/>
                          <a:hlinkClick r:id="rId7"/>
                        </a:rPr>
                        <a:t>15016608743</a:t>
                      </a:r>
                      <a:endParaRPr lang="en-US" sz="900">
                        <a:latin typeface="+mj-lt"/>
                      </a:endParaRPr>
                    </a:p>
                    <a:p>
                      <a:pPr algn="ctr"/>
                      <a:endParaRPr lang="en-US" sz="900">
                        <a:latin typeface="+mj-lt"/>
                      </a:endParaRPr>
                    </a:p>
                  </a:txBody>
                  <a:tcPr marL="23638" marR="23638" marT="15759" marB="157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076811"/>
                  </a:ext>
                </a:extLst>
              </a:tr>
              <a:tr h="44833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KernelPanics </a:t>
                      </a:r>
                    </a:p>
                  </a:txBody>
                  <a:tcPr marL="23638" marR="23638" marT="15759" marB="157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0.0% FLEX-SRF_AP</a:t>
                      </a:r>
                    </a:p>
                  </a:txBody>
                  <a:tcPr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Intel Clear"/>
                      </a:endParaRPr>
                    </a:p>
                  </a:txBody>
                  <a:tcPr marL="23638" marR="23638" marT="15759" marB="157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23638" marR="23638" marT="15759" marB="157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96169"/>
                  </a:ext>
                </a:extLst>
              </a:tr>
              <a:tr h="133502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MCEs</a:t>
                      </a:r>
                    </a:p>
                  </a:txBody>
                  <a:tcPr marL="23638" marR="23638" marT="15759" marB="157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10.1% FLEX-SRF_AP</a:t>
                      </a:r>
                    </a:p>
                  </a:txBody>
                  <a:tcPr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1 - [Cluster][FLEX SRF_AP C0][MASTER] UPI MSCOD 0x30 Correctable Errors on Recipe 18 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[8]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Nodes [4.5 %] </a:t>
                      </a:r>
                      <a:r>
                        <a:rPr lang="en-US" sz="10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root caused, IFWI: 'FIX_BIOS_BCHSTRM.0.RPB.0034.D.06’, recipe 19 released on GNR BKC WW30 (no ETA for SRF-AP BKC yet)</a:t>
                      </a:r>
                    </a:p>
                    <a:p>
                      <a:pPr algn="l" fontAlgn="b"/>
                      <a:endParaRPr lang="en-US" sz="10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2 - [Cluster][ FLEX SRF-AP A0][Multiple] </a:t>
                      </a:r>
                      <a:r>
                        <a:rPr lang="en-US" sz="1000" b="1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McBank0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– Lock Step Compare error - FCR - 0x401 error during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paiv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-mixer</a:t>
                      </a:r>
                      <a:r>
                        <a:rPr lang="en-US" sz="1000" b="0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[6] Nodes [3.4 %] </a:t>
                      </a:r>
                      <a:r>
                        <a:rPr lang="en-US" sz="1000" b="0" i="0" u="none" strike="noStrike" cap="none" spc="0" baseline="0">
                          <a:solidFill>
                            <a:schemeClr val="accent4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known issues, treated as faulty parts</a:t>
                      </a:r>
                      <a:r>
                        <a:rPr lang="en-US" sz="1000" b="0" i="0" u="none" strike="noStrike" cap="none" spc="0" baseline="0">
                          <a:solidFill>
                            <a:schemeClr val="accent4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</a:p>
                    <a:p>
                      <a:pPr marL="0" marR="0" lvl="0" indent="0" algn="l" defTabSz="609615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cap="none" spc="0" baseline="0">
                        <a:solidFill>
                          <a:schemeClr val="accent4"/>
                        </a:solidFill>
                        <a:effectLst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Intel Clear"/>
                      </a:endParaRPr>
                    </a:p>
                    <a:p>
                      <a:pPr marL="0" marR="0" lvl="0" indent="0" algn="l" defTabSz="609615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3 - [Cluster][FLEX SRF_AP C0][fl31ca302as0705] MCE Without Reboot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McBankErrorHandler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Skt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0x0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McBank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0x1 State 0x1 class CORRECTED MSCOD 218e 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[1] Node[0.6%]</a:t>
                      </a:r>
                    </a:p>
                    <a:p>
                      <a:pPr marL="0" marR="0" lvl="0" indent="0" algn="l" defTabSz="609615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>
                          <a:solidFill>
                            <a:schemeClr val="accent4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Issue is still observed on this node after CPU re-seating and cleaning, send to EVF for swapping CPUs then replicate again</a:t>
                      </a:r>
                    </a:p>
                    <a:p>
                      <a:pPr marL="0" marR="0" lvl="0" indent="0" algn="l" defTabSz="609615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Intel Clear"/>
                      </a:endParaRPr>
                    </a:p>
                    <a:p>
                      <a:pPr marL="0" marR="0" lvl="0" indent="0" algn="l" defTabSz="609615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4 - [Cluster][FLEX SRF AP C0][fl31ca302as0902] Bank # 0xf |0x17,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McBankErrorHandler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: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Skt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= 0x1,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McBank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= 0xF, State = 0x1 MC status 0x8C00004200800090, class CORRECTED during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virt-qemu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[2] Node[1.2%] </a:t>
                      </a:r>
                      <a:r>
                        <a:rPr lang="en-US" sz="1000" b="0" i="0" u="none" strike="noStrike" cap="none" spc="0" baseline="0">
                          <a:solidFill>
                            <a:schemeClr val="accent4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considering single DIMM issue on each node, under triage</a:t>
                      </a:r>
                    </a:p>
                    <a:p>
                      <a:pPr marL="0" marR="0" lvl="0" indent="0" algn="l" defTabSz="609615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Calibri"/>
                        <a:ea typeface="Calibri" panose="020F0502020204030204" pitchFamily="34" charset="0"/>
                        <a:cs typeface="Calibri"/>
                        <a:sym typeface="Intel Clear"/>
                      </a:endParaRPr>
                    </a:p>
                    <a:p>
                      <a:pPr marL="0" marR="0" lvl="0" indent="0" algn="l" defTabSz="609615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5 - [Cluster][FLEX SRF AP C0][fl31ca302bs0908] MCE Without Reboot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McBankErrorHandler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: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Skt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= 0x0,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McBank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= 0x1, State = 0x1 MC status 0x8C200045A445110A, class CORRECTED, MSCOD a445 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[1] Node[0.6%]  </a:t>
                      </a:r>
                      <a:r>
                        <a:rPr lang="en-US" sz="1000" b="0" i="0" u="none" strike="noStrike" cap="none" spc="0" baseline="0">
                          <a:solidFill>
                            <a:schemeClr val="accent4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under triage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  <a:hlinkClick r:id="rId8"/>
                        </a:rPr>
                        <a:t>15016203038</a:t>
                      </a:r>
                      <a:br>
                        <a:rPr lang="en-US" sz="900">
                          <a:latin typeface="+mj-lt"/>
                        </a:rPr>
                      </a:br>
                      <a:endParaRPr lang="en-US" sz="900">
                        <a:latin typeface="+mj-lt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+mj-lt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  <a:hlinkClick r:id="rId9"/>
                        </a:rPr>
                        <a:t>14022067944</a:t>
                      </a:r>
                      <a:endParaRPr lang="en-US" sz="9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  <a:hlinkClick r:id="rId10"/>
                      </a:endParaRPr>
                    </a:p>
                    <a:p>
                      <a:pPr algn="ctr"/>
                      <a:endParaRPr lang="en-US" sz="9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  <a:hlinkClick r:id="rId10"/>
                      </a:endParaRPr>
                    </a:p>
                    <a:p>
                      <a:pPr algn="ctr"/>
                      <a:r>
                        <a:rPr lang="en-US" sz="9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  <a:hlinkClick r:id="rId10"/>
                        </a:rPr>
                        <a:t>14023018821</a:t>
                      </a:r>
                    </a:p>
                    <a:p>
                      <a:pPr algn="ctr"/>
                      <a:endParaRPr lang="en-US" sz="9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  <a:hlinkClick r:id="rId10"/>
                      </a:endParaRPr>
                    </a:p>
                    <a:p>
                      <a:pPr algn="ctr"/>
                      <a:endParaRPr lang="en-US" sz="9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  <a:hlinkClick r:id="rId10"/>
                      </a:endParaRPr>
                    </a:p>
                    <a:p>
                      <a:pPr algn="ctr"/>
                      <a:endParaRPr lang="en-US" sz="9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  <a:hlinkClick r:id="rId11"/>
                      </a:endParaRPr>
                    </a:p>
                    <a:p>
                      <a:pPr algn="ctr"/>
                      <a:r>
                        <a:rPr lang="en-US" sz="9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TBD</a:t>
                      </a:r>
                    </a:p>
                    <a:p>
                      <a:pPr algn="ctr"/>
                      <a:endParaRPr lang="en-US" sz="9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ctr"/>
                      <a:endParaRPr lang="en-US" sz="9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ctr"/>
                      <a:r>
                        <a:rPr lang="en-US" sz="9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TBD</a:t>
                      </a:r>
                    </a:p>
                    <a:p>
                      <a:pPr algn="ctr"/>
                      <a:endParaRPr lang="en-US" sz="9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23638" marR="23638" marT="15759" marB="157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722674"/>
                  </a:ext>
                </a:extLst>
              </a:tr>
              <a:tr h="28192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IERR/ Crashes / Others</a:t>
                      </a:r>
                    </a:p>
                  </a:txBody>
                  <a:tcPr marL="23638" marR="23638" marT="15759" marB="15759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1.6% FLEX-SRF_AP</a:t>
                      </a:r>
                    </a:p>
                  </a:txBody>
                  <a:tcPr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1 - [Cluster][FLEX SRF AP C0][fl31ca302as0904] Bank#6 PUNIT S3M_or_ISCLK Error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mc_status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0xb200000000800402 after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ras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-unified 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[1] Node[0.6%] </a:t>
                      </a:r>
                      <a:r>
                        <a:rPr lang="en-US" sz="1000" b="0" i="0" u="none" strike="noStrike" cap="none" spc="0" baseline="0">
                          <a:solidFill>
                            <a:schemeClr val="accent4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under reproduction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TW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2 - [Cluster][FLEX SRF AP C0][fl31ca303as0106] Bank#4 UBOX (IOSF error) + Bank#7 CHA (TOR_TIMEOUT) during </a:t>
                      </a:r>
                      <a:r>
                        <a:rPr lang="en-US" altLang="zh-TW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paiv</a:t>
                      </a:r>
                      <a:r>
                        <a:rPr lang="en-US" altLang="zh-TW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-mixer 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[1] Node[0.6%] </a:t>
                      </a:r>
                      <a:r>
                        <a:rPr lang="en-US" sz="1000" b="0" i="0" u="none" strike="noStrike" cap="none" spc="0" baseline="0">
                          <a:solidFill>
                            <a:schemeClr val="accent4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single hit, under reproduction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3 - [Cluster][FLEX SRF AP C0][fl31ca302as1003] Bank#3 MEC (Cache Errors: DRD.D.L1,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mc_status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0xbd80000004070135) + Kernel panic - not syncing: Fatal local machine check + Call Trace: RIP: 0010:cpuidle_enter_state+0xd0/0x410 +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Skt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= 0x0,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McBank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= 0x0, State = 0x1/2/4, MC status 0xAC00000020140810, class UCNA +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Skt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= 0x0, </a:t>
                      </a:r>
                      <a:r>
                        <a:rPr lang="en-US" sz="1000" b="0" i="0" u="none" strike="noStrike" cap="none" spc="0" baseline="0" err="1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McBank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 = 0x3, State = 0x1/2/4, MC status 0xBD80000004070134, class SRAR during ive-genie-v3p1-24q1 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[1] Node[0.6%] </a:t>
                      </a:r>
                      <a:r>
                        <a:rPr lang="en-US" sz="1000" b="0" i="0" u="none" strike="noStrike" cap="none" spc="0" baseline="0">
                          <a:solidFill>
                            <a:schemeClr val="accent4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Calibri"/>
                          <a:ea typeface="Calibri" panose="020F0502020204030204" pitchFamily="34" charset="0"/>
                          <a:cs typeface="Calibri"/>
                          <a:sym typeface="Intel Clear"/>
                        </a:rPr>
                        <a:t>single hit, under reproduction</a:t>
                      </a:r>
                    </a:p>
                  </a:txBody>
                  <a:tcPr marL="23638" marR="23638" marT="15759" marB="157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  <a:hlinkClick r:id="rId12"/>
                        </a:rPr>
                        <a:t>15016569873</a:t>
                      </a:r>
                      <a:endParaRPr lang="en-US" sz="9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ctr"/>
                      <a:endParaRPr lang="en-US" sz="900" b="0" i="0" u="none" strike="noStrike" cap="none" spc="0" baseline="0">
                        <a:solidFill>
                          <a:schemeClr val="tx1"/>
                        </a:solidFill>
                        <a:effectLst/>
                        <a:uFillTx/>
                        <a:latin typeface="+mj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23638" marR="23638" marT="15759" marB="1575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1540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C43B72-0D6E-6BBC-DC2E-52C086911AA6}"/>
              </a:ext>
            </a:extLst>
          </p:cNvPr>
          <p:cNvGraphicFramePr>
            <a:graphicFrameLocks noGrp="1"/>
          </p:cNvGraphicFramePr>
          <p:nvPr/>
        </p:nvGraphicFramePr>
        <p:xfrm>
          <a:off x="11010900" y="26369"/>
          <a:ext cx="1080486" cy="670560"/>
        </p:xfrm>
        <a:graphic>
          <a:graphicData uri="http://schemas.openxmlformats.org/drawingml/2006/table">
            <a:tbl>
              <a:tblPr firstRow="1" bandRow="1"/>
              <a:tblGrid>
                <a:gridCol w="1080486">
                  <a:extLst>
                    <a:ext uri="{9D8B030D-6E8A-4147-A177-3AD203B41FA5}">
                      <a16:colId xmlns:a16="http://schemas.microsoft.com/office/drawing/2014/main" val="232672987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00B05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Fixed in latest BKC/HW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80357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0563C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Root Caused</a:t>
                      </a:r>
                      <a:endParaRPr lang="en-US" sz="500">
                        <a:solidFill>
                          <a:srgbClr val="0563C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1704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solidFill>
                            <a:srgbClr val="ED7D3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Debug WIP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111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1pPr>
                      <a:lvl2pPr marL="0" marR="0" indent="22860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2pPr>
                      <a:lvl3pPr marL="0" marR="0" indent="457211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3pPr>
                      <a:lvl4pPr marL="0" marR="0" indent="685817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4pPr>
                      <a:lvl5pPr marL="0" marR="0" indent="914423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5pPr>
                      <a:lvl6pPr marL="0" marR="0" indent="1143028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6pPr>
                      <a:lvl7pPr marL="0" marR="0" indent="1371634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7pPr>
                      <a:lvl8pPr marL="0" marR="0" indent="1600240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8pPr>
                      <a:lvl9pPr marL="0" marR="0" indent="1828846" algn="r" defTabSz="60961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Calibri" panose="020F0502020204030204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US" sz="500" b="1"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New Issue</a:t>
                      </a:r>
                    </a:p>
                  </a:txBody>
                  <a:tcPr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4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EA7E-C67E-170E-DE99-20AC88C0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7E10-576A-8737-ACA2-1AC32BFA8012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E0FF3-DEDD-C5DD-3164-EF09C0EC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037"/>
            <a:ext cx="12192000" cy="57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FE0DEE76-4B65-FD8E-671A-2D595279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71500"/>
            <a:ext cx="11010816" cy="952499"/>
          </a:xfrm>
        </p:spPr>
        <p:txBody>
          <a:bodyPr/>
          <a:lstStyle/>
          <a:p>
            <a:r>
              <a:rPr lang="en-US"/>
              <a:t>HC Demand for CSP Co-Val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09B0C23F-6EAF-55C7-479F-6B326F5F21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279" y="3671461"/>
            <a:ext cx="11022013" cy="2261946"/>
          </a:xfrm>
        </p:spPr>
        <p:txBody>
          <a:bodyPr lIns="0" tIns="0" rIns="0" bIns="0" anchor="t">
            <a:noAutofit/>
          </a:bodyPr>
          <a:lstStyle/>
          <a:p>
            <a:r>
              <a:rPr lang="en-US" sz="1200" b="1">
                <a:solidFill>
                  <a:schemeClr val="tx1"/>
                </a:solidFill>
                <a:latin typeface="Century Gothic" panose="020B0502020202020204" pitchFamily="34" charset="0"/>
                <a:ea typeface="+mn-lt"/>
                <a:cs typeface="+mn-lt"/>
              </a:rPr>
              <a:t>Assumption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  <a:ea typeface="+mn-lt"/>
                <a:cs typeface="+mn-lt"/>
              </a:rPr>
              <a:t>HC demand is estimated based on ASV validation scope/strategy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  <a:ea typeface="+mn-lt"/>
                <a:cs typeface="+mn-lt"/>
              </a:rPr>
              <a:t>TWN ASV owns </a:t>
            </a:r>
            <a:r>
              <a:rPr lang="en-US" sz="1200" err="1">
                <a:solidFill>
                  <a:schemeClr val="tx1"/>
                </a:solidFill>
                <a:latin typeface="Century Gothic" panose="020B0502020202020204" pitchFamily="34" charset="0"/>
                <a:ea typeface="+mn-lt"/>
                <a:cs typeface="+mn-lt"/>
              </a:rPr>
              <a:t>sysdebug</a:t>
            </a:r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  <a:ea typeface="+mn-lt"/>
                <a:cs typeface="+mn-lt"/>
              </a:rPr>
              <a:t> roles including debug lead, CPU core, memory/RAS, PCIe/CXL, BIOS, BMC, DPMO(?) and OS/kernel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  <a:ea typeface="+mn-lt"/>
                <a:cs typeface="+mn-lt"/>
              </a:rPr>
              <a:t>Automation and data science are working as comment support pool for each project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  <a:ea typeface="+mn-lt"/>
                <a:cs typeface="+mn-lt"/>
              </a:rPr>
              <a:t>Demand for debug nodes ~5% needs is considered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  <a:ea typeface="+mn-lt"/>
                <a:cs typeface="+mn-lt"/>
              </a:rPr>
              <a:t>Leverage L3 </a:t>
            </a:r>
            <a:r>
              <a:rPr lang="en-US" sz="1200" err="1">
                <a:solidFill>
                  <a:schemeClr val="tx1"/>
                </a:solidFill>
                <a:latin typeface="Century Gothic" panose="020B0502020202020204" pitchFamily="34" charset="0"/>
                <a:ea typeface="+mn-lt"/>
                <a:cs typeface="+mn-lt"/>
              </a:rPr>
              <a:t>sysdebug</a:t>
            </a:r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  <a:ea typeface="+mn-lt"/>
                <a:cs typeface="+mn-lt"/>
              </a:rPr>
              <a:t> roles across platforms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  <a:ea typeface="+mn-lt"/>
                <a:cs typeface="+mn-lt"/>
              </a:rPr>
              <a:t>Typically, HC of triage engineers cannot be leveraged across platforms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200" b="1">
                <a:solidFill>
                  <a:srgbClr val="FF0000"/>
                </a:solidFill>
                <a:latin typeface="Century Gothic" panose="020B0502020202020204" pitchFamily="34" charset="0"/>
                <a:ea typeface="+mn-lt"/>
                <a:cs typeface="+mn-lt"/>
              </a:rPr>
              <a:t>* Identified as a skill or resource gap, expected to get dedicate support from outside of ASV TWN or allocate dedicate resource in ASV TWN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endParaRPr lang="en-US" sz="1200">
              <a:solidFill>
                <a:schemeClr val="tx1"/>
              </a:solidFill>
              <a:latin typeface="Century Gothic" panose="020B0502020202020204" pitchFamily="34" charset="0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200">
              <a:solidFill>
                <a:schemeClr val="tx1"/>
              </a:solidFill>
              <a:latin typeface="Century Gothic" panose="020B0502020202020204" pitchFamily="34" charset="0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60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1600">
              <a:latin typeface="Century Gothic" panose="020B0502020202020204" pitchFamily="34" charset="0"/>
            </a:endParaRPr>
          </a:p>
          <a:p>
            <a:endParaRPr lang="en-US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A384C2-1220-A60D-FEF7-35CD61BAC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30985"/>
              </p:ext>
            </p:extLst>
          </p:nvPr>
        </p:nvGraphicFramePr>
        <p:xfrm>
          <a:off x="173279" y="1240394"/>
          <a:ext cx="11429460" cy="2230794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175638">
                  <a:extLst>
                    <a:ext uri="{9D8B030D-6E8A-4147-A177-3AD203B41FA5}">
                      <a16:colId xmlns:a16="http://schemas.microsoft.com/office/drawing/2014/main" val="2429964247"/>
                    </a:ext>
                  </a:extLst>
                </a:gridCol>
                <a:gridCol w="737676">
                  <a:extLst>
                    <a:ext uri="{9D8B030D-6E8A-4147-A177-3AD203B41FA5}">
                      <a16:colId xmlns:a16="http://schemas.microsoft.com/office/drawing/2014/main" val="3775903036"/>
                    </a:ext>
                  </a:extLst>
                </a:gridCol>
                <a:gridCol w="1058817">
                  <a:extLst>
                    <a:ext uri="{9D8B030D-6E8A-4147-A177-3AD203B41FA5}">
                      <a16:colId xmlns:a16="http://schemas.microsoft.com/office/drawing/2014/main" val="3693688421"/>
                    </a:ext>
                  </a:extLst>
                </a:gridCol>
                <a:gridCol w="1164090">
                  <a:extLst>
                    <a:ext uri="{9D8B030D-6E8A-4147-A177-3AD203B41FA5}">
                      <a16:colId xmlns:a16="http://schemas.microsoft.com/office/drawing/2014/main" val="3017560979"/>
                    </a:ext>
                  </a:extLst>
                </a:gridCol>
                <a:gridCol w="1207162">
                  <a:extLst>
                    <a:ext uri="{9D8B030D-6E8A-4147-A177-3AD203B41FA5}">
                      <a16:colId xmlns:a16="http://schemas.microsoft.com/office/drawing/2014/main" val="2718268987"/>
                    </a:ext>
                  </a:extLst>
                </a:gridCol>
                <a:gridCol w="1207162">
                  <a:extLst>
                    <a:ext uri="{9D8B030D-6E8A-4147-A177-3AD203B41FA5}">
                      <a16:colId xmlns:a16="http://schemas.microsoft.com/office/drawing/2014/main" val="2009373096"/>
                    </a:ext>
                  </a:extLst>
                </a:gridCol>
                <a:gridCol w="3878915">
                  <a:extLst>
                    <a:ext uri="{9D8B030D-6E8A-4147-A177-3AD203B41FA5}">
                      <a16:colId xmlns:a16="http://schemas.microsoft.com/office/drawing/2014/main" val="4064394355"/>
                    </a:ext>
                  </a:extLst>
                </a:gridCol>
              </a:tblGrid>
              <a:tr h="23505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TWN ASV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1CSP/50SUTs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1CSP/250SUTs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2CSPs/100SUTs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2CSPs/500SUTs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bg1"/>
                          </a:solidFill>
                          <a:effectLst/>
                        </a:rPr>
                        <a:t>Note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extLst>
                  <a:ext uri="{0D108BD9-81ED-4DB2-BD59-A6C34878D82A}">
                    <a16:rowId xmlns:a16="http://schemas.microsoft.com/office/drawing/2014/main" val="3015020340"/>
                  </a:ext>
                </a:extLst>
              </a:tr>
              <a:tr h="21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CSP Co-Val Engineering manager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1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1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1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1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1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extLst>
                  <a:ext uri="{0D108BD9-81ED-4DB2-BD59-A6C34878D82A}">
                    <a16:rowId xmlns:a16="http://schemas.microsoft.com/office/drawing/2014/main" val="1292075994"/>
                  </a:ext>
                </a:extLst>
              </a:tr>
              <a:tr h="205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Validation Lead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1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1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1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1.5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1.5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Diff platform/ODM schedule</a:t>
                      </a:r>
                    </a:p>
                  </a:txBody>
                  <a:tcPr marL="16413" marR="16413" marT="16413" marB="0" anchor="b"/>
                </a:tc>
                <a:extLst>
                  <a:ext uri="{0D108BD9-81ED-4DB2-BD59-A6C34878D82A}">
                    <a16:rowId xmlns:a16="http://schemas.microsoft.com/office/drawing/2014/main" val="2391090147"/>
                  </a:ext>
                </a:extLst>
              </a:tr>
              <a:tr h="19727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*</a:t>
                      </a:r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L3 Debug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1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6.5</a:t>
                      </a:r>
                      <a:r>
                        <a:rPr lang="en-US" sz="1000" b="1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(5.5)</a:t>
                      </a:r>
                      <a:endParaRPr lang="en-US" sz="1000" b="1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6.5</a:t>
                      </a:r>
                      <a:r>
                        <a:rPr lang="en-US" sz="1000" b="1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(5.5)</a:t>
                      </a:r>
                      <a:endParaRPr lang="en-US" sz="1000" b="1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6.5</a:t>
                      </a:r>
                      <a:r>
                        <a:rPr lang="en-US" sz="1000" b="1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(5.5)</a:t>
                      </a:r>
                      <a:endParaRPr lang="en-US" sz="1000" b="1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6.5</a:t>
                      </a:r>
                      <a:r>
                        <a:rPr lang="en-US" sz="1000" b="1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(5.5)</a:t>
                      </a:r>
                      <a:endParaRPr lang="en-US" sz="1000" b="1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by domains within ASV scope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extLst>
                  <a:ext uri="{0D108BD9-81ED-4DB2-BD59-A6C34878D82A}">
                    <a16:rowId xmlns:a16="http://schemas.microsoft.com/office/drawing/2014/main" val="2808784465"/>
                  </a:ext>
                </a:extLst>
              </a:tr>
              <a:tr h="184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L1/L2 Triage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2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1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4</a:t>
                      </a:r>
                      <a:r>
                        <a:rPr lang="en-US" sz="1000" b="1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(2)</a:t>
                      </a:r>
                      <a:endParaRPr lang="en-US" sz="1000" b="1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2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8</a:t>
                      </a:r>
                      <a:r>
                        <a:rPr lang="en-US" sz="1000" b="1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(6)</a:t>
                      </a:r>
                      <a:endParaRPr lang="en-US" sz="1000" b="1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fail rate 10%, ~5 NRNs per engineer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extLst>
                  <a:ext uri="{0D108BD9-81ED-4DB2-BD59-A6C34878D82A}">
                    <a16:rowId xmlns:a16="http://schemas.microsoft.com/office/drawing/2014/main" val="1127684465"/>
                  </a:ext>
                </a:extLst>
              </a:tr>
              <a:tr h="14261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*</a:t>
                      </a:r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Content Arch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0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(0.5)</a:t>
                      </a:r>
                      <a:endParaRPr lang="en-US" sz="1000" b="1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(0.5)</a:t>
                      </a:r>
                      <a:endParaRPr lang="en-US" sz="1000" b="1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(1)</a:t>
                      </a:r>
                      <a:endParaRPr lang="en-US" sz="1000" b="1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(1)</a:t>
                      </a:r>
                      <a:endParaRPr lang="en-US" sz="1000" b="1" i="0" u="none" strike="noStrike" cap="none" spc="0" baseline="0">
                        <a:solidFill>
                          <a:srgbClr val="FF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Test planning and scoping, TCs from CSPs</a:t>
                      </a:r>
                    </a:p>
                  </a:txBody>
                  <a:tcPr marL="16413" marR="16413" marT="16413" marB="0" anchor="b"/>
                </a:tc>
                <a:extLst>
                  <a:ext uri="{0D108BD9-81ED-4DB2-BD59-A6C34878D82A}">
                    <a16:rowId xmlns:a16="http://schemas.microsoft.com/office/drawing/2014/main" val="2906461589"/>
                  </a:ext>
                </a:extLst>
              </a:tr>
              <a:tr h="20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Orchestration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2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1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3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(1)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2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6</a:t>
                      </a:r>
                      <a:r>
                        <a:rPr lang="en-US" sz="1000" b="1" i="0" u="none" strike="noStrike" cap="none" spc="0" baseline="0">
                          <a:solidFill>
                            <a:srgbClr val="FF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(4)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Execution, config pre-check need hands-on</a:t>
                      </a:r>
                    </a:p>
                  </a:txBody>
                  <a:tcPr marL="16413" marR="16413" marT="16413" marB="0" anchor="b"/>
                </a:tc>
                <a:extLst>
                  <a:ext uri="{0D108BD9-81ED-4DB2-BD59-A6C34878D82A}">
                    <a16:rowId xmlns:a16="http://schemas.microsoft.com/office/drawing/2014/main" val="1016029343"/>
                  </a:ext>
                </a:extLst>
              </a:tr>
              <a:tr h="20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Automation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1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0.5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0.5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0.5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0.5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Common pool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extLst>
                  <a:ext uri="{0D108BD9-81ED-4DB2-BD59-A6C34878D82A}">
                    <a16:rowId xmlns:a16="http://schemas.microsoft.com/office/drawing/2014/main" val="1560990122"/>
                  </a:ext>
                </a:extLst>
              </a:tr>
              <a:tr h="20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Data Science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1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0.3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0.3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0.6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Century Gothic" panose="020B0502020202020204" pitchFamily="34" charset="0"/>
                          <a:sym typeface="Intel Clear"/>
                        </a:rPr>
                        <a:t>0.6</a:t>
                      </a:r>
                      <a:endParaRPr lang="en-US" sz="1000" b="0" i="0" u="none" strike="noStrike" cap="none" spc="0" baseline="0">
                        <a:solidFill>
                          <a:srgbClr val="000000"/>
                        </a:solidFill>
                        <a:effectLst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Common pool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extLst>
                  <a:ext uri="{0D108BD9-81ED-4DB2-BD59-A6C34878D82A}">
                    <a16:rowId xmlns:a16="http://schemas.microsoft.com/office/drawing/2014/main" val="3641316025"/>
                  </a:ext>
                </a:extLst>
              </a:tr>
              <a:tr h="19177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*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Infra</a:t>
                      </a: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(1)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(1)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Need input from Infra (telemetry, system assembly/config etc.)</a:t>
                      </a:r>
                    </a:p>
                  </a:txBody>
                  <a:tcPr marL="16413" marR="16413" marT="16413" marB="0" anchor="b"/>
                </a:tc>
                <a:extLst>
                  <a:ext uri="{0D108BD9-81ED-4DB2-BD59-A6C34878D82A}">
                    <a16:rowId xmlns:a16="http://schemas.microsoft.com/office/drawing/2014/main" val="2560507767"/>
                  </a:ext>
                </a:extLst>
              </a:tr>
              <a:tr h="20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12.8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000" b="1" i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(X.X) </a:t>
                      </a:r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is the gap for the current ASV TWN HC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6413" marR="16413" marT="16413" marB="0" anchor="b"/>
                </a:tc>
                <a:extLst>
                  <a:ext uri="{0D108BD9-81ED-4DB2-BD59-A6C34878D82A}">
                    <a16:rowId xmlns:a16="http://schemas.microsoft.com/office/drawing/2014/main" val="95924498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193919E-A4CA-D2DE-2154-A86CEF6C854C}"/>
              </a:ext>
            </a:extLst>
          </p:cNvPr>
          <p:cNvSpPr txBox="1">
            <a:spLocks/>
          </p:cNvSpPr>
          <p:nvPr/>
        </p:nvSpPr>
        <p:spPr>
          <a:xfrm>
            <a:off x="173279" y="70931"/>
            <a:ext cx="11548457" cy="1086063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altLang="zh-TW" sz="360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HC Demand for CSP Co-Val v0.1</a:t>
            </a:r>
            <a:endParaRPr lang="en-US" sz="3600">
              <a:solidFill>
                <a:schemeClr val="bg1"/>
              </a:solidFill>
              <a:ea typeface="Intel Clear Light"/>
              <a:cs typeface="Intel Clear Light"/>
            </a:endParaRPr>
          </a:p>
        </p:txBody>
      </p:sp>
    </p:spTree>
    <p:extLst>
      <p:ext uri="{BB962C8B-B14F-4D97-AF65-F5344CB8AC3E}">
        <p14:creationId xmlns:p14="http://schemas.microsoft.com/office/powerpoint/2010/main" val="7033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93F267-8779-4D80-A227-F551E33E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9" y="70931"/>
            <a:ext cx="11548457" cy="1086063"/>
          </a:xfrm>
          <a:solidFill>
            <a:srgbClr val="2872C5"/>
          </a:solidFill>
        </p:spPr>
        <p:txBody>
          <a:bodyPr anchor="ctr" anchorCtr="0"/>
          <a:lstStyle/>
          <a:p>
            <a:r>
              <a:rPr lang="en-US" altLang="zh-TW" sz="360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Fleet Weekly Update(WW21)</a:t>
            </a:r>
            <a:endParaRPr lang="en-US" sz="3600">
              <a:solidFill>
                <a:schemeClr val="bg1"/>
              </a:solidFill>
              <a:ea typeface="Intel Clear Light"/>
              <a:cs typeface="Intel Clear Light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D4F4AD4F-1CDB-4316-9029-D2DCA5D7DD93}"/>
              </a:ext>
            </a:extLst>
          </p:cNvPr>
          <p:cNvSpPr txBox="1"/>
          <p:nvPr/>
        </p:nvSpPr>
        <p:spPr>
          <a:xfrm>
            <a:off x="173279" y="1156994"/>
            <a:ext cx="1479572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0" tIns="0" rIns="0" bIns="0" numCol="1" spcCol="38100" rtlCol="0" anchor="t" anchorCtr="0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1600" b="1">
                <a:solidFill>
                  <a:schemeClr val="tx2"/>
                </a:solidFill>
                <a:latin typeface="Century Gothic"/>
              </a:rPr>
              <a:t>Program Status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EA4A82-FE45-D155-D36F-A21E128D3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27211"/>
              </p:ext>
            </p:extLst>
          </p:nvPr>
        </p:nvGraphicFramePr>
        <p:xfrm>
          <a:off x="173279" y="1403215"/>
          <a:ext cx="11523789" cy="379526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25116">
                  <a:extLst>
                    <a:ext uri="{9D8B030D-6E8A-4147-A177-3AD203B41FA5}">
                      <a16:colId xmlns:a16="http://schemas.microsoft.com/office/drawing/2014/main" val="2928616154"/>
                    </a:ext>
                  </a:extLst>
                </a:gridCol>
                <a:gridCol w="5195445">
                  <a:extLst>
                    <a:ext uri="{9D8B030D-6E8A-4147-A177-3AD203B41FA5}">
                      <a16:colId xmlns:a16="http://schemas.microsoft.com/office/drawing/2014/main" val="308094884"/>
                    </a:ext>
                  </a:extLst>
                </a:gridCol>
                <a:gridCol w="5103228">
                  <a:extLst>
                    <a:ext uri="{9D8B030D-6E8A-4147-A177-3AD203B41FA5}">
                      <a16:colId xmlns:a16="http://schemas.microsoft.com/office/drawing/2014/main" val="2118304448"/>
                    </a:ext>
                  </a:extLst>
                </a:gridCol>
              </a:tblGrid>
              <a:tr h="41585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Status for this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Plan for this week/TODO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12656"/>
                  </a:ext>
                </a:extLst>
              </a:tr>
              <a:tr h="391947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SRF-AP</a:t>
                      </a:r>
                      <a:br>
                        <a:rPr lang="en-US" sz="1100"/>
                      </a:br>
                      <a:r>
                        <a:rPr lang="en-US" sz="110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9 nodes </a:t>
                      </a:r>
                      <a:r>
                        <a:rPr lang="en-US" sz="1100" err="1"/>
                        <a:t>BurnIn</a:t>
                      </a:r>
                      <a:r>
                        <a:rPr lang="en-US" sz="1100"/>
                        <a:t> finished. 7 nodes are still in the execution of </a:t>
                      </a:r>
                      <a:r>
                        <a:rPr lang="en-US" sz="1100" err="1"/>
                        <a:t>BurnIn</a:t>
                      </a:r>
                      <a:r>
                        <a:rPr lang="en-US" sz="1100"/>
                        <a:t>. 1 node is NTR.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66815"/>
                  </a:ext>
                </a:extLst>
              </a:tr>
              <a:tr h="41173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SRF-SP</a:t>
                      </a:r>
                      <a:br>
                        <a:rPr lang="en-US" sz="1100"/>
                      </a:br>
                      <a:r>
                        <a:rPr lang="en-US" sz="1100"/>
                        <a:t>(229)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3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/>
                        <a:buChar char="•"/>
                      </a:pPr>
                      <a:endParaRPr kumimoji="0" lang="en-US" sz="11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PMingLiU"/>
                        <a:cs typeface="Times New Roman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31908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tx1"/>
                          </a:solidFill>
                        </a:rPr>
                        <a:t>EMR</a:t>
                      </a:r>
                      <a:br>
                        <a:rPr lang="en-US" sz="1100" b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0">
                          <a:solidFill>
                            <a:schemeClr val="tx1"/>
                          </a:solidFill>
                        </a:rPr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strike="noStrike" cap="none" spc="0" baseline="0">
                          <a:solidFill>
                            <a:schemeClr val="tx1"/>
                          </a:solidFill>
                          <a:uFillTx/>
                          <a:sym typeface="Intel Clear"/>
                        </a:rPr>
                        <a:t>Planned to shutdown all SPR/EMR nodes from WW24.3(</a:t>
                      </a:r>
                      <a:r>
                        <a:rPr lang="en-US" altLang="zh-TW" sz="1100" b="0" u="none" strike="noStrike" cap="none" spc="0" baseline="0">
                          <a:solidFill>
                            <a:schemeClr val="tx1"/>
                          </a:solidFill>
                          <a:uFillTx/>
                          <a:sym typeface="Intel Clear"/>
                        </a:rPr>
                        <a:t>EOD)</a:t>
                      </a:r>
                      <a:r>
                        <a:rPr lang="zh-TW" altLang="en-US" sz="1100" b="0" u="none" strike="noStrike" cap="none" spc="0" baseline="0">
                          <a:solidFill>
                            <a:schemeClr val="tx1"/>
                          </a:solidFill>
                          <a:uFillTx/>
                          <a:sym typeface="Intel Clear"/>
                        </a:rPr>
                        <a:t> </a:t>
                      </a:r>
                      <a:r>
                        <a:rPr lang="en-US" altLang="zh-TW" sz="1100" b="0" u="none" strike="noStrike" cap="none" spc="0" baseline="0">
                          <a:solidFill>
                            <a:schemeClr val="tx1"/>
                          </a:solidFill>
                          <a:uFillTx/>
                          <a:sym typeface="Intel Clear"/>
                        </a:rPr>
                        <a:t>to WW24.5 due to a UPS failure issue has been postponed. New date is unknown so far.</a:t>
                      </a:r>
                    </a:p>
                    <a:p>
                      <a:pPr marL="171450" marR="0" lvl="0" indent="-17145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strike="noStrike" cap="none" spc="0" baseline="0">
                          <a:solidFill>
                            <a:schemeClr val="tx1"/>
                          </a:solidFill>
                          <a:uFillTx/>
                          <a:sym typeface="Intel Clear"/>
                        </a:rPr>
                        <a:t>IPU25.3 OS image creation is blocked by Artifactory issue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Begin to update free nodes to IPU25.3</a:t>
                      </a:r>
                    </a:p>
                    <a:p>
                      <a:pPr marL="171450" marR="0" lvl="0" indent="-17145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5408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SPR</a:t>
                      </a:r>
                      <a:br>
                        <a:rPr lang="en-US" sz="1100"/>
                      </a:br>
                      <a:r>
                        <a:rPr lang="en-US" sz="1100"/>
                        <a:t>(50)</a:t>
                      </a:r>
                      <a:endParaRPr lang="en-US" sz="11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strike="noStrike" cap="none" spc="0" baseline="0">
                          <a:solidFill>
                            <a:schemeClr val="tx1"/>
                          </a:solidFill>
                          <a:uFillTx/>
                          <a:sym typeface="Intel Clear"/>
                        </a:rPr>
                        <a:t>Planned to shutdown all SPR/EMR nodes from WW24.3(</a:t>
                      </a:r>
                      <a:r>
                        <a:rPr lang="en-US" altLang="zh-TW" sz="1100" b="0" u="none" strike="noStrike" cap="none" spc="0" baseline="0">
                          <a:solidFill>
                            <a:schemeClr val="tx1"/>
                          </a:solidFill>
                          <a:uFillTx/>
                          <a:sym typeface="Intel Clear"/>
                        </a:rPr>
                        <a:t>EOD)</a:t>
                      </a:r>
                      <a:r>
                        <a:rPr lang="zh-TW" altLang="en-US" sz="1100" b="0" u="none" strike="noStrike" cap="none" spc="0" baseline="0">
                          <a:solidFill>
                            <a:schemeClr val="tx1"/>
                          </a:solidFill>
                          <a:uFillTx/>
                          <a:sym typeface="Intel Clear"/>
                        </a:rPr>
                        <a:t> </a:t>
                      </a:r>
                      <a:r>
                        <a:rPr lang="en-US" altLang="zh-TW" sz="1100" b="0" u="none" strike="noStrike" cap="none" spc="0" baseline="0">
                          <a:solidFill>
                            <a:schemeClr val="tx1"/>
                          </a:solidFill>
                          <a:uFillTx/>
                          <a:sym typeface="Intel Clear"/>
                        </a:rPr>
                        <a:t>to WW24.5 due to a UPS failure issue has been postponed. New date is unknown so far.</a:t>
                      </a:r>
                    </a:p>
                    <a:p>
                      <a:pPr marL="171450" marR="0" lvl="0" indent="-17145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strike="noStrike" cap="none" spc="0" baseline="0">
                          <a:solidFill>
                            <a:schemeClr val="tx1"/>
                          </a:solidFill>
                          <a:uFillTx/>
                          <a:sym typeface="Intel Clear"/>
                        </a:rPr>
                        <a:t>IPU25.3 OS image creation is blocked by Artifactory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Begin to update free nodes to IPU25.3</a:t>
                      </a:r>
                    </a:p>
                    <a:p>
                      <a:pPr marL="171450" marR="0" lvl="0" indent="-17145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01258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CLX</a:t>
                      </a:r>
                      <a:br>
                        <a:rPr lang="en-US" sz="1100"/>
                      </a:br>
                      <a:r>
                        <a:rPr lang="en-US" sz="1100"/>
                        <a:t>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09600"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33830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SKX</a:t>
                      </a:r>
                      <a:br>
                        <a:rPr lang="en-US" sz="1100"/>
                      </a:br>
                      <a:r>
                        <a:rPr lang="en-US" sz="1100"/>
                        <a:t>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09600"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37185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ICX</a:t>
                      </a:r>
                      <a:br>
                        <a:rPr lang="en-US" sz="1100"/>
                      </a:br>
                      <a:r>
                        <a:rPr lang="en-US" sz="110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09600"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54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4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93F267-8779-4D80-A227-F551E33E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9" y="70931"/>
            <a:ext cx="11548457" cy="1086063"/>
          </a:xfrm>
          <a:solidFill>
            <a:srgbClr val="2872C5"/>
          </a:solidFill>
        </p:spPr>
        <p:txBody>
          <a:bodyPr anchor="ctr" anchorCtr="0"/>
          <a:lstStyle/>
          <a:p>
            <a:r>
              <a:rPr lang="en-US" altLang="zh-TW" sz="360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SRF-AP Transition Status Update (WW21)</a:t>
            </a:r>
            <a:endParaRPr lang="en-US" sz="3600">
              <a:solidFill>
                <a:schemeClr val="bg1"/>
              </a:solidFill>
              <a:ea typeface="Intel Clear Light"/>
              <a:cs typeface="Intel Clear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4AD4F-1CDB-4316-9029-D2DCA5D7DD93}"/>
              </a:ext>
            </a:extLst>
          </p:cNvPr>
          <p:cNvSpPr txBox="1"/>
          <p:nvPr/>
        </p:nvSpPr>
        <p:spPr>
          <a:xfrm>
            <a:off x="173280" y="1218729"/>
            <a:ext cx="2159245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1600" b="1">
                <a:solidFill>
                  <a:schemeClr val="tx2"/>
                </a:solidFill>
                <a:latin typeface="Century Gothic"/>
              </a:rPr>
              <a:t>Meetings for Val Lead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3B9CF0-4A05-48DB-9EB8-DECEC28E2387}"/>
              </a:ext>
            </a:extLst>
          </p:cNvPr>
          <p:cNvSpPr/>
          <p:nvPr/>
        </p:nvSpPr>
        <p:spPr>
          <a:xfrm>
            <a:off x="9072486" y="849049"/>
            <a:ext cx="677799" cy="287258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>
                <a:solidFill>
                  <a:srgbClr val="FFFFFF"/>
                </a:solidFill>
                <a:latin typeface="Helvetica Neue Medium"/>
                <a:sym typeface="Helvetica Neue Medium"/>
              </a:rPr>
              <a:t>PO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F0E07B-08B5-4F1E-B413-0508BC9B7F8B}"/>
              </a:ext>
            </a:extLst>
          </p:cNvPr>
          <p:cNvSpPr/>
          <p:nvPr/>
        </p:nvSpPr>
        <p:spPr>
          <a:xfrm>
            <a:off x="9748019" y="849049"/>
            <a:ext cx="649683" cy="287258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Beta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17BF69-D9B6-404A-A722-5B76B83C28D7}"/>
              </a:ext>
            </a:extLst>
          </p:cNvPr>
          <p:cNvSpPr/>
          <p:nvPr/>
        </p:nvSpPr>
        <p:spPr>
          <a:xfrm>
            <a:off x="10397702" y="849049"/>
            <a:ext cx="649683" cy="287258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>
                <a:solidFill>
                  <a:srgbClr val="FFFFFF"/>
                </a:solidFill>
                <a:latin typeface="Helvetica Neue Medium"/>
              </a:rPr>
              <a:t>QS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B8A64B4-F481-4B72-A4FB-E5ED2CD62EBC}"/>
              </a:ext>
            </a:extLst>
          </p:cNvPr>
          <p:cNvSpPr/>
          <p:nvPr/>
        </p:nvSpPr>
        <p:spPr>
          <a:xfrm>
            <a:off x="10187825" y="561791"/>
            <a:ext cx="209877" cy="287258"/>
          </a:xfrm>
          <a:prstGeom prst="downArrow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1A0FA-5B33-4100-AD35-52EB496D2DEB}"/>
              </a:ext>
            </a:extLst>
          </p:cNvPr>
          <p:cNvSpPr/>
          <p:nvPr/>
        </p:nvSpPr>
        <p:spPr>
          <a:xfrm>
            <a:off x="11047385" y="849049"/>
            <a:ext cx="649683" cy="287258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PRQ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38C96-4FC7-BBDA-E8D5-897B91794C75}"/>
              </a:ext>
            </a:extLst>
          </p:cNvPr>
          <p:cNvSpPr txBox="1"/>
          <p:nvPr/>
        </p:nvSpPr>
        <p:spPr>
          <a:xfrm>
            <a:off x="1788160" y="5445760"/>
            <a:ext cx="2743200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DE6EE2-1471-A34A-2E9B-D91BC95C2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89507"/>
              </p:ext>
            </p:extLst>
          </p:nvPr>
        </p:nvGraphicFramePr>
        <p:xfrm>
          <a:off x="173279" y="1524000"/>
          <a:ext cx="11548456" cy="5410632"/>
        </p:xfrm>
        <a:graphic>
          <a:graphicData uri="http://schemas.openxmlformats.org/drawingml/2006/table">
            <a:tbl>
              <a:tblPr/>
              <a:tblGrid>
                <a:gridCol w="305692">
                  <a:extLst>
                    <a:ext uri="{9D8B030D-6E8A-4147-A177-3AD203B41FA5}">
                      <a16:colId xmlns:a16="http://schemas.microsoft.com/office/drawing/2014/main" val="2255835239"/>
                    </a:ext>
                  </a:extLst>
                </a:gridCol>
                <a:gridCol w="2020389">
                  <a:extLst>
                    <a:ext uri="{9D8B030D-6E8A-4147-A177-3AD203B41FA5}">
                      <a16:colId xmlns:a16="http://schemas.microsoft.com/office/drawing/2014/main" val="4240301905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36729566"/>
                    </a:ext>
                  </a:extLst>
                </a:gridCol>
                <a:gridCol w="873542">
                  <a:extLst>
                    <a:ext uri="{9D8B030D-6E8A-4147-A177-3AD203B41FA5}">
                      <a16:colId xmlns:a16="http://schemas.microsoft.com/office/drawing/2014/main" val="2269671156"/>
                    </a:ext>
                  </a:extLst>
                </a:gridCol>
                <a:gridCol w="772758">
                  <a:extLst>
                    <a:ext uri="{9D8B030D-6E8A-4147-A177-3AD203B41FA5}">
                      <a16:colId xmlns:a16="http://schemas.microsoft.com/office/drawing/2014/main" val="3925693910"/>
                    </a:ext>
                  </a:extLst>
                </a:gridCol>
                <a:gridCol w="1219243">
                  <a:extLst>
                    <a:ext uri="{9D8B030D-6E8A-4147-A177-3AD203B41FA5}">
                      <a16:colId xmlns:a16="http://schemas.microsoft.com/office/drawing/2014/main" val="312000002"/>
                    </a:ext>
                  </a:extLst>
                </a:gridCol>
                <a:gridCol w="326275">
                  <a:extLst>
                    <a:ext uri="{9D8B030D-6E8A-4147-A177-3AD203B41FA5}">
                      <a16:colId xmlns:a16="http://schemas.microsoft.com/office/drawing/2014/main" val="1787555416"/>
                    </a:ext>
                  </a:extLst>
                </a:gridCol>
                <a:gridCol w="2223828">
                  <a:extLst>
                    <a:ext uri="{9D8B030D-6E8A-4147-A177-3AD203B41FA5}">
                      <a16:colId xmlns:a16="http://schemas.microsoft.com/office/drawing/2014/main" val="2469611573"/>
                    </a:ext>
                  </a:extLst>
                </a:gridCol>
                <a:gridCol w="686897">
                  <a:extLst>
                    <a:ext uri="{9D8B030D-6E8A-4147-A177-3AD203B41FA5}">
                      <a16:colId xmlns:a16="http://schemas.microsoft.com/office/drawing/2014/main" val="2115666183"/>
                    </a:ext>
                  </a:extLst>
                </a:gridCol>
                <a:gridCol w="2292518">
                  <a:extLst>
                    <a:ext uri="{9D8B030D-6E8A-4147-A177-3AD203B41FA5}">
                      <a16:colId xmlns:a16="http://schemas.microsoft.com/office/drawing/2014/main" val="774516991"/>
                    </a:ext>
                  </a:extLst>
                </a:gridCol>
              </a:tblGrid>
              <a:tr h="10737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No.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Meeting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Day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Time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Taiwan Time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Owner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Representation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Comments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Avinash Join?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BDC internal sync?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55174"/>
                  </a:ext>
                </a:extLst>
              </a:tr>
              <a:tr h="33542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1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SRF PXT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Wednesday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8AM PST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</a:rPr>
                        <a:t>Wed 11PM CST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Jafarzade, Farhad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Alex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Not attending all the times but when need to present I attend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Yes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No 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10766"/>
                  </a:ext>
                </a:extLst>
              </a:tr>
              <a:tr h="335422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2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BHS MisCo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Thursday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9AM PST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Fri 12AM CST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Venkateshmurthy, Monika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Alex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Not attending all the times but when need to present I attend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No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Ram presents in this meeting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091704"/>
                  </a:ext>
                </a:extLst>
              </a:tr>
              <a:tr h="335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Simonelli, Danielle M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39664"/>
                  </a:ext>
                </a:extLst>
              </a:tr>
              <a:tr h="33542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3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Cluster Spring Meeting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Monday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8AM PST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</a:rPr>
                        <a:t>Mon 11PM CST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DeGeer, Matthew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Alex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Every week attend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Yes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No 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91103"/>
                  </a:ext>
                </a:extLst>
              </a:tr>
              <a:tr h="33542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4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Updated PAIV EVF sync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Tuesday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4PM PST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Wed 7AM CST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DeGeer, Matthew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Alex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Every week attend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No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No 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404893"/>
                  </a:ext>
                </a:extLst>
              </a:tr>
              <a:tr h="33542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5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SRF Product Execution Core Team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Tuesday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1PM PST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Wed 4AM CST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Harter, Christopher C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Ram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Ram cover this. Not attending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No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No 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2861"/>
                  </a:ext>
                </a:extLst>
              </a:tr>
              <a:tr h="33542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6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Cluster Content Forum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Wednesday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9AM PST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Thu 12AM CST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Kumar, Deepak1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Alex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Not attending all the times but when help is needed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Yes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00B050"/>
                          </a:highlight>
                          <a:latin typeface="Segoe UI" panose="020B0502040204020203" pitchFamily="34" charset="0"/>
                        </a:rPr>
                        <a:t>Pradeep has a diff session for SRF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00B050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00B050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02677"/>
                  </a:ext>
                </a:extLst>
              </a:tr>
              <a:tr h="4748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7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GNR Cluster Syncup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Wednesday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1:40 PM PST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Thu 04:40AM CST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Vemu, Ramtilak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Alex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Every week attend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No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30878" marB="3087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953494"/>
                  </a:ext>
                </a:extLst>
              </a:tr>
              <a:tr h="33542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8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At-Scale Validation Cluster Forum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Thursday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8AM PST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</a:rPr>
                        <a:t>Thu 11PM CST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Narayanan, Bimod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Alex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Every week attend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Yes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00B050"/>
                          </a:highlight>
                          <a:latin typeface="Segoe UI" panose="020B0502040204020203" pitchFamily="34" charset="0"/>
                        </a:rPr>
                        <a:t>Satish has an alignment in BDC in Thur morning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00B050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00B050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30890"/>
                  </a:ext>
                </a:extLst>
              </a:tr>
              <a:tr h="4748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9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SRF AP Allocation Meeting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Thursday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12:35 PM PST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Fri 03:35AM CST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Redondo Lizano, Elmer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Alex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Every week attend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No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Ram attends the SRF-SP Allocation Meeting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306573"/>
                  </a:ext>
                </a:extLst>
              </a:tr>
              <a:tr h="33542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10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Cluster EVF Daily Huddle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Monday-Friday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9:00 AM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12 AM CST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Salvador Pinedo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Alex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Every day attend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24242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Yes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61757" marR="61757" marT="30878" marB="30878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30878" marB="3087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73324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A13AD46-2EE0-AB5A-0D41-838716265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1200835"/>
            <a:ext cx="160357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426B-A162-73F8-F5A2-E6448421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AD19-24C4-99AD-3C8B-C01AB3F4A9CA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pPr>
              <a:buFont typeface="Arial" panose="020B0604020202020204"/>
              <a:buChar char="•"/>
            </a:pPr>
            <a:r>
              <a:rPr lang="en-US"/>
              <a:t>Test</a:t>
            </a:r>
          </a:p>
          <a:p>
            <a:pPr lvl="1">
              <a:buFont typeface="Arial" panose="020B0604020202020204"/>
              <a:buChar char="•"/>
            </a:pPr>
            <a:r>
              <a:rPr lang="en-US"/>
              <a:t>test2</a:t>
            </a:r>
          </a:p>
        </p:txBody>
      </p:sp>
    </p:spTree>
    <p:extLst>
      <p:ext uri="{BB962C8B-B14F-4D97-AF65-F5344CB8AC3E}">
        <p14:creationId xmlns:p14="http://schemas.microsoft.com/office/powerpoint/2010/main" val="366263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48573-FD79-5B7F-C678-BCA4C7377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40ED-0D7F-1078-340E-47C2C503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66" y="189838"/>
            <a:ext cx="11275983" cy="503406"/>
          </a:xfrm>
        </p:spPr>
        <p:txBody>
          <a:bodyPr>
            <a:normAutofit/>
          </a:bodyPr>
          <a:lstStyle/>
          <a:p>
            <a:r>
              <a:rPr lang="en-US" sz="3600"/>
              <a:t>BHS Schedule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75591E3-8EC3-E8DF-72F1-5788E64EA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1317" y="3276599"/>
            <a:ext cx="3787083" cy="37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F09002-05DB-88EC-A1CA-5F1CBEA41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466850"/>
            <a:ext cx="119157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3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06A33-9E3F-4F7F-3AD8-3A1D5E3F1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2A5F362-D0BD-3FA2-2BD2-483A1D80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9" y="70931"/>
            <a:ext cx="11548457" cy="1086063"/>
          </a:xfrm>
          <a:solidFill>
            <a:srgbClr val="2872C5"/>
          </a:solidFill>
        </p:spPr>
        <p:txBody>
          <a:bodyPr anchor="ctr" anchorCtr="0"/>
          <a:lstStyle/>
          <a:p>
            <a:r>
              <a:rPr lang="en-US" altLang="zh-TW" sz="3600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Triage/Debug Weekly Update – PLR3/SRF-SP (ww24)</a:t>
            </a:r>
            <a:endParaRPr lang="en-US" sz="3600">
              <a:solidFill>
                <a:schemeClr val="bg1"/>
              </a:solidFill>
              <a:ea typeface="Intel Clear Light"/>
              <a:cs typeface="Intel Clear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27F89-E7A0-D86B-3D61-E20486D4CDB3}"/>
              </a:ext>
            </a:extLst>
          </p:cNvPr>
          <p:cNvSpPr txBox="1"/>
          <p:nvPr/>
        </p:nvSpPr>
        <p:spPr>
          <a:xfrm>
            <a:off x="173280" y="1218729"/>
            <a:ext cx="1856277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1600" b="1">
                <a:solidFill>
                  <a:schemeClr val="tx2"/>
                </a:solidFill>
                <a:latin typeface="Century Gothic"/>
              </a:rPr>
              <a:t>Status of This Week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698F5B1-3077-D0A1-4258-11F3D1491E3A}"/>
              </a:ext>
            </a:extLst>
          </p:cNvPr>
          <p:cNvSpPr txBox="1">
            <a:spLocks/>
          </p:cNvSpPr>
          <p:nvPr/>
        </p:nvSpPr>
        <p:spPr>
          <a:xfrm>
            <a:off x="177186" y="1464950"/>
            <a:ext cx="5918813" cy="2477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40" tIns="45720" rIns="91440" bIns="4572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25400" indent="0">
              <a:lnSpc>
                <a:spcPct val="150000"/>
              </a:lnSpc>
              <a:buNone/>
            </a:pPr>
            <a:r>
              <a:rPr lang="en-US" sz="1000" b="1" u="sng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Key Update:</a:t>
            </a:r>
            <a:endParaRPr lang="en-US" altLang="zh-TW" sz="1000" b="1">
              <a:solidFill>
                <a:schemeClr val="tx1"/>
              </a:solidFill>
              <a:latin typeface="Century Gothic"/>
              <a:ea typeface="Intel Clear Light"/>
              <a:cs typeface="Intel Clear Ligh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NRN status: </a:t>
            </a:r>
            <a:r>
              <a:rPr lang="en-US" sz="1000" b="1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Opened – 0, Valid – 0, Rejected/Invalid – 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Auto-HSD issues (NRN excluded)</a:t>
            </a:r>
            <a:r>
              <a:rPr lang="en-US" altLang="zh-TW" sz="1000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: </a:t>
            </a:r>
            <a:r>
              <a:rPr lang="en-US" altLang="zh-TW" sz="1000" b="1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Opened – 0, Valid – 0, Rejected/Invalid - 0</a:t>
            </a:r>
            <a:endParaRPr lang="en-US" sz="1000" b="1">
              <a:solidFill>
                <a:schemeClr val="tx1"/>
              </a:solidFill>
              <a:latin typeface="Century Gothic"/>
              <a:ea typeface="Intel Clear Light"/>
              <a:cs typeface="Intel Clear Ligh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Key Sighting/Pre-sighting status: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000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 Tried to recreate this issue running 3 cycles of 3*TTF over 1 week, issue still cannot be reproduced. Agreed to reject it as </a:t>
            </a:r>
            <a:r>
              <a:rPr lang="en-US" sz="1000" err="1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cannot_repro</a:t>
            </a:r>
            <a:r>
              <a:rPr lang="en-US" sz="1000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 by sysdebug lead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>
              <a:solidFill>
                <a:schemeClr val="tx1"/>
              </a:solidFill>
              <a:latin typeface="Century Gothic"/>
              <a:ea typeface="Intel Clear Light"/>
              <a:cs typeface="Intel Clear Ligh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>
              <a:solidFill>
                <a:schemeClr val="tx1"/>
              </a:solidFill>
              <a:latin typeface="Century Gothic"/>
              <a:ea typeface="Intel Clear Light"/>
              <a:cs typeface="Intel Clear Ligh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1" u="sng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WI of Next Week &amp; Help Needed: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>
                <a:solidFill>
                  <a:schemeClr val="tx1"/>
                </a:solidFill>
                <a:latin typeface="Century Gothic"/>
                <a:ea typeface="Intel Clear Light"/>
                <a:cs typeface="Intel Clear Light"/>
              </a:rPr>
              <a:t>NA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5FE6E0-495F-548C-C3AE-853F89889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14342"/>
              </p:ext>
            </p:extLst>
          </p:nvPr>
        </p:nvGraphicFramePr>
        <p:xfrm>
          <a:off x="4584701" y="3980333"/>
          <a:ext cx="7137036" cy="240776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43013">
                  <a:extLst>
                    <a:ext uri="{9D8B030D-6E8A-4147-A177-3AD203B41FA5}">
                      <a16:colId xmlns:a16="http://schemas.microsoft.com/office/drawing/2014/main" val="2979654787"/>
                    </a:ext>
                  </a:extLst>
                </a:gridCol>
                <a:gridCol w="771863">
                  <a:extLst>
                    <a:ext uri="{9D8B030D-6E8A-4147-A177-3AD203B41FA5}">
                      <a16:colId xmlns:a16="http://schemas.microsoft.com/office/drawing/2014/main" val="582571286"/>
                    </a:ext>
                  </a:extLst>
                </a:gridCol>
                <a:gridCol w="3892479">
                  <a:extLst>
                    <a:ext uri="{9D8B030D-6E8A-4147-A177-3AD203B41FA5}">
                      <a16:colId xmlns:a16="http://schemas.microsoft.com/office/drawing/2014/main" val="4088791217"/>
                    </a:ext>
                  </a:extLst>
                </a:gridCol>
                <a:gridCol w="2129681">
                  <a:extLst>
                    <a:ext uri="{9D8B030D-6E8A-4147-A177-3AD203B41FA5}">
                      <a16:colId xmlns:a16="http://schemas.microsoft.com/office/drawing/2014/main" val="3204078239"/>
                    </a:ext>
                  </a:extLst>
                </a:gridCol>
              </a:tblGrid>
              <a:tr h="278330">
                <a:tc>
                  <a:txBody>
                    <a:bodyPr/>
                    <a:lstStyle/>
                    <a:p>
                      <a:pPr marL="0" marR="0" algn="ctr" fontAlgn="t"/>
                      <a:r>
                        <a:rPr lang="en-US" sz="800" b="1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Sl.no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3206" marR="43206" marT="43206" marB="432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/>
                      <a:r>
                        <a:rPr lang="en-US" sz="800" b="1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Id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3206" marR="43206" marT="43206" marB="432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/>
                      <a:r>
                        <a:rPr lang="en-US" sz="800" b="1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3206" marR="43206" marT="43206" marB="432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Status / comment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3206" marR="43206" marT="43206" marB="432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52486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b="0" i="0" u="none" strike="noStrike" cap="none" spc="0" baseline="0">
                          <a:solidFill>
                            <a:srgbClr val="FFFFFF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72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+mn-cs"/>
                          <a:sym typeface="Intel Clear"/>
                          <a:hlinkClick r:id="rId3" tooltip="https://hsdes.intel.com/appstore/article/#/1402493095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14024938608</a:t>
                      </a:r>
                      <a:endParaRPr lang="en-US" sz="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  <a:sym typeface="Intel Cle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+mn-cs"/>
                          <a:sym typeface="Intel Clear"/>
                        </a:rPr>
                        <a:t>Kernel panic - </a:t>
                      </a:r>
                      <a:r>
                        <a:rPr lang="en-US" sz="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+mn-cs"/>
                          <a:sym typeface="Intel Clear"/>
                        </a:rPr>
                        <a:t>not!syncing</a:t>
                      </a:r>
                      <a:r>
                        <a:rPr lang="en-US" sz="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+mn-cs"/>
                          <a:sym typeface="Intel Clear"/>
                        </a:rPr>
                        <a:t>: </a:t>
                      </a:r>
                      <a:r>
                        <a:rPr lang="en-US" sz="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+mn-cs"/>
                          <a:sym typeface="Intel Clear"/>
                        </a:rPr>
                        <a:t>Faual</a:t>
                      </a:r>
                      <a:r>
                        <a:rPr lang="en-US" sz="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+mn-cs"/>
                          <a:sym typeface="Intel Clear"/>
                        </a:rPr>
                        <a:t> </a:t>
                      </a:r>
                      <a:r>
                        <a:rPr lang="en-US" sz="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+mn-cs"/>
                          <a:sym typeface="Intel Clear"/>
                        </a:rPr>
                        <a:t>exceqtion</a:t>
                      </a:r>
                      <a:r>
                        <a:rPr lang="en-US" sz="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+mn-cs"/>
                          <a:sym typeface="Intel Clear"/>
                        </a:rPr>
                        <a:t>" +  Call Trace;" +  ? exc_general_protection+1x246/0x540" +  general protection fault, maybe for address 0x10000: 0000 [#1] PREEMPT SMP NOPTI" +  RIP: 0010:mas_node_count_gfp+0x10/0x40 during </a:t>
                      </a:r>
                      <a:r>
                        <a:rPr lang="en-US" sz="800" b="0" i="0" u="none" strike="noStrike" cap="none" spc="0" baseline="0" err="1">
                          <a:solidFill>
                            <a:schemeClr val="dk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+mn-cs"/>
                          <a:sym typeface="Intel Clear"/>
                        </a:rPr>
                        <a:t>paiv</a:t>
                      </a:r>
                      <a:r>
                        <a:rPr lang="en-US" sz="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+mn-cs"/>
                          <a:sym typeface="Intel Clear"/>
                        </a:rPr>
                        <a:t>-mixer</a:t>
                      </a:r>
                      <a:endParaRPr lang="en-US" sz="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  <a:sym typeface="Intel Cle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 b="1">
                          <a:effectLst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Node Impact: 1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  <a:p>
                      <a:pPr marL="0" marR="0" algn="l"/>
                      <a:r>
                        <a:rPr lang="en-US" sz="800">
                          <a:effectLst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Rejected as </a:t>
                      </a:r>
                      <a:r>
                        <a:rPr lang="en-US" sz="800" err="1">
                          <a:effectLst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cannot_repro</a:t>
                      </a:r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0839529"/>
                  </a:ext>
                </a:extLst>
              </a:tr>
              <a:tr h="488654"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b="0" i="0" u="none" strike="noStrike" cap="none" spc="0" baseline="0">
                          <a:solidFill>
                            <a:srgbClr val="FFFFFF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7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sng" strike="noStrike">
                        <a:solidFill>
                          <a:srgbClr val="46788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entury Gothic" panose="020B0502020202020204" pitchFamily="34" charset="0"/>
                        <a:ea typeface="PMingLiU" panose="02020500000000000000" pitchFamily="18" charset="-120"/>
                        <a:cs typeface="+mn-cs"/>
                        <a:sym typeface="Intel Clear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583117"/>
                  </a:ext>
                </a:extLst>
              </a:tr>
              <a:tr h="581636"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b="0" i="0" u="none" strike="noStrike" cap="none" spc="0" baseline="0">
                          <a:solidFill>
                            <a:srgbClr val="FFFFFF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7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sng" strike="noStrike">
                        <a:solidFill>
                          <a:srgbClr val="46788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entury Gothic" panose="020B0502020202020204" pitchFamily="34" charset="0"/>
                        <a:ea typeface="PMingLiU" panose="02020500000000000000" pitchFamily="18" charset="-120"/>
                        <a:cs typeface="+mn-cs"/>
                        <a:sym typeface="Intel Clear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3279973"/>
                  </a:ext>
                </a:extLst>
              </a:tr>
              <a:tr h="488654"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b="0" i="0" u="none" strike="noStrike" cap="none" spc="0" baseline="0">
                          <a:solidFill>
                            <a:srgbClr val="FFFFFF"/>
                          </a:solidFill>
                          <a:effectLst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  <a:sym typeface="Intel Clear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7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sng" strike="noStrike">
                        <a:solidFill>
                          <a:srgbClr val="46788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Century Gothic" panose="020B0502020202020204" pitchFamily="34" charset="0"/>
                        <a:ea typeface="PMingLiU" panose="02020500000000000000" pitchFamily="18" charset="-120"/>
                        <a:cs typeface="+mn-cs"/>
                        <a:sym typeface="Intel Clear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/>
                      <a:endParaRPr lang="en-US" sz="800"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55462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B22EB3-E7E4-A84D-4609-8383E253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2694"/>
              </p:ext>
            </p:extLst>
          </p:nvPr>
        </p:nvGraphicFramePr>
        <p:xfrm>
          <a:off x="173278" y="3980335"/>
          <a:ext cx="4366972" cy="2407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8602">
                  <a:extLst>
                    <a:ext uri="{9D8B030D-6E8A-4147-A177-3AD203B41FA5}">
                      <a16:colId xmlns:a16="http://schemas.microsoft.com/office/drawing/2014/main" val="856728890"/>
                    </a:ext>
                  </a:extLst>
                </a:gridCol>
                <a:gridCol w="587674">
                  <a:extLst>
                    <a:ext uri="{9D8B030D-6E8A-4147-A177-3AD203B41FA5}">
                      <a16:colId xmlns:a16="http://schemas.microsoft.com/office/drawing/2014/main" val="2326503697"/>
                    </a:ext>
                  </a:extLst>
                </a:gridCol>
                <a:gridCol w="587674">
                  <a:extLst>
                    <a:ext uri="{9D8B030D-6E8A-4147-A177-3AD203B41FA5}">
                      <a16:colId xmlns:a16="http://schemas.microsoft.com/office/drawing/2014/main" val="309037548"/>
                    </a:ext>
                  </a:extLst>
                </a:gridCol>
                <a:gridCol w="587674">
                  <a:extLst>
                    <a:ext uri="{9D8B030D-6E8A-4147-A177-3AD203B41FA5}">
                      <a16:colId xmlns:a16="http://schemas.microsoft.com/office/drawing/2014/main" val="3705798034"/>
                    </a:ext>
                  </a:extLst>
                </a:gridCol>
                <a:gridCol w="587674">
                  <a:extLst>
                    <a:ext uri="{9D8B030D-6E8A-4147-A177-3AD203B41FA5}">
                      <a16:colId xmlns:a16="http://schemas.microsoft.com/office/drawing/2014/main" val="738835907"/>
                    </a:ext>
                  </a:extLst>
                </a:gridCol>
                <a:gridCol w="587674">
                  <a:extLst>
                    <a:ext uri="{9D8B030D-6E8A-4147-A177-3AD203B41FA5}">
                      <a16:colId xmlns:a16="http://schemas.microsoft.com/office/drawing/2014/main" val="1871922598"/>
                    </a:ext>
                  </a:extLst>
                </a:gridCol>
              </a:tblGrid>
              <a:tr h="228577">
                <a:tc gridSpan="6"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</a:rPr>
                        <a:t>SRF-SP- </a:t>
                      </a:r>
                      <a:r>
                        <a:rPr lang="en-US" sz="800" err="1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</a:rPr>
                        <a:t>NotReady</a:t>
                      </a:r>
                      <a:r>
                        <a:rPr lang="en-US" sz="80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</a:rPr>
                        <a:t> Status</a:t>
                      </a:r>
                      <a:endParaRPr lang="en-US" sz="800">
                        <a:ln>
                          <a:noFill/>
                        </a:ln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0016"/>
                  </a:ext>
                </a:extLst>
              </a:tr>
              <a:tr h="22967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</a:rPr>
                        <a:t>State of the nodes</a:t>
                      </a:r>
                      <a:endParaRPr lang="en-US" sz="800">
                        <a:ln>
                          <a:noFill/>
                        </a:ln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ln>
                            <a:noFill/>
                          </a:ln>
                          <a:effectLst/>
                          <a:latin typeface="Aptos" panose="020B0004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WW23.1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ln>
                            <a:noFill/>
                          </a:ln>
                          <a:effectLst/>
                          <a:latin typeface="Aptos" panose="020B0004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WW23.2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ln>
                            <a:noFill/>
                          </a:ln>
                          <a:effectLst/>
                          <a:latin typeface="Aptos" panose="020B0004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WW23.3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ln>
                            <a:noFill/>
                          </a:ln>
                          <a:effectLst/>
                          <a:latin typeface="Aptos" panose="020B0004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WW23.4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ln>
                            <a:noFill/>
                          </a:ln>
                          <a:effectLst/>
                          <a:latin typeface="Aptos" panose="020B0004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WW23.5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6565698"/>
                  </a:ext>
                </a:extLst>
              </a:tr>
              <a:tr h="31386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</a:rPr>
                        <a:t>NRN Reported</a:t>
                      </a:r>
                      <a:endParaRPr lang="en-US" sz="800" b="1">
                        <a:ln>
                          <a:noFill/>
                        </a:ln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085353"/>
                  </a:ext>
                </a:extLst>
              </a:tr>
              <a:tr h="31386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</a:rPr>
                        <a:t>Nodes back to execution</a:t>
                      </a:r>
                      <a:endParaRPr lang="en-US" sz="800">
                        <a:ln>
                          <a:noFill/>
                        </a:ln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167721"/>
                  </a:ext>
                </a:extLst>
              </a:tr>
              <a:tr h="31386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</a:rPr>
                        <a:t>Nodes in triage</a:t>
                      </a:r>
                      <a:endParaRPr lang="en-US" sz="800">
                        <a:ln>
                          <a:noFill/>
                        </a:ln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513346"/>
                  </a:ext>
                </a:extLst>
              </a:tr>
              <a:tr h="31386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</a:rPr>
                        <a:t>Nodes in INF</a:t>
                      </a:r>
                      <a:endParaRPr lang="en-US" sz="800">
                        <a:ln>
                          <a:noFill/>
                        </a:ln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1422867"/>
                  </a:ext>
                </a:extLst>
              </a:tr>
              <a:tr h="325938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</a:rPr>
                        <a:t>Nodes Moved to debug</a:t>
                      </a:r>
                      <a:endParaRPr lang="en-US" sz="800">
                        <a:ln>
                          <a:noFill/>
                        </a:ln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928411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</a:rPr>
                        <a:t>Invalid / not triage &amp; back to execution</a:t>
                      </a:r>
                      <a:endParaRPr lang="en-US" sz="8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PMingLiU" panose="02020500000000000000" pitchFamily="18" charset="-120"/>
                        <a:cs typeface="Aptos" panose="020B0004020202020204" pitchFamily="34" charset="0"/>
                      </a:endParaRPr>
                    </a:p>
                  </a:txBody>
                  <a:tcPr marL="68580" marR="6858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PMingLiU" panose="02020500000000000000" pitchFamily="18" charset="-120"/>
                          <a:cs typeface="Aptos" panose="020B0004020202020204" pitchFamily="34" charset="0"/>
                          <a:sym typeface="Intel Clear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474529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4034FEE-DF89-A3E4-8A79-B2FB8D6AD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590" y="1464950"/>
            <a:ext cx="5548146" cy="2477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08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083B6-5E2C-FA5D-A38C-E88E825C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BBF440-F9CA-423B-9D02-D29A0394C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0" r="28820"/>
          <a:stretch/>
        </p:blipFill>
        <p:spPr>
          <a:xfrm>
            <a:off x="8978021" y="1321475"/>
            <a:ext cx="2637717" cy="37054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E05F67-22CF-22FA-E6BC-2577AB1D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9" y="70931"/>
            <a:ext cx="11548457" cy="1086063"/>
          </a:xfrm>
          <a:solidFill>
            <a:srgbClr val="2872C5"/>
          </a:solidFill>
        </p:spPr>
        <p:txBody>
          <a:bodyPr anchor="ctr" anchorCtr="0"/>
          <a:lstStyle/>
          <a:p>
            <a:r>
              <a:rPr lang="en-US" altLang="zh-TW" sz="3600" err="1">
                <a:solidFill>
                  <a:schemeClr val="bg1"/>
                </a:solidFill>
                <a:latin typeface="Intel Clear Light"/>
                <a:ea typeface="Intel Clear Light"/>
                <a:cs typeface="Intel Clear Light"/>
              </a:rPr>
              <a:t>AutoTriage</a:t>
            </a:r>
            <a:endParaRPr lang="en-US" sz="3600">
              <a:solidFill>
                <a:schemeClr val="bg1"/>
              </a:solidFill>
              <a:ea typeface="Intel Clear Light"/>
              <a:cs typeface="Intel Clear Light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CEAD8E23-9CE4-BB7F-B980-236B0EC1F751}"/>
              </a:ext>
            </a:extLst>
          </p:cNvPr>
          <p:cNvSpPr txBox="1"/>
          <p:nvPr/>
        </p:nvSpPr>
        <p:spPr>
          <a:xfrm>
            <a:off x="196500" y="1401299"/>
            <a:ext cx="237244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0" tIns="0" rIns="0" bIns="0" numCol="1" spcCol="38100" rtlCol="0" anchor="t" anchorCtr="0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1600" b="1" err="1">
                <a:solidFill>
                  <a:schemeClr val="tx2"/>
                </a:solidFill>
                <a:latin typeface="Century Gothic"/>
              </a:rPr>
              <a:t>AutoTriage</a:t>
            </a:r>
            <a:r>
              <a:rPr lang="en-US" sz="1600" b="1">
                <a:solidFill>
                  <a:schemeClr val="tx2"/>
                </a:solidFill>
                <a:latin typeface="Century Gothic"/>
              </a:rPr>
              <a:t> Agent Status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9D4313-6C41-B075-AC5A-C25352DE5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26890"/>
              </p:ext>
            </p:extLst>
          </p:nvPr>
        </p:nvGraphicFramePr>
        <p:xfrm>
          <a:off x="196500" y="1711528"/>
          <a:ext cx="7043453" cy="29063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88292">
                  <a:extLst>
                    <a:ext uri="{9D8B030D-6E8A-4147-A177-3AD203B41FA5}">
                      <a16:colId xmlns:a16="http://schemas.microsoft.com/office/drawing/2014/main" val="2788757448"/>
                    </a:ext>
                  </a:extLst>
                </a:gridCol>
                <a:gridCol w="4397425">
                  <a:extLst>
                    <a:ext uri="{9D8B030D-6E8A-4147-A177-3AD203B41FA5}">
                      <a16:colId xmlns:a16="http://schemas.microsoft.com/office/drawing/2014/main" val="2928616154"/>
                    </a:ext>
                  </a:extLst>
                </a:gridCol>
                <a:gridCol w="753495">
                  <a:extLst>
                    <a:ext uri="{9D8B030D-6E8A-4147-A177-3AD203B41FA5}">
                      <a16:colId xmlns:a16="http://schemas.microsoft.com/office/drawing/2014/main" val="308094884"/>
                    </a:ext>
                  </a:extLst>
                </a:gridCol>
                <a:gridCol w="1404241">
                  <a:extLst>
                    <a:ext uri="{9D8B030D-6E8A-4147-A177-3AD203B41FA5}">
                      <a16:colId xmlns:a16="http://schemas.microsoft.com/office/drawing/2014/main" val="2118304448"/>
                    </a:ext>
                  </a:extLst>
                </a:gridCol>
              </a:tblGrid>
              <a:tr h="25264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77512656"/>
                  </a:ext>
                </a:extLst>
              </a:tr>
              <a:tr h="320211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>
                          <a:solidFill>
                            <a:schemeClr val="tx1"/>
                          </a:solidFill>
                        </a:rPr>
                        <a:t>RAG</a:t>
                      </a:r>
                      <a:r>
                        <a:rPr lang="zh-TW" altLang="en-US" sz="11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100" b="1">
                          <a:solidFill>
                            <a:schemeClr val="tx1"/>
                          </a:solidFill>
                        </a:rPr>
                        <a:t>core functions </a:t>
                      </a:r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(Asus)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/>
                        <a:t>Q2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188527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Vector-store database for Logs and HSDs (Asus)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/>
                        <a:t>Q2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TW" sz="1100"/>
                        <a:t>Done</a:t>
                      </a:r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1568594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etadata collection for new generic HSD (Caty/Sharon)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/>
                        <a:t>Q2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3002625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Historical HSD summarizer (Asus/Sharon)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sz="1100"/>
                        <a:t>Q2</a:t>
                      </a:r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0172927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Index historical HSDs (Asus/Sharon)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/>
                        <a:t>Done for SRF-SP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8227957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Triage record summarizer (Asus/Sharon)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/>
                        <a:t>WIP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5833108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Triage result generator (Asus/Sharon)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/>
                        <a:t>Waiting for #6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5723992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Update generic HSD (Setu)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/>
                        <a:t>Waiting for #7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3960935"/>
                  </a:ext>
                </a:extLst>
              </a:tr>
            </a:tbl>
          </a:graphicData>
        </a:graphic>
      </p:graphicFrame>
      <p:sp>
        <p:nvSpPr>
          <p:cNvPr id="2" name="TextBox 9">
            <a:extLst>
              <a:ext uri="{FF2B5EF4-FFF2-40B4-BE49-F238E27FC236}">
                <a16:creationId xmlns:a16="http://schemas.microsoft.com/office/drawing/2014/main" id="{DD6C9F41-2FF8-1716-7EDB-D572B8B9854E}"/>
              </a:ext>
            </a:extLst>
          </p:cNvPr>
          <p:cNvSpPr txBox="1"/>
          <p:nvPr/>
        </p:nvSpPr>
        <p:spPr>
          <a:xfrm>
            <a:off x="173279" y="4830177"/>
            <a:ext cx="2529539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0" tIns="0" rIns="0" bIns="0" numCol="1" spcCol="38100" rtlCol="0" anchor="t" anchorCtr="0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1600" b="1">
                <a:solidFill>
                  <a:schemeClr val="tx2"/>
                </a:solidFill>
                <a:latin typeface="Century Gothic"/>
              </a:rPr>
              <a:t>AutoTriage Issue Tracking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D6FDF1-D47E-60B2-8127-577A4DFE6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85777"/>
              </p:ext>
            </p:extLst>
          </p:nvPr>
        </p:nvGraphicFramePr>
        <p:xfrm>
          <a:off x="185612" y="5140406"/>
          <a:ext cx="11523791" cy="883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71045">
                  <a:extLst>
                    <a:ext uri="{9D8B030D-6E8A-4147-A177-3AD203B41FA5}">
                      <a16:colId xmlns:a16="http://schemas.microsoft.com/office/drawing/2014/main" val="2928616154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1854207254"/>
                    </a:ext>
                  </a:extLst>
                </a:gridCol>
                <a:gridCol w="5083629">
                  <a:extLst>
                    <a:ext uri="{9D8B030D-6E8A-4147-A177-3AD203B41FA5}">
                      <a16:colId xmlns:a16="http://schemas.microsoft.com/office/drawing/2014/main" val="308094884"/>
                    </a:ext>
                  </a:extLst>
                </a:gridCol>
                <a:gridCol w="1685090">
                  <a:extLst>
                    <a:ext uri="{9D8B030D-6E8A-4147-A177-3AD203B41FA5}">
                      <a16:colId xmlns:a16="http://schemas.microsoft.com/office/drawing/2014/main" val="2118304448"/>
                    </a:ext>
                  </a:extLst>
                </a:gridCol>
                <a:gridCol w="2175713">
                  <a:extLst>
                    <a:ext uri="{9D8B030D-6E8A-4147-A177-3AD203B41FA5}">
                      <a16:colId xmlns:a16="http://schemas.microsoft.com/office/drawing/2014/main" val="3859038390"/>
                    </a:ext>
                  </a:extLst>
                </a:gridCol>
              </a:tblGrid>
              <a:tr h="30765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76200" marR="76200" marT="53340" marB="533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</a:p>
                  </a:txBody>
                  <a:tcPr marL="76200" marR="76200" marT="53340" marB="533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Issue</a:t>
                      </a:r>
                    </a:p>
                  </a:txBody>
                  <a:tcPr marL="76200" marR="76200" marT="53340" marB="533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Reported By</a:t>
                      </a:r>
                    </a:p>
                  </a:txBody>
                  <a:tcPr marL="76200" marR="76200" marT="53340" marB="533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</a:p>
                  </a:txBody>
                  <a:tcPr marL="76200" marR="76200" marT="53340" marB="533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77512656"/>
                  </a:ext>
                </a:extLst>
              </a:tr>
              <a:tr h="468176"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76200" marR="76200" marT="53340" marB="533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76200" marR="76200" marT="53340" marB="533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 marL="76200" marR="76200" marT="53340" marB="533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76200" marR="76200" marT="53340" marB="533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76200" marR="76200" marT="53340" marB="533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84647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EC097C-1B95-1359-6DA2-71D98D8DF1CE}"/>
              </a:ext>
            </a:extLst>
          </p:cNvPr>
          <p:cNvSpPr txBox="1"/>
          <p:nvPr/>
        </p:nvSpPr>
        <p:spPr>
          <a:xfrm>
            <a:off x="2702818" y="4824442"/>
            <a:ext cx="7070272" cy="314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>
                <a:hlinkClick r:id="rId4"/>
              </a:rPr>
              <a:t>https://wiki.ith.intel.com/display/ScaleCluster/AutoTriage+Issue+Tracking</a:t>
            </a:r>
            <a:endParaRPr lang="en-US" sz="160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B75130B-C95F-848D-B765-D8C590A3E663}"/>
              </a:ext>
            </a:extLst>
          </p:cNvPr>
          <p:cNvGraphicFramePr>
            <a:graphicFrameLocks noGrp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3811586092"/>
              </p:ext>
            </p:extLst>
          </p:nvPr>
        </p:nvGraphicFramePr>
        <p:xfrm>
          <a:off x="7359696" y="1245180"/>
          <a:ext cx="16509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99">
                  <a:extLst>
                    <a:ext uri="{9D8B030D-6E8A-4147-A177-3AD203B41FA5}">
                      <a16:colId xmlns:a16="http://schemas.microsoft.com/office/drawing/2014/main" val="171337047"/>
                    </a:ext>
                  </a:extLst>
                </a:gridCol>
                <a:gridCol w="1383681">
                  <a:extLst>
                    <a:ext uri="{9D8B030D-6E8A-4147-A177-3AD203B41FA5}">
                      <a16:colId xmlns:a16="http://schemas.microsoft.com/office/drawing/2014/main" val="2852965627"/>
                    </a:ext>
                  </a:extLst>
                </a:gridCol>
              </a:tblGrid>
              <a:tr h="225647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>
                    <a:solidFill>
                      <a:srgbClr val="D5F5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Implemented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745827"/>
                  </a:ext>
                </a:extLst>
              </a:tr>
              <a:tr h="225647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>
                    <a:solidFill>
                      <a:srgbClr val="FCF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Work 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216567"/>
                  </a:ext>
                </a:extLst>
              </a:tr>
              <a:tr h="225647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>
                    <a:solidFill>
                      <a:srgbClr val="E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Planned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0748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6194EA8-F6ED-06D7-EABD-C9714FCF77DE}"/>
              </a:ext>
            </a:extLst>
          </p:cNvPr>
          <p:cNvSpPr/>
          <p:nvPr/>
        </p:nvSpPr>
        <p:spPr>
          <a:xfrm>
            <a:off x="10296879" y="2636932"/>
            <a:ext cx="588835" cy="226011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460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108DD-6EDB-D7E9-686B-C668B39D4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93570"/>
              </p:ext>
            </p:extLst>
          </p:nvPr>
        </p:nvGraphicFramePr>
        <p:xfrm>
          <a:off x="293426" y="1093124"/>
          <a:ext cx="11375412" cy="5212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058">
                  <a:extLst>
                    <a:ext uri="{9D8B030D-6E8A-4147-A177-3AD203B41FA5}">
                      <a16:colId xmlns:a16="http://schemas.microsoft.com/office/drawing/2014/main" val="3137581795"/>
                    </a:ext>
                  </a:extLst>
                </a:gridCol>
                <a:gridCol w="799444">
                  <a:extLst>
                    <a:ext uri="{9D8B030D-6E8A-4147-A177-3AD203B41FA5}">
                      <a16:colId xmlns:a16="http://schemas.microsoft.com/office/drawing/2014/main" val="3663168903"/>
                    </a:ext>
                  </a:extLst>
                </a:gridCol>
                <a:gridCol w="799444">
                  <a:extLst>
                    <a:ext uri="{9D8B030D-6E8A-4147-A177-3AD203B41FA5}">
                      <a16:colId xmlns:a16="http://schemas.microsoft.com/office/drawing/2014/main" val="2060439386"/>
                    </a:ext>
                  </a:extLst>
                </a:gridCol>
                <a:gridCol w="799444">
                  <a:extLst>
                    <a:ext uri="{9D8B030D-6E8A-4147-A177-3AD203B41FA5}">
                      <a16:colId xmlns:a16="http://schemas.microsoft.com/office/drawing/2014/main" val="93952018"/>
                    </a:ext>
                  </a:extLst>
                </a:gridCol>
                <a:gridCol w="799444">
                  <a:extLst>
                    <a:ext uri="{9D8B030D-6E8A-4147-A177-3AD203B41FA5}">
                      <a16:colId xmlns:a16="http://schemas.microsoft.com/office/drawing/2014/main" val="1356488435"/>
                    </a:ext>
                  </a:extLst>
                </a:gridCol>
                <a:gridCol w="799444">
                  <a:extLst>
                    <a:ext uri="{9D8B030D-6E8A-4147-A177-3AD203B41FA5}">
                      <a16:colId xmlns:a16="http://schemas.microsoft.com/office/drawing/2014/main" val="464090386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1150708285"/>
                    </a:ext>
                  </a:extLst>
                </a:gridCol>
                <a:gridCol w="1149199">
                  <a:extLst>
                    <a:ext uri="{9D8B030D-6E8A-4147-A177-3AD203B41FA5}">
                      <a16:colId xmlns:a16="http://schemas.microsoft.com/office/drawing/2014/main" val="2838887237"/>
                    </a:ext>
                  </a:extLst>
                </a:gridCol>
                <a:gridCol w="1149199">
                  <a:extLst>
                    <a:ext uri="{9D8B030D-6E8A-4147-A177-3AD203B41FA5}">
                      <a16:colId xmlns:a16="http://schemas.microsoft.com/office/drawing/2014/main" val="3433680273"/>
                    </a:ext>
                  </a:extLst>
                </a:gridCol>
                <a:gridCol w="1099233">
                  <a:extLst>
                    <a:ext uri="{9D8B030D-6E8A-4147-A177-3AD203B41FA5}">
                      <a16:colId xmlns:a16="http://schemas.microsoft.com/office/drawing/2014/main" val="4008448412"/>
                    </a:ext>
                  </a:extLst>
                </a:gridCol>
                <a:gridCol w="1032613">
                  <a:extLst>
                    <a:ext uri="{9D8B030D-6E8A-4147-A177-3AD203B41FA5}">
                      <a16:colId xmlns:a16="http://schemas.microsoft.com/office/drawing/2014/main" val="2532799451"/>
                    </a:ext>
                  </a:extLst>
                </a:gridCol>
              </a:tblGrid>
              <a:tr h="1602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Automation Task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MR/PLR/IPU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>
                    <a:solidFill>
                      <a:srgbClr val="0068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NPI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6752"/>
                  </a:ext>
                </a:extLst>
              </a:tr>
              <a:tr h="4567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ICX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>
                    <a:solidFill>
                      <a:srgbClr val="0068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SPR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>
                    <a:solidFill>
                      <a:srgbClr val="0068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EMR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>
                    <a:solidFill>
                      <a:srgbClr val="0068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SRF-AP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>
                    <a:solidFill>
                      <a:srgbClr val="0068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SRF-SP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>
                    <a:solidFill>
                      <a:srgbClr val="0068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GNR-AP/SP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>
                    <a:solidFill>
                      <a:srgbClr val="0068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CWF-AP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CWF(BHS)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AI Systems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DMR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619552"/>
                  </a:ext>
                </a:extLst>
              </a:tr>
              <a:tr h="306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NRN Report (Eric)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Unknown</a:t>
                      </a:r>
                      <a:endParaRPr lang="en-US" sz="1000" b="0" i="0" u="none" strike="noStrike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Unknown</a:t>
                      </a:r>
                      <a:endParaRPr lang="en-US" sz="1000" b="0" i="0" u="none" strike="noStrike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extLst>
                  <a:ext uri="{0D108BD9-81ED-4DB2-BD59-A6C34878D82A}">
                    <a16:rowId xmlns:a16="http://schemas.microsoft.com/office/drawing/2014/main" val="3316050398"/>
                  </a:ext>
                </a:extLst>
              </a:tr>
              <a:tr h="456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Cluster scope advanced console.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7366"/>
                  </a:ext>
                </a:extLst>
              </a:tr>
              <a:tr h="30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Generic HSD (Phoenix/Eric)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23879"/>
                  </a:ext>
                </a:extLst>
              </a:tr>
              <a:tr h="306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MergeHSD (Asus)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70661"/>
                  </a:ext>
                </a:extLst>
              </a:tr>
              <a:tr h="30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AutoTriage (Phoenix/Asus)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43659"/>
                  </a:ext>
                </a:extLst>
              </a:tr>
              <a:tr h="307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PythonSV Auto (Nelson)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58032"/>
                  </a:ext>
                </a:extLst>
              </a:tr>
              <a:tr h="4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Burnin Memory Tests Tracker (Eric)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WIP*1</a:t>
                      </a:r>
                      <a:endParaRPr lang="en-US" sz="1000" b="0" i="0" u="none" strike="noStrike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WIP*1</a:t>
                      </a:r>
                      <a:endParaRPr lang="en-US" sz="1000" b="0" i="0" u="none" strike="noStrike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68701"/>
                  </a:ext>
                </a:extLst>
              </a:tr>
              <a:tr h="314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CPU Workload Tracker (Eric)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61062"/>
                  </a:ext>
                </a:extLst>
              </a:tr>
              <a:tr h="456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Daily Node Status Report (Caty)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99814"/>
                  </a:ext>
                </a:extLst>
              </a:tr>
              <a:tr h="4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Tests / Failures Dashboards (Asus)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extLst>
                  <a:ext uri="{0D108BD9-81ED-4DB2-BD59-A6C34878D82A}">
                    <a16:rowId xmlns:a16="http://schemas.microsoft.com/office/drawing/2014/main" val="639894846"/>
                  </a:ext>
                </a:extLst>
              </a:tr>
              <a:tr h="45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Memory Dashboards (Asus/Kyle)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Unknown*1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Unknown*1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Unknown</a:t>
                      </a:r>
                      <a:endParaRPr lang="en-US" sz="1000" b="0" i="0" u="none" strike="noStrike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Unknown</a:t>
                      </a:r>
                      <a:endParaRPr lang="en-US" sz="1000" b="0" i="0" u="none" strike="noStrike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extLst>
                  <a:ext uri="{0D108BD9-81ED-4DB2-BD59-A6C34878D82A}">
                    <a16:rowId xmlns:a16="http://schemas.microsoft.com/office/drawing/2014/main" val="833511041"/>
                  </a:ext>
                </a:extLst>
              </a:tr>
              <a:tr h="456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Test Summary Report (Caty/Eric)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468" marR="5468" marT="546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9461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D8DE09F-30F7-BDDA-84D3-7DD21450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80" y="239685"/>
            <a:ext cx="11010816" cy="656370"/>
          </a:xfrm>
        </p:spPr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Automation in </a:t>
            </a:r>
            <a:r>
              <a:rPr lang="en-US" altLang="zh-TW">
                <a:latin typeface="Century Gothic" panose="020B0502020202020204" pitchFamily="34" charset="0"/>
              </a:rPr>
              <a:t>MR/</a:t>
            </a:r>
            <a:r>
              <a:rPr lang="en-US">
                <a:latin typeface="Century Gothic" panose="020B0502020202020204" pitchFamily="34" charset="0"/>
              </a:rPr>
              <a:t>IPU/NPI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92B44-4037-C37E-755E-4086A63EF2DE}"/>
              </a:ext>
            </a:extLst>
          </p:cNvPr>
          <p:cNvSpPr txBox="1"/>
          <p:nvPr/>
        </p:nvSpPr>
        <p:spPr>
          <a:xfrm>
            <a:off x="112287" y="861550"/>
            <a:ext cx="3563476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Century Gothic" panose="020B0502020202020204" pitchFamily="34" charset="0"/>
                <a:sym typeface="Helvetica Neue"/>
              </a:rPr>
              <a:t>* Cluster Scope retirement vs PSE</a:t>
            </a:r>
            <a:r>
              <a:rPr lang="zh-TW" altLang="en-US" sz="1100" b="1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1100" b="1">
                <a:solidFill>
                  <a:schemeClr val="tx2"/>
                </a:solidFill>
                <a:latin typeface="Century Gothic" panose="020B0502020202020204" pitchFamily="34" charset="0"/>
              </a:rPr>
              <a:t>Console</a:t>
            </a:r>
            <a:r>
              <a:rPr lang="zh-TW" altLang="en-US" sz="1100" b="1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1100" b="1">
                <a:solidFill>
                  <a:schemeClr val="tx2"/>
                </a:solidFill>
                <a:latin typeface="Century Gothic" panose="020B0502020202020204" pitchFamily="34" charset="0"/>
              </a:rPr>
              <a:t>readiness</a:t>
            </a:r>
            <a:r>
              <a:rPr lang="zh-TW" altLang="en-US" sz="1100" b="1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endParaRPr kumimoji="0" lang="en-US" sz="11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Century Gothic" panose="020B0502020202020204" pitchFamily="34" charset="0"/>
              <a:sym typeface="Helvetica Neu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8AC971-C028-B2C6-D622-034C4DB5A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16544"/>
              </p:ext>
            </p:extLst>
          </p:nvPr>
        </p:nvGraphicFramePr>
        <p:xfrm>
          <a:off x="8811846" y="156510"/>
          <a:ext cx="259247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201">
                  <a:extLst>
                    <a:ext uri="{9D8B030D-6E8A-4147-A177-3AD203B41FA5}">
                      <a16:colId xmlns:a16="http://schemas.microsoft.com/office/drawing/2014/main" val="2786193574"/>
                    </a:ext>
                  </a:extLst>
                </a:gridCol>
                <a:gridCol w="2086269">
                  <a:extLst>
                    <a:ext uri="{9D8B030D-6E8A-4147-A177-3AD203B41FA5}">
                      <a16:colId xmlns:a16="http://schemas.microsoft.com/office/drawing/2014/main" val="3837457409"/>
                    </a:ext>
                  </a:extLst>
                </a:gridCol>
              </a:tblGrid>
              <a:tr h="189234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FF0000"/>
                          </a:solidFill>
                          <a:latin typeface="Century Gothic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0000"/>
                          </a:solidFill>
                          <a:latin typeface="Century Gothic"/>
                        </a:rPr>
                        <a:t>New Feature/Need to implement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93536"/>
                  </a:ext>
                </a:extLst>
              </a:tr>
              <a:tr h="117631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FFC000"/>
                          </a:solidFill>
                          <a:latin typeface="Century Gothic"/>
                        </a:rPr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C000"/>
                          </a:solidFill>
                          <a:latin typeface="Century Gothic"/>
                        </a:rPr>
                        <a:t>Working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56602"/>
                  </a:ext>
                </a:extLst>
              </a:tr>
              <a:tr h="117631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00B050"/>
                          </a:solidFill>
                          <a:latin typeface="Century Gothic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00B050"/>
                          </a:solidFill>
                          <a:latin typeface="Century Gothic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91042"/>
                  </a:ext>
                </a:extLst>
              </a:tr>
              <a:tr h="117631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latin typeface="Century Gothic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latin typeface="Century Gothic"/>
                        </a:rPr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7574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E732C13-5142-A022-F76C-970996F96F59}"/>
              </a:ext>
            </a:extLst>
          </p:cNvPr>
          <p:cNvSpPr/>
          <p:nvPr/>
        </p:nvSpPr>
        <p:spPr>
          <a:xfrm>
            <a:off x="4537881" y="1261642"/>
            <a:ext cx="4988255" cy="5043619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645E8-D048-D234-24D5-FC4F156FD015}"/>
              </a:ext>
            </a:extLst>
          </p:cNvPr>
          <p:cNvSpPr txBox="1"/>
          <p:nvPr/>
        </p:nvSpPr>
        <p:spPr>
          <a:xfrm rot="19115126">
            <a:off x="2319422" y="3614553"/>
            <a:ext cx="2170011" cy="169277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2438338">
              <a:lnSpc>
                <a:spcPct val="100000"/>
              </a:lnSpc>
              <a:spcBef>
                <a:spcPts val="0"/>
              </a:spcBef>
            </a:pPr>
            <a:r>
              <a:rPr lang="en-US" sz="1100">
                <a:solidFill>
                  <a:schemeClr val="tx2"/>
                </a:solidFill>
              </a:rPr>
              <a:t>WARM DOWN MODE</a:t>
            </a:r>
            <a:endParaRPr lang="en-US" sz="11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DC1C1-7C79-C518-644F-B062F04A0A73}"/>
              </a:ext>
            </a:extLst>
          </p:cNvPr>
          <p:cNvSpPr txBox="1"/>
          <p:nvPr/>
        </p:nvSpPr>
        <p:spPr>
          <a:xfrm>
            <a:off x="112287" y="666025"/>
            <a:ext cx="10441115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kumimoji="0" lang="en-US" sz="11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Century Gothic"/>
                <a:sym typeface="Helvetica Neue"/>
              </a:rPr>
              <a:t>*</a:t>
            </a:r>
            <a:r>
              <a:rPr lang="en-US" sz="1100" b="1">
                <a:solidFill>
                  <a:schemeClr val="tx2"/>
                </a:solidFill>
                <a:latin typeface="Century Gothic"/>
              </a:rPr>
              <a:t>1</a:t>
            </a:r>
            <a:r>
              <a:rPr kumimoji="0" lang="en-US" sz="11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Century Gothic"/>
                <a:sym typeface="Helvetica Neue"/>
              </a:rPr>
              <a:t> Dependency is </a:t>
            </a:r>
            <a:r>
              <a:rPr lang="en-US" sz="1100" b="1" err="1">
                <a:solidFill>
                  <a:schemeClr val="tx2"/>
                </a:solidFill>
                <a:latin typeface="Century Gothic"/>
              </a:rPr>
              <a:t>Burnin</a:t>
            </a:r>
            <a:r>
              <a:rPr lang="en-US" sz="1100" b="1">
                <a:solidFill>
                  <a:schemeClr val="tx2"/>
                </a:solidFill>
                <a:latin typeface="Century Gothic"/>
              </a:rPr>
              <a:t> Memory Test Tracker  and Memory Dashboard depends on </a:t>
            </a:r>
            <a:r>
              <a:rPr lang="en-US" sz="1100" b="1">
                <a:solidFill>
                  <a:srgbClr val="FF0000"/>
                </a:solidFill>
                <a:latin typeface="Century Gothic"/>
              </a:rPr>
              <a:t>CWF-AP telemetry</a:t>
            </a:r>
            <a:r>
              <a:rPr lang="zh-TW" altLang="en-US" sz="1100" b="1">
                <a:solidFill>
                  <a:srgbClr val="FF0000"/>
                </a:solidFill>
                <a:latin typeface="Century Gothic"/>
              </a:rPr>
              <a:t> function to be ready</a:t>
            </a:r>
            <a:endParaRPr lang="en-US" sz="11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386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BF5BB-BEA7-E787-A13B-D096CA9E3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4A3788-B39B-2EAC-1321-D4B6696B1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06754"/>
              </p:ext>
            </p:extLst>
          </p:nvPr>
        </p:nvGraphicFramePr>
        <p:xfrm>
          <a:off x="167955" y="853983"/>
          <a:ext cx="11402704" cy="572486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9779">
                  <a:extLst>
                    <a:ext uri="{9D8B030D-6E8A-4147-A177-3AD203B41FA5}">
                      <a16:colId xmlns:a16="http://schemas.microsoft.com/office/drawing/2014/main" val="2841393543"/>
                    </a:ext>
                  </a:extLst>
                </a:gridCol>
                <a:gridCol w="1490369">
                  <a:extLst>
                    <a:ext uri="{9D8B030D-6E8A-4147-A177-3AD203B41FA5}">
                      <a16:colId xmlns:a16="http://schemas.microsoft.com/office/drawing/2014/main" val="61451613"/>
                    </a:ext>
                  </a:extLst>
                </a:gridCol>
                <a:gridCol w="885074">
                  <a:extLst>
                    <a:ext uri="{9D8B030D-6E8A-4147-A177-3AD203B41FA5}">
                      <a16:colId xmlns:a16="http://schemas.microsoft.com/office/drawing/2014/main" val="724237632"/>
                    </a:ext>
                  </a:extLst>
                </a:gridCol>
                <a:gridCol w="885074">
                  <a:extLst>
                    <a:ext uri="{9D8B030D-6E8A-4147-A177-3AD203B41FA5}">
                      <a16:colId xmlns:a16="http://schemas.microsoft.com/office/drawing/2014/main" val="736452666"/>
                    </a:ext>
                  </a:extLst>
                </a:gridCol>
                <a:gridCol w="885074">
                  <a:extLst>
                    <a:ext uri="{9D8B030D-6E8A-4147-A177-3AD203B41FA5}">
                      <a16:colId xmlns:a16="http://schemas.microsoft.com/office/drawing/2014/main" val="3089010419"/>
                    </a:ext>
                  </a:extLst>
                </a:gridCol>
                <a:gridCol w="885074">
                  <a:extLst>
                    <a:ext uri="{9D8B030D-6E8A-4147-A177-3AD203B41FA5}">
                      <a16:colId xmlns:a16="http://schemas.microsoft.com/office/drawing/2014/main" val="1474744715"/>
                    </a:ext>
                  </a:extLst>
                </a:gridCol>
                <a:gridCol w="885074">
                  <a:extLst>
                    <a:ext uri="{9D8B030D-6E8A-4147-A177-3AD203B41FA5}">
                      <a16:colId xmlns:a16="http://schemas.microsoft.com/office/drawing/2014/main" val="1369193585"/>
                    </a:ext>
                  </a:extLst>
                </a:gridCol>
                <a:gridCol w="708059">
                  <a:extLst>
                    <a:ext uri="{9D8B030D-6E8A-4147-A177-3AD203B41FA5}">
                      <a16:colId xmlns:a16="http://schemas.microsoft.com/office/drawing/2014/main" val="1187338906"/>
                    </a:ext>
                  </a:extLst>
                </a:gridCol>
                <a:gridCol w="885074">
                  <a:extLst>
                    <a:ext uri="{9D8B030D-6E8A-4147-A177-3AD203B41FA5}">
                      <a16:colId xmlns:a16="http://schemas.microsoft.com/office/drawing/2014/main" val="1345904585"/>
                    </a:ext>
                  </a:extLst>
                </a:gridCol>
                <a:gridCol w="958831">
                  <a:extLst>
                    <a:ext uri="{9D8B030D-6E8A-4147-A177-3AD203B41FA5}">
                      <a16:colId xmlns:a16="http://schemas.microsoft.com/office/drawing/2014/main" val="3174112089"/>
                    </a:ext>
                  </a:extLst>
                </a:gridCol>
                <a:gridCol w="885074">
                  <a:extLst>
                    <a:ext uri="{9D8B030D-6E8A-4147-A177-3AD203B41FA5}">
                      <a16:colId xmlns:a16="http://schemas.microsoft.com/office/drawing/2014/main" val="106041160"/>
                    </a:ext>
                  </a:extLst>
                </a:gridCol>
                <a:gridCol w="885074">
                  <a:extLst>
                    <a:ext uri="{9D8B030D-6E8A-4147-A177-3AD203B41FA5}">
                      <a16:colId xmlns:a16="http://schemas.microsoft.com/office/drawing/2014/main" val="3875793832"/>
                    </a:ext>
                  </a:extLst>
                </a:gridCol>
                <a:gridCol w="885074">
                  <a:extLst>
                    <a:ext uri="{9D8B030D-6E8A-4147-A177-3AD203B41FA5}">
                      <a16:colId xmlns:a16="http://schemas.microsoft.com/office/drawing/2014/main" val="496274064"/>
                    </a:ext>
                  </a:extLst>
                </a:gridCol>
              </a:tblGrid>
              <a:tr h="115761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Automation Task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>
                    <a:solidFill>
                      <a:srgbClr val="00206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MR/PLR/IPU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NPI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>
                    <a:solidFill>
                      <a:srgbClr val="00C7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66388"/>
                  </a:ext>
                </a:extLst>
              </a:tr>
              <a:tr h="217631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ICX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SPR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EMR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SRF-AP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SRF-SP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GNR-AP/SP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CWF-AP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>
                    <a:solidFill>
                      <a:srgbClr val="00C7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CWF(BHS)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>
                    <a:solidFill>
                      <a:srgbClr val="00C7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AI Systems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>
                    <a:solidFill>
                      <a:srgbClr val="00C7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DMR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>
                    <a:solidFill>
                      <a:srgbClr val="00C7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48092"/>
                  </a:ext>
                </a:extLst>
              </a:tr>
              <a:tr h="115761">
                <a:tc rowSpan="19"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sz="1000">
                        <a:effectLst/>
                        <a:latin typeface="Century Gothic"/>
                      </a:endParaRP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000">
                          <a:effectLst/>
                          <a:latin typeface="Century Gothic"/>
                        </a:rPr>
                        <a:t>Auto-Trigger/Auto Execution</a:t>
                      </a:r>
                      <a:endParaRPr lang="en-US" baseline="30000">
                        <a:effectLst/>
                        <a:latin typeface="Century Gothic"/>
                      </a:endParaRPr>
                    </a:p>
                    <a:p>
                      <a:pPr algn="l" fontAlgn="ctr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4" marR="4094" marT="36845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Unknown</a:t>
                      </a:r>
                      <a:endParaRPr lang="en-US" sz="1000" b="0" i="0" u="none" strike="noStrike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extLst>
                  <a:ext uri="{0D108BD9-81ED-4DB2-BD59-A6C34878D82A}">
                    <a16:rowId xmlns:a16="http://schemas.microsoft.com/office/drawing/2014/main" val="1193853219"/>
                  </a:ext>
                </a:extLst>
              </a:tr>
              <a:tr h="171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Resume/Rerun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88494"/>
                  </a:ext>
                </a:extLst>
              </a:tr>
              <a:tr h="171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COM/Go next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257176"/>
                  </a:ext>
                </a:extLst>
              </a:tr>
              <a:tr h="11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920000"/>
                  </a:ext>
                </a:extLst>
              </a:tr>
              <a:tr h="11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DPMO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Configure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C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Unknown</a:t>
                      </a:r>
                      <a:endParaRPr lang="en-US" sz="1000" b="0" i="0" u="none" strike="noStrike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81843"/>
                  </a:ext>
                </a:extLst>
              </a:tr>
              <a:tr h="254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Configuration &amp; Integration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 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92793"/>
                  </a:ext>
                </a:extLst>
              </a:tr>
              <a:tr h="2685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AT*</a:t>
                      </a:r>
                      <a:r>
                        <a:rPr lang="en-US" sz="800" u="none" strike="noStrike" baseline="30000">
                          <a:effectLst/>
                        </a:rPr>
                        <a:t>3</a:t>
                      </a:r>
                      <a:r>
                        <a:rPr lang="en-US" sz="800" u="none" strike="noStrike">
                          <a:effectLst/>
                        </a:rPr>
                        <a:t> Configuration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 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56776"/>
                  </a:ext>
                </a:extLst>
              </a:tr>
              <a:tr h="254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BKC </a:t>
                      </a:r>
                      <a:r>
                        <a:rPr lang="en-US" sz="800" u="none" strike="noStrike" err="1">
                          <a:effectLst/>
                        </a:rPr>
                        <a:t>Burnin</a:t>
                      </a:r>
                      <a:r>
                        <a:rPr lang="en-US" sz="800" u="none" strike="noStrike">
                          <a:effectLst/>
                        </a:rPr>
                        <a:t> Pipeline Integration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 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60329"/>
                  </a:ext>
                </a:extLst>
              </a:tr>
              <a:tr h="254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Burnin</a:t>
                      </a:r>
                      <a:r>
                        <a:rPr lang="en-US" sz="800" u="none" strike="noStrike">
                          <a:effectLst/>
                        </a:rPr>
                        <a:t> Pipeline integration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 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30064"/>
                  </a:ext>
                </a:extLst>
              </a:tr>
              <a:tr h="254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Main1 Pipeline Integration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 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18958"/>
                  </a:ext>
                </a:extLst>
              </a:tr>
              <a:tr h="254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Main 2 Pipeline Integration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 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00463"/>
                  </a:ext>
                </a:extLst>
              </a:tr>
              <a:tr h="3380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Sample Factory Pipeline Integration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4294"/>
                  </a:ext>
                </a:extLst>
              </a:tr>
              <a:tr h="254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PNP Pipeline Integration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 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25044"/>
                  </a:ext>
                </a:extLst>
              </a:tr>
              <a:tr h="2083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Executable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Precheck &amp; preconfig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WIP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>
                          <a:solidFill>
                            <a:srgbClr val="FFC000"/>
                          </a:solidFill>
                          <a:effectLst/>
                        </a:rPr>
                        <a:t>WIP</a:t>
                      </a:r>
                      <a:endParaRPr lang="en-US" sz="1000" b="0" i="0" u="none" strike="noStrike">
                        <a:solidFill>
                          <a:srgbClr val="FFC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C000"/>
                          </a:solidFill>
                          <a:effectLst/>
                        </a:rPr>
                        <a:t>WIP</a:t>
                      </a:r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81850"/>
                  </a:ext>
                </a:extLst>
              </a:tr>
              <a:tr h="4213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Enhance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u="none" strike="noStrike">
                          <a:effectLst/>
                        </a:rPr>
                        <a:t>Standardisze IO/Memory profile records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72087"/>
                  </a:ext>
                </a:extLst>
              </a:tr>
              <a:tr h="3380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Enhance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Support IO/Memory config check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62434"/>
                  </a:ext>
                </a:extLst>
              </a:tr>
              <a:tr h="754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Enhance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Construct Node IO/Memory info baseline before execution and each test step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PLAN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4094" marR="4094" marT="409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685254"/>
                  </a:ext>
                </a:extLst>
              </a:tr>
              <a:tr h="2083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Enhance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IO config check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Low Priority*</a:t>
                      </a:r>
                      <a:r>
                        <a:rPr lang="en-US" sz="1000" u="none" strike="noStrike" baseline="30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Low Priority*</a:t>
                      </a:r>
                      <a:r>
                        <a:rPr lang="en-US" sz="1000" u="none" strike="noStrike" baseline="300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C000"/>
                          </a:solidFill>
                          <a:effectLst/>
                        </a:rPr>
                        <a:t>WIP</a:t>
                      </a:r>
                      <a:endParaRPr lang="en-US" sz="1000" b="0" i="0" u="none" strike="noStrike">
                        <a:solidFill>
                          <a:srgbClr val="FFC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C000"/>
                          </a:solidFill>
                          <a:effectLst/>
                        </a:rPr>
                        <a:t>WIP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C000"/>
                          </a:solidFill>
                          <a:effectLst/>
                        </a:rPr>
                        <a:t>WIP</a:t>
                      </a:r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Unknown</a:t>
                      </a:r>
                      <a:endParaRPr lang="en-US" sz="1000" b="0" i="0" u="none" strike="noStrike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20347"/>
                  </a:ext>
                </a:extLst>
              </a:tr>
              <a:tr h="254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Enhance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Memory config check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C000"/>
                          </a:solidFill>
                          <a:effectLst/>
                        </a:rPr>
                        <a:t>WIP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C000"/>
                          </a:solidFill>
                          <a:effectLst/>
                        </a:rPr>
                        <a:t>WIP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FFC000"/>
                          </a:solidFill>
                          <a:effectLst/>
                        </a:rPr>
                        <a:t>WIP</a:t>
                      </a:r>
                      <a:r>
                        <a:rPr lang="en-US" sz="1000" u="none" strike="noStrike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B05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094" marR="4094" marT="4094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9086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1150230-1BD2-F5FE-0508-EF55B9D0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80" y="239685"/>
            <a:ext cx="11010816" cy="656370"/>
          </a:xfrm>
        </p:spPr>
        <p:txBody>
          <a:bodyPr/>
          <a:lstStyle/>
          <a:p>
            <a:r>
              <a:rPr lang="en-US" sz="3200">
                <a:latin typeface="Century Gothic" panose="020B0502020202020204" pitchFamily="34" charset="0"/>
              </a:rPr>
              <a:t>Automation in MR/IPU/NPI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A4B431-520C-34D7-BF34-98BA4B2E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94234"/>
              </p:ext>
            </p:extLst>
          </p:nvPr>
        </p:nvGraphicFramePr>
        <p:xfrm>
          <a:off x="9654963" y="63432"/>
          <a:ext cx="1958591" cy="737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431">
                  <a:extLst>
                    <a:ext uri="{9D8B030D-6E8A-4147-A177-3AD203B41FA5}">
                      <a16:colId xmlns:a16="http://schemas.microsoft.com/office/drawing/2014/main" val="2786193574"/>
                    </a:ext>
                  </a:extLst>
                </a:gridCol>
                <a:gridCol w="1576160">
                  <a:extLst>
                    <a:ext uri="{9D8B030D-6E8A-4147-A177-3AD203B41FA5}">
                      <a16:colId xmlns:a16="http://schemas.microsoft.com/office/drawing/2014/main" val="3837457409"/>
                    </a:ext>
                  </a:extLst>
                </a:gridCol>
              </a:tblGrid>
              <a:tr h="189234"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rgbClr val="FF0000"/>
                          </a:solidFill>
                          <a:latin typeface="Century Gothic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>
                          <a:solidFill>
                            <a:srgbClr val="FF0000"/>
                          </a:solidFill>
                          <a:latin typeface="Century Gothic"/>
                        </a:rPr>
                        <a:t>New Feature/Need to implement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93536"/>
                  </a:ext>
                </a:extLst>
              </a:tr>
              <a:tr h="117631"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rgbClr val="FFC000"/>
                          </a:solidFill>
                          <a:latin typeface="Century Gothic"/>
                        </a:rPr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>
                          <a:solidFill>
                            <a:srgbClr val="FFC000"/>
                          </a:solidFill>
                          <a:latin typeface="Century Gothic"/>
                        </a:rPr>
                        <a:t>Working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56602"/>
                  </a:ext>
                </a:extLst>
              </a:tr>
              <a:tr h="117631"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rgbClr val="00B050"/>
                          </a:solidFill>
                          <a:latin typeface="Century Gothic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>
                          <a:solidFill>
                            <a:srgbClr val="00B050"/>
                          </a:solidFill>
                          <a:latin typeface="Century Gothic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91042"/>
                  </a:ext>
                </a:extLst>
              </a:tr>
              <a:tr h="117631"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atin typeface="Century Gothic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>
                          <a:latin typeface="Century Gothic"/>
                        </a:rPr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757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44AB4B-604E-8544-982F-B7128C9557B0}"/>
              </a:ext>
            </a:extLst>
          </p:cNvPr>
          <p:cNvSpPr txBox="1"/>
          <p:nvPr/>
        </p:nvSpPr>
        <p:spPr>
          <a:xfrm>
            <a:off x="5869307" y="62642"/>
            <a:ext cx="3758612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*1 : Too many IO and Memory configures combination and make original design and implementation difficultly. Need to adopt new design to resolve them.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>
                <a:solidFill>
                  <a:schemeClr val="tx2"/>
                </a:solidFill>
              </a:rPr>
              <a:t>*2 : Because SRF-AP and SPR have finished the prechecking and preconfigure processes based on old fashion, they don’t need to migrate to new method necessarily.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*3 : AT stands for Auto-Trigger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E03995-D5F7-A8AA-8335-F85A6B19773E}"/>
              </a:ext>
            </a:extLst>
          </p:cNvPr>
          <p:cNvSpPr/>
          <p:nvPr/>
        </p:nvSpPr>
        <p:spPr>
          <a:xfrm>
            <a:off x="5481638" y="996281"/>
            <a:ext cx="4316090" cy="5596181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6B418-72D6-AD19-50A9-35BC898CD832}"/>
              </a:ext>
            </a:extLst>
          </p:cNvPr>
          <p:cNvSpPr txBox="1"/>
          <p:nvPr/>
        </p:nvSpPr>
        <p:spPr>
          <a:xfrm rot="19486329">
            <a:off x="3053773" y="3530100"/>
            <a:ext cx="2170011" cy="169277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2438338">
              <a:lnSpc>
                <a:spcPct val="100000"/>
              </a:lnSpc>
              <a:spcBef>
                <a:spcPts val="0"/>
              </a:spcBef>
            </a:pPr>
            <a:r>
              <a:rPr lang="en-US" sz="1100">
                <a:solidFill>
                  <a:schemeClr val="tx2"/>
                </a:solidFill>
              </a:rPr>
              <a:t>WARM DOWN MODE</a:t>
            </a:r>
            <a:endParaRPr lang="en-US" sz="11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E1891CF4-1380-FEEF-FC38-9AA38DCB52F3}"/>
              </a:ext>
            </a:extLst>
          </p:cNvPr>
          <p:cNvSpPr/>
          <p:nvPr/>
        </p:nvSpPr>
        <p:spPr>
          <a:xfrm>
            <a:off x="5481638" y="6748179"/>
            <a:ext cx="2604661" cy="90376"/>
          </a:xfrm>
          <a:prstGeom prst="left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AC8D91D-6D9B-2409-D829-7286F4CB7AAA}"/>
              </a:ext>
            </a:extLst>
          </p:cNvPr>
          <p:cNvSpPr/>
          <p:nvPr/>
        </p:nvSpPr>
        <p:spPr>
          <a:xfrm>
            <a:off x="8086300" y="6748179"/>
            <a:ext cx="1711428" cy="106256"/>
          </a:xfrm>
          <a:prstGeom prst="left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E6356-6707-6585-DB07-C7EAF0ED5F29}"/>
              </a:ext>
            </a:extLst>
          </p:cNvPr>
          <p:cNvSpPr txBox="1"/>
          <p:nvPr/>
        </p:nvSpPr>
        <p:spPr>
          <a:xfrm>
            <a:off x="6629155" y="6602351"/>
            <a:ext cx="78998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>
                <a:solidFill>
                  <a:schemeClr val="tx2"/>
                </a:solidFill>
              </a:rPr>
              <a:t>2</a:t>
            </a:r>
            <a:r>
              <a:rPr lang="en-US" sz="1000" b="1" baseline="30000">
                <a:solidFill>
                  <a:schemeClr val="tx2"/>
                </a:solidFill>
              </a:rPr>
              <a:t>nd</a:t>
            </a:r>
            <a:r>
              <a:rPr lang="en-US" sz="1000" b="1">
                <a:solidFill>
                  <a:schemeClr val="tx2"/>
                </a:solidFill>
              </a:rPr>
              <a:t> 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priority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B5F4B-24B7-ADFE-7E38-253F07355ADC}"/>
              </a:ext>
            </a:extLst>
          </p:cNvPr>
          <p:cNvSpPr txBox="1"/>
          <p:nvPr/>
        </p:nvSpPr>
        <p:spPr>
          <a:xfrm>
            <a:off x="8554571" y="6606276"/>
            <a:ext cx="67147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r>
              <a:rPr kumimoji="0" lang="en-US" sz="1000" b="1" i="0" u="none" strike="noStrike" cap="none" spc="0" normalizeH="0" baseline="3000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st</a:t>
            </a:r>
            <a:r>
              <a:rPr kumimoji="0" lang="en-US" sz="1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priority</a:t>
            </a:r>
          </a:p>
        </p:txBody>
      </p:sp>
    </p:spTree>
    <p:extLst>
      <p:ext uri="{BB962C8B-B14F-4D97-AF65-F5344CB8AC3E}">
        <p14:creationId xmlns:p14="http://schemas.microsoft.com/office/powerpoint/2010/main" val="70774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0F6B-BA78-4124-B7BB-EDF271BD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Backup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128FD73D3284B8E2C60FAF150C3DD" ma:contentTypeVersion="16" ma:contentTypeDescription="Create a new document." ma:contentTypeScope="" ma:versionID="9745a160eb09c9701fb4ea29d67fa499">
  <xsd:schema xmlns:xsd="http://www.w3.org/2001/XMLSchema" xmlns:xs="http://www.w3.org/2001/XMLSchema" xmlns:p="http://schemas.microsoft.com/office/2006/metadata/properties" xmlns:ns2="f7bd8469-7a64-4129-9921-89daf8af5d52" xmlns:ns3="1119d5f6-9638-4c4c-b252-84e3d1334e15" xmlns:ns4="a7bc6c04-a6f3-4b85-abcc-278c78dc556b" targetNamespace="http://schemas.microsoft.com/office/2006/metadata/properties" ma:root="true" ma:fieldsID="8ff007fa3bf9d427d2dfb81d3662fdcb" ns2:_="" ns3:_="" ns4:_="">
    <xsd:import namespace="f7bd8469-7a64-4129-9921-89daf8af5d52"/>
    <xsd:import namespace="1119d5f6-9638-4c4c-b252-84e3d1334e15"/>
    <xsd:import namespace="a7bc6c04-a6f3-4b85-abcc-278c78dc55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bd8469-7a64-4129-9921-89daf8af5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72a7515c-90a7-421b-ad67-16208a0551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9d5f6-9638-4c4c-b252-84e3d1334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c6c04-a6f3-4b85-abcc-278c78dc556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dd494ea1-b22b-4e4f-9efa-b0cecec5e685}" ma:internalName="TaxCatchAll" ma:showField="CatchAllData" ma:web="1119d5f6-9638-4c4c-b252-84e3d1334e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bc6c04-a6f3-4b85-abcc-278c78dc556b" xsi:nil="true"/>
    <SharedWithUsers xmlns="1119d5f6-9638-4c4c-b252-84e3d1334e15">
      <UserInfo>
        <DisplayName>Chang, Jerry C</DisplayName>
        <AccountId>239</AccountId>
        <AccountType/>
      </UserInfo>
      <UserInfo>
        <DisplayName>Huang, Asus</DisplayName>
        <AccountId>375</AccountId>
        <AccountType/>
      </UserInfo>
      <UserInfo>
        <DisplayName>Lu, Jessie</DisplayName>
        <AccountId>379</AccountId>
        <AccountType/>
      </UserInfo>
    </SharedWithUsers>
    <lcf76f155ced4ddcb4097134ff3c332f xmlns="f7bd8469-7a64-4129-9921-89daf8af5d5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90A4CF-88C9-4107-B5A6-9268E46EABC9}">
  <ds:schemaRefs>
    <ds:schemaRef ds:uri="1119d5f6-9638-4c4c-b252-84e3d1334e15"/>
    <ds:schemaRef ds:uri="a7bc6c04-a6f3-4b85-abcc-278c78dc556b"/>
    <ds:schemaRef ds:uri="f7bd8469-7a64-4129-9921-89daf8af5d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E0D41CA-EC25-40D7-B2D3-2E926AC01F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A3A95-512C-4BFE-BCAA-F773F748CFAC}">
  <ds:schemaRefs>
    <ds:schemaRef ds:uri="1119d5f6-9638-4c4c-b252-84e3d1334e15"/>
    <ds:schemaRef ds:uri="a7bc6c04-a6f3-4b85-abcc-278c78dc556b"/>
    <ds:schemaRef ds:uri="f7bd8469-7a64-4129-9921-89daf8af5d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9aa06179-68b3-4e2b-b09b-a2424735516b}" enabled="1" method="Privileged" siteId="{46c98d88-e344-4ed4-8496-4ed7712e255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8415</Words>
  <Application>Microsoft Office PowerPoint</Application>
  <PresentationFormat>Widescreen</PresentationFormat>
  <Paragraphs>1696</Paragraphs>
  <Slides>31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21_BasicWhite</vt:lpstr>
      <vt:lpstr>CFE-IPU TW Weekly Update</vt:lpstr>
      <vt:lpstr>Job assignment and bandwidth (6.85/7.35/8) (6.85/7.35/8) (Regular/Peak/Total)   </vt:lpstr>
      <vt:lpstr>Fleet Weekly Update(WW21)</vt:lpstr>
      <vt:lpstr>BHS Schedule</vt:lpstr>
      <vt:lpstr>Triage/Debug Weekly Update – PLR3/SRF-SP (ww24)</vt:lpstr>
      <vt:lpstr>AutoTriage</vt:lpstr>
      <vt:lpstr>Automation in MR/IPU/NPI</vt:lpstr>
      <vt:lpstr>Automation in MR/IPU/NPI</vt:lpstr>
      <vt:lpstr>Backup</vt:lpstr>
      <vt:lpstr>BKC and Benchtop TC Integration</vt:lpstr>
      <vt:lpstr>Case Study: Stop on Failure for Memory Debug</vt:lpstr>
      <vt:lpstr>PowerPoint Presentation</vt:lpstr>
      <vt:lpstr>Speed-up state transitions</vt:lpstr>
      <vt:lpstr>IPU 2025.2 Baseline Schedule</vt:lpstr>
      <vt:lpstr>Triage/Debug Weekly Update – PLR/SRF-SP (ww10)</vt:lpstr>
      <vt:lpstr>Triage/Debug Weekly Update – IPU (ww06)</vt:lpstr>
      <vt:lpstr>Automation in IPU/NPI</vt:lpstr>
      <vt:lpstr>BHS-SRF-AP Fleet Stability Impact – WW48’24</vt:lpstr>
      <vt:lpstr>Google IPS Statistics – EGS all IPS</vt:lpstr>
      <vt:lpstr>SRF-AP Pre-sightings/Sightings Update – WW39</vt:lpstr>
      <vt:lpstr>PowerPoint Presentation</vt:lpstr>
      <vt:lpstr>BHS-SRF-AP Fleet Stability Impact – WW40’24</vt:lpstr>
      <vt:lpstr>BHS-SRF-AP Fleet Stability Impact – WW38’24</vt:lpstr>
      <vt:lpstr>BHS-SRF-AP Fleet Stability Impact – WW37’24</vt:lpstr>
      <vt:lpstr>PowerPoint Presentation</vt:lpstr>
      <vt:lpstr>PowerPoint Presentation</vt:lpstr>
      <vt:lpstr>BHS-SRF-AP Fleet Stability Impact – WW32’24</vt:lpstr>
      <vt:lpstr>PowerPoint Presentation</vt:lpstr>
      <vt:lpstr>HC Demand for CSP Co-Val</vt:lpstr>
      <vt:lpstr>SRF-AP Transition Status Update (WW21)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ASV Weekly Update</dc:title>
  <dc:creator/>
  <cp:lastModifiedBy>Lin, Matthew1</cp:lastModifiedBy>
  <cp:revision>4</cp:revision>
  <dcterms:created xsi:type="dcterms:W3CDTF">2021-12-08T06:59:42Z</dcterms:created>
  <dcterms:modified xsi:type="dcterms:W3CDTF">2025-06-20T07:37:49Z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0x010100D2B128FD73D3284B8E2C60FAF150C3DD</vt:lpwstr>
  </property>
  <property fmtid="{D5CDD505-2E9C-101B-9397-08002B2CF9AE}" pid="3" name="MSIP_Label_9aa06179-68b3-4e2b-b09b-a2424735516b_Enabled">
    <vt:lpwstr>True</vt:lpwstr>
  </property>
  <property fmtid="{D5CDD505-2E9C-101B-9397-08002B2CF9AE}" pid="4" name="MSIP_Label_9aa06179-68b3-4e2b-b09b-a2424735516b_SiteId">
    <vt:lpwstr>46c98d88-e344-4ed4-8496-4ed7712e255d</vt:lpwstr>
  </property>
  <property fmtid="{D5CDD505-2E9C-101B-9397-08002B2CF9AE}" pid="5" name="MSIP_Label_9aa06179-68b3-4e2b-b09b-a2424735516b_Owner">
    <vt:lpwstr>jamie.chou@intel.com</vt:lpwstr>
  </property>
  <property fmtid="{D5CDD505-2E9C-101B-9397-08002B2CF9AE}" pid="6" name="MSIP_Label_9aa06179-68b3-4e2b-b09b-a2424735516b_SetDate">
    <vt:lpwstr>2021-12-16T08:07:34.7812156Z</vt:lpwstr>
  </property>
  <property fmtid="{D5CDD505-2E9C-101B-9397-08002B2CF9AE}" pid="7" name="MSIP_Label_9aa06179-68b3-4e2b-b09b-a2424735516b_Name">
    <vt:lpwstr>Intel Confidential</vt:lpwstr>
  </property>
  <property fmtid="{D5CDD505-2E9C-101B-9397-08002B2CF9AE}" pid="8" name="MSIP_Label_9aa06179-68b3-4e2b-b09b-a2424735516b_Application">
    <vt:lpwstr>Microsoft Azure Information Protection</vt:lpwstr>
  </property>
  <property fmtid="{D5CDD505-2E9C-101B-9397-08002B2CF9AE}" pid="9" name="MSIP_Label_9aa06179-68b3-4e2b-b09b-a2424735516b_ActionId">
    <vt:lpwstr>28e6401f-7b64-4cae-a370-18b5a25146dd</vt:lpwstr>
  </property>
  <property fmtid="{D5CDD505-2E9C-101B-9397-08002B2CF9AE}" pid="10" name="MSIP_Label_9aa06179-68b3-4e2b-b09b-a2424735516b_Extended_MSFT_Method">
    <vt:lpwstr>Manual</vt:lpwstr>
  </property>
  <property fmtid="{D5CDD505-2E9C-101B-9397-08002B2CF9AE}" pid="11" name="Sensitivity">
    <vt:lpwstr>Intel Confidential</vt:lpwstr>
  </property>
  <property fmtid="{D5CDD505-2E9C-101B-9397-08002B2CF9AE}" pid="12" name="MediaServiceImageTags">
    <vt:lpwstr/>
  </property>
</Properties>
</file>