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handoutMasterIdLst>
    <p:handoutMasterId r:id="rId65"/>
  </p:handoutMasterIdLst>
  <p:sldIdLst>
    <p:sldId id="256" r:id="rId2"/>
    <p:sldId id="312" r:id="rId3"/>
    <p:sldId id="325" r:id="rId4"/>
    <p:sldId id="326" r:id="rId5"/>
    <p:sldId id="327" r:id="rId6"/>
    <p:sldId id="271" r:id="rId7"/>
    <p:sldId id="270" r:id="rId8"/>
    <p:sldId id="283" r:id="rId9"/>
    <p:sldId id="316" r:id="rId10"/>
    <p:sldId id="259" r:id="rId11"/>
    <p:sldId id="317" r:id="rId12"/>
    <p:sldId id="257" r:id="rId13"/>
    <p:sldId id="266" r:id="rId14"/>
    <p:sldId id="273" r:id="rId15"/>
    <p:sldId id="272" r:id="rId16"/>
    <p:sldId id="267" r:id="rId17"/>
    <p:sldId id="278" r:id="rId18"/>
    <p:sldId id="279" r:id="rId19"/>
    <p:sldId id="280" r:id="rId20"/>
    <p:sldId id="260" r:id="rId21"/>
    <p:sldId id="264" r:id="rId22"/>
    <p:sldId id="282" r:id="rId23"/>
    <p:sldId id="268" r:id="rId24"/>
    <p:sldId id="310" r:id="rId25"/>
    <p:sldId id="261" r:id="rId26"/>
    <p:sldId id="291" r:id="rId27"/>
    <p:sldId id="292" r:id="rId28"/>
    <p:sldId id="289" r:id="rId29"/>
    <p:sldId id="290" r:id="rId30"/>
    <p:sldId id="294" r:id="rId31"/>
    <p:sldId id="295" r:id="rId32"/>
    <p:sldId id="299" r:id="rId33"/>
    <p:sldId id="324" r:id="rId34"/>
    <p:sldId id="300" r:id="rId35"/>
    <p:sldId id="302" r:id="rId36"/>
    <p:sldId id="303" r:id="rId37"/>
    <p:sldId id="311" r:id="rId38"/>
    <p:sldId id="308" r:id="rId39"/>
    <p:sldId id="319" r:id="rId40"/>
    <p:sldId id="304" r:id="rId41"/>
    <p:sldId id="332" r:id="rId42"/>
    <p:sldId id="338" r:id="rId43"/>
    <p:sldId id="339" r:id="rId44"/>
    <p:sldId id="331" r:id="rId45"/>
    <p:sldId id="328" r:id="rId46"/>
    <p:sldId id="330" r:id="rId47"/>
    <p:sldId id="334" r:id="rId48"/>
    <p:sldId id="349" r:id="rId49"/>
    <p:sldId id="350" r:id="rId50"/>
    <p:sldId id="335" r:id="rId51"/>
    <p:sldId id="336" r:id="rId52"/>
    <p:sldId id="337" r:id="rId53"/>
    <p:sldId id="340" r:id="rId54"/>
    <p:sldId id="343" r:id="rId55"/>
    <p:sldId id="344" r:id="rId56"/>
    <p:sldId id="342" r:id="rId57"/>
    <p:sldId id="341" r:id="rId58"/>
    <p:sldId id="329" r:id="rId59"/>
    <p:sldId id="346" r:id="rId60"/>
    <p:sldId id="348" r:id="rId61"/>
    <p:sldId id="345" r:id="rId62"/>
    <p:sldId id="347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den Lin" initials="JL" lastIdx="3" clrIdx="0">
    <p:extLst>
      <p:ext uri="{19B8F6BF-5375-455C-9EA6-DF929625EA0E}">
        <p15:presenceInfo xmlns:p15="http://schemas.microsoft.com/office/powerpoint/2012/main" userId="Jaden L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ECC0B0"/>
    <a:srgbClr val="FF6699"/>
    <a:srgbClr val="FFCC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C58C02-5E18-4404-99B6-E54709A7CED6}" v="429" dt="2020-07-29T03:37:58.453"/>
    <p1510:client id="{3976C52D-1604-4FE7-A353-B0BF736C489F}" v="622" dt="2020-07-29T07:45:16.367"/>
    <p1510:client id="{5A70ADB9-4110-40CE-B8B0-46088F8A6733}" v="111" dt="2020-07-28T11:41:00.059"/>
    <p1510:client id="{6DA45C9E-B647-4100-BA2B-4F557265C20A}" v="184" dt="2020-08-06T09:39:16.814"/>
    <p1510:client id="{EC4986BB-6E40-4411-B922-2473A72312C7}" v="64" dt="2020-08-06T08:46:45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8" autoAdjust="0"/>
    <p:restoredTop sz="81765" autoAdjust="0"/>
  </p:normalViewPr>
  <p:slideViewPr>
    <p:cSldViewPr snapToGrid="0">
      <p:cViewPr varScale="1">
        <p:scale>
          <a:sx n="63" d="100"/>
          <a:sy n="63" d="100"/>
        </p:scale>
        <p:origin x="118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C9047A-EAE6-47DC-951F-873C7ECC68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324756-E48E-4D90-9B68-326FD45AF4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1EE30-28AC-4BAF-B0E6-9ED18F0A91D6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2E920-DB12-4B1B-884D-9FABC0E2E5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98800-1555-42E6-A535-7C3310F054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9038C-F2ED-4986-92D4-5491F726D5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23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63767-DCE7-49C2-962B-5AA476A4409E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87C0F-C3AE-40F5-B39E-10764EC07C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6231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大家都知道， 你講的那麼官腔 這些我也知道，很簡單。</a:t>
            </a:r>
            <a:endParaRPr lang="en-US" altLang="zh-TW" dirty="0"/>
          </a:p>
          <a:p>
            <a:r>
              <a:rPr lang="zh-TW" altLang="en-US" dirty="0"/>
              <a:t>可是我還是要講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87C0F-C3AE-40F5-B39E-10764EC07C0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917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 講完剛剛那個例子做為一個工程師， 我們會希望會知道它具體的運作原理嘛</a:t>
            </a:r>
            <a:r>
              <a:rPr lang="en-US" altLang="zh-TW" dirty="0"/>
              <a:t>!</a:t>
            </a:r>
            <a:r>
              <a:rPr lang="zh-TW" altLang="en-US" dirty="0"/>
              <a:t>我們接著來看一下</a:t>
            </a:r>
            <a:r>
              <a:rPr lang="en-US" altLang="zh-TW" dirty="0"/>
              <a:t>Measure </a:t>
            </a:r>
            <a:r>
              <a:rPr lang="zh-TW" altLang="en-US" dirty="0"/>
              <a:t>的</a:t>
            </a:r>
            <a:r>
              <a:rPr lang="en-US" altLang="zh-TW" dirty="0"/>
              <a:t>Stack call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87C0F-C3AE-40F5-B39E-10764EC07C0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865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等下範例會講</a:t>
            </a:r>
            <a:r>
              <a:rPr lang="en-US" altLang="zh-TW" dirty="0" smtClean="0"/>
              <a:t>,</a:t>
            </a:r>
            <a:r>
              <a:rPr lang="zh-TW" altLang="en-US" dirty="0" smtClean="0"/>
              <a:t>客製化我們的</a:t>
            </a:r>
            <a:r>
              <a:rPr lang="en-US" altLang="zh-TW" dirty="0" err="1" smtClean="0"/>
              <a:t>Atmost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87C0F-C3AE-40F5-B39E-10764EC07C0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887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我們現在講了父親可以測量小孩了</a:t>
            </a:r>
            <a:r>
              <a:rPr lang="en-US" altLang="zh-TW" dirty="0"/>
              <a:t>…..</a:t>
            </a:r>
            <a:r>
              <a:rPr lang="zh-TW" altLang="en-US" dirty="0"/>
              <a:t> 那父親的父親是誰測量呢</a:t>
            </a:r>
            <a:r>
              <a:rPr lang="en-US" altLang="zh-TW" dirty="0"/>
              <a:t>?</a:t>
            </a:r>
            <a:r>
              <a:rPr lang="zh-TW" altLang="en-US" dirty="0"/>
              <a:t> 一直追溯上去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87C0F-C3AE-40F5-B39E-10764EC07C0E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810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我們現在講了父親可以測量小孩了</a:t>
            </a:r>
            <a:r>
              <a:rPr lang="en-US" altLang="zh-TW" dirty="0"/>
              <a:t>…..</a:t>
            </a:r>
            <a:r>
              <a:rPr lang="zh-TW" altLang="en-US" dirty="0"/>
              <a:t> 那父親的父親是誰測量呢</a:t>
            </a:r>
            <a:r>
              <a:rPr lang="en-US" altLang="zh-TW" dirty="0"/>
              <a:t>?</a:t>
            </a:r>
            <a:r>
              <a:rPr lang="zh-TW" altLang="en-US" dirty="0"/>
              <a:t> 一直追溯上去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87C0F-C3AE-40F5-B39E-10764EC07C0E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190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官方的</a:t>
            </a:r>
            <a:r>
              <a:rPr lang="en-US" altLang="zh-TW" dirty="0"/>
              <a:t>source code</a:t>
            </a:r>
            <a:r>
              <a:rPr lang="zh-TW" altLang="en-US" dirty="0"/>
              <a:t>裡面說</a:t>
            </a:r>
            <a:r>
              <a:rPr lang="en-US" altLang="zh-TW" dirty="0"/>
              <a:t>:</a:t>
            </a:r>
            <a:r>
              <a:rPr lang="zh-TW" altLang="en-US" dirty="0"/>
              <a:t> 第二步和第五步不重要，而第</a:t>
            </a:r>
            <a:r>
              <a:rPr lang="en-US" altLang="zh-TW" dirty="0"/>
              <a:t>6</a:t>
            </a:r>
            <a:r>
              <a:rPr lang="zh-TW" altLang="en-US" dirty="0"/>
              <a:t>步是畫</a:t>
            </a:r>
            <a:r>
              <a:rPr lang="en-US" altLang="zh-TW" dirty="0"/>
              <a:t>scrollbar </a:t>
            </a:r>
            <a:r>
              <a:rPr lang="zh-TW" altLang="en-US" dirty="0"/>
              <a:t>我們節約時間這邊只會講</a:t>
            </a:r>
            <a:r>
              <a:rPr lang="en-US" altLang="zh-TW" dirty="0"/>
              <a:t>1 3 4 </a:t>
            </a:r>
            <a:r>
              <a:rPr lang="zh-TW" altLang="en-US" dirty="0"/>
              <a:t> ， 也是我們必須要知道的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大家想看</a:t>
            </a:r>
            <a:r>
              <a:rPr lang="en-US" altLang="zh-CN" dirty="0"/>
              <a:t>Source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r>
              <a:rPr lang="zh-TW" altLang="en-US" dirty="0"/>
              <a:t>嗎</a:t>
            </a:r>
            <a:r>
              <a:rPr lang="en-US" altLang="zh-TW" dirty="0"/>
              <a:t>?</a:t>
            </a:r>
            <a:r>
              <a:rPr lang="zh-TW" altLang="en-US" dirty="0"/>
              <a:t> 我們大概看一下 才知道怎樣去</a:t>
            </a:r>
            <a:r>
              <a:rPr lang="en-US" altLang="zh-TW" dirty="0"/>
              <a:t>Custom</a:t>
            </a:r>
            <a:r>
              <a:rPr lang="en-US" altLang="zh-TW" baseline="0" dirty="0"/>
              <a:t> </a:t>
            </a:r>
            <a:r>
              <a:rPr lang="zh-TW" altLang="en-US" baseline="0" dirty="0"/>
              <a:t>我們的</a:t>
            </a:r>
            <a:r>
              <a:rPr lang="en-US" altLang="zh-TW" baseline="0" dirty="0" err="1"/>
              <a:t>onDraw</a:t>
            </a:r>
            <a:r>
              <a:rPr lang="en-US" altLang="zh-TW" baseline="0" dirty="0"/>
              <a:t>()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87C0F-C3AE-40F5-B39E-10764EC07C0E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427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我們先猜一下</a:t>
            </a:r>
            <a:r>
              <a:rPr lang="en-US" altLang="zh-TW" dirty="0"/>
              <a:t>View</a:t>
            </a:r>
            <a:r>
              <a:rPr lang="en-US" altLang="zh-TW" baseline="0" dirty="0"/>
              <a:t> </a:t>
            </a:r>
            <a:r>
              <a:rPr lang="zh-TW" altLang="en-US" baseline="0" dirty="0"/>
              <a:t>裡面的</a:t>
            </a:r>
            <a:r>
              <a:rPr lang="en-US" altLang="zh-TW" baseline="0" dirty="0" err="1"/>
              <a:t>onDraw</a:t>
            </a:r>
            <a:r>
              <a:rPr lang="en-US" altLang="zh-TW" baseline="0" dirty="0"/>
              <a:t> </a:t>
            </a:r>
            <a:r>
              <a:rPr lang="zh-TW" altLang="en-US" baseline="0" dirty="0"/>
              <a:t>跟 </a:t>
            </a:r>
            <a:r>
              <a:rPr lang="en-US" altLang="zh-TW" baseline="0" dirty="0" err="1"/>
              <a:t>DispatchDraw</a:t>
            </a:r>
            <a:r>
              <a:rPr lang="zh-TW" altLang="en-US" baseline="0" dirty="0"/>
              <a:t>會有什麼內容。</a:t>
            </a:r>
            <a:endParaRPr lang="en-US" altLang="zh-TW" baseline="0" dirty="0"/>
          </a:p>
          <a:p>
            <a:r>
              <a:rPr lang="zh-TW" altLang="en-US" baseline="0" dirty="0"/>
              <a:t>他們都是空的</a:t>
            </a:r>
            <a:r>
              <a:rPr lang="en-US" altLang="zh-TW" baseline="0" dirty="0"/>
              <a:t>!</a:t>
            </a:r>
          </a:p>
          <a:p>
            <a:r>
              <a:rPr lang="en-US" altLang="zh-TW" baseline="0" dirty="0"/>
              <a:t>View</a:t>
            </a:r>
            <a:r>
              <a:rPr lang="zh-TW" altLang="en-US" baseline="0" dirty="0"/>
              <a:t>是基本的顯示內容，因為沒有</a:t>
            </a:r>
            <a:r>
              <a:rPr lang="en-US" altLang="zh-TW" baseline="0" dirty="0"/>
              <a:t>content..</a:t>
            </a:r>
            <a:r>
              <a:rPr lang="zh-TW" altLang="en-US" baseline="0" dirty="0"/>
              <a:t> 沒有需要顯示的內容所以是空方法</a:t>
            </a:r>
            <a:r>
              <a:rPr lang="en-US" altLang="zh-TW" baseline="0" dirty="0"/>
              <a:t>\</a:t>
            </a:r>
          </a:p>
          <a:p>
            <a:r>
              <a:rPr lang="zh-TW" altLang="en-US" baseline="0" dirty="0"/>
              <a:t>而且他沒有</a:t>
            </a:r>
            <a:r>
              <a:rPr lang="en-US" altLang="zh-TW" baseline="0" dirty="0"/>
              <a:t>Child</a:t>
            </a:r>
            <a:r>
              <a:rPr lang="zh-TW" altLang="en-US" baseline="0" dirty="0"/>
              <a:t>，所以這邊會是空的</a:t>
            </a:r>
            <a:endParaRPr lang="en-US" altLang="zh-TW" baseline="0" dirty="0"/>
          </a:p>
          <a:p>
            <a:r>
              <a:rPr lang="en-US" altLang="zh-TW" baseline="0" dirty="0" err="1"/>
              <a:t>ViewGroup</a:t>
            </a:r>
            <a:r>
              <a:rPr lang="zh-TW" altLang="en-US" baseline="0" dirty="0"/>
              <a:t>是有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87C0F-C3AE-40F5-B39E-10764EC07C0E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904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组合的重点在于 </a:t>
            </a:r>
            <a:r>
              <a:rPr lang="en-US" altLang="zh-CN" dirty="0" smtClean="0"/>
              <a:t>update layout parameters. </a:t>
            </a:r>
            <a:r>
              <a:rPr lang="en-US" altLang="zh-CN" baseline="0" dirty="0" smtClean="0"/>
              <a:t> Custom View</a:t>
            </a:r>
            <a:r>
              <a:rPr lang="zh-CN" altLang="en-US" baseline="0" dirty="0" smtClean="0"/>
              <a:t>的重点在于计算</a:t>
            </a:r>
            <a:r>
              <a:rPr lang="en-US" altLang="zh-CN" baseline="0" dirty="0" err="1" smtClean="0"/>
              <a:t>Coordiante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然后</a:t>
            </a:r>
            <a:r>
              <a:rPr lang="en-US" altLang="zh-CN" baseline="0" dirty="0" smtClean="0"/>
              <a:t>Call invalidate</a:t>
            </a:r>
            <a:r>
              <a:rPr lang="zh-CN" altLang="en-US" baseline="0" dirty="0" smtClean="0"/>
              <a:t>重新</a:t>
            </a:r>
            <a:r>
              <a:rPr lang="en-US" altLang="zh-CN" baseline="0" dirty="0" smtClean="0"/>
              <a:t>draw</a:t>
            </a:r>
            <a:r>
              <a:rPr lang="zh-CN" altLang="en-US" baseline="0" dirty="0" smtClean="0"/>
              <a:t>一次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87C0F-C3AE-40F5-B39E-10764EC07C0E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309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87C0F-C3AE-40F5-B39E-10764EC07C0E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998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Viewgroup</a:t>
            </a:r>
            <a:r>
              <a:rPr lang="zh-TW" altLang="en-US" dirty="0"/>
              <a:t>他有很多</a:t>
            </a:r>
            <a:r>
              <a:rPr lang="en-US" altLang="zh-TW" dirty="0"/>
              <a:t>Children,</a:t>
            </a:r>
            <a:r>
              <a:rPr lang="zh-TW" altLang="en-US" dirty="0"/>
              <a:t> 他相對於這些</a:t>
            </a:r>
            <a:endParaRPr lang="en-US" altLang="zh-TW" dirty="0"/>
          </a:p>
          <a:p>
            <a:r>
              <a:rPr lang="zh-TW" altLang="en-US" dirty="0"/>
              <a:t>所以</a:t>
            </a:r>
            <a:r>
              <a:rPr lang="en-US" altLang="zh-TW" dirty="0" err="1"/>
              <a:t>ViewGroup</a:t>
            </a:r>
            <a:r>
              <a:rPr lang="zh-TW" altLang="en-US" dirty="0"/>
              <a:t> 會包含</a:t>
            </a:r>
            <a:r>
              <a:rPr lang="en-US" altLang="zh-TW" dirty="0"/>
              <a:t>View</a:t>
            </a:r>
            <a:r>
              <a:rPr lang="zh-TW" altLang="en-US" dirty="0"/>
              <a:t> 也包含</a:t>
            </a:r>
            <a:r>
              <a:rPr lang="en-US" altLang="zh-TW" dirty="0" err="1"/>
              <a:t>ViewGroup</a:t>
            </a:r>
            <a:endParaRPr lang="en-US" altLang="zh-TW" dirty="0"/>
          </a:p>
          <a:p>
            <a:r>
              <a:rPr lang="zh-TW" altLang="en-US" dirty="0"/>
              <a:t>有沒有人覺得很孰悉</a:t>
            </a:r>
            <a:r>
              <a:rPr lang="en-US" altLang="zh-TW" dirty="0"/>
              <a:t>?</a:t>
            </a:r>
            <a:r>
              <a:rPr lang="zh-TW" altLang="en-US" dirty="0"/>
              <a:t> 我們之後再來看一下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87C0F-C3AE-40F5-B39E-10764EC07C0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508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其他各位前輩有講過</a:t>
            </a:r>
            <a:r>
              <a:rPr lang="en-US" altLang="zh-TW" dirty="0"/>
              <a:t>Layout Inspector</a:t>
            </a:r>
            <a:r>
              <a:rPr lang="zh-TW" altLang="en-US" dirty="0"/>
              <a:t>，自己之前沒用過，我們新建一個簡單的</a:t>
            </a:r>
            <a:r>
              <a:rPr lang="en-US" altLang="zh-TW" dirty="0"/>
              <a:t>project </a:t>
            </a:r>
            <a:r>
              <a:rPr lang="zh-TW" altLang="en-US" dirty="0"/>
              <a:t>打開來看一下好了。我們會看到甚麼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r>
              <a:rPr lang="en-US" altLang="zh-TW" dirty="0" err="1"/>
              <a:t>DecorView</a:t>
            </a:r>
            <a:r>
              <a:rPr lang="zh-TW" altLang="en-US" dirty="0"/>
              <a:t>其實繼承自</a:t>
            </a:r>
            <a:r>
              <a:rPr lang="en-US" altLang="zh-TW" dirty="0" err="1"/>
              <a:t>Framelayout</a:t>
            </a:r>
            <a:r>
              <a:rPr lang="en-US" altLang="zh-TW" dirty="0"/>
              <a:t>,</a:t>
            </a:r>
            <a:r>
              <a:rPr lang="zh-TW" altLang="en-US" dirty="0"/>
              <a:t>也是一個</a:t>
            </a:r>
            <a:r>
              <a:rPr lang="en-US" altLang="zh-TW" dirty="0" err="1"/>
              <a:t>Viewgroup</a:t>
            </a:r>
            <a:r>
              <a:rPr lang="en-US" altLang="zh-TW" dirty="0"/>
              <a:t>..</a:t>
            </a:r>
            <a:r>
              <a:rPr lang="zh-TW" altLang="en-US" dirty="0"/>
              <a:t>在最上層 所以它是我們的</a:t>
            </a:r>
            <a:r>
              <a:rPr lang="en-US" altLang="zh-TW" dirty="0"/>
              <a:t>root View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87C0F-C3AE-40F5-B39E-10764EC07C0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425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87C0F-C3AE-40F5-B39E-10764EC07C0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874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右邊這張圖 上傳照片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87C0F-C3AE-40F5-B39E-10764EC07C0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992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需要複雜的動畫和繪圖</a:t>
            </a:r>
            <a:r>
              <a:rPr lang="en-US" altLang="zh-TW" dirty="0"/>
              <a:t>.</a:t>
            </a:r>
            <a:r>
              <a:rPr lang="zh-TW" altLang="en-US" dirty="0"/>
              <a:t> 可能有一些動態的</a:t>
            </a:r>
            <a:r>
              <a:rPr lang="en-US" altLang="zh-TW" dirty="0"/>
              <a:t>attribute</a:t>
            </a:r>
            <a:r>
              <a:rPr lang="zh-TW" altLang="en-US" dirty="0"/>
              <a:t>去影響</a:t>
            </a:r>
            <a:r>
              <a:rPr lang="en-US" altLang="zh-TW" dirty="0"/>
              <a:t>View</a:t>
            </a:r>
            <a:r>
              <a:rPr lang="zh-TW" altLang="en-US" dirty="0"/>
              <a:t>的樣式和圖形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87C0F-C3AE-40F5-B39E-10764EC07C0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435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87C0F-C3AE-40F5-B39E-10764EC07C0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679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87C0F-C3AE-40F5-B39E-10764EC07C0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876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87C0F-C3AE-40F5-B39E-10764EC07C0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52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9BD5-9F2A-413B-B522-7CFDCD63DF9A}" type="datetime1">
              <a:rPr lang="en-US" altLang="zh-TW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D52-9490-4637-B7E0-11C98D2D1939}" type="datetime1">
              <a:rPr lang="en-US" altLang="zh-TW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A3A5-3BFD-4F6E-9C72-D6098FB38DF7}" type="datetime1">
              <a:rPr lang="en-US" altLang="zh-TW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0409-0887-47FD-8B03-EC4CD0ED9C11}" type="datetime1">
              <a:rPr lang="en-US" altLang="zh-TW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6EC4-2B4F-4F57-99A7-08723E45E84A}" type="datetime1">
              <a:rPr lang="en-US" altLang="zh-TW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D1C2D-40B7-4A7C-88E9-A4888C878629}" type="datetime1">
              <a:rPr lang="en-US" altLang="zh-TW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96E9-EC8C-44AC-8DB4-D2F0022899B9}" type="datetime1">
              <a:rPr lang="en-US" altLang="zh-TW" smtClean="0"/>
              <a:t>8/28/2020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4413-4500-42E5-ACE0-B83EB8948215}" type="datetime1">
              <a:rPr lang="en-US" altLang="zh-TW" smtClean="0"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6B95-F995-41A0-97A6-7FFA059BE18F}" type="datetime1">
              <a:rPr lang="en-US" altLang="zh-TW" smtClean="0"/>
              <a:t>8/28/2020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9C0F-2F7E-4745-ADFA-CC173E961283}" type="datetime1">
              <a:rPr lang="en-US" altLang="zh-TW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231F4-53D8-4C36-85A9-6CE1BA020E9A}" type="datetime1">
              <a:rPr lang="en-US" altLang="zh-TW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548DC-29FF-411B-9663-9ED9B3BCFF2C}" type="datetime1">
              <a:rPr lang="en-US" altLang="zh-TW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.googlesource.com/platform/frameworks/base/+/master/core/java/android/widget/LinearLayout.java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  <a:cs typeface="Calibri Light"/>
              </a:rPr>
              <a:t>Custom View in </a:t>
            </a:r>
            <a:r>
              <a:rPr lang="en-US" sz="5400" dirty="0" smtClean="0">
                <a:solidFill>
                  <a:schemeClr val="tx2"/>
                </a:solidFill>
                <a:cs typeface="Calibri Light"/>
              </a:rPr>
              <a:t>Android (2)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000">
                <a:solidFill>
                  <a:schemeClr val="tx2"/>
                </a:solidFill>
                <a:ea typeface="宋体"/>
                <a:cs typeface="Calibri"/>
              </a:rPr>
              <a:t>                                                                             Jaden Lin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4D282-2B34-4708-A328-71D50D48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400" b="1" smtClean="0"/>
              <a:t>1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8F4F-A11B-40E0-91B9-D4364D49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4" y="684028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Custom </a:t>
            </a:r>
            <a:r>
              <a:rPr lang="en-US" dirty="0" err="1">
                <a:cs typeface="Calibri Light"/>
              </a:rPr>
              <a:t>ViewGroup</a:t>
            </a:r>
            <a:endParaRPr lang="zh-CN" altLang="en-US" dirty="0" err="1">
              <a:ea typeface="宋体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21172-A882-46E6-A33B-2B4F37E06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49" y="1844675"/>
            <a:ext cx="74866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/>
              <a:t>Scenario: </a:t>
            </a:r>
          </a:p>
          <a:p>
            <a:r>
              <a:rPr lang="en-US" altLang="zh-TW" sz="3200" dirty="0"/>
              <a:t>Multiple Items, Dynamic Loading…..</a:t>
            </a:r>
          </a:p>
          <a:p>
            <a:r>
              <a:rPr lang="en-US" altLang="zh-TW" sz="3200" dirty="0"/>
              <a:t>There might be different number of items with different  custom attributes. </a:t>
            </a:r>
          </a:p>
          <a:p>
            <a:r>
              <a:rPr lang="en-US" altLang="zh-TW" sz="3200" dirty="0"/>
              <a:t>We wish to lay our items in our own way based on these custom attributes.</a:t>
            </a:r>
            <a:endParaRPr lang="en-US" sz="3200" dirty="0"/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id="{4E18F065-A33A-4748-B4B4-7E61DDE16F27}"/>
              </a:ext>
            </a:extLst>
          </p:cNvPr>
          <p:cNvGrpSpPr/>
          <p:nvPr/>
        </p:nvGrpSpPr>
        <p:grpSpPr>
          <a:xfrm>
            <a:off x="143208" y="76775"/>
            <a:ext cx="5819441" cy="694749"/>
            <a:chOff x="523030" y="1212686"/>
            <a:chExt cx="5893442" cy="935622"/>
          </a:xfrm>
        </p:grpSpPr>
        <p:grpSp>
          <p:nvGrpSpPr>
            <p:cNvPr id="5" name="Group 8">
              <a:extLst>
                <a:ext uri="{FF2B5EF4-FFF2-40B4-BE49-F238E27FC236}">
                  <a16:creationId xmlns:a16="http://schemas.microsoft.com/office/drawing/2014/main" id="{8FB70D0C-E73D-4DC8-BAC1-D0B53A1757B5}"/>
                </a:ext>
              </a:extLst>
            </p:cNvPr>
            <p:cNvGrpSpPr/>
            <p:nvPr/>
          </p:nvGrpSpPr>
          <p:grpSpPr>
            <a:xfrm>
              <a:off x="1915642" y="1671614"/>
              <a:ext cx="3120475" cy="2332"/>
              <a:chOff x="2154941" y="2034915"/>
              <a:chExt cx="3322450" cy="2357"/>
            </a:xfrm>
          </p:grpSpPr>
          <p:cxnSp>
            <p:nvCxnSpPr>
              <p:cNvPr id="9" name="Straight Arrow Connector 6">
                <a:extLst>
                  <a:ext uri="{FF2B5EF4-FFF2-40B4-BE49-F238E27FC236}">
                    <a16:creationId xmlns:a16="http://schemas.microsoft.com/office/drawing/2014/main" id="{C599993F-1564-4F85-9102-03059DBD6434}"/>
                  </a:ext>
                </a:extLst>
              </p:cNvPr>
              <p:cNvCxnSpPr/>
              <p:nvPr/>
            </p:nvCxnSpPr>
            <p:spPr>
              <a:xfrm flipV="1">
                <a:off x="2154941" y="2035235"/>
                <a:ext cx="883651" cy="20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7">
                <a:extLst>
                  <a:ext uri="{FF2B5EF4-FFF2-40B4-BE49-F238E27FC236}">
                    <a16:creationId xmlns:a16="http://schemas.microsoft.com/office/drawing/2014/main" id="{D27A26BF-187B-4A19-A0EB-29309A7B18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28375" y="2034915"/>
                <a:ext cx="949016" cy="2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: Rounded Corners 9">
              <a:extLst>
                <a:ext uri="{FF2B5EF4-FFF2-40B4-BE49-F238E27FC236}">
                  <a16:creationId xmlns:a16="http://schemas.microsoft.com/office/drawing/2014/main" id="{F62DF96A-232B-48C9-B795-FA5AD5BD1B2C}"/>
                </a:ext>
              </a:extLst>
            </p:cNvPr>
            <p:cNvSpPr/>
            <p:nvPr/>
          </p:nvSpPr>
          <p:spPr>
            <a:xfrm>
              <a:off x="523030" y="1231979"/>
              <a:ext cx="1388961" cy="916329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b="1" dirty="0">
                  <a:solidFill>
                    <a:schemeClr val="bg1"/>
                  </a:solidFill>
                  <a:cs typeface="Calibri"/>
                </a:rPr>
                <a:t>Compound Components</a:t>
              </a:r>
            </a:p>
          </p:txBody>
        </p:sp>
        <p:sp>
          <p:nvSpPr>
            <p:cNvPr id="7" name="Rectangle: Rounded Corners 10">
              <a:extLst>
                <a:ext uri="{FF2B5EF4-FFF2-40B4-BE49-F238E27FC236}">
                  <a16:creationId xmlns:a16="http://schemas.microsoft.com/office/drawing/2014/main" id="{17011C88-6964-4C72-9ACB-D3A44D75E1B3}"/>
                </a:ext>
              </a:extLst>
            </p:cNvPr>
            <p:cNvSpPr/>
            <p:nvPr/>
          </p:nvSpPr>
          <p:spPr>
            <a:xfrm>
              <a:off x="5027511" y="1212686"/>
              <a:ext cx="1388961" cy="916329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500" b="1" dirty="0">
                  <a:cs typeface="Calibri"/>
                </a:rPr>
                <a:t>Custom 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500" b="1" dirty="0">
                  <a:cs typeface="Calibri"/>
                </a:rPr>
                <a:t>View</a:t>
              </a:r>
            </a:p>
          </p:txBody>
        </p:sp>
        <p:sp>
          <p:nvSpPr>
            <p:cNvPr id="8" name="Rectangle: Rounded Corners 11">
              <a:extLst>
                <a:ext uri="{FF2B5EF4-FFF2-40B4-BE49-F238E27FC236}">
                  <a16:creationId xmlns:a16="http://schemas.microsoft.com/office/drawing/2014/main" id="{ECA9FE15-9C4D-4D47-AAAD-8C5CCA589A45}"/>
                </a:ext>
              </a:extLst>
            </p:cNvPr>
            <p:cNvSpPr/>
            <p:nvPr/>
          </p:nvSpPr>
          <p:spPr>
            <a:xfrm>
              <a:off x="2751157" y="1231979"/>
              <a:ext cx="1388961" cy="916329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500" b="1" dirty="0">
                  <a:solidFill>
                    <a:srgbClr val="FFFF00"/>
                  </a:solidFill>
                  <a:cs typeface="Calibri"/>
                </a:rPr>
                <a:t>Custom 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500" b="1" dirty="0" err="1">
                  <a:solidFill>
                    <a:srgbClr val="FFFF00"/>
                  </a:solidFill>
                  <a:cs typeface="Calibri"/>
                </a:rPr>
                <a:t>ViewGroup</a:t>
              </a:r>
              <a:endParaRPr lang="en-US" sz="1400" b="1" dirty="0">
                <a:solidFill>
                  <a:srgbClr val="FFFF00"/>
                </a:solidFill>
                <a:cs typeface="Calibri"/>
              </a:endParaRPr>
            </a:p>
          </p:txBody>
        </p:sp>
      </p:grpSp>
      <p:pic>
        <p:nvPicPr>
          <p:cNvPr id="18436" name="Picture 4" descr="20191102_18515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25" y="2082799"/>
            <a:ext cx="33528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08E066D-7000-4C55-8A43-52901DBA8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400" b="1" smtClean="0"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99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8F4F-A11B-40E0-91B9-D4364D49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4" y="684028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Custom View</a:t>
            </a:r>
            <a:endParaRPr lang="zh-CN" altLang="en-US" dirty="0" err="1">
              <a:ea typeface="宋体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21172-A882-46E6-A33B-2B4F37E06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49" y="1844675"/>
            <a:ext cx="76104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/>
              <a:t>Scenario: </a:t>
            </a:r>
          </a:p>
          <a:p>
            <a:r>
              <a:rPr lang="en-US" altLang="zh-TW" sz="3200" dirty="0"/>
              <a:t>An atomic view that may need complicated drawing and animation</a:t>
            </a:r>
          </a:p>
          <a:p>
            <a:r>
              <a:rPr lang="en-US" altLang="zh-TW" sz="3200" dirty="0"/>
              <a:t>There might be customized attribute and touch event that may affect view’s style or graphics</a:t>
            </a:r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id="{4E18F065-A33A-4748-B4B4-7E61DDE16F27}"/>
              </a:ext>
            </a:extLst>
          </p:cNvPr>
          <p:cNvGrpSpPr/>
          <p:nvPr/>
        </p:nvGrpSpPr>
        <p:grpSpPr>
          <a:xfrm>
            <a:off x="143208" y="76775"/>
            <a:ext cx="5819441" cy="694749"/>
            <a:chOff x="523030" y="1212686"/>
            <a:chExt cx="5893442" cy="935622"/>
          </a:xfrm>
        </p:grpSpPr>
        <p:grpSp>
          <p:nvGrpSpPr>
            <p:cNvPr id="5" name="Group 8">
              <a:extLst>
                <a:ext uri="{FF2B5EF4-FFF2-40B4-BE49-F238E27FC236}">
                  <a16:creationId xmlns:a16="http://schemas.microsoft.com/office/drawing/2014/main" id="{8FB70D0C-E73D-4DC8-BAC1-D0B53A1757B5}"/>
                </a:ext>
              </a:extLst>
            </p:cNvPr>
            <p:cNvGrpSpPr/>
            <p:nvPr/>
          </p:nvGrpSpPr>
          <p:grpSpPr>
            <a:xfrm>
              <a:off x="1915642" y="1671614"/>
              <a:ext cx="3120475" cy="2332"/>
              <a:chOff x="2154941" y="2034915"/>
              <a:chExt cx="3322450" cy="2357"/>
            </a:xfrm>
          </p:grpSpPr>
          <p:cxnSp>
            <p:nvCxnSpPr>
              <p:cNvPr id="9" name="Straight Arrow Connector 6">
                <a:extLst>
                  <a:ext uri="{FF2B5EF4-FFF2-40B4-BE49-F238E27FC236}">
                    <a16:creationId xmlns:a16="http://schemas.microsoft.com/office/drawing/2014/main" id="{C599993F-1564-4F85-9102-03059DBD6434}"/>
                  </a:ext>
                </a:extLst>
              </p:cNvPr>
              <p:cNvCxnSpPr/>
              <p:nvPr/>
            </p:nvCxnSpPr>
            <p:spPr>
              <a:xfrm flipV="1">
                <a:off x="2154941" y="2035235"/>
                <a:ext cx="883651" cy="20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7">
                <a:extLst>
                  <a:ext uri="{FF2B5EF4-FFF2-40B4-BE49-F238E27FC236}">
                    <a16:creationId xmlns:a16="http://schemas.microsoft.com/office/drawing/2014/main" id="{D27A26BF-187B-4A19-A0EB-29309A7B18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28375" y="2034915"/>
                <a:ext cx="949016" cy="2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: Rounded Corners 9">
              <a:extLst>
                <a:ext uri="{FF2B5EF4-FFF2-40B4-BE49-F238E27FC236}">
                  <a16:creationId xmlns:a16="http://schemas.microsoft.com/office/drawing/2014/main" id="{F62DF96A-232B-48C9-B795-FA5AD5BD1B2C}"/>
                </a:ext>
              </a:extLst>
            </p:cNvPr>
            <p:cNvSpPr/>
            <p:nvPr/>
          </p:nvSpPr>
          <p:spPr>
            <a:xfrm>
              <a:off x="523030" y="1231979"/>
              <a:ext cx="1388961" cy="916329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b="1" dirty="0">
                  <a:solidFill>
                    <a:schemeClr val="bg1"/>
                  </a:solidFill>
                  <a:cs typeface="Calibri"/>
                </a:rPr>
                <a:t>Compound Components</a:t>
              </a:r>
            </a:p>
          </p:txBody>
        </p:sp>
        <p:sp>
          <p:nvSpPr>
            <p:cNvPr id="7" name="Rectangle: Rounded Corners 10">
              <a:extLst>
                <a:ext uri="{FF2B5EF4-FFF2-40B4-BE49-F238E27FC236}">
                  <a16:creationId xmlns:a16="http://schemas.microsoft.com/office/drawing/2014/main" id="{17011C88-6964-4C72-9ACB-D3A44D75E1B3}"/>
                </a:ext>
              </a:extLst>
            </p:cNvPr>
            <p:cNvSpPr/>
            <p:nvPr/>
          </p:nvSpPr>
          <p:spPr>
            <a:xfrm>
              <a:off x="5027511" y="1212686"/>
              <a:ext cx="1388961" cy="916329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solidFill>
                    <a:srgbClr val="FFFF00"/>
                  </a:solidFill>
                  <a:cs typeface="Calibri"/>
                </a:rPr>
                <a:t>Custom 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solidFill>
                    <a:srgbClr val="FFFF00"/>
                  </a:solidFill>
                  <a:cs typeface="Calibri"/>
                </a:rPr>
                <a:t>View</a:t>
              </a:r>
            </a:p>
          </p:txBody>
        </p:sp>
        <p:sp>
          <p:nvSpPr>
            <p:cNvPr id="8" name="Rectangle: Rounded Corners 11">
              <a:extLst>
                <a:ext uri="{FF2B5EF4-FFF2-40B4-BE49-F238E27FC236}">
                  <a16:creationId xmlns:a16="http://schemas.microsoft.com/office/drawing/2014/main" id="{ECA9FE15-9C4D-4D47-AAAD-8C5CCA589A45}"/>
                </a:ext>
              </a:extLst>
            </p:cNvPr>
            <p:cNvSpPr/>
            <p:nvPr/>
          </p:nvSpPr>
          <p:spPr>
            <a:xfrm>
              <a:off x="2751157" y="1231979"/>
              <a:ext cx="1388961" cy="916329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500" b="1" dirty="0">
                  <a:solidFill>
                    <a:schemeClr val="bg1"/>
                  </a:solidFill>
                  <a:cs typeface="Calibri"/>
                </a:rPr>
                <a:t>Custom 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500" b="1" dirty="0" err="1">
                  <a:solidFill>
                    <a:schemeClr val="bg1"/>
                  </a:solidFill>
                  <a:cs typeface="Calibri"/>
                </a:rPr>
                <a:t>ViewGroup</a:t>
              </a:r>
              <a:endParaRPr lang="en-US" sz="1400" b="1" dirty="0">
                <a:solidFill>
                  <a:schemeClr val="bg1"/>
                </a:solidFill>
                <a:cs typeface="Calibri"/>
              </a:endParaRPr>
            </a:p>
          </p:txBody>
        </p:sp>
      </p:grpSp>
      <p:pic>
        <p:nvPicPr>
          <p:cNvPr id="11" name="Picture 4" descr="radar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632" y="771524"/>
            <a:ext cx="2781300" cy="5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FF7CB12-584C-4D8B-A54C-35169880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400" b="1" smtClean="0"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227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0B9F-207C-4145-8C50-333735D95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238" y="326542"/>
            <a:ext cx="6377652" cy="38994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/>
                <a:cs typeface="Calibri Light"/>
              </a:rPr>
              <a:t>View</a:t>
            </a:r>
            <a:r>
              <a:rPr lang="zh-TW" altLang="en-US" dirty="0">
                <a:ea typeface="宋体"/>
                <a:cs typeface="Calibri Light"/>
              </a:rPr>
              <a:t>的繪製流程</a:t>
            </a:r>
            <a:endParaRPr lang="zh-CN" altLang="en-US" dirty="0">
              <a:ea typeface="宋体"/>
              <a:cs typeface="Calibri Light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0E82D2-8122-447A-8826-7B4B08C0A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0066" y="906461"/>
            <a:ext cx="8283221" cy="4351338"/>
          </a:xfrm>
        </p:spPr>
        <p:txBody>
          <a:bodyPr/>
          <a:lstStyle/>
          <a:p>
            <a:r>
              <a:rPr lang="zh-TW" altLang="en-US" dirty="0"/>
              <a:t>而我們的</a:t>
            </a:r>
            <a:r>
              <a:rPr lang="en-US" altLang="zh-TW" dirty="0"/>
              <a:t>Custom View / </a:t>
            </a:r>
            <a:r>
              <a:rPr lang="en-US" altLang="zh-TW" dirty="0" err="1"/>
              <a:t>ViewGroup</a:t>
            </a:r>
            <a:r>
              <a:rPr lang="zh-TW" altLang="en-US" dirty="0"/>
              <a:t>就是</a:t>
            </a:r>
            <a:r>
              <a:rPr lang="en-US" altLang="zh-TW" dirty="0"/>
              <a:t>override  </a:t>
            </a:r>
            <a:r>
              <a:rPr lang="en-US" altLang="zh-TW" dirty="0" err="1"/>
              <a:t>onMeasure</a:t>
            </a:r>
            <a:r>
              <a:rPr lang="en-US" altLang="zh-TW" dirty="0"/>
              <a:t>(), </a:t>
            </a:r>
            <a:r>
              <a:rPr lang="en-US" altLang="zh-TW" dirty="0" err="1"/>
              <a:t>onLayout</a:t>
            </a:r>
            <a:r>
              <a:rPr lang="en-US" altLang="zh-TW" dirty="0"/>
              <a:t>(),</a:t>
            </a:r>
            <a:r>
              <a:rPr lang="en-US" altLang="zh-TW" dirty="0" err="1"/>
              <a:t>onDraw</a:t>
            </a:r>
            <a:r>
              <a:rPr lang="en-US" altLang="zh-TW" dirty="0"/>
              <a:t>()</a:t>
            </a:r>
            <a:r>
              <a:rPr lang="zh-TW" altLang="en-US" dirty="0"/>
              <a:t>這三個方法</a:t>
            </a:r>
            <a:r>
              <a:rPr lang="en-US" altLang="zh-TW" dirty="0"/>
              <a:t>.</a:t>
            </a:r>
          </a:p>
          <a:p>
            <a:r>
              <a:rPr lang="zh-TW" altLang="en-US" dirty="0"/>
              <a:t>這三個方法分別在</a:t>
            </a:r>
            <a:r>
              <a:rPr lang="en-US" altLang="zh-TW" dirty="0"/>
              <a:t>measure(),layout(),draw()</a:t>
            </a:r>
            <a:r>
              <a:rPr lang="zh-TW" altLang="en-US" dirty="0"/>
              <a:t>被呼叫</a:t>
            </a:r>
            <a:r>
              <a:rPr lang="en-US" dirty="0"/>
              <a:t>  </a:t>
            </a:r>
          </a:p>
          <a:p>
            <a:r>
              <a:rPr lang="zh-TW" altLang="en-US" dirty="0"/>
              <a:t>最複雜的就是</a:t>
            </a:r>
            <a:r>
              <a:rPr lang="en-US" altLang="zh-TW" dirty="0"/>
              <a:t>Measure</a:t>
            </a:r>
            <a:r>
              <a:rPr lang="zh-TW" altLang="en-US" dirty="0"/>
              <a:t>的過程</a:t>
            </a:r>
            <a:r>
              <a:rPr lang="en-US" altLang="zh-TW" dirty="0"/>
              <a:t>,</a:t>
            </a:r>
            <a:r>
              <a:rPr lang="zh-TW" altLang="en-US" dirty="0"/>
              <a:t> 既要測量</a:t>
            </a:r>
            <a:r>
              <a:rPr lang="en-US" altLang="zh-TW" dirty="0"/>
              <a:t>View,</a:t>
            </a:r>
            <a:r>
              <a:rPr lang="zh-TW" altLang="en-US" dirty="0"/>
              <a:t> 也要測量</a:t>
            </a:r>
            <a:r>
              <a:rPr lang="en-US" altLang="zh-TW" dirty="0"/>
              <a:t>View Group</a:t>
            </a:r>
          </a:p>
          <a:p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941407" y="714735"/>
            <a:ext cx="1722771" cy="5509318"/>
            <a:chOff x="941407" y="714735"/>
            <a:chExt cx="1722771" cy="550931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714735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View</a:t>
              </a:r>
            </a:p>
            <a:p>
              <a:pPr algn="ctr"/>
              <a:r>
                <a:rPr lang="ja-JP" altLang="en-US" dirty="0"/>
                <a:t>繪製流程</a:t>
              </a: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941407" y="1885244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Measure</a:t>
              </a:r>
              <a:endParaRPr lang="zh-TW" alt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41407" y="3097032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Layout</a:t>
              </a:r>
              <a:endParaRPr lang="zh-TW" alt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941407" y="4261555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Draw</a:t>
              </a:r>
              <a:endParaRPr lang="zh-TW" altLang="en-US" dirty="0"/>
            </a:p>
          </p:txBody>
        </p:sp>
        <p:cxnSp>
          <p:nvCxnSpPr>
            <p:cNvPr id="7" name="Straight Arrow Connector 6"/>
            <p:cNvCxnSpPr>
              <a:stCxn id="10" idx="4"/>
              <a:endCxn id="3" idx="0"/>
            </p:cNvCxnSpPr>
            <p:nvPr/>
          </p:nvCxnSpPr>
          <p:spPr>
            <a:xfrm>
              <a:off x="1802789" y="1512710"/>
              <a:ext cx="4" cy="3725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3" idx="2"/>
              <a:endCxn id="8" idx="0"/>
            </p:cNvCxnSpPr>
            <p:nvPr/>
          </p:nvCxnSpPr>
          <p:spPr>
            <a:xfrm>
              <a:off x="1802793" y="2698044"/>
              <a:ext cx="0" cy="398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2"/>
              <a:endCxn id="11" idx="0"/>
            </p:cNvCxnSpPr>
            <p:nvPr/>
          </p:nvCxnSpPr>
          <p:spPr>
            <a:xfrm>
              <a:off x="1802793" y="3909832"/>
              <a:ext cx="0" cy="351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2"/>
              <a:endCxn id="21" idx="0"/>
            </p:cNvCxnSpPr>
            <p:nvPr/>
          </p:nvCxnSpPr>
          <p:spPr>
            <a:xfrm flipH="1">
              <a:off x="1802789" y="5074355"/>
              <a:ext cx="4" cy="351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5426078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End</a:t>
              </a:r>
              <a:endParaRPr lang="ja-JP" altLang="en-US" dirty="0"/>
            </a:p>
          </p:txBody>
        </p:sp>
      </p:grpSp>
      <p:pic>
        <p:nvPicPr>
          <p:cNvPr id="26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75"/>
          <a:stretch/>
        </p:blipFill>
        <p:spPr bwMode="auto">
          <a:xfrm>
            <a:off x="3744737" y="3288947"/>
            <a:ext cx="6079242" cy="316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6669B-220F-4769-B1DB-5C25615B7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400" b="1" smtClean="0"/>
              <a:t>12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3997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112659" y="25026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/>
              <a:t>onMeasure</a:t>
            </a:r>
            <a:r>
              <a:rPr lang="en-US" altLang="zh-TW" dirty="0"/>
              <a:t>() receives the its own </a:t>
            </a:r>
            <a:r>
              <a:rPr lang="en-US" altLang="zh-TW" dirty="0" err="1"/>
              <a:t>MeasureSpec</a:t>
            </a:r>
            <a:r>
              <a:rPr lang="en-US" altLang="zh-TW" dirty="0"/>
              <a:t> calculated by and passed from its parent </a:t>
            </a:r>
            <a:r>
              <a:rPr lang="en-US" altLang="zh-TW" dirty="0" err="1"/>
              <a:t>ViewGroup</a:t>
            </a:r>
            <a:endParaRPr lang="zh-TW" altLang="en-US" dirty="0"/>
          </a:p>
        </p:txBody>
      </p:sp>
      <p:pic>
        <p:nvPicPr>
          <p:cNvPr id="2053" name="Picture 5" descr="https://pic3.zhimg.com/80/v2-89cb1e9f2bb019644c9bc9634ba6acb3_720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510" y="818835"/>
            <a:ext cx="2852213" cy="564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4"/>
          <a:stretch/>
        </p:blipFill>
        <p:spPr bwMode="auto">
          <a:xfrm>
            <a:off x="2133425" y="1252987"/>
            <a:ext cx="7937204" cy="10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12659" y="3176880"/>
            <a:ext cx="6885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Android</a:t>
            </a:r>
            <a:r>
              <a:rPr lang="zh-TW" altLang="en-US" dirty="0"/>
              <a:t>自己定義的測量規格： </a:t>
            </a:r>
            <a:r>
              <a:rPr lang="en-US" altLang="zh-TW" dirty="0" err="1"/>
              <a:t>MeasureSpec</a:t>
            </a:r>
            <a:r>
              <a:rPr lang="zh-TW" altLang="en-US" dirty="0"/>
              <a:t>  </a:t>
            </a:r>
            <a:r>
              <a:rPr lang="en-US" altLang="zh-TW" dirty="0"/>
              <a:t>(</a:t>
            </a:r>
            <a:r>
              <a:rPr lang="zh-TW" altLang="en-US" dirty="0"/>
              <a:t>包含</a:t>
            </a:r>
            <a:r>
              <a:rPr lang="en-US" altLang="zh-TW" dirty="0"/>
              <a:t>Mode </a:t>
            </a:r>
            <a:r>
              <a:rPr lang="zh-TW" altLang="en-US" dirty="0"/>
              <a:t>跟</a:t>
            </a:r>
            <a:r>
              <a:rPr lang="en-US" altLang="zh-TW" dirty="0"/>
              <a:t>Size) 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  </a:t>
            </a:r>
            <a:r>
              <a:rPr lang="zh-TW" altLang="en-US" dirty="0"/>
              <a:t> 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075747" y="3880694"/>
            <a:ext cx="6620576" cy="427167"/>
            <a:chOff x="320061" y="3351371"/>
            <a:chExt cx="7040294" cy="501847"/>
          </a:xfrm>
        </p:grpSpPr>
        <p:sp>
          <p:nvSpPr>
            <p:cNvPr id="5" name="TextBox 4"/>
            <p:cNvSpPr txBox="1"/>
            <p:nvPr/>
          </p:nvSpPr>
          <p:spPr>
            <a:xfrm>
              <a:off x="320061" y="3385343"/>
              <a:ext cx="6581422" cy="43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Int </a:t>
              </a:r>
              <a:r>
                <a:rPr lang="en-US" altLang="zh-TW" dirty="0" err="1"/>
                <a:t>MeasureSpec</a:t>
              </a:r>
              <a:r>
                <a:rPr lang="en-US" altLang="zh-TW" dirty="0"/>
                <a:t>:   			</a:t>
              </a:r>
              <a:endParaRPr lang="zh-TW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099733" y="3351371"/>
              <a:ext cx="5260622" cy="501847"/>
              <a:chOff x="2449689" y="3890113"/>
              <a:chExt cx="5260622" cy="244143"/>
            </a:xfrm>
          </p:grpSpPr>
          <p:sp>
            <p:nvSpPr>
              <p:cNvPr id="8" name="Half Frame 7"/>
              <p:cNvSpPr/>
              <p:nvPr/>
            </p:nvSpPr>
            <p:spPr>
              <a:xfrm>
                <a:off x="3194472" y="3898308"/>
                <a:ext cx="282505" cy="235948"/>
              </a:xfrm>
              <a:prstGeom prst="halfFrame">
                <a:avLst>
                  <a:gd name="adj1" fmla="val 9357"/>
                  <a:gd name="adj2" fmla="val 1198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Frame 5"/>
              <p:cNvSpPr/>
              <p:nvPr/>
            </p:nvSpPr>
            <p:spPr>
              <a:xfrm>
                <a:off x="2449689" y="3890113"/>
                <a:ext cx="5260622" cy="244143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dirty="0">
                    <a:solidFill>
                      <a:schemeClr val="tx1"/>
                    </a:solidFill>
                  </a:rPr>
                  <a:t>Mode                                                   Size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4" name="Straight Arrow Connector 13"/>
          <p:cNvCxnSpPr/>
          <p:nvPr/>
        </p:nvCxnSpPr>
        <p:spPr>
          <a:xfrm>
            <a:off x="9437510" y="3966328"/>
            <a:ext cx="508000" cy="0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3" y="6576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onMeasure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82060" y="1252987"/>
            <a:ext cx="1506080" cy="5076373"/>
            <a:chOff x="932320" y="576310"/>
            <a:chExt cx="1731858" cy="5662908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576310"/>
              <a:ext cx="1553437" cy="93640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View</a:t>
              </a:r>
            </a:p>
            <a:p>
              <a:pPr algn="ctr"/>
              <a:r>
                <a:rPr lang="ja-JP" altLang="en-US" dirty="0">
                  <a:cs typeface="Calibri"/>
                </a:rPr>
                <a:t>繪製流程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941407" y="1885244"/>
              <a:ext cx="1722771" cy="812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Measure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932320" y="3081867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Layout</a:t>
              </a:r>
              <a:endParaRPr lang="zh-TW" alt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941407" y="4261555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Draw</a:t>
              </a:r>
              <a:endParaRPr lang="zh-TW" altLang="en-US" dirty="0"/>
            </a:p>
          </p:txBody>
        </p:sp>
        <p:cxnSp>
          <p:nvCxnSpPr>
            <p:cNvPr id="26" name="Straight Arrow Connector 25"/>
            <p:cNvCxnSpPr>
              <a:stCxn id="22" idx="4"/>
              <a:endCxn id="23" idx="0"/>
            </p:cNvCxnSpPr>
            <p:nvPr/>
          </p:nvCxnSpPr>
          <p:spPr>
            <a:xfrm>
              <a:off x="1802789" y="1512711"/>
              <a:ext cx="3" cy="3725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3" idx="2"/>
              <a:endCxn id="24" idx="0"/>
            </p:cNvCxnSpPr>
            <p:nvPr/>
          </p:nvCxnSpPr>
          <p:spPr>
            <a:xfrm flipH="1">
              <a:off x="1793706" y="2698044"/>
              <a:ext cx="9087" cy="383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4" idx="2"/>
              <a:endCxn id="25" idx="0"/>
            </p:cNvCxnSpPr>
            <p:nvPr/>
          </p:nvCxnSpPr>
          <p:spPr>
            <a:xfrm>
              <a:off x="1793706" y="3894667"/>
              <a:ext cx="9087" cy="366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5" idx="2"/>
              <a:endCxn id="30" idx="0"/>
            </p:cNvCxnSpPr>
            <p:nvPr/>
          </p:nvCxnSpPr>
          <p:spPr>
            <a:xfrm flipH="1">
              <a:off x="1802789" y="5074354"/>
              <a:ext cx="3" cy="366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5441243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ea typeface="ＭＳ Ｐゴシック"/>
                  <a:cs typeface="Calibri"/>
                </a:rPr>
                <a:t>End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</p:grpSp>
      <p:sp>
        <p:nvSpPr>
          <p:cNvPr id="19" name="Donut 18"/>
          <p:cNvSpPr/>
          <p:nvPr/>
        </p:nvSpPr>
        <p:spPr>
          <a:xfrm>
            <a:off x="4448795" y="1094853"/>
            <a:ext cx="2076183" cy="564444"/>
          </a:xfrm>
          <a:prstGeom prst="donut">
            <a:avLst>
              <a:gd name="adj" fmla="val 5468"/>
            </a:avLst>
          </a:prstGeom>
          <a:solidFill>
            <a:srgbClr val="FF6699"/>
          </a:soli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4" name="Donut 33"/>
          <p:cNvSpPr/>
          <p:nvPr/>
        </p:nvSpPr>
        <p:spPr>
          <a:xfrm>
            <a:off x="6384800" y="1094853"/>
            <a:ext cx="2076183" cy="564444"/>
          </a:xfrm>
          <a:prstGeom prst="donut">
            <a:avLst>
              <a:gd name="adj" fmla="val 5468"/>
            </a:avLst>
          </a:prstGeom>
          <a:solidFill>
            <a:srgbClr val="FF6699"/>
          </a:soli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86895" y="454353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A </a:t>
            </a:r>
            <a:r>
              <a:rPr lang="en-US" altLang="zh-TW" dirty="0" err="1"/>
              <a:t>MeasureSpec</a:t>
            </a:r>
            <a:r>
              <a:rPr lang="en-US" altLang="zh-TW" dirty="0"/>
              <a:t> is comprised of a mode(2bits) and a size(30 bits) .</a:t>
            </a:r>
            <a:endParaRPr lang="zh-TW" alt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FB9E121-D421-4271-8A48-15595637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4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/>
      <p:bldP spid="19" grpId="0" animBg="1"/>
      <p:bldP spid="34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148" y="173214"/>
            <a:ext cx="10515600" cy="1325563"/>
          </a:xfrm>
        </p:spPr>
        <p:txBody>
          <a:bodyPr/>
          <a:lstStyle/>
          <a:p>
            <a:r>
              <a:rPr lang="en-US" altLang="zh-TW" dirty="0"/>
              <a:t>  Mode of </a:t>
            </a:r>
            <a:r>
              <a:rPr lang="en-US" altLang="zh-TW" dirty="0" err="1"/>
              <a:t>MeasureSpec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873108"/>
            <a:ext cx="10515600" cy="4351338"/>
          </a:xfrm>
        </p:spPr>
        <p:txBody>
          <a:bodyPr/>
          <a:lstStyle/>
          <a:p>
            <a:r>
              <a:rPr lang="en-US" altLang="zh-TW" dirty="0" err="1"/>
              <a:t>MeasureSpec</a:t>
            </a:r>
            <a:r>
              <a:rPr lang="zh-TW" altLang="en-US" dirty="0"/>
              <a:t>其實是</a:t>
            </a:r>
            <a:r>
              <a:rPr lang="en-US" altLang="zh-TW" dirty="0"/>
              <a:t>Parent </a:t>
            </a:r>
            <a:r>
              <a:rPr lang="en-US" altLang="zh-TW" dirty="0" err="1"/>
              <a:t>ViewGroup</a:t>
            </a:r>
            <a:r>
              <a:rPr lang="en-US" altLang="zh-TW" dirty="0"/>
              <a:t> </a:t>
            </a:r>
            <a:r>
              <a:rPr lang="zh-TW" altLang="en-US" dirty="0"/>
              <a:t>傳遞給</a:t>
            </a:r>
            <a:r>
              <a:rPr lang="en-US" altLang="zh-TW" dirty="0"/>
              <a:t>Child view</a:t>
            </a:r>
            <a:r>
              <a:rPr lang="zh-TW" altLang="en-US" dirty="0"/>
              <a:t>的佈局要求</a:t>
            </a:r>
            <a:endParaRPr lang="en-US" altLang="zh-TW" dirty="0"/>
          </a:p>
          <a:p>
            <a:r>
              <a:rPr lang="en-US" altLang="zh-TW" dirty="0"/>
              <a:t>3 types of modes:</a:t>
            </a:r>
            <a:endParaRPr lang="zh-TW" altLang="en-US" dirty="0"/>
          </a:p>
        </p:txBody>
      </p:sp>
      <p:pic>
        <p:nvPicPr>
          <p:cNvPr id="8194" name="Picture 2" descr="Android View繪製流程看這篇就夠了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332" y="3134689"/>
            <a:ext cx="5794049" cy="233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381" y="3162630"/>
            <a:ext cx="44365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未指定尺寸模式。父佈局沒有對子</a:t>
            </a:r>
            <a:r>
              <a:rPr lang="en-US" altLang="zh-TW" dirty="0"/>
              <a:t>view</a:t>
            </a:r>
            <a:r>
              <a:rPr lang="zh-TW" altLang="en-US" dirty="0"/>
              <a:t>強加任何限制。它可以是任意想要的尺寸。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381" y="4005800"/>
            <a:ext cx="50348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精確值模式。父佈局決定了子</a:t>
            </a:r>
            <a:r>
              <a:rPr lang="en-US" altLang="zh-TW" dirty="0"/>
              <a:t>view</a:t>
            </a:r>
            <a:r>
              <a:rPr lang="zh-TW" altLang="en-US" dirty="0"/>
              <a:t>的準確尺寸。子</a:t>
            </a:r>
            <a:r>
              <a:rPr lang="en-US" altLang="zh-TW" dirty="0"/>
              <a:t>view</a:t>
            </a:r>
            <a:r>
              <a:rPr lang="zh-TW" altLang="en-US" dirty="0"/>
              <a:t>無論想設定多大的值，都將限定在那個邊界內。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381" y="4929130"/>
            <a:ext cx="4776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最大值模式。子</a:t>
            </a:r>
            <a:r>
              <a:rPr lang="en-US" altLang="zh-TW" dirty="0"/>
              <a:t>view</a:t>
            </a:r>
            <a:r>
              <a:rPr lang="zh-TW" altLang="en-US" dirty="0"/>
              <a:t>可以一直大到指定的值。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2060" y="1377075"/>
            <a:ext cx="1506080" cy="4952285"/>
            <a:chOff x="932320" y="714735"/>
            <a:chExt cx="1731858" cy="552448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714735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View</a:t>
              </a:r>
            </a:p>
            <a:p>
              <a:pPr algn="ctr"/>
              <a:r>
                <a:rPr lang="ja-JP" altLang="en-US" dirty="0">
                  <a:cs typeface="Calibri"/>
                </a:rPr>
                <a:t>繪製流程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941407" y="1885244"/>
              <a:ext cx="1722771" cy="812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Measure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932320" y="3081867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Layout</a:t>
              </a:r>
              <a:endParaRPr lang="zh-TW" alt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41407" y="4261555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Draw</a:t>
              </a:r>
              <a:endParaRPr lang="zh-TW" altLang="en-US" dirty="0"/>
            </a:p>
          </p:txBody>
        </p:sp>
        <p:cxnSp>
          <p:nvCxnSpPr>
            <p:cNvPr id="14" name="Straight Arrow Connector 13"/>
            <p:cNvCxnSpPr>
              <a:stCxn id="10" idx="4"/>
              <a:endCxn id="11" idx="0"/>
            </p:cNvCxnSpPr>
            <p:nvPr/>
          </p:nvCxnSpPr>
          <p:spPr>
            <a:xfrm>
              <a:off x="1802789" y="1512710"/>
              <a:ext cx="4" cy="3725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2"/>
              <a:endCxn id="12" idx="0"/>
            </p:cNvCxnSpPr>
            <p:nvPr/>
          </p:nvCxnSpPr>
          <p:spPr>
            <a:xfrm flipH="1">
              <a:off x="1793706" y="2698044"/>
              <a:ext cx="9087" cy="383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2"/>
              <a:endCxn id="13" idx="0"/>
            </p:cNvCxnSpPr>
            <p:nvPr/>
          </p:nvCxnSpPr>
          <p:spPr>
            <a:xfrm>
              <a:off x="1793706" y="3894667"/>
              <a:ext cx="9087" cy="366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2"/>
              <a:endCxn id="18" idx="0"/>
            </p:cNvCxnSpPr>
            <p:nvPr/>
          </p:nvCxnSpPr>
          <p:spPr>
            <a:xfrm flipH="1">
              <a:off x="1802789" y="5074354"/>
              <a:ext cx="3" cy="366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5441243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ea typeface="ＭＳ Ｐゴシック"/>
                  <a:cs typeface="Calibri"/>
                </a:rPr>
                <a:t>End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5C61EF3-AC4E-4C84-B331-25AA2D067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4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237089" cy="1325563"/>
          </a:xfrm>
        </p:spPr>
        <p:txBody>
          <a:bodyPr/>
          <a:lstStyle/>
          <a:p>
            <a:r>
              <a:rPr lang="en-US" altLang="zh-TW" dirty="0" err="1"/>
              <a:t>MeasureSpec</a:t>
            </a:r>
            <a:endParaRPr lang="zh-TW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2060" y="1377075"/>
            <a:ext cx="1506080" cy="5010751"/>
            <a:chOff x="932320" y="714735"/>
            <a:chExt cx="1731858" cy="558970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714735"/>
              <a:ext cx="1553437" cy="79797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View</a:t>
              </a:r>
            </a:p>
            <a:p>
              <a:pPr algn="ctr"/>
              <a:r>
                <a:rPr lang="ja-JP" altLang="en-US" dirty="0">
                  <a:cs typeface="Calibri"/>
                </a:rPr>
                <a:t>繪製流程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41407" y="1885244"/>
              <a:ext cx="1722771" cy="812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Measure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32320" y="3081867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Layout</a:t>
              </a:r>
              <a:endParaRPr lang="zh-TW" alt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41407" y="4261555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Draw</a:t>
              </a:r>
              <a:endParaRPr lang="zh-TW" altLang="en-US" dirty="0"/>
            </a:p>
          </p:txBody>
        </p:sp>
        <p:cxnSp>
          <p:nvCxnSpPr>
            <p:cNvPr id="9" name="Straight Arrow Connector 8"/>
            <p:cNvCxnSpPr>
              <a:stCxn id="5" idx="4"/>
              <a:endCxn id="6" idx="0"/>
            </p:cNvCxnSpPr>
            <p:nvPr/>
          </p:nvCxnSpPr>
          <p:spPr>
            <a:xfrm>
              <a:off x="1802789" y="1512710"/>
              <a:ext cx="4" cy="3725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7" idx="0"/>
            </p:cNvCxnSpPr>
            <p:nvPr/>
          </p:nvCxnSpPr>
          <p:spPr>
            <a:xfrm flipH="1">
              <a:off x="1793706" y="2698044"/>
              <a:ext cx="9087" cy="383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2"/>
              <a:endCxn id="8" idx="0"/>
            </p:cNvCxnSpPr>
            <p:nvPr/>
          </p:nvCxnSpPr>
          <p:spPr>
            <a:xfrm>
              <a:off x="1793706" y="3894667"/>
              <a:ext cx="9087" cy="366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2"/>
              <a:endCxn id="13" idx="0"/>
            </p:cNvCxnSpPr>
            <p:nvPr/>
          </p:nvCxnSpPr>
          <p:spPr>
            <a:xfrm flipH="1">
              <a:off x="1802789" y="5074354"/>
              <a:ext cx="3" cy="4321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5506464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ea typeface="ＭＳ Ｐゴシック"/>
                  <a:cs typeface="Calibri"/>
                </a:rPr>
                <a:t>End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</p:grp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349023" y="1734737"/>
            <a:ext cx="10515600" cy="4351338"/>
          </a:xfrm>
        </p:spPr>
        <p:txBody>
          <a:bodyPr/>
          <a:lstStyle/>
          <a:p>
            <a:pPr lvl="1"/>
            <a:r>
              <a:rPr lang="en-US" altLang="zh-TW" dirty="0"/>
              <a:t>A Utility Class</a:t>
            </a:r>
          </a:p>
          <a:p>
            <a:pPr lvl="1"/>
            <a:r>
              <a:rPr lang="en-US" altLang="zh-TW" dirty="0"/>
              <a:t>Help us compose and</a:t>
            </a:r>
          </a:p>
          <a:p>
            <a:pPr marL="457200" lvl="1" indent="0">
              <a:buNone/>
            </a:pPr>
            <a:r>
              <a:rPr lang="en-US" altLang="zh-TW" dirty="0"/>
              <a:t>decompose the</a:t>
            </a:r>
          </a:p>
          <a:p>
            <a:pPr marL="457200" lvl="1" indent="0">
              <a:buNone/>
            </a:pPr>
            <a:r>
              <a:rPr lang="en-US" altLang="zh-TW" dirty="0" err="1"/>
              <a:t>MeasureSpec</a:t>
            </a:r>
            <a:r>
              <a:rPr lang="en-US" altLang="zh-TW" dirty="0"/>
              <a:t> we use in </a:t>
            </a:r>
          </a:p>
          <a:p>
            <a:pPr marL="457200" lvl="1" indent="0">
              <a:buNone/>
            </a:pPr>
            <a:r>
              <a:rPr lang="en-US" altLang="zh-TW" dirty="0" err="1"/>
              <a:t>onMeasure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/>
              <a:t>The value of </a:t>
            </a:r>
          </a:p>
          <a:p>
            <a:pPr marL="457200" lvl="1" indent="0">
              <a:buNone/>
            </a:pPr>
            <a:r>
              <a:rPr lang="en-US" altLang="zh-TW" dirty="0" err="1"/>
              <a:t>MeasureSpec</a:t>
            </a:r>
            <a:r>
              <a:rPr lang="en-US" altLang="zh-TW" dirty="0"/>
              <a:t> is still </a:t>
            </a:r>
          </a:p>
          <a:p>
            <a:pPr marL="457200" lvl="1" indent="0">
              <a:buNone/>
            </a:pPr>
            <a:r>
              <a:rPr lang="en-US" altLang="zh-TW" dirty="0"/>
              <a:t>an Integer</a:t>
            </a:r>
          </a:p>
          <a:p>
            <a:pPr marL="457200" lvl="1" indent="0">
              <a:buNone/>
            </a:pPr>
            <a:endParaRPr lang="en-US" altLang="zh-TW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9"/>
          <a:stretch/>
        </p:blipFill>
        <p:spPr bwMode="auto">
          <a:xfrm>
            <a:off x="4940125" y="0"/>
            <a:ext cx="7251875" cy="682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Oval Callout 17"/>
          <p:cNvSpPr/>
          <p:nvPr/>
        </p:nvSpPr>
        <p:spPr>
          <a:xfrm>
            <a:off x="10442222" y="1734737"/>
            <a:ext cx="1749778" cy="691612"/>
          </a:xfrm>
          <a:prstGeom prst="wedgeEllipseCallout">
            <a:avLst>
              <a:gd name="adj1" fmla="val -94237"/>
              <a:gd name="adj2" fmla="val -9944"/>
            </a:avLst>
          </a:prstGeom>
          <a:solidFill>
            <a:schemeClr val="bg1"/>
          </a:soli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SpecMode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07D3558-6F76-4E0E-ACFF-6617B781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2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mg-blog.csdn.net/20160311104239934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84"/>
          <a:stretch/>
        </p:blipFill>
        <p:spPr bwMode="auto">
          <a:xfrm>
            <a:off x="1036105" y="3093157"/>
            <a:ext cx="8452700" cy="376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Purpose of </a:t>
            </a:r>
            <a:r>
              <a:rPr lang="en-US" altLang="zh-TW" dirty="0" err="1"/>
              <a:t>MeasureSpec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217" y="166758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Child View</a:t>
            </a:r>
            <a:r>
              <a:rPr lang="zh-TW" altLang="en-US" sz="2400" dirty="0"/>
              <a:t>的大小受限於</a:t>
            </a:r>
            <a:r>
              <a:rPr lang="en-US" altLang="zh-TW" sz="2400" dirty="0"/>
              <a:t>Parent </a:t>
            </a:r>
            <a:r>
              <a:rPr lang="en-US" altLang="zh-TW" sz="2400" dirty="0" err="1"/>
              <a:t>ViewGroup</a:t>
            </a:r>
            <a:r>
              <a:rPr lang="zh-TW" altLang="en-US" sz="2400" dirty="0"/>
              <a:t>的大小</a:t>
            </a:r>
            <a:r>
              <a:rPr lang="en-US" altLang="zh-TW" sz="2400" dirty="0"/>
              <a:t>, Parent </a:t>
            </a:r>
            <a:r>
              <a:rPr lang="en-US" altLang="zh-TW" sz="2400" dirty="0" err="1"/>
              <a:t>ViewGroup</a:t>
            </a:r>
            <a:r>
              <a:rPr lang="zh-TW" altLang="en-US" sz="2400" dirty="0"/>
              <a:t>會將自己的限制傳遞下去</a:t>
            </a:r>
            <a:endParaRPr lang="en-US" altLang="zh-TW" sz="2400" dirty="0"/>
          </a:p>
          <a:p>
            <a:r>
              <a:rPr lang="en-US" altLang="zh-TW" sz="2400" dirty="0" err="1"/>
              <a:t>ParentViewGroup</a:t>
            </a:r>
            <a:r>
              <a:rPr lang="en-US" altLang="zh-TW" sz="2400" dirty="0"/>
              <a:t> </a:t>
            </a:r>
            <a:r>
              <a:rPr lang="zh-TW" altLang="en-US" sz="2400" dirty="0"/>
              <a:t>根據自己的</a:t>
            </a:r>
            <a:r>
              <a:rPr lang="en-US" altLang="zh-TW" sz="2400" dirty="0" err="1"/>
              <a:t>MeasureSpec</a:t>
            </a:r>
            <a:r>
              <a:rPr lang="zh-TW" altLang="en-US" sz="2400" dirty="0"/>
              <a:t>和</a:t>
            </a:r>
            <a:r>
              <a:rPr lang="en-US" altLang="zh-TW" sz="2400" dirty="0"/>
              <a:t>Child View</a:t>
            </a:r>
            <a:r>
              <a:rPr lang="zh-TW" altLang="en-US" sz="2400" dirty="0"/>
              <a:t>的</a:t>
            </a:r>
            <a:r>
              <a:rPr lang="en-US" altLang="zh-TW" sz="2400" dirty="0" err="1"/>
              <a:t>Layour</a:t>
            </a:r>
            <a:r>
              <a:rPr lang="en-US" altLang="zh-TW" sz="2400" dirty="0"/>
              <a:t> Parameters</a:t>
            </a:r>
            <a:r>
              <a:rPr lang="zh-TW" altLang="en-US" sz="2400" dirty="0"/>
              <a:t> 算出子</a:t>
            </a:r>
            <a:r>
              <a:rPr lang="en-US" altLang="zh-TW" sz="2400" dirty="0"/>
              <a:t>View</a:t>
            </a:r>
            <a:r>
              <a:rPr lang="zh-TW" altLang="en-US" sz="2400" dirty="0"/>
              <a:t>的</a:t>
            </a:r>
            <a:r>
              <a:rPr lang="en-US" altLang="zh-TW" sz="2400" dirty="0" err="1"/>
              <a:t>MeasureSpec</a:t>
            </a:r>
            <a:r>
              <a:rPr lang="zh-TW" altLang="en-US" sz="2400" dirty="0"/>
              <a:t>。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AA0E-D6CB-44EE-B87B-941F28B9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3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https://pic3.zhimg.com/80/v2-89cb1e9f2bb019644c9bc9634ba6acb3_720w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45"/>
          <a:stretch/>
        </p:blipFill>
        <p:spPr bwMode="auto">
          <a:xfrm>
            <a:off x="9332327" y="1351222"/>
            <a:ext cx="2317807" cy="550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273" y="402585"/>
            <a:ext cx="5778519" cy="1830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740" y="2175265"/>
            <a:ext cx="5778519" cy="2115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238" y="4227645"/>
            <a:ext cx="6581629" cy="2461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 rot="21295063">
            <a:off x="6671734" y="792542"/>
            <a:ext cx="2822222" cy="162690"/>
          </a:xfrm>
          <a:prstGeom prst="rightArrow">
            <a:avLst/>
          </a:prstGeom>
          <a:solidFill>
            <a:srgbClr val="FFCC00"/>
          </a:soli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9629423" y="532900"/>
            <a:ext cx="2020711" cy="945010"/>
            <a:chOff x="9629423" y="532900"/>
            <a:chExt cx="2020711" cy="945010"/>
          </a:xfrm>
        </p:grpSpPr>
        <p:sp>
          <p:nvSpPr>
            <p:cNvPr id="6" name="Rectangle 5"/>
            <p:cNvSpPr/>
            <p:nvPr/>
          </p:nvSpPr>
          <p:spPr>
            <a:xfrm>
              <a:off x="9629423" y="532900"/>
              <a:ext cx="2020711" cy="3838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accent5">
                      <a:lumMod val="75000"/>
                    </a:schemeClr>
                  </a:solidFill>
                </a:rPr>
                <a:t>父</a:t>
              </a:r>
              <a:r>
                <a:rPr lang="en-US" altLang="zh-TW" sz="1600" b="1" dirty="0" err="1">
                  <a:solidFill>
                    <a:schemeClr val="accent5">
                      <a:lumMod val="75000"/>
                    </a:schemeClr>
                  </a:solidFill>
                </a:rPr>
                <a:t>View#OnMeasure</a:t>
              </a:r>
              <a:endParaRPr lang="zh-TW" altLang="en-US" sz="16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10639778" y="916722"/>
              <a:ext cx="0" cy="561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ight Arrow 24"/>
          <p:cNvSpPr/>
          <p:nvPr/>
        </p:nvSpPr>
        <p:spPr>
          <a:xfrm rot="20392662">
            <a:off x="6478358" y="2270598"/>
            <a:ext cx="3608440" cy="162227"/>
          </a:xfrm>
          <a:prstGeom prst="rightArrow">
            <a:avLst/>
          </a:prstGeom>
          <a:solidFill>
            <a:srgbClr val="FFCC00"/>
          </a:soli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Right Arrow 25"/>
          <p:cNvSpPr/>
          <p:nvPr/>
        </p:nvSpPr>
        <p:spPr>
          <a:xfrm rot="19770806" flipV="1">
            <a:off x="6201758" y="3484419"/>
            <a:ext cx="4209193" cy="139865"/>
          </a:xfrm>
          <a:prstGeom prst="rightArrow">
            <a:avLst/>
          </a:prstGeom>
          <a:solidFill>
            <a:srgbClr val="FFCC00"/>
          </a:soli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4436533" y="5285147"/>
            <a:ext cx="1761067" cy="1"/>
          </a:xfrm>
          <a:prstGeom prst="line">
            <a:avLst/>
          </a:prstGeom>
          <a:ln w="38100"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26905" y="5693495"/>
            <a:ext cx="1761067" cy="1"/>
          </a:xfrm>
          <a:prstGeom prst="line">
            <a:avLst/>
          </a:prstGeom>
          <a:ln w="38100"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onut 26"/>
          <p:cNvSpPr/>
          <p:nvPr/>
        </p:nvSpPr>
        <p:spPr>
          <a:xfrm>
            <a:off x="9629423" y="2643030"/>
            <a:ext cx="2020711" cy="816025"/>
          </a:xfrm>
          <a:prstGeom prst="donut">
            <a:avLst>
              <a:gd name="adj" fmla="val 6811"/>
            </a:avLst>
          </a:prstGeom>
          <a:solidFill>
            <a:srgbClr val="FF99CC"/>
          </a:soli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76890" y="3506163"/>
            <a:ext cx="4483957" cy="954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真正為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Child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算出</a:t>
            </a:r>
            <a:r>
              <a:rPr lang="en-US" altLang="zh-TW" sz="28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MeasureSpec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的地方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!!!!</a:t>
            </a:r>
            <a:endParaRPr lang="zh-TW" altLang="en-US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0" name="Group 3"/>
          <p:cNvGrpSpPr/>
          <p:nvPr/>
        </p:nvGrpSpPr>
        <p:grpSpPr>
          <a:xfrm>
            <a:off x="82060" y="1377075"/>
            <a:ext cx="1506080" cy="5010751"/>
            <a:chOff x="932320" y="714735"/>
            <a:chExt cx="1731858" cy="5589704"/>
          </a:xfrm>
        </p:grpSpPr>
        <p:sp>
          <p:nvSpPr>
            <p:cNvPr id="41" name="Oval 4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714735"/>
              <a:ext cx="1553437" cy="79797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View</a:t>
              </a:r>
            </a:p>
            <a:p>
              <a:pPr algn="ctr"/>
              <a:r>
                <a:rPr lang="ja-JP" altLang="en-US" dirty="0">
                  <a:cs typeface="Calibri"/>
                </a:rPr>
                <a:t>繪製流程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  <p:sp>
          <p:nvSpPr>
            <p:cNvPr id="42" name="Rounded Rectangle 5"/>
            <p:cNvSpPr/>
            <p:nvPr/>
          </p:nvSpPr>
          <p:spPr>
            <a:xfrm>
              <a:off x="941407" y="1885244"/>
              <a:ext cx="1722771" cy="812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Measure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Rounded Rectangle 6"/>
            <p:cNvSpPr/>
            <p:nvPr/>
          </p:nvSpPr>
          <p:spPr>
            <a:xfrm>
              <a:off x="932320" y="3081867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Layout</a:t>
              </a:r>
              <a:endParaRPr lang="zh-TW" altLang="en-US" dirty="0"/>
            </a:p>
          </p:txBody>
        </p:sp>
        <p:sp>
          <p:nvSpPr>
            <p:cNvPr id="44" name="Rounded Rectangle 7"/>
            <p:cNvSpPr/>
            <p:nvPr/>
          </p:nvSpPr>
          <p:spPr>
            <a:xfrm>
              <a:off x="941407" y="4261555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Draw</a:t>
              </a:r>
              <a:endParaRPr lang="zh-TW" altLang="en-US" dirty="0"/>
            </a:p>
          </p:txBody>
        </p:sp>
        <p:cxnSp>
          <p:nvCxnSpPr>
            <p:cNvPr id="45" name="Straight Arrow Connector 8"/>
            <p:cNvCxnSpPr>
              <a:stCxn id="41" idx="4"/>
              <a:endCxn id="42" idx="0"/>
            </p:cNvCxnSpPr>
            <p:nvPr/>
          </p:nvCxnSpPr>
          <p:spPr>
            <a:xfrm>
              <a:off x="1802789" y="1512710"/>
              <a:ext cx="4" cy="3725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9"/>
            <p:cNvCxnSpPr>
              <a:stCxn id="42" idx="2"/>
              <a:endCxn id="43" idx="0"/>
            </p:cNvCxnSpPr>
            <p:nvPr/>
          </p:nvCxnSpPr>
          <p:spPr>
            <a:xfrm flipH="1">
              <a:off x="1793706" y="2698044"/>
              <a:ext cx="9087" cy="383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10"/>
            <p:cNvCxnSpPr>
              <a:stCxn id="43" idx="2"/>
              <a:endCxn id="44" idx="0"/>
            </p:cNvCxnSpPr>
            <p:nvPr/>
          </p:nvCxnSpPr>
          <p:spPr>
            <a:xfrm>
              <a:off x="1793706" y="3894667"/>
              <a:ext cx="9087" cy="366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11"/>
            <p:cNvCxnSpPr>
              <a:stCxn id="44" idx="2"/>
              <a:endCxn id="49" idx="0"/>
            </p:cNvCxnSpPr>
            <p:nvPr/>
          </p:nvCxnSpPr>
          <p:spPr>
            <a:xfrm flipH="1">
              <a:off x="1802789" y="5074354"/>
              <a:ext cx="3" cy="4321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12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5506464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ea typeface="ＭＳ Ｐゴシック"/>
                  <a:cs typeface="Calibri"/>
                </a:rPr>
                <a:t>End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506D3-A7DD-460B-A273-54FEC8FA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6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"/>
          <a:stretch/>
        </p:blipFill>
        <p:spPr bwMode="auto">
          <a:xfrm>
            <a:off x="214489" y="916721"/>
            <a:ext cx="6452751" cy="5822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630" y="0"/>
            <a:ext cx="5199592" cy="4050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47708" y="184666"/>
            <a:ext cx="618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真正為</a:t>
            </a:r>
            <a:r>
              <a:rPr lang="en-US" altLang="zh-TW" dirty="0"/>
              <a:t>Child</a:t>
            </a:r>
            <a:r>
              <a:rPr lang="zh-TW" altLang="en-US" dirty="0"/>
              <a:t> 算出</a:t>
            </a:r>
            <a:r>
              <a:rPr lang="en-US" altLang="zh-TW" dirty="0" err="1"/>
              <a:t>MeasureSpec</a:t>
            </a:r>
            <a:r>
              <a:rPr lang="zh-TW" altLang="en-US" dirty="0"/>
              <a:t>的地方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B9BD3-485D-469D-992F-9618F5B5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2" descr="https://img-blog.csdn.net/20160311104239934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84"/>
          <a:stretch/>
        </p:blipFill>
        <p:spPr bwMode="auto">
          <a:xfrm>
            <a:off x="5399428" y="3819541"/>
            <a:ext cx="6792572" cy="302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49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83" y="762000"/>
            <a:ext cx="7906413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onut 9"/>
          <p:cNvSpPr/>
          <p:nvPr/>
        </p:nvSpPr>
        <p:spPr>
          <a:xfrm>
            <a:off x="159983" y="6356350"/>
            <a:ext cx="6029959" cy="501650"/>
          </a:xfrm>
          <a:prstGeom prst="donut">
            <a:avLst>
              <a:gd name="adj" fmla="val 6811"/>
            </a:avLst>
          </a:prstGeom>
          <a:solidFill>
            <a:srgbClr val="FF99CC"/>
          </a:soli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96C5FA7-8D4C-4FF6-8B7B-EB699FE3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7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Review of last Course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6429" y="2278173"/>
            <a:ext cx="7816023" cy="4046427"/>
          </a:xfrm>
        </p:spPr>
        <p:txBody>
          <a:bodyPr anchor="ctr">
            <a:noAutofit/>
          </a:bodyPr>
          <a:lstStyle/>
          <a:p>
            <a:r>
              <a:rPr lang="en-US" altLang="zh-TW" sz="3200" dirty="0">
                <a:ea typeface="新細明體"/>
              </a:rPr>
              <a:t>Introduction of View</a:t>
            </a:r>
          </a:p>
          <a:p>
            <a:r>
              <a:rPr lang="en-US" altLang="zh-TW" sz="3200" dirty="0">
                <a:ea typeface="新細明體"/>
              </a:rPr>
              <a:t>Scenario of 3 types of custom view</a:t>
            </a:r>
            <a:endParaRPr lang="en-US" altLang="zh-TW" sz="3200" dirty="0">
              <a:ea typeface="新細明體"/>
              <a:cs typeface="Calibri"/>
            </a:endParaRPr>
          </a:p>
          <a:p>
            <a:r>
              <a:rPr lang="en-US" altLang="zh-TW" sz="3200" dirty="0">
                <a:ea typeface="新細明體"/>
              </a:rPr>
              <a:t>Drawing procedure of View</a:t>
            </a:r>
            <a:endParaRPr lang="en-US" altLang="zh-TW" sz="3200" dirty="0">
              <a:ea typeface="新細明體"/>
              <a:cs typeface="Calibri"/>
            </a:endParaRPr>
          </a:p>
          <a:p>
            <a:pPr lvl="2"/>
            <a:r>
              <a:rPr lang="en-US" altLang="zh-TW" sz="3200" dirty="0">
                <a:ea typeface="新細明體"/>
              </a:rPr>
              <a:t> Measure</a:t>
            </a:r>
            <a:endParaRPr lang="en-US" altLang="zh-TW" sz="3200" dirty="0">
              <a:ea typeface="新細明體"/>
              <a:cs typeface="Calibri"/>
            </a:endParaRPr>
          </a:p>
          <a:p>
            <a:pPr lvl="2"/>
            <a:r>
              <a:rPr lang="en-US" altLang="zh-TW" sz="3200" dirty="0">
                <a:ea typeface="新細明體"/>
              </a:rPr>
              <a:t> Layout</a:t>
            </a:r>
            <a:endParaRPr lang="en-US" altLang="zh-TW" sz="3200" dirty="0">
              <a:ea typeface="新細明體"/>
              <a:cs typeface="Calibri"/>
            </a:endParaRPr>
          </a:p>
          <a:p>
            <a:pPr lvl="2"/>
            <a:r>
              <a:rPr lang="en-US" altLang="zh-TW" sz="3200" dirty="0">
                <a:ea typeface="新細明體"/>
              </a:rPr>
              <a:t> Draw</a:t>
            </a:r>
            <a:endParaRPr lang="en-US" altLang="zh-TW" sz="3200" dirty="0">
              <a:ea typeface="新細明體"/>
              <a:cs typeface="Calibri"/>
            </a:endParaRPr>
          </a:p>
          <a:p>
            <a:pPr marL="0" indent="0">
              <a:buNone/>
            </a:pPr>
            <a:endParaRPr lang="zh-TW" altLang="en-US" sz="3200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6" descr="Scale Up">
            <a:extLst>
              <a:ext uri="{FF2B5EF4-FFF2-40B4-BE49-F238E27FC236}">
                <a16:creationId xmlns:a16="http://schemas.microsoft.com/office/drawing/2014/main" id="{EF70F3B7-31E9-4E2C-BE80-E64B0A4595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1154955" y="3611880"/>
            <a:ext cx="5127212" cy="2087880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1075E-AAFC-4A4F-9237-4734AC26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400" b="1" smtClean="0">
                <a:solidFill>
                  <a:schemeClr val="bg1"/>
                </a:solidFill>
              </a:rPr>
              <a:t>2</a:t>
            </a:fld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55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00E5D-3459-4A11-BFF6-E627C33DE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31" y="3217333"/>
            <a:ext cx="4367448" cy="2302266"/>
          </a:xfrm>
        </p:spPr>
        <p:txBody>
          <a:bodyPr>
            <a:normAutofit/>
          </a:bodyPr>
          <a:lstStyle/>
          <a:p>
            <a:r>
              <a:rPr lang="en-US" sz="2800" dirty="0">
                <a:cs typeface="Calibri Light"/>
              </a:rPr>
              <a:t>Child View set its own height and width by passing </a:t>
            </a:r>
            <a:r>
              <a:rPr lang="en-US" sz="2800" dirty="0" err="1">
                <a:cs typeface="Calibri Light"/>
              </a:rPr>
              <a:t>MeasureSpec</a:t>
            </a:r>
            <a:r>
              <a:rPr lang="en-US" sz="2800" dirty="0">
                <a:cs typeface="Calibri Light"/>
              </a:rPr>
              <a:t>  Measured by Parent View</a:t>
            </a:r>
            <a:endParaRPr lang="ja-JP" altLang="en-US" sz="2800" dirty="0">
              <a:ea typeface="ＭＳ Ｐゴシック"/>
              <a:cs typeface="Calibri Light"/>
            </a:endParaRPr>
          </a:p>
        </p:txBody>
      </p:sp>
      <p:pic>
        <p:nvPicPr>
          <p:cNvPr id="8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B68523C9-D75D-457D-8BEB-7879183B5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630" y="1718613"/>
            <a:ext cx="7345456" cy="1102955"/>
          </a:xfrm>
        </p:spPr>
      </p:pic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8C34DD4-3515-4A3B-82BD-A6207D99CA79}"/>
              </a:ext>
            </a:extLst>
          </p:cNvPr>
          <p:cNvCxnSpPr/>
          <p:nvPr/>
        </p:nvCxnSpPr>
        <p:spPr>
          <a:xfrm>
            <a:off x="2099735" y="2479644"/>
            <a:ext cx="3341509" cy="1076356"/>
          </a:xfrm>
          <a:prstGeom prst="bentConnector3">
            <a:avLst>
              <a:gd name="adj1" fmla="val 0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332089" y="2415822"/>
            <a:ext cx="12756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244" y="2684160"/>
            <a:ext cx="6423377" cy="417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4510613F-9947-4BFC-84F7-E32EE33C9B80}"/>
              </a:ext>
            </a:extLst>
          </p:cNvPr>
          <p:cNvSpPr txBox="1">
            <a:spLocks/>
          </p:cNvSpPr>
          <p:nvPr/>
        </p:nvSpPr>
        <p:spPr>
          <a:xfrm>
            <a:off x="475544" y="-11289"/>
            <a:ext cx="6589890" cy="1456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cs typeface="Calibri Light"/>
              </a:rPr>
              <a:t>MeasureSpec</a:t>
            </a:r>
            <a:r>
              <a:rPr lang="en-US" dirty="0">
                <a:cs typeface="Calibri Light"/>
              </a:rPr>
              <a:t> of Child View </a:t>
            </a:r>
            <a:endParaRPr lang="en-US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24423CC-D90B-4E1D-ADB3-B054F1E81090}"/>
              </a:ext>
            </a:extLst>
          </p:cNvPr>
          <p:cNvSpPr txBox="1">
            <a:spLocks/>
          </p:cNvSpPr>
          <p:nvPr/>
        </p:nvSpPr>
        <p:spPr>
          <a:xfrm flipV="1">
            <a:off x="838199" y="8557310"/>
            <a:ext cx="2503311" cy="6744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宋体"/>
                <a:cs typeface="Calibri"/>
              </a:rPr>
              <a:t>After ChildView gets its own MeasureSpec measured by ParentView, it calls OnMeasure().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>
              <a:ea typeface="宋体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B65E7-6AC1-491E-8189-F2C3E403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4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00E5D-3459-4A11-BFF6-E627C33DE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23" y="22965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Child View set its own height and width by </a:t>
            </a:r>
            <a:r>
              <a:rPr lang="en-US" dirty="0" err="1">
                <a:cs typeface="Calibri Light"/>
              </a:rPr>
              <a:t>measureSpec</a:t>
            </a:r>
            <a:r>
              <a:rPr lang="en-US" dirty="0">
                <a:cs typeface="Calibri Light"/>
              </a:rPr>
              <a:t>  measured by Parent View</a:t>
            </a:r>
            <a:endParaRPr lang="ja-JP" altLang="en-US" dirty="0">
              <a:ea typeface="ＭＳ Ｐゴシック"/>
              <a:cs typeface="Calibri Light"/>
            </a:endParaRP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C1D1C5-5B3A-4804-B331-79E7291CE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520" b="9728"/>
          <a:stretch/>
        </p:blipFill>
        <p:spPr>
          <a:xfrm>
            <a:off x="8458519" y="1532395"/>
            <a:ext cx="3238967" cy="4978400"/>
          </a:xfrm>
        </p:spPr>
      </p:pic>
      <p:pic>
        <p:nvPicPr>
          <p:cNvPr id="8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658191-22E4-4D9B-B628-6950DF3B7E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180123" y="4021595"/>
            <a:ext cx="6138439" cy="239524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D31B11-9256-493C-8EBD-EE479AF0663D}"/>
              </a:ext>
            </a:extLst>
          </p:cNvPr>
          <p:cNvCxnSpPr>
            <a:cxnSpLocks/>
          </p:cNvCxnSpPr>
          <p:nvPr/>
        </p:nvCxnSpPr>
        <p:spPr>
          <a:xfrm flipV="1">
            <a:off x="3748268" y="4850755"/>
            <a:ext cx="4145663" cy="3684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80123" y="1502569"/>
            <a:ext cx="11517364" cy="2498029"/>
            <a:chOff x="180123" y="1502569"/>
            <a:chExt cx="11517364" cy="2498029"/>
          </a:xfrm>
        </p:grpSpPr>
        <p:pic>
          <p:nvPicPr>
            <p:cNvPr id="3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9658191-22E4-4D9B-B628-6950DF3B7E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0000"/>
            <a:stretch/>
          </p:blipFill>
          <p:spPr>
            <a:xfrm>
              <a:off x="180123" y="1502569"/>
              <a:ext cx="6138439" cy="2395242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6955A70-F5EF-4ADC-850A-1CF7EDFD2CC1}"/>
                </a:ext>
              </a:extLst>
            </p:cNvPr>
            <p:cNvCxnSpPr/>
            <p:nvPr/>
          </p:nvCxnSpPr>
          <p:spPr>
            <a:xfrm flipV="1">
              <a:off x="3931535" y="2883059"/>
              <a:ext cx="4425385" cy="4070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9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DC1D1C5-5B3A-4804-B331-79E7291CEB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520" b="52604"/>
            <a:stretch/>
          </p:blipFill>
          <p:spPr>
            <a:xfrm>
              <a:off x="8458520" y="1511398"/>
              <a:ext cx="3238967" cy="2489200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 rot="21275151">
            <a:off x="1764838" y="2602575"/>
            <a:ext cx="7492779" cy="175432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5400" b="1" dirty="0" err="1">
                <a:solidFill>
                  <a:srgbClr val="FF0000"/>
                </a:solidFill>
              </a:rPr>
              <a:t>Textview</a:t>
            </a:r>
            <a:r>
              <a:rPr lang="zh-TW" altLang="en-US" sz="5400" b="1" dirty="0">
                <a:solidFill>
                  <a:srgbClr val="FF0000"/>
                </a:solidFill>
              </a:rPr>
              <a:t> </a:t>
            </a:r>
            <a:r>
              <a:rPr lang="en-US" altLang="zh-TW" sz="5400" b="1" dirty="0">
                <a:solidFill>
                  <a:srgbClr val="FF0000"/>
                </a:solidFill>
              </a:rPr>
              <a:t>class  overrides </a:t>
            </a:r>
          </a:p>
          <a:p>
            <a:r>
              <a:rPr lang="en-US" altLang="zh-TW" sz="5400" b="1" dirty="0" err="1">
                <a:solidFill>
                  <a:srgbClr val="00B050"/>
                </a:solidFill>
              </a:rPr>
              <a:t>onMeasure</a:t>
            </a:r>
            <a:r>
              <a:rPr lang="en-US" altLang="zh-TW" sz="5400" b="1" dirty="0">
                <a:solidFill>
                  <a:srgbClr val="00B050"/>
                </a:solidFill>
              </a:rPr>
              <a:t>() </a:t>
            </a:r>
            <a:r>
              <a:rPr lang="en-US" altLang="zh-TW" sz="5400" b="1" dirty="0">
                <a:solidFill>
                  <a:srgbClr val="FF0000"/>
                </a:solidFill>
              </a:rPr>
              <a:t> method!!​</a:t>
            </a:r>
            <a:endParaRPr lang="zh-TW" altLang="en-US" sz="5400" b="1" dirty="0">
              <a:solidFill>
                <a:srgbClr val="FF0000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19A6C97-939C-4E37-8B64-B81EF11C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2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76457" y="279400"/>
            <a:ext cx="10515600" cy="1325563"/>
          </a:xfrm>
        </p:spPr>
        <p:txBody>
          <a:bodyPr/>
          <a:lstStyle/>
          <a:p>
            <a:r>
              <a:rPr lang="en-US" altLang="zh-TW" dirty="0" err="1"/>
              <a:t>MeasureSpec</a:t>
            </a:r>
            <a:r>
              <a:rPr lang="en-US" altLang="zh-TW" dirty="0"/>
              <a:t> calculated by Parent View</a:t>
            </a:r>
            <a:br>
              <a:rPr lang="en-US" altLang="zh-TW" dirty="0"/>
            </a:br>
            <a:r>
              <a:rPr lang="en-US" altLang="zh-TW" dirty="0"/>
              <a:t>is only a reference</a:t>
            </a:r>
            <a:endParaRPr lang="zh-TW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4"/>
          <a:stretch/>
        </p:blipFill>
        <p:spPr bwMode="auto">
          <a:xfrm>
            <a:off x="1876457" y="1787683"/>
            <a:ext cx="8207186" cy="1002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nut 18"/>
          <p:cNvSpPr/>
          <p:nvPr/>
        </p:nvSpPr>
        <p:spPr>
          <a:xfrm>
            <a:off x="4423023" y="1604963"/>
            <a:ext cx="2076183" cy="564444"/>
          </a:xfrm>
          <a:prstGeom prst="donut">
            <a:avLst>
              <a:gd name="adj" fmla="val 5468"/>
            </a:avLst>
          </a:prstGeom>
          <a:solidFill>
            <a:srgbClr val="FF6699"/>
          </a:soli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Donut 33"/>
          <p:cNvSpPr/>
          <p:nvPr/>
        </p:nvSpPr>
        <p:spPr>
          <a:xfrm>
            <a:off x="6359028" y="1604963"/>
            <a:ext cx="2076183" cy="564444"/>
          </a:xfrm>
          <a:prstGeom prst="donut">
            <a:avLst>
              <a:gd name="adj" fmla="val 5468"/>
            </a:avLst>
          </a:prstGeom>
          <a:solidFill>
            <a:srgbClr val="FF6699"/>
          </a:soli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5969" y="4512024"/>
            <a:ext cx="5638800" cy="170497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461114" y="5449592"/>
            <a:ext cx="4397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It’s OK to define whatever</a:t>
            </a:r>
            <a:r>
              <a:rPr lang="zh-TW" altLang="en-US" dirty="0"/>
              <a:t> </a:t>
            </a:r>
            <a:r>
              <a:rPr lang="en-US" altLang="zh-TW" dirty="0"/>
              <a:t>width and height you want!! If you did not call this function,</a:t>
            </a:r>
            <a:r>
              <a:rPr lang="zh-TW" altLang="en-US" dirty="0"/>
              <a:t> </a:t>
            </a:r>
            <a:r>
              <a:rPr lang="en-US" altLang="zh-TW" dirty="0"/>
              <a:t>an Exception will be thrown later. </a:t>
            </a:r>
            <a:endParaRPr lang="zh-TW" altLang="en-US" dirty="0"/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1876457" y="29731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The final width and height is set by calling </a:t>
            </a:r>
            <a:r>
              <a:rPr lang="en-US" altLang="zh-TW" dirty="0" err="1"/>
              <a:t>setMeasuredDimension</a:t>
            </a:r>
            <a:r>
              <a:rPr lang="en-US" altLang="zh-TW" dirty="0"/>
              <a:t>.</a:t>
            </a:r>
            <a:endParaRPr lang="zh-TW" altLang="en-US" dirty="0"/>
          </a:p>
        </p:txBody>
      </p:sp>
      <p:grpSp>
        <p:nvGrpSpPr>
          <p:cNvPr id="10" name="Group 7"/>
          <p:cNvGrpSpPr/>
          <p:nvPr/>
        </p:nvGrpSpPr>
        <p:grpSpPr>
          <a:xfrm>
            <a:off x="82060" y="1377075"/>
            <a:ext cx="1506080" cy="4952285"/>
            <a:chOff x="932320" y="714735"/>
            <a:chExt cx="1731858" cy="5524483"/>
          </a:xfrm>
        </p:grpSpPr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714735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View</a:t>
              </a:r>
            </a:p>
          </p:txBody>
        </p:sp>
        <p:sp>
          <p:nvSpPr>
            <p:cNvPr id="12" name="Rounded Rectangle 9"/>
            <p:cNvSpPr/>
            <p:nvPr/>
          </p:nvSpPr>
          <p:spPr>
            <a:xfrm>
              <a:off x="941407" y="1885244"/>
              <a:ext cx="1722771" cy="812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Measure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10"/>
            <p:cNvSpPr/>
            <p:nvPr/>
          </p:nvSpPr>
          <p:spPr>
            <a:xfrm>
              <a:off x="932320" y="3081867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Layout</a:t>
              </a:r>
              <a:endParaRPr lang="zh-TW" altLang="en-US" dirty="0"/>
            </a:p>
          </p:txBody>
        </p:sp>
        <p:sp>
          <p:nvSpPr>
            <p:cNvPr id="14" name="Rounded Rectangle 11"/>
            <p:cNvSpPr/>
            <p:nvPr/>
          </p:nvSpPr>
          <p:spPr>
            <a:xfrm>
              <a:off x="941407" y="4261555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Draw</a:t>
              </a:r>
              <a:endParaRPr lang="zh-TW" altLang="en-US" dirty="0"/>
            </a:p>
          </p:txBody>
        </p:sp>
        <p:cxnSp>
          <p:nvCxnSpPr>
            <p:cNvPr id="15" name="Straight Arrow Connector 12"/>
            <p:cNvCxnSpPr>
              <a:stCxn id="11" idx="4"/>
              <a:endCxn id="12" idx="0"/>
            </p:cNvCxnSpPr>
            <p:nvPr/>
          </p:nvCxnSpPr>
          <p:spPr>
            <a:xfrm>
              <a:off x="1802789" y="1512710"/>
              <a:ext cx="4" cy="3725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3"/>
            <p:cNvCxnSpPr>
              <a:stCxn id="12" idx="2"/>
              <a:endCxn id="13" idx="0"/>
            </p:cNvCxnSpPr>
            <p:nvPr/>
          </p:nvCxnSpPr>
          <p:spPr>
            <a:xfrm flipH="1">
              <a:off x="1793706" y="2698044"/>
              <a:ext cx="9087" cy="383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1793706" y="3894667"/>
              <a:ext cx="9087" cy="366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5"/>
            <p:cNvCxnSpPr>
              <a:stCxn id="14" idx="2"/>
              <a:endCxn id="19" idx="0"/>
            </p:cNvCxnSpPr>
            <p:nvPr/>
          </p:nvCxnSpPr>
          <p:spPr>
            <a:xfrm flipH="1">
              <a:off x="1802789" y="5074354"/>
              <a:ext cx="3" cy="366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6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5441243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ea typeface="ＭＳ Ｐゴシック"/>
                  <a:cs typeface="Calibri"/>
                </a:rPr>
                <a:t>End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</p:grp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C4D1837-E3C9-486B-B39A-14C88559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6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the Root View? How is its </a:t>
            </a:r>
            <a:r>
              <a:rPr lang="en-US" altLang="zh-TW" dirty="0" err="1"/>
              <a:t>MeasureSpec</a:t>
            </a:r>
            <a:r>
              <a:rPr lang="en-US" altLang="zh-TW" dirty="0"/>
              <a:t> is measured?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/>
              <a:t>DecorView</a:t>
            </a:r>
            <a:r>
              <a:rPr lang="en-US" altLang="zh-TW" sz="3600" dirty="0"/>
              <a:t>!  </a:t>
            </a:r>
            <a:r>
              <a:rPr lang="en-US" altLang="zh-TW" sz="3600" dirty="0" err="1"/>
              <a:t>performTraversals</a:t>
            </a:r>
            <a:r>
              <a:rPr lang="en-US" altLang="zh-TW" sz="3600" dirty="0"/>
              <a:t>()!!</a:t>
            </a:r>
            <a:endParaRPr lang="zh-TW" alt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0" y="2392951"/>
            <a:ext cx="870373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0088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private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TW" sz="1600" b="1" dirty="0">
                <a:solidFill>
                  <a:srgbClr val="000088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void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TW" sz="1600" b="1" dirty="0" err="1">
                <a:solidFill>
                  <a:srgbClr val="0099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performTraversals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() { </a:t>
            </a:r>
          </a:p>
          <a:p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......</a:t>
            </a:r>
          </a:p>
          <a:p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n-US" altLang="zh-TW" sz="1600" b="1" dirty="0" err="1">
                <a:solidFill>
                  <a:srgbClr val="000088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int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childWidthMeasureSpec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= </a:t>
            </a:r>
            <a:r>
              <a:rPr lang="en-US" altLang="zh-TW" sz="1600" b="1" dirty="0" err="1">
                <a:solidFill>
                  <a:schemeClr val="accent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getRootMeasureSpec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mWidth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, 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lp.width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); </a:t>
            </a:r>
          </a:p>
          <a:p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      	</a:t>
            </a:r>
            <a:r>
              <a:rPr lang="en-US" altLang="zh-TW" sz="1600" b="1" dirty="0" err="1">
                <a:solidFill>
                  <a:srgbClr val="000088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int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childHeightMeasureSpec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= </a:t>
            </a:r>
            <a:r>
              <a:rPr lang="en-US" altLang="zh-TW" sz="1600" b="1" dirty="0" err="1">
                <a:solidFill>
                  <a:schemeClr val="accent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getRootMeasureSpec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mHeight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, 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lp.height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); </a:t>
            </a:r>
          </a:p>
          <a:p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...... </a:t>
            </a:r>
          </a:p>
          <a:p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mView.</a:t>
            </a:r>
            <a:r>
              <a:rPr lang="en-US" altLang="zh-TW" sz="1600" b="1" dirty="0" err="1">
                <a:solidFill>
                  <a:schemeClr val="accent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measure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childWidthMeasureSpec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, 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childHeightMeasureSpec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); </a:t>
            </a:r>
          </a:p>
          <a:p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...... </a:t>
            </a:r>
          </a:p>
          <a:p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mView.</a:t>
            </a:r>
            <a:r>
              <a:rPr lang="en-US" altLang="zh-TW" sz="1600" b="1" dirty="0" err="1">
                <a:solidFill>
                  <a:schemeClr val="accent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layout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en-US" altLang="zh-TW" sz="1600" b="1" dirty="0">
                <a:solidFill>
                  <a:srgbClr val="006666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0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, </a:t>
            </a:r>
            <a:r>
              <a:rPr lang="en-US" altLang="zh-TW" sz="1600" b="1" dirty="0">
                <a:solidFill>
                  <a:srgbClr val="006666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0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, 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mView.getMeasuredWidth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(),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mView.getMeasuredHeight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()); </a:t>
            </a:r>
          </a:p>
          <a:p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...... </a:t>
            </a:r>
          </a:p>
          <a:p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mView.</a:t>
            </a:r>
            <a:r>
              <a:rPr lang="en-US" altLang="zh-TW" sz="1600" b="1" dirty="0" err="1">
                <a:solidFill>
                  <a:schemeClr val="accent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draw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(canvas); </a:t>
            </a:r>
          </a:p>
          <a:p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...... </a:t>
            </a:r>
          </a:p>
          <a:p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  <a:endParaRPr lang="zh-TW" altLang="en-US" sz="16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11266" name="Picture 2" descr="这里写图片描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2025732"/>
            <a:ext cx="39624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onut 9"/>
          <p:cNvSpPr/>
          <p:nvPr/>
        </p:nvSpPr>
        <p:spPr>
          <a:xfrm>
            <a:off x="3582552" y="2743200"/>
            <a:ext cx="2411848" cy="869244"/>
          </a:xfrm>
          <a:prstGeom prst="donut">
            <a:avLst>
              <a:gd name="adj" fmla="val 6811"/>
            </a:avLst>
          </a:prstGeom>
          <a:solidFill>
            <a:srgbClr val="FF99CC"/>
          </a:soli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53DB9-BAD7-4C6A-8431-DFA6D348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7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Recap: Stack call and </a:t>
            </a:r>
            <a:r>
              <a:rPr lang="en-US" altLang="zh-TW" dirty="0" err="1"/>
              <a:t>FlowChart</a:t>
            </a:r>
            <a:r>
              <a:rPr lang="zh-TW" altLang="en-US" dirty="0"/>
              <a:t> </a:t>
            </a:r>
            <a:r>
              <a:rPr lang="en-US" altLang="zh-TW" dirty="0"/>
              <a:t>of Measure</a:t>
            </a:r>
            <a:endParaRPr lang="zh-TW" alt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-25640" y="2147809"/>
            <a:ext cx="1662452" cy="4097750"/>
            <a:chOff x="25162" y="1605959"/>
            <a:chExt cx="1662452" cy="4097750"/>
          </a:xfrm>
        </p:grpSpPr>
        <p:sp>
          <p:nvSpPr>
            <p:cNvPr id="14" name="Rounded Rectangle 13"/>
            <p:cNvSpPr/>
            <p:nvPr/>
          </p:nvSpPr>
          <p:spPr>
            <a:xfrm>
              <a:off x="50802" y="2668518"/>
              <a:ext cx="1603023" cy="826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/>
                <a:t>Measure()</a:t>
              </a:r>
              <a:endParaRPr lang="zh-TW" altLang="en-US" sz="2000" b="1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5162" y="1605959"/>
              <a:ext cx="1662452" cy="79513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getRoot</a:t>
              </a:r>
              <a:endParaRPr lang="en-US" altLang="zh-TW" dirty="0"/>
            </a:p>
            <a:p>
              <a:pPr algn="ctr"/>
              <a:r>
                <a:rPr lang="en-US" altLang="zh-TW" dirty="0" err="1"/>
                <a:t>MeasureSpec</a:t>
              </a:r>
              <a:r>
                <a:rPr lang="en-US" altLang="zh-TW" dirty="0"/>
                <a:t>()</a:t>
              </a:r>
              <a:endParaRPr lang="zh-TW" alt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12888" y="5048954"/>
              <a:ext cx="1444978" cy="65475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Draw()</a:t>
              </a:r>
              <a:endParaRPr lang="zh-TW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9821" y="3937078"/>
              <a:ext cx="1444978" cy="65475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Layout()</a:t>
              </a:r>
              <a:endParaRPr lang="zh-TW" altLang="en-US" dirty="0"/>
            </a:p>
          </p:txBody>
        </p:sp>
        <p:cxnSp>
          <p:nvCxnSpPr>
            <p:cNvPr id="22" name="Straight Arrow Connector 21"/>
            <p:cNvCxnSpPr>
              <a:cxnSpLocks/>
              <a:stCxn id="18" idx="2"/>
              <a:endCxn id="14" idx="0"/>
            </p:cNvCxnSpPr>
            <p:nvPr/>
          </p:nvCxnSpPr>
          <p:spPr>
            <a:xfrm flipH="1">
              <a:off x="852314" y="2401089"/>
              <a:ext cx="4074" cy="26742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4" idx="2"/>
              <a:endCxn id="20" idx="0"/>
            </p:cNvCxnSpPr>
            <p:nvPr/>
          </p:nvCxnSpPr>
          <p:spPr>
            <a:xfrm flipH="1">
              <a:off x="852310" y="3495426"/>
              <a:ext cx="4" cy="4416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0" idx="2"/>
              <a:endCxn id="19" idx="0"/>
            </p:cNvCxnSpPr>
            <p:nvPr/>
          </p:nvCxnSpPr>
          <p:spPr>
            <a:xfrm flipH="1">
              <a:off x="835377" y="4591833"/>
              <a:ext cx="16933" cy="45712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ounded Rectangle 41"/>
          <p:cNvSpPr/>
          <p:nvPr/>
        </p:nvSpPr>
        <p:spPr>
          <a:xfrm>
            <a:off x="3934000" y="1848666"/>
            <a:ext cx="1411111" cy="44591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onMeasure</a:t>
            </a:r>
            <a:endParaRPr lang="zh-TW" alt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5964138" y="1844606"/>
            <a:ext cx="1411111" cy="44591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Measure</a:t>
            </a:r>
          </a:p>
          <a:p>
            <a:pPr algn="ctr"/>
            <a:r>
              <a:rPr lang="en-US" altLang="zh-TW" dirty="0"/>
              <a:t>Children</a:t>
            </a:r>
            <a:endParaRPr lang="zh-TW" alt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8719064" y="3031360"/>
            <a:ext cx="1411111" cy="44591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Measure</a:t>
            </a:r>
          </a:p>
          <a:p>
            <a:pPr algn="ctr"/>
            <a:r>
              <a:rPr lang="en-US" altLang="zh-TW" dirty="0"/>
              <a:t>Child</a:t>
            </a:r>
            <a:endParaRPr lang="zh-TW" alt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79019" y="1385150"/>
            <a:ext cx="1411111" cy="44591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Perform</a:t>
            </a:r>
          </a:p>
          <a:p>
            <a:pPr algn="ctr"/>
            <a:r>
              <a:rPr lang="en-US" altLang="zh-TW" dirty="0"/>
              <a:t>Traversal()</a:t>
            </a:r>
            <a:endParaRPr lang="zh-TW" altLang="en-US" dirty="0"/>
          </a:p>
        </p:txBody>
      </p:sp>
      <p:cxnSp>
        <p:nvCxnSpPr>
          <p:cNvPr id="52" name="Straight Arrow Connector 51"/>
          <p:cNvCxnSpPr>
            <a:stCxn id="51" idx="2"/>
            <a:endCxn id="14" idx="0"/>
          </p:cNvCxnSpPr>
          <p:nvPr/>
        </p:nvCxnSpPr>
        <p:spPr>
          <a:xfrm>
            <a:off x="784575" y="1831063"/>
            <a:ext cx="5646" cy="3476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4616277" y="4766539"/>
            <a:ext cx="1411111" cy="44591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onMeasure</a:t>
            </a:r>
            <a:endParaRPr lang="zh-TW" alt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2817639" y="4703192"/>
            <a:ext cx="1512714" cy="57955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SetMeasuredDimension</a:t>
            </a:r>
            <a:endParaRPr lang="zh-TW" altLang="en-US" dirty="0"/>
          </a:p>
        </p:txBody>
      </p:sp>
      <p:sp>
        <p:nvSpPr>
          <p:cNvPr id="60" name="Flowchart: Decision 59"/>
          <p:cNvSpPr/>
          <p:nvPr/>
        </p:nvSpPr>
        <p:spPr>
          <a:xfrm>
            <a:off x="8132038" y="4298380"/>
            <a:ext cx="2585161" cy="1354665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/>
              <a:t>NextView</a:t>
            </a:r>
            <a:r>
              <a:rPr lang="en-US" altLang="zh-TW" b="1" dirty="0"/>
              <a:t>:</a:t>
            </a:r>
          </a:p>
          <a:p>
            <a:pPr algn="ctr"/>
            <a:r>
              <a:rPr lang="en-US" altLang="zh-TW" b="1" dirty="0"/>
              <a:t>View or </a:t>
            </a:r>
            <a:r>
              <a:rPr lang="en-US" altLang="zh-TW" b="1" dirty="0" err="1"/>
              <a:t>ViewGroup</a:t>
            </a:r>
            <a:r>
              <a:rPr lang="en-US" altLang="zh-TW" b="1" dirty="0"/>
              <a:t>?</a:t>
            </a:r>
            <a:endParaRPr lang="zh-TW" altLang="en-US" b="1" dirty="0"/>
          </a:p>
        </p:txBody>
      </p:sp>
      <p:sp>
        <p:nvSpPr>
          <p:cNvPr id="61" name="Rounded Rectangle 60"/>
          <p:cNvSpPr/>
          <p:nvPr/>
        </p:nvSpPr>
        <p:spPr>
          <a:xfrm>
            <a:off x="10604966" y="1733217"/>
            <a:ext cx="1587033" cy="68002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SetMeasuredDimension</a:t>
            </a:r>
            <a:endParaRPr lang="zh-TW" altLang="en-US" dirty="0"/>
          </a:p>
        </p:txBody>
      </p:sp>
      <p:cxnSp>
        <p:nvCxnSpPr>
          <p:cNvPr id="62" name="Straight Arrow Connector 61"/>
          <p:cNvCxnSpPr>
            <a:stCxn id="113" idx="6"/>
            <a:endCxn id="42" idx="1"/>
          </p:cNvCxnSpPr>
          <p:nvPr/>
        </p:nvCxnSpPr>
        <p:spPr>
          <a:xfrm>
            <a:off x="3318227" y="2067561"/>
            <a:ext cx="615773" cy="40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2" idx="3"/>
            <a:endCxn id="44" idx="1"/>
          </p:cNvCxnSpPr>
          <p:nvPr/>
        </p:nvCxnSpPr>
        <p:spPr>
          <a:xfrm flipV="1">
            <a:off x="5345111" y="2067563"/>
            <a:ext cx="619027" cy="40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4" idx="3"/>
            <a:endCxn id="45" idx="1"/>
          </p:cNvCxnSpPr>
          <p:nvPr/>
        </p:nvCxnSpPr>
        <p:spPr>
          <a:xfrm>
            <a:off x="7375249" y="2067563"/>
            <a:ext cx="107236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7" idx="2"/>
          </p:cNvCxnSpPr>
          <p:nvPr/>
        </p:nvCxnSpPr>
        <p:spPr>
          <a:xfrm>
            <a:off x="9410649" y="2580772"/>
            <a:ext cx="1" cy="4421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01" idx="1"/>
            <a:endCxn id="190" idx="6"/>
          </p:cNvCxnSpPr>
          <p:nvPr/>
        </p:nvCxnSpPr>
        <p:spPr>
          <a:xfrm flipH="1" flipV="1">
            <a:off x="7535336" y="4992229"/>
            <a:ext cx="400140" cy="25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  <a:stCxn id="37" idx="3"/>
            <a:endCxn id="61" idx="1"/>
          </p:cNvCxnSpPr>
          <p:nvPr/>
        </p:nvCxnSpPr>
        <p:spPr>
          <a:xfrm>
            <a:off x="10418185" y="2071331"/>
            <a:ext cx="186781" cy="18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45" idx="2"/>
            <a:endCxn id="60" idx="0"/>
          </p:cNvCxnSpPr>
          <p:nvPr/>
        </p:nvCxnSpPr>
        <p:spPr>
          <a:xfrm flipH="1">
            <a:off x="9424619" y="3477273"/>
            <a:ext cx="1" cy="82110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115260" y="1713966"/>
            <a:ext cx="1202967" cy="70718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View</a:t>
            </a:r>
          </a:p>
          <a:p>
            <a:pPr algn="ctr"/>
            <a:r>
              <a:rPr lang="en-US" altLang="zh-TW" dirty="0"/>
              <a:t>Group</a:t>
            </a:r>
            <a:endParaRPr lang="zh-TW" altLang="en-US" dirty="0"/>
          </a:p>
        </p:txBody>
      </p:sp>
      <p:sp>
        <p:nvSpPr>
          <p:cNvPr id="190" name="Oval 189"/>
          <p:cNvSpPr/>
          <p:nvPr/>
        </p:nvSpPr>
        <p:spPr>
          <a:xfrm>
            <a:off x="6332369" y="4728367"/>
            <a:ext cx="1202967" cy="52772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View</a:t>
            </a:r>
          </a:p>
        </p:txBody>
      </p:sp>
      <p:cxnSp>
        <p:nvCxnSpPr>
          <p:cNvPr id="46" name="Elbow Connector 10297"/>
          <p:cNvCxnSpPr>
            <a:cxnSpLocks/>
            <a:stCxn id="14" idx="3"/>
            <a:endCxn id="113" idx="2"/>
          </p:cNvCxnSpPr>
          <p:nvPr/>
        </p:nvCxnSpPr>
        <p:spPr>
          <a:xfrm flipV="1">
            <a:off x="1603023" y="2067561"/>
            <a:ext cx="512237" cy="1556261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10297"/>
          <p:cNvCxnSpPr>
            <a:stCxn id="60" idx="2"/>
            <a:endCxn id="113" idx="4"/>
          </p:cNvCxnSpPr>
          <p:nvPr/>
        </p:nvCxnSpPr>
        <p:spPr>
          <a:xfrm rot="5400000" flipH="1">
            <a:off x="4454737" y="683163"/>
            <a:ext cx="3231890" cy="6707875"/>
          </a:xfrm>
          <a:prstGeom prst="bentConnector3">
            <a:avLst>
              <a:gd name="adj1" fmla="val -1178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/>
          <p:cNvSpPr txBox="1"/>
          <p:nvPr/>
        </p:nvSpPr>
        <p:spPr>
          <a:xfrm>
            <a:off x="7935476" y="4810096"/>
            <a:ext cx="66446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View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8791705" y="5508903"/>
            <a:ext cx="128676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ViewGroup</a:t>
            </a:r>
            <a:endParaRPr lang="zh-TW" altLang="en-US" dirty="0"/>
          </a:p>
        </p:txBody>
      </p:sp>
      <p:cxnSp>
        <p:nvCxnSpPr>
          <p:cNvPr id="159" name="Straight Arrow Connector 99"/>
          <p:cNvCxnSpPr>
            <a:stCxn id="190" idx="2"/>
            <a:endCxn id="57" idx="3"/>
          </p:cNvCxnSpPr>
          <p:nvPr/>
        </p:nvCxnSpPr>
        <p:spPr>
          <a:xfrm flipH="1" flipV="1">
            <a:off x="6027388" y="4989496"/>
            <a:ext cx="304981" cy="27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99"/>
          <p:cNvCxnSpPr>
            <a:stCxn id="57" idx="1"/>
            <a:endCxn id="58" idx="3"/>
          </p:cNvCxnSpPr>
          <p:nvPr/>
        </p:nvCxnSpPr>
        <p:spPr>
          <a:xfrm flipH="1">
            <a:off x="4330353" y="4989496"/>
            <a:ext cx="285924" cy="34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55"/>
          <p:cNvSpPr/>
          <p:nvPr/>
        </p:nvSpPr>
        <p:spPr>
          <a:xfrm>
            <a:off x="8403112" y="1561889"/>
            <a:ext cx="2015073" cy="1018883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/>
              <a:t>HasNext</a:t>
            </a:r>
            <a:endParaRPr lang="en-US" altLang="zh-TW" b="1" dirty="0"/>
          </a:p>
          <a:p>
            <a:pPr algn="ctr"/>
            <a:r>
              <a:rPr lang="en-US" altLang="zh-TW" b="1" dirty="0"/>
              <a:t>Child View?</a:t>
            </a:r>
            <a:endParaRPr lang="zh-TW" altLang="en-US" b="1" dirty="0"/>
          </a:p>
        </p:txBody>
      </p:sp>
      <p:cxnSp>
        <p:nvCxnSpPr>
          <p:cNvPr id="53" name="直線單箭頭接點 52"/>
          <p:cNvCxnSpPr>
            <a:stCxn id="58" idx="0"/>
          </p:cNvCxnSpPr>
          <p:nvPr/>
        </p:nvCxnSpPr>
        <p:spPr>
          <a:xfrm flipV="1">
            <a:off x="3573996" y="2067560"/>
            <a:ext cx="4385059" cy="263563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C0F44-069A-4B17-9CF0-6169E8D0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2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45" grpId="0" animBg="1"/>
      <p:bldP spid="51" grpId="0" animBg="1"/>
      <p:bldP spid="57" grpId="0" animBg="1"/>
      <p:bldP spid="58" grpId="0" animBg="1"/>
      <p:bldP spid="60" grpId="0" animBg="1"/>
      <p:bldP spid="61" grpId="0" animBg="1"/>
      <p:bldP spid="113" grpId="0" animBg="1"/>
      <p:bldP spid="190" grpId="0" animBg="1"/>
      <p:bldP spid="101" grpId="0" animBg="1"/>
      <p:bldP spid="83" grpId="0" animBg="1"/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0613F-9947-4BFC-84F7-E32EE33C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38" y="382844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Step 2: 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423CC-D90B-4E1D-ADB3-B054F1E81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70840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sz="3200" dirty="0">
                <a:ea typeface="宋体"/>
                <a:cs typeface="Calibri"/>
              </a:rPr>
              <a:t>Same as </a:t>
            </a:r>
            <a:r>
              <a:rPr lang="en-US" altLang="zh-CN" sz="3200" dirty="0" err="1">
                <a:ea typeface="宋体"/>
                <a:cs typeface="Calibri"/>
              </a:rPr>
              <a:t>onMeasure</a:t>
            </a:r>
            <a:r>
              <a:rPr lang="en-US" altLang="zh-CN" sz="3200" dirty="0">
                <a:ea typeface="宋体"/>
                <a:cs typeface="Calibri"/>
              </a:rPr>
              <a:t>. This method will be called from root view </a:t>
            </a:r>
            <a:r>
              <a:rPr lang="en-US" altLang="zh-CN" sz="3200" b="1" dirty="0">
                <a:solidFill>
                  <a:srgbClr val="FF0000"/>
                </a:solidFill>
                <a:ea typeface="宋体"/>
                <a:cs typeface="Calibri"/>
              </a:rPr>
              <a:t>recursively!</a:t>
            </a:r>
            <a:r>
              <a:rPr lang="en-US" altLang="zh-CN" sz="3200" dirty="0">
                <a:ea typeface="宋体"/>
                <a:cs typeface="Calibri"/>
              </a:rPr>
              <a:t>(DFS)</a:t>
            </a:r>
            <a:endParaRPr lang="zh-CN" altLang="en-US" sz="3200" dirty="0">
              <a:ea typeface="宋体"/>
              <a:cs typeface="Calibri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2060" y="1377075"/>
            <a:ext cx="1506080" cy="4935294"/>
            <a:chOff x="932320" y="714735"/>
            <a:chExt cx="1731858" cy="550552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714735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View</a:t>
              </a:r>
            </a:p>
            <a:p>
              <a:pPr algn="ctr"/>
              <a:r>
                <a:rPr lang="ja-JP" altLang="en-US" dirty="0">
                  <a:cs typeface="Calibri"/>
                </a:rPr>
                <a:t>繪製流程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41407" y="1885244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Measure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32320" y="3081867"/>
              <a:ext cx="1722771" cy="812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Layout</a:t>
              </a:r>
              <a:endParaRPr lang="zh-TW" alt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41407" y="4261555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Draw</a:t>
              </a:r>
              <a:endParaRPr lang="zh-TW" altLang="en-US" dirty="0"/>
            </a:p>
          </p:txBody>
        </p:sp>
        <p:cxnSp>
          <p:nvCxnSpPr>
            <p:cNvPr id="9" name="Straight Arrow Connector 8"/>
            <p:cNvCxnSpPr>
              <a:stCxn id="5" idx="4"/>
              <a:endCxn id="6" idx="0"/>
            </p:cNvCxnSpPr>
            <p:nvPr/>
          </p:nvCxnSpPr>
          <p:spPr>
            <a:xfrm>
              <a:off x="1802789" y="1512710"/>
              <a:ext cx="4" cy="3725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7" idx="0"/>
            </p:cNvCxnSpPr>
            <p:nvPr/>
          </p:nvCxnSpPr>
          <p:spPr>
            <a:xfrm flipH="1">
              <a:off x="1793706" y="2698044"/>
              <a:ext cx="9087" cy="383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2"/>
              <a:endCxn id="8" idx="0"/>
            </p:cNvCxnSpPr>
            <p:nvPr/>
          </p:nvCxnSpPr>
          <p:spPr>
            <a:xfrm>
              <a:off x="1793706" y="3894667"/>
              <a:ext cx="9087" cy="366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2"/>
              <a:endCxn id="13" idx="0"/>
            </p:cNvCxnSpPr>
            <p:nvPr/>
          </p:nvCxnSpPr>
          <p:spPr>
            <a:xfrm flipH="1">
              <a:off x="1802789" y="5074354"/>
              <a:ext cx="3" cy="3479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5422289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ea typeface="ＭＳ Ｐゴシック"/>
                  <a:cs typeface="Calibri"/>
                </a:rPr>
                <a:t>End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</p:grpSp>
      <p:pic>
        <p:nvPicPr>
          <p:cNvPr id="17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75"/>
          <a:stretch/>
        </p:blipFill>
        <p:spPr bwMode="auto">
          <a:xfrm>
            <a:off x="1958800" y="2790656"/>
            <a:ext cx="6079242" cy="316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3ACB440-2D97-4858-9462-5F795D14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1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0613F-9947-4BFC-84F7-E32EE33C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38" y="382844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Layout() is called in </a:t>
            </a:r>
            <a:r>
              <a:rPr lang="en-US" dirty="0" err="1">
                <a:cs typeface="Calibri Light"/>
              </a:rPr>
              <a:t>performTraversal</a:t>
            </a:r>
            <a:r>
              <a:rPr lang="en-US" dirty="0">
                <a:cs typeface="Calibri Light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423CC-D90B-4E1D-ADB3-B054F1E81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889" y="187078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dirty="0">
                <a:ea typeface="宋体"/>
                <a:cs typeface="Calibri"/>
              </a:rPr>
              <a:t>Same as </a:t>
            </a:r>
            <a:r>
              <a:rPr lang="en-US" altLang="zh-CN" dirty="0" err="1">
                <a:ea typeface="宋体"/>
                <a:cs typeface="Calibri"/>
              </a:rPr>
              <a:t>onMeasure</a:t>
            </a:r>
            <a:r>
              <a:rPr lang="en-US" altLang="zh-CN" dirty="0">
                <a:ea typeface="宋体"/>
                <a:cs typeface="Calibri"/>
              </a:rPr>
              <a:t>. This method will be called from root view recursively!(DFS)</a:t>
            </a:r>
            <a:endParaRPr lang="zh-CN" altLang="en-US" dirty="0">
              <a:ea typeface="宋体"/>
              <a:cs typeface="Calibri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2060" y="1377075"/>
            <a:ext cx="1506080" cy="4952285"/>
            <a:chOff x="932320" y="714735"/>
            <a:chExt cx="1731858" cy="552448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714735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View</a:t>
              </a:r>
            </a:p>
            <a:p>
              <a:pPr algn="ctr"/>
              <a:r>
                <a:rPr lang="ja-JP" altLang="en-US" dirty="0">
                  <a:cs typeface="Calibri"/>
                </a:rPr>
                <a:t>繪製流程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41407" y="1885244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Measure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32320" y="3081867"/>
              <a:ext cx="1722771" cy="812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Layout</a:t>
              </a:r>
              <a:endParaRPr lang="zh-TW" alt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41407" y="4261555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Draw</a:t>
              </a:r>
              <a:endParaRPr lang="zh-TW" altLang="en-US" dirty="0"/>
            </a:p>
          </p:txBody>
        </p:sp>
        <p:cxnSp>
          <p:nvCxnSpPr>
            <p:cNvPr id="9" name="Straight Arrow Connector 8"/>
            <p:cNvCxnSpPr>
              <a:stCxn id="5" idx="4"/>
              <a:endCxn id="6" idx="0"/>
            </p:cNvCxnSpPr>
            <p:nvPr/>
          </p:nvCxnSpPr>
          <p:spPr>
            <a:xfrm>
              <a:off x="1802789" y="1512710"/>
              <a:ext cx="4" cy="3725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7" idx="0"/>
            </p:cNvCxnSpPr>
            <p:nvPr/>
          </p:nvCxnSpPr>
          <p:spPr>
            <a:xfrm flipH="1">
              <a:off x="1793706" y="2698044"/>
              <a:ext cx="9087" cy="383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2"/>
              <a:endCxn id="8" idx="0"/>
            </p:cNvCxnSpPr>
            <p:nvPr/>
          </p:nvCxnSpPr>
          <p:spPr>
            <a:xfrm>
              <a:off x="1793706" y="3894667"/>
              <a:ext cx="9087" cy="366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2"/>
              <a:endCxn id="13" idx="0"/>
            </p:cNvCxnSpPr>
            <p:nvPr/>
          </p:nvCxnSpPr>
          <p:spPr>
            <a:xfrm flipH="1">
              <a:off x="1802788" y="5074354"/>
              <a:ext cx="5" cy="366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69" y="5441243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ea typeface="ＭＳ Ｐゴシック"/>
                  <a:cs typeface="Calibri"/>
                </a:rPr>
                <a:t>End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750122" y="2683930"/>
            <a:ext cx="100678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88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private</a:t>
            </a:r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TW" b="1" dirty="0">
                <a:solidFill>
                  <a:srgbClr val="000088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void</a:t>
            </a:r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TW" b="1" dirty="0" err="1">
                <a:solidFill>
                  <a:srgbClr val="0099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performTraversals</a:t>
            </a:r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() { </a:t>
            </a:r>
          </a:p>
          <a:p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......</a:t>
            </a:r>
          </a:p>
          <a:p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n-US" altLang="zh-TW" b="1" dirty="0" err="1">
                <a:solidFill>
                  <a:srgbClr val="000088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int</a:t>
            </a:r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TW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childWidthMeasureSpec</a:t>
            </a:r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= </a:t>
            </a:r>
            <a:r>
              <a:rPr lang="en-US" altLang="zh-TW" b="1" dirty="0" err="1">
                <a:solidFill>
                  <a:schemeClr val="accent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getRootMeasureSpec</a:t>
            </a:r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en-US" altLang="zh-TW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mWidth</a:t>
            </a:r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, </a:t>
            </a:r>
            <a:r>
              <a:rPr lang="en-US" altLang="zh-TW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lp.width</a:t>
            </a:r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); </a:t>
            </a:r>
          </a:p>
          <a:p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      	</a:t>
            </a:r>
            <a:r>
              <a:rPr lang="en-US" altLang="zh-TW" b="1" dirty="0" err="1">
                <a:solidFill>
                  <a:srgbClr val="000088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int</a:t>
            </a:r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TW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childHeightMeasureSpec</a:t>
            </a:r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= </a:t>
            </a:r>
            <a:r>
              <a:rPr lang="en-US" altLang="zh-TW" b="1" dirty="0" err="1">
                <a:solidFill>
                  <a:schemeClr val="accent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getRootMeasureSpec</a:t>
            </a:r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en-US" altLang="zh-TW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mHeight</a:t>
            </a:r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, </a:t>
            </a:r>
            <a:r>
              <a:rPr lang="en-US" altLang="zh-TW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lp.height</a:t>
            </a:r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); </a:t>
            </a:r>
          </a:p>
          <a:p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...... </a:t>
            </a:r>
          </a:p>
          <a:p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n-US" altLang="zh-TW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mView.</a:t>
            </a:r>
            <a:r>
              <a:rPr lang="en-US" altLang="zh-TW" b="1" dirty="0" err="1">
                <a:solidFill>
                  <a:schemeClr val="accent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measure</a:t>
            </a:r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en-US" altLang="zh-TW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childWidthMeasureSpec</a:t>
            </a:r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, </a:t>
            </a:r>
            <a:r>
              <a:rPr lang="en-US" altLang="zh-TW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childHeightMeasureSpec</a:t>
            </a:r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); </a:t>
            </a:r>
          </a:p>
          <a:p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...... </a:t>
            </a:r>
          </a:p>
          <a:p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n-US" altLang="zh-TW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mView.</a:t>
            </a:r>
            <a:r>
              <a:rPr lang="en-US" altLang="zh-TW" b="1" dirty="0" err="1">
                <a:solidFill>
                  <a:schemeClr val="accent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layout</a:t>
            </a:r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en-US" altLang="zh-TW" b="1" dirty="0">
                <a:solidFill>
                  <a:srgbClr val="006666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0</a:t>
            </a:r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, </a:t>
            </a:r>
            <a:r>
              <a:rPr lang="en-US" altLang="zh-TW" b="1" dirty="0">
                <a:solidFill>
                  <a:srgbClr val="006666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0</a:t>
            </a:r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, </a:t>
            </a:r>
            <a:r>
              <a:rPr lang="en-US" altLang="zh-TW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mView.getMeasuredWidth</a:t>
            </a:r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(),</a:t>
            </a:r>
            <a:r>
              <a:rPr lang="en-US" altLang="zh-TW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mView.getMeasuredHeight</a:t>
            </a:r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()); </a:t>
            </a:r>
          </a:p>
          <a:p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...... </a:t>
            </a:r>
          </a:p>
          <a:p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n-US" altLang="zh-TW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mView.</a:t>
            </a:r>
            <a:r>
              <a:rPr lang="en-US" altLang="zh-TW" b="1" dirty="0" err="1">
                <a:solidFill>
                  <a:schemeClr val="accent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draw</a:t>
            </a:r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(canvas); </a:t>
            </a:r>
          </a:p>
          <a:p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...... </a:t>
            </a:r>
          </a:p>
          <a:p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  <a:endParaRPr lang="zh-TW" altLang="en-US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2730676" y="4920840"/>
            <a:ext cx="8013524" cy="0"/>
          </a:xfrm>
          <a:prstGeom prst="line">
            <a:avLst/>
          </a:prstGeom>
          <a:ln w="38100"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526232" y="5237855"/>
            <a:ext cx="63055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layout()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receives 4 parameters, and they represent 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left, top, right and bottom coordinate of the view </a:t>
            </a:r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respectively. All these coordinates are relative to its current Parent View.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406F5C24-406D-4635-BDD6-E1889894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5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88140" y="0"/>
            <a:ext cx="10515600" cy="1325563"/>
          </a:xfrm>
        </p:spPr>
        <p:txBody>
          <a:bodyPr/>
          <a:lstStyle/>
          <a:p>
            <a:r>
              <a:rPr lang="en-US" altLang="zh-TW" dirty="0" err="1"/>
              <a:t>onLayout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71178" y="974072"/>
            <a:ext cx="7262202" cy="1029715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 err="1"/>
              <a:t>onLayout</a:t>
            </a:r>
            <a:r>
              <a:rPr lang="en-US" altLang="zh-TW" sz="2400" dirty="0"/>
              <a:t> () method of View class is </a:t>
            </a:r>
            <a:r>
              <a:rPr lang="en-US" altLang="zh-TW" sz="2400" b="1" dirty="0">
                <a:solidFill>
                  <a:srgbClr val="FF0000"/>
                </a:solidFill>
              </a:rPr>
              <a:t>empty</a:t>
            </a:r>
            <a:r>
              <a:rPr lang="en-US" altLang="zh-TW" sz="2400" dirty="0"/>
              <a:t> because it does not need to lay its children and View does not even have a child view.</a:t>
            </a:r>
            <a:endParaRPr lang="zh-TW" alt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2060" y="1377075"/>
            <a:ext cx="1506080" cy="4952285"/>
            <a:chOff x="932320" y="714735"/>
            <a:chExt cx="1731858" cy="552448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714735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View</a:t>
              </a:r>
            </a:p>
            <a:p>
              <a:pPr algn="ctr"/>
              <a:r>
                <a:rPr lang="ja-JP" altLang="en-US" dirty="0">
                  <a:cs typeface="Calibri"/>
                </a:rPr>
                <a:t>繪製流程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41407" y="1885244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Measure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32320" y="3081867"/>
              <a:ext cx="1722771" cy="812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Layout</a:t>
              </a:r>
              <a:endParaRPr lang="zh-TW" alt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41407" y="4261555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Draw</a:t>
              </a:r>
              <a:endParaRPr lang="zh-TW" altLang="en-US" dirty="0"/>
            </a:p>
          </p:txBody>
        </p:sp>
        <p:cxnSp>
          <p:nvCxnSpPr>
            <p:cNvPr id="9" name="Straight Arrow Connector 8"/>
            <p:cNvCxnSpPr>
              <a:stCxn id="5" idx="4"/>
              <a:endCxn id="6" idx="0"/>
            </p:cNvCxnSpPr>
            <p:nvPr/>
          </p:nvCxnSpPr>
          <p:spPr>
            <a:xfrm>
              <a:off x="1802789" y="1512710"/>
              <a:ext cx="4" cy="3725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7" idx="0"/>
            </p:cNvCxnSpPr>
            <p:nvPr/>
          </p:nvCxnSpPr>
          <p:spPr>
            <a:xfrm flipH="1">
              <a:off x="1793706" y="2698044"/>
              <a:ext cx="9087" cy="383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2"/>
              <a:endCxn id="8" idx="0"/>
            </p:cNvCxnSpPr>
            <p:nvPr/>
          </p:nvCxnSpPr>
          <p:spPr>
            <a:xfrm>
              <a:off x="1793706" y="3894667"/>
              <a:ext cx="9087" cy="366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2"/>
              <a:endCxn id="13" idx="0"/>
            </p:cNvCxnSpPr>
            <p:nvPr/>
          </p:nvCxnSpPr>
          <p:spPr>
            <a:xfrm flipH="1">
              <a:off x="1802789" y="5074354"/>
              <a:ext cx="3" cy="366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5441243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ea typeface="ＭＳ Ｐゴシック"/>
                  <a:cs typeface="Calibri"/>
                </a:rPr>
                <a:t>End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467" y="2043104"/>
            <a:ext cx="6437098" cy="1740323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1971178" y="3725648"/>
            <a:ext cx="6105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about </a:t>
            </a:r>
            <a:r>
              <a:rPr lang="en-US" altLang="zh-TW" sz="2400" dirty="0" err="1"/>
              <a:t>onlayout</a:t>
            </a:r>
            <a:r>
              <a:rPr lang="en-US" altLang="zh-TW" sz="2400" dirty="0"/>
              <a:t>() in ViewGroup.java?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070467" y="4946487"/>
            <a:ext cx="7562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onLayout</a:t>
            </a:r>
            <a:r>
              <a:rPr lang="en-US" altLang="zh-TW" sz="2400" dirty="0"/>
              <a:t>() method of </a:t>
            </a:r>
            <a:r>
              <a:rPr lang="en-US" altLang="zh-TW" sz="2400" dirty="0" err="1"/>
              <a:t>ViewGroup</a:t>
            </a:r>
            <a:r>
              <a:rPr lang="en-US" altLang="zh-TW" sz="2400" dirty="0"/>
              <a:t> class is </a:t>
            </a:r>
            <a:r>
              <a:rPr lang="en-US" altLang="zh-TW" sz="2400" b="1" dirty="0">
                <a:solidFill>
                  <a:srgbClr val="FF0000"/>
                </a:solidFill>
              </a:rPr>
              <a:t>an abstract class</a:t>
            </a:r>
            <a:r>
              <a:rPr lang="en-US" altLang="zh-TW" sz="2400" dirty="0"/>
              <a:t>., which means We must define our own way to lay children </a:t>
            </a:r>
            <a:endParaRPr lang="zh-TW" altLang="en-US" sz="2400" dirty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3"/>
          <a:srcRect t="12051" b="20207"/>
          <a:stretch/>
        </p:blipFill>
        <p:spPr>
          <a:xfrm>
            <a:off x="2070467" y="4240346"/>
            <a:ext cx="4191000" cy="60007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2070467" y="5940851"/>
            <a:ext cx="5675160" cy="830997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C000"/>
                </a:solidFill>
              </a:rPr>
              <a:t>Let’s take a look at how </a:t>
            </a:r>
            <a:r>
              <a:rPr lang="en-US" altLang="zh-TW" sz="2400" b="1" dirty="0" err="1">
                <a:solidFill>
                  <a:srgbClr val="FFC000"/>
                </a:solidFill>
              </a:rPr>
              <a:t>LinearLayout</a:t>
            </a:r>
            <a:r>
              <a:rPr lang="en-US" altLang="zh-TW" sz="2400" b="1" dirty="0">
                <a:solidFill>
                  <a:srgbClr val="FFC000"/>
                </a:solidFill>
              </a:rPr>
              <a:t> implements its way of layouts</a:t>
            </a:r>
            <a:endParaRPr lang="zh-TW" altLang="en-US" sz="2400" b="1" dirty="0">
              <a:solidFill>
                <a:srgbClr val="FFC000"/>
              </a:solidFill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1D585DF-359E-43DD-B45A-CCAC53A3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4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  <p:bldP spid="17" grpId="0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588" y="83605"/>
            <a:ext cx="10410793" cy="661538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onLayout</a:t>
            </a:r>
            <a:r>
              <a:rPr lang="en-US" altLang="zh-TW" dirty="0"/>
              <a:t>() in </a:t>
            </a:r>
            <a:r>
              <a:rPr lang="en-US" altLang="zh-TW" dirty="0" err="1"/>
              <a:t>LinearLayout</a:t>
            </a:r>
            <a:endParaRPr lang="zh-TW" altLang="en-US" dirty="0"/>
          </a:p>
        </p:txBody>
      </p:sp>
      <p:pic>
        <p:nvPicPr>
          <p:cNvPr id="14" name="內容版面配置區 1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753" b="9069"/>
          <a:stretch/>
        </p:blipFill>
        <p:spPr>
          <a:xfrm>
            <a:off x="1389804" y="1136625"/>
            <a:ext cx="4886293" cy="159364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615895" y="6001535"/>
            <a:ext cx="59054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LinearLayout</a:t>
            </a:r>
            <a:r>
              <a:rPr lang="en-US" altLang="zh-TW" dirty="0"/>
              <a:t>: </a:t>
            </a:r>
            <a:r>
              <a:rPr lang="en-US" altLang="zh-TW" dirty="0">
                <a:hlinkClick r:id="rId3"/>
              </a:rPr>
              <a:t>https://android.googlesource.com/platform/frameworks/base/+/master/core/java/android/widget/LinearLayout.java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743502" y="2989253"/>
            <a:ext cx="43731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大致上分為</a:t>
            </a:r>
            <a:r>
              <a:rPr lang="en-US" altLang="zh-TW" dirty="0"/>
              <a:t>5</a:t>
            </a:r>
            <a:r>
              <a:rPr lang="zh-TW" altLang="en-US" dirty="0"/>
              <a:t>步</a:t>
            </a:r>
            <a:r>
              <a:rPr lang="en-US" altLang="zh-TW" dirty="0"/>
              <a:t>:</a:t>
            </a:r>
          </a:p>
          <a:p>
            <a:pPr marL="342900" indent="-342900">
              <a:buAutoNum type="arabicPeriod"/>
            </a:pPr>
            <a:r>
              <a:rPr lang="zh-TW" altLang="en-US" dirty="0"/>
              <a:t>計算第一個</a:t>
            </a:r>
            <a:r>
              <a:rPr lang="en-US" altLang="zh-TW" dirty="0"/>
              <a:t>Child</a:t>
            </a:r>
            <a:r>
              <a:rPr lang="zh-TW" altLang="en-US" dirty="0"/>
              <a:t> 開始的</a:t>
            </a:r>
            <a:r>
              <a:rPr lang="en-US" altLang="zh-TW" dirty="0"/>
              <a:t>Top</a:t>
            </a:r>
            <a:r>
              <a:rPr lang="zh-TW" altLang="en-US" dirty="0"/>
              <a:t>座標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Iterate over all child views</a:t>
            </a:r>
          </a:p>
          <a:p>
            <a:pPr marL="342900" indent="-342900">
              <a:buAutoNum type="arabicPeriod"/>
            </a:pPr>
            <a:r>
              <a:rPr lang="zh-TW" altLang="en-US" dirty="0"/>
              <a:t>通過</a:t>
            </a:r>
            <a:r>
              <a:rPr lang="en-US" altLang="zh-TW" dirty="0"/>
              <a:t>Child View</a:t>
            </a:r>
            <a:r>
              <a:rPr lang="zh-TW" altLang="en-US" dirty="0"/>
              <a:t>的</a:t>
            </a:r>
            <a:r>
              <a:rPr lang="en-US" altLang="zh-TW" dirty="0"/>
              <a:t>measure</a:t>
            </a:r>
            <a:r>
              <a:rPr lang="zh-TW" altLang="en-US" dirty="0"/>
              <a:t>後的寬高，</a:t>
            </a:r>
            <a:r>
              <a:rPr lang="en-US" altLang="zh-TW" dirty="0"/>
              <a:t>margin</a:t>
            </a:r>
            <a:r>
              <a:rPr lang="zh-TW" altLang="en-US" dirty="0"/>
              <a:t>和</a:t>
            </a:r>
            <a:r>
              <a:rPr lang="en-US" altLang="zh-TW" dirty="0"/>
              <a:t>direction</a:t>
            </a:r>
            <a:r>
              <a:rPr lang="zh-TW" altLang="en-US" dirty="0"/>
              <a:t>等</a:t>
            </a:r>
            <a:r>
              <a:rPr lang="en-US" altLang="zh-TW" dirty="0"/>
              <a:t>attribute</a:t>
            </a:r>
            <a:r>
              <a:rPr lang="zh-TW" altLang="en-US" dirty="0"/>
              <a:t>計算每一個</a:t>
            </a:r>
            <a:r>
              <a:rPr lang="en-US" altLang="zh-TW" dirty="0"/>
              <a:t>Child</a:t>
            </a:r>
            <a:r>
              <a:rPr lang="zh-TW" altLang="en-US" dirty="0"/>
              <a:t>相對於的上下左右 座標值</a:t>
            </a:r>
            <a:endParaRPr lang="en-US" altLang="zh-TW" dirty="0"/>
          </a:p>
          <a:p>
            <a:pPr marL="342900" indent="-342900">
              <a:buFontTx/>
              <a:buAutoNum type="arabicPeriod"/>
            </a:pPr>
            <a:r>
              <a:rPr lang="zh-TW" altLang="en-US" dirty="0"/>
              <a:t>呼叫</a:t>
            </a:r>
            <a:r>
              <a:rPr lang="en-US" altLang="zh-TW" dirty="0" err="1"/>
              <a:t>childView</a:t>
            </a:r>
            <a:r>
              <a:rPr lang="zh-TW" altLang="en-US" dirty="0"/>
              <a:t>的</a:t>
            </a:r>
            <a:r>
              <a:rPr lang="en-US" altLang="zh-TW" dirty="0"/>
              <a:t>layout()</a:t>
            </a:r>
            <a:r>
              <a:rPr lang="zh-TW" altLang="en-US" dirty="0"/>
              <a:t> 設定他們的座標</a:t>
            </a:r>
            <a:endParaRPr lang="en-US" altLang="zh-TW" dirty="0"/>
          </a:p>
          <a:p>
            <a:pPr marL="342900" indent="-342900">
              <a:buFontTx/>
              <a:buAutoNum type="arabicPeriod"/>
            </a:pPr>
            <a:r>
              <a:rPr lang="zh-TW" altLang="en-US" dirty="0"/>
              <a:t>通過</a:t>
            </a:r>
            <a:r>
              <a:rPr lang="en-US" altLang="zh-TW" dirty="0" err="1"/>
              <a:t>margin,child</a:t>
            </a:r>
            <a:r>
              <a:rPr lang="zh-TW" altLang="en-US" dirty="0"/>
              <a:t>高度累加</a:t>
            </a:r>
            <a:r>
              <a:rPr lang="en-US" altLang="zh-TW" dirty="0"/>
              <a:t>child top</a:t>
            </a:r>
            <a:r>
              <a:rPr lang="zh-TW" altLang="en-US" dirty="0"/>
              <a:t>值</a:t>
            </a:r>
            <a:r>
              <a:rPr lang="en-US" altLang="zh-TW" dirty="0"/>
              <a:t>, </a:t>
            </a:r>
            <a:r>
              <a:rPr lang="zh-TW" altLang="en-US" dirty="0"/>
              <a:t>使其成為下一個</a:t>
            </a:r>
            <a:r>
              <a:rPr lang="en-US" altLang="zh-TW" dirty="0"/>
              <a:t>View</a:t>
            </a:r>
            <a:r>
              <a:rPr lang="zh-TW" altLang="en-US" dirty="0"/>
              <a:t>的起始座標</a:t>
            </a:r>
            <a:endParaRPr lang="en-US" altLang="zh-TW" dirty="0"/>
          </a:p>
          <a:p>
            <a:pPr marL="342900" indent="-342900">
              <a:buAutoNum type="arabicPeriod"/>
            </a:pPr>
            <a:endParaRPr lang="zh-TW" altLang="en-US" dirty="0"/>
          </a:p>
        </p:txBody>
      </p:sp>
      <p:grpSp>
        <p:nvGrpSpPr>
          <p:cNvPr id="25" name="Group 3"/>
          <p:cNvGrpSpPr/>
          <p:nvPr/>
        </p:nvGrpSpPr>
        <p:grpSpPr>
          <a:xfrm>
            <a:off x="82060" y="1504950"/>
            <a:ext cx="1307744" cy="4824410"/>
            <a:chOff x="932320" y="714735"/>
            <a:chExt cx="1731858" cy="5524483"/>
          </a:xfrm>
        </p:grpSpPr>
        <p:sp>
          <p:nvSpPr>
            <p:cNvPr id="26" name="Oval 4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714735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View</a:t>
              </a:r>
            </a:p>
            <a:p>
              <a:pPr algn="ctr"/>
              <a:r>
                <a:rPr lang="ja-JP" altLang="en-US" dirty="0">
                  <a:cs typeface="Calibri"/>
                </a:rPr>
                <a:t>繪製流程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  <p:sp>
          <p:nvSpPr>
            <p:cNvPr id="27" name="Rounded Rectangle 5"/>
            <p:cNvSpPr/>
            <p:nvPr/>
          </p:nvSpPr>
          <p:spPr>
            <a:xfrm>
              <a:off x="941407" y="1885244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Measure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Rounded Rectangle 6"/>
            <p:cNvSpPr/>
            <p:nvPr/>
          </p:nvSpPr>
          <p:spPr>
            <a:xfrm>
              <a:off x="932320" y="3081867"/>
              <a:ext cx="1722771" cy="812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Layout</a:t>
              </a:r>
              <a:endParaRPr lang="zh-TW" altLang="en-US" dirty="0"/>
            </a:p>
          </p:txBody>
        </p:sp>
        <p:sp>
          <p:nvSpPr>
            <p:cNvPr id="29" name="Rounded Rectangle 7"/>
            <p:cNvSpPr/>
            <p:nvPr/>
          </p:nvSpPr>
          <p:spPr>
            <a:xfrm>
              <a:off x="941407" y="4261555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Draw</a:t>
              </a:r>
              <a:endParaRPr lang="zh-TW" altLang="en-US" dirty="0"/>
            </a:p>
          </p:txBody>
        </p:sp>
        <p:cxnSp>
          <p:nvCxnSpPr>
            <p:cNvPr id="30" name="Straight Arrow Connector 8"/>
            <p:cNvCxnSpPr>
              <a:stCxn id="26" idx="4"/>
              <a:endCxn id="27" idx="0"/>
            </p:cNvCxnSpPr>
            <p:nvPr/>
          </p:nvCxnSpPr>
          <p:spPr>
            <a:xfrm>
              <a:off x="1802789" y="1512710"/>
              <a:ext cx="4" cy="3725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9"/>
            <p:cNvCxnSpPr>
              <a:stCxn id="27" idx="2"/>
              <a:endCxn id="28" idx="0"/>
            </p:cNvCxnSpPr>
            <p:nvPr/>
          </p:nvCxnSpPr>
          <p:spPr>
            <a:xfrm flipH="1">
              <a:off x="1793706" y="2698044"/>
              <a:ext cx="9087" cy="383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10"/>
            <p:cNvCxnSpPr>
              <a:stCxn id="28" idx="2"/>
              <a:endCxn id="29" idx="0"/>
            </p:cNvCxnSpPr>
            <p:nvPr/>
          </p:nvCxnSpPr>
          <p:spPr>
            <a:xfrm>
              <a:off x="1793706" y="3894667"/>
              <a:ext cx="9087" cy="366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11"/>
            <p:cNvCxnSpPr>
              <a:stCxn id="29" idx="2"/>
              <a:endCxn id="34" idx="0"/>
            </p:cNvCxnSpPr>
            <p:nvPr/>
          </p:nvCxnSpPr>
          <p:spPr>
            <a:xfrm flipH="1">
              <a:off x="1802789" y="5074354"/>
              <a:ext cx="3" cy="366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12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5441243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ea typeface="ＭＳ Ｐゴシック"/>
                  <a:cs typeface="Calibri"/>
                </a:rPr>
                <a:t>End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</p:grpSp>
      <p:pic>
        <p:nvPicPr>
          <p:cNvPr id="36" name="圖片 35"/>
          <p:cNvPicPr>
            <a:picLocks noChangeAspect="1"/>
          </p:cNvPicPr>
          <p:nvPr/>
        </p:nvPicPr>
        <p:blipFill rotWithShape="1">
          <a:blip r:embed="rId4"/>
          <a:srcRect r="4033"/>
          <a:stretch/>
        </p:blipFill>
        <p:spPr>
          <a:xfrm>
            <a:off x="6406708" y="869043"/>
            <a:ext cx="5680806" cy="5664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9" name="直線接點 38"/>
          <p:cNvCxnSpPr/>
          <p:nvPr/>
        </p:nvCxnSpPr>
        <p:spPr>
          <a:xfrm>
            <a:off x="6972300" y="6329360"/>
            <a:ext cx="290512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36C39-D2F1-4C03-A43F-9DA8FD28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7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/>
          <p:cNvSpPr txBox="1"/>
          <p:nvPr/>
        </p:nvSpPr>
        <p:spPr>
          <a:xfrm>
            <a:off x="7153275" y="2600325"/>
            <a:ext cx="4629150" cy="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2"/>
          <a:srcRect r="7068"/>
          <a:stretch/>
        </p:blipFill>
        <p:spPr>
          <a:xfrm>
            <a:off x="130383" y="176212"/>
            <a:ext cx="5346492" cy="2524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83" y="3090863"/>
            <a:ext cx="7296150" cy="3600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535" y="1697832"/>
            <a:ext cx="6637665" cy="1559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橢圓 16"/>
          <p:cNvSpPr/>
          <p:nvPr/>
        </p:nvSpPr>
        <p:spPr>
          <a:xfrm>
            <a:off x="276225" y="1809750"/>
            <a:ext cx="4200525" cy="676275"/>
          </a:xfrm>
          <a:prstGeom prst="ellipse">
            <a:avLst/>
          </a:prstGeom>
          <a:noFill/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0" y="4438652"/>
            <a:ext cx="7305675" cy="2428873"/>
          </a:xfrm>
          <a:prstGeom prst="ellipse">
            <a:avLst/>
          </a:prstGeom>
          <a:noFill/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3443290" y="233363"/>
            <a:ext cx="3605211" cy="738187"/>
            <a:chOff x="3086101" y="176212"/>
            <a:chExt cx="2414784" cy="527000"/>
          </a:xfrm>
        </p:grpSpPr>
        <p:cxnSp>
          <p:nvCxnSpPr>
            <p:cNvPr id="21" name="直線單箭頭接點 20"/>
            <p:cNvCxnSpPr/>
            <p:nvPr/>
          </p:nvCxnSpPr>
          <p:spPr>
            <a:xfrm flipH="1">
              <a:off x="3086101" y="499212"/>
              <a:ext cx="1196228" cy="85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圓角矩形 24"/>
            <p:cNvSpPr/>
            <p:nvPr/>
          </p:nvSpPr>
          <p:spPr>
            <a:xfrm>
              <a:off x="4282329" y="176212"/>
              <a:ext cx="1218556" cy="527000"/>
            </a:xfrm>
            <a:prstGeom prst="roundRect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r>
                <a:rPr lang="en-US" altLang="zh-TW" baseline="30000" dirty="0"/>
                <a:t>nd</a:t>
              </a:r>
              <a:r>
                <a:rPr lang="en-US" altLang="zh-TW" dirty="0"/>
                <a:t> step:</a:t>
              </a:r>
            </a:p>
            <a:p>
              <a:pPr algn="ctr"/>
              <a:r>
                <a:rPr lang="en-US" altLang="zh-TW" dirty="0"/>
                <a:t>Iterate over Child Views</a:t>
              </a:r>
              <a:endParaRPr lang="zh-TW" altLang="en-US" dirty="0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5239382" y="3421858"/>
            <a:ext cx="1819274" cy="1372494"/>
            <a:chOff x="1714847" y="-1068187"/>
            <a:chExt cx="1218556" cy="979839"/>
          </a:xfrm>
        </p:grpSpPr>
        <p:cxnSp>
          <p:nvCxnSpPr>
            <p:cNvPr id="33" name="直線單箭頭接點 32"/>
            <p:cNvCxnSpPr>
              <a:stCxn id="34" idx="2"/>
              <a:endCxn id="19" idx="7"/>
            </p:cNvCxnSpPr>
            <p:nvPr/>
          </p:nvCxnSpPr>
          <p:spPr>
            <a:xfrm>
              <a:off x="2324125" y="-541187"/>
              <a:ext cx="58116" cy="452839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圓角矩形 33"/>
            <p:cNvSpPr/>
            <p:nvPr/>
          </p:nvSpPr>
          <p:spPr>
            <a:xfrm>
              <a:off x="1714847" y="-1068187"/>
              <a:ext cx="1218556" cy="527000"/>
            </a:xfrm>
            <a:prstGeom prst="roundRect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r>
                <a:rPr lang="en-US" altLang="zh-TW" baseline="30000" dirty="0"/>
                <a:t>th</a:t>
              </a:r>
              <a:r>
                <a:rPr lang="en-US" altLang="zh-TW" dirty="0"/>
                <a:t> step:</a:t>
              </a:r>
            </a:p>
            <a:p>
              <a:pPr algn="ctr"/>
              <a:r>
                <a:rPr lang="en-US" altLang="zh-TW" dirty="0"/>
                <a:t>Compute coordinates</a:t>
              </a:r>
              <a:endParaRPr lang="zh-TW" altLang="en-US" dirty="0"/>
            </a:p>
          </p:txBody>
        </p:sp>
      </p:grpSp>
      <p:cxnSp>
        <p:nvCxnSpPr>
          <p:cNvPr id="39" name="直線單箭頭接點 38"/>
          <p:cNvCxnSpPr>
            <a:stCxn id="34" idx="1"/>
            <a:endCxn id="17" idx="4"/>
          </p:cNvCxnSpPr>
          <p:nvPr/>
        </p:nvCxnSpPr>
        <p:spPr>
          <a:xfrm flipH="1" flipV="1">
            <a:off x="2376488" y="2486025"/>
            <a:ext cx="2862894" cy="130492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/>
          <p:cNvGrpSpPr/>
          <p:nvPr/>
        </p:nvGrpSpPr>
        <p:grpSpPr>
          <a:xfrm>
            <a:off x="6617354" y="608412"/>
            <a:ext cx="3384158" cy="1982389"/>
            <a:chOff x="2053261" y="-1794088"/>
            <a:chExt cx="2266722" cy="1415249"/>
          </a:xfrm>
        </p:grpSpPr>
        <p:cxnSp>
          <p:nvCxnSpPr>
            <p:cNvPr id="44" name="直線單箭頭接點 43"/>
            <p:cNvCxnSpPr>
              <a:stCxn id="45" idx="1"/>
            </p:cNvCxnSpPr>
            <p:nvPr/>
          </p:nvCxnSpPr>
          <p:spPr>
            <a:xfrm flipH="1">
              <a:off x="2053261" y="-1530588"/>
              <a:ext cx="1048166" cy="1151749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圓角矩形 44"/>
            <p:cNvSpPr/>
            <p:nvPr/>
          </p:nvSpPr>
          <p:spPr>
            <a:xfrm>
              <a:off x="3101427" y="-1794088"/>
              <a:ext cx="1218556" cy="527000"/>
            </a:xfrm>
            <a:prstGeom prst="roundRect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r>
                <a:rPr lang="en-US" altLang="zh-TW" baseline="30000" dirty="0"/>
                <a:t>th</a:t>
              </a:r>
              <a:r>
                <a:rPr lang="en-US" altLang="zh-TW" dirty="0"/>
                <a:t>  step: set child view coordinate</a:t>
              </a:r>
            </a:p>
          </p:txBody>
        </p:sp>
      </p:grpSp>
      <p:pic>
        <p:nvPicPr>
          <p:cNvPr id="49" name="圖片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8172" y="4948238"/>
            <a:ext cx="4871148" cy="638177"/>
          </a:xfrm>
          <a:prstGeom prst="rect">
            <a:avLst/>
          </a:prstGeom>
          <a:ln w="38100">
            <a:solidFill>
              <a:schemeClr val="bg1">
                <a:alpha val="34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12700"/>
          </a:effectLst>
        </p:spPr>
      </p:pic>
      <p:cxnSp>
        <p:nvCxnSpPr>
          <p:cNvPr id="59" name="直線單箭頭接點 58"/>
          <p:cNvCxnSpPr>
            <a:endCxn id="49" idx="0"/>
          </p:cNvCxnSpPr>
          <p:nvPr/>
        </p:nvCxnSpPr>
        <p:spPr>
          <a:xfrm>
            <a:off x="9801217" y="2712244"/>
            <a:ext cx="72529" cy="223599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/>
          <p:cNvGrpSpPr/>
          <p:nvPr/>
        </p:nvGrpSpPr>
        <p:grpSpPr>
          <a:xfrm>
            <a:off x="6500164" y="2888459"/>
            <a:ext cx="3168556" cy="1715094"/>
            <a:chOff x="3525089" y="-435363"/>
            <a:chExt cx="2122311" cy="1224425"/>
          </a:xfrm>
        </p:grpSpPr>
        <p:cxnSp>
          <p:nvCxnSpPr>
            <p:cNvPr id="36" name="直線單箭頭接點 35"/>
            <p:cNvCxnSpPr>
              <a:stCxn id="37" idx="2"/>
            </p:cNvCxnSpPr>
            <p:nvPr/>
          </p:nvCxnSpPr>
          <p:spPr>
            <a:xfrm flipH="1" flipV="1">
              <a:off x="3525089" y="-435363"/>
              <a:ext cx="1513034" cy="122442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圓角矩形 36"/>
            <p:cNvSpPr/>
            <p:nvPr/>
          </p:nvSpPr>
          <p:spPr>
            <a:xfrm>
              <a:off x="4428844" y="262062"/>
              <a:ext cx="1218556" cy="527000"/>
            </a:xfrm>
            <a:prstGeom prst="roundRect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r>
                <a:rPr lang="en-US" altLang="zh-TW" baseline="30000" dirty="0"/>
                <a:t>th</a:t>
              </a:r>
              <a:r>
                <a:rPr lang="en-US" altLang="zh-TW" dirty="0"/>
                <a:t>  step: update child top</a:t>
              </a:r>
            </a:p>
          </p:txBody>
        </p:sp>
      </p:grpSp>
      <p:cxnSp>
        <p:nvCxnSpPr>
          <p:cNvPr id="75" name="直線接點 74"/>
          <p:cNvCxnSpPr/>
          <p:nvPr/>
        </p:nvCxnSpPr>
        <p:spPr>
          <a:xfrm>
            <a:off x="5857875" y="2700337"/>
            <a:ext cx="6334125" cy="2381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EDCAA-1581-4587-B64F-67BE5C49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7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Recap: Stack call and </a:t>
            </a:r>
            <a:r>
              <a:rPr lang="en-US" altLang="zh-TW" dirty="0" err="1"/>
              <a:t>FlowChart</a:t>
            </a:r>
            <a:r>
              <a:rPr lang="zh-TW" altLang="en-US" dirty="0"/>
              <a:t> </a:t>
            </a:r>
            <a:r>
              <a:rPr lang="en-US" altLang="zh-TW" dirty="0"/>
              <a:t>of Measure</a:t>
            </a:r>
            <a:endParaRPr lang="zh-TW" alt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-25640" y="2147809"/>
            <a:ext cx="1662452" cy="4097750"/>
            <a:chOff x="25162" y="1605959"/>
            <a:chExt cx="1662452" cy="4097750"/>
          </a:xfrm>
        </p:grpSpPr>
        <p:sp>
          <p:nvSpPr>
            <p:cNvPr id="14" name="Rounded Rectangle 13"/>
            <p:cNvSpPr/>
            <p:nvPr/>
          </p:nvSpPr>
          <p:spPr>
            <a:xfrm>
              <a:off x="50802" y="2668518"/>
              <a:ext cx="1603023" cy="82690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/>
                <a:t>Measure()</a:t>
              </a:r>
              <a:endParaRPr lang="zh-TW" altLang="en-US" sz="2000" b="1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5162" y="1605959"/>
              <a:ext cx="1662452" cy="79513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getRoot</a:t>
              </a:r>
              <a:endParaRPr lang="en-US" altLang="zh-TW" dirty="0"/>
            </a:p>
            <a:p>
              <a:pPr algn="ctr"/>
              <a:r>
                <a:rPr lang="en-US" altLang="zh-TW" dirty="0" err="1"/>
                <a:t>MeasureSpec</a:t>
              </a:r>
              <a:r>
                <a:rPr lang="en-US" altLang="zh-TW" dirty="0"/>
                <a:t>()</a:t>
              </a:r>
              <a:endParaRPr lang="zh-TW" alt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12888" y="5048954"/>
              <a:ext cx="1444978" cy="65475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Draw()</a:t>
              </a:r>
              <a:endParaRPr lang="zh-TW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9821" y="3937078"/>
              <a:ext cx="1444978" cy="65475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Layout()</a:t>
              </a:r>
              <a:endParaRPr lang="zh-TW" altLang="en-US" dirty="0"/>
            </a:p>
          </p:txBody>
        </p:sp>
        <p:cxnSp>
          <p:nvCxnSpPr>
            <p:cNvPr id="22" name="Straight Arrow Connector 21"/>
            <p:cNvCxnSpPr>
              <a:cxnSpLocks/>
              <a:stCxn id="18" idx="2"/>
              <a:endCxn id="14" idx="0"/>
            </p:cNvCxnSpPr>
            <p:nvPr/>
          </p:nvCxnSpPr>
          <p:spPr>
            <a:xfrm flipH="1">
              <a:off x="852314" y="2401089"/>
              <a:ext cx="4074" cy="26742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4" idx="2"/>
              <a:endCxn id="20" idx="0"/>
            </p:cNvCxnSpPr>
            <p:nvPr/>
          </p:nvCxnSpPr>
          <p:spPr>
            <a:xfrm flipH="1">
              <a:off x="852310" y="3495426"/>
              <a:ext cx="4" cy="4416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0" idx="2"/>
              <a:endCxn id="19" idx="0"/>
            </p:cNvCxnSpPr>
            <p:nvPr/>
          </p:nvCxnSpPr>
          <p:spPr>
            <a:xfrm flipH="1">
              <a:off x="835377" y="4591833"/>
              <a:ext cx="16933" cy="45712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ounded Rectangle 41"/>
          <p:cNvSpPr/>
          <p:nvPr/>
        </p:nvSpPr>
        <p:spPr>
          <a:xfrm>
            <a:off x="3934000" y="1848666"/>
            <a:ext cx="1411111" cy="44591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onMeasure</a:t>
            </a:r>
            <a:endParaRPr lang="zh-TW" alt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5964138" y="1844606"/>
            <a:ext cx="1411111" cy="44591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Measure</a:t>
            </a:r>
          </a:p>
          <a:p>
            <a:pPr algn="ctr"/>
            <a:r>
              <a:rPr lang="en-US" altLang="zh-TW" dirty="0"/>
              <a:t>Children</a:t>
            </a:r>
            <a:endParaRPr lang="zh-TW" alt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8719064" y="3031360"/>
            <a:ext cx="1411111" cy="44591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Measure</a:t>
            </a:r>
          </a:p>
          <a:p>
            <a:pPr algn="ctr"/>
            <a:r>
              <a:rPr lang="en-US" altLang="zh-TW" dirty="0"/>
              <a:t>Child</a:t>
            </a:r>
            <a:endParaRPr lang="zh-TW" alt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79019" y="1385150"/>
            <a:ext cx="1411111" cy="44591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Perform</a:t>
            </a:r>
          </a:p>
          <a:p>
            <a:pPr algn="ctr"/>
            <a:r>
              <a:rPr lang="en-US" altLang="zh-TW" dirty="0"/>
              <a:t>Traversal()</a:t>
            </a:r>
            <a:endParaRPr lang="zh-TW" altLang="en-US" dirty="0"/>
          </a:p>
        </p:txBody>
      </p:sp>
      <p:cxnSp>
        <p:nvCxnSpPr>
          <p:cNvPr id="52" name="Straight Arrow Connector 51"/>
          <p:cNvCxnSpPr>
            <a:stCxn id="51" idx="2"/>
            <a:endCxn id="14" idx="0"/>
          </p:cNvCxnSpPr>
          <p:nvPr/>
        </p:nvCxnSpPr>
        <p:spPr>
          <a:xfrm>
            <a:off x="784575" y="1831063"/>
            <a:ext cx="5646" cy="3476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4758517" y="4766539"/>
            <a:ext cx="1411111" cy="44591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onMeasure</a:t>
            </a:r>
            <a:endParaRPr lang="zh-TW" alt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2817639" y="4703192"/>
            <a:ext cx="1512714" cy="57955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SetMeasuredDimension</a:t>
            </a:r>
            <a:endParaRPr lang="zh-TW" altLang="en-US" dirty="0"/>
          </a:p>
        </p:txBody>
      </p:sp>
      <p:sp>
        <p:nvSpPr>
          <p:cNvPr id="60" name="Flowchart: Decision 59"/>
          <p:cNvSpPr/>
          <p:nvPr/>
        </p:nvSpPr>
        <p:spPr>
          <a:xfrm>
            <a:off x="8132038" y="4298380"/>
            <a:ext cx="2585161" cy="1354665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/>
              <a:t>NextView</a:t>
            </a:r>
            <a:r>
              <a:rPr lang="en-US" altLang="zh-TW" b="1" dirty="0"/>
              <a:t>:</a:t>
            </a:r>
          </a:p>
          <a:p>
            <a:pPr algn="ctr"/>
            <a:r>
              <a:rPr lang="en-US" altLang="zh-TW" b="1" dirty="0"/>
              <a:t>View or </a:t>
            </a:r>
            <a:r>
              <a:rPr lang="en-US" altLang="zh-TW" b="1" dirty="0" err="1"/>
              <a:t>ViewGroup</a:t>
            </a:r>
            <a:r>
              <a:rPr lang="en-US" altLang="zh-TW" b="1" dirty="0"/>
              <a:t>?</a:t>
            </a:r>
            <a:endParaRPr lang="zh-TW" altLang="en-US" b="1" dirty="0"/>
          </a:p>
        </p:txBody>
      </p:sp>
      <p:sp>
        <p:nvSpPr>
          <p:cNvPr id="61" name="Rounded Rectangle 60"/>
          <p:cNvSpPr/>
          <p:nvPr/>
        </p:nvSpPr>
        <p:spPr>
          <a:xfrm>
            <a:off x="10679286" y="1781342"/>
            <a:ext cx="1512714" cy="57858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setMeasuredDimension</a:t>
            </a:r>
            <a:endParaRPr lang="zh-TW" altLang="en-US" dirty="0"/>
          </a:p>
        </p:txBody>
      </p:sp>
      <p:cxnSp>
        <p:nvCxnSpPr>
          <p:cNvPr id="62" name="Straight Arrow Connector 61"/>
          <p:cNvCxnSpPr>
            <a:stCxn id="113" idx="6"/>
            <a:endCxn id="42" idx="1"/>
          </p:cNvCxnSpPr>
          <p:nvPr/>
        </p:nvCxnSpPr>
        <p:spPr>
          <a:xfrm>
            <a:off x="3318227" y="2067561"/>
            <a:ext cx="615773" cy="40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2" idx="3"/>
            <a:endCxn id="44" idx="1"/>
          </p:cNvCxnSpPr>
          <p:nvPr/>
        </p:nvCxnSpPr>
        <p:spPr>
          <a:xfrm flipV="1">
            <a:off x="5345111" y="2067563"/>
            <a:ext cx="619027" cy="40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4" idx="3"/>
            <a:endCxn id="45" idx="1"/>
          </p:cNvCxnSpPr>
          <p:nvPr/>
        </p:nvCxnSpPr>
        <p:spPr>
          <a:xfrm>
            <a:off x="7375249" y="2067563"/>
            <a:ext cx="107236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7" idx="2"/>
          </p:cNvCxnSpPr>
          <p:nvPr/>
        </p:nvCxnSpPr>
        <p:spPr>
          <a:xfrm>
            <a:off x="9410649" y="2580772"/>
            <a:ext cx="1" cy="4421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01" idx="1"/>
            <a:endCxn id="190" idx="6"/>
          </p:cNvCxnSpPr>
          <p:nvPr/>
        </p:nvCxnSpPr>
        <p:spPr>
          <a:xfrm flipH="1" flipV="1">
            <a:off x="7535336" y="4992229"/>
            <a:ext cx="400140" cy="25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  <a:stCxn id="37" idx="3"/>
            <a:endCxn id="61" idx="1"/>
          </p:cNvCxnSpPr>
          <p:nvPr/>
        </p:nvCxnSpPr>
        <p:spPr>
          <a:xfrm flipV="1">
            <a:off x="10418185" y="2070633"/>
            <a:ext cx="261101" cy="6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45" idx="2"/>
            <a:endCxn id="60" idx="0"/>
          </p:cNvCxnSpPr>
          <p:nvPr/>
        </p:nvCxnSpPr>
        <p:spPr>
          <a:xfrm flipH="1">
            <a:off x="9424619" y="3477273"/>
            <a:ext cx="1" cy="82110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115260" y="1713966"/>
            <a:ext cx="1202967" cy="70718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View</a:t>
            </a:r>
          </a:p>
          <a:p>
            <a:pPr algn="ctr"/>
            <a:r>
              <a:rPr lang="en-US" altLang="zh-TW" dirty="0"/>
              <a:t>Group</a:t>
            </a:r>
            <a:endParaRPr lang="zh-TW" altLang="en-US" dirty="0"/>
          </a:p>
        </p:txBody>
      </p:sp>
      <p:sp>
        <p:nvSpPr>
          <p:cNvPr id="190" name="Oval 189"/>
          <p:cNvSpPr/>
          <p:nvPr/>
        </p:nvSpPr>
        <p:spPr>
          <a:xfrm>
            <a:off x="6575861" y="4648907"/>
            <a:ext cx="949255" cy="67393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View</a:t>
            </a:r>
          </a:p>
        </p:txBody>
      </p:sp>
      <p:cxnSp>
        <p:nvCxnSpPr>
          <p:cNvPr id="46" name="Elbow Connector 10297"/>
          <p:cNvCxnSpPr>
            <a:cxnSpLocks/>
            <a:stCxn id="14" idx="3"/>
            <a:endCxn id="113" idx="2"/>
          </p:cNvCxnSpPr>
          <p:nvPr/>
        </p:nvCxnSpPr>
        <p:spPr>
          <a:xfrm flipV="1">
            <a:off x="1603023" y="2067561"/>
            <a:ext cx="512237" cy="1556261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10297"/>
          <p:cNvCxnSpPr>
            <a:stCxn id="60" idx="2"/>
            <a:endCxn id="113" idx="4"/>
          </p:cNvCxnSpPr>
          <p:nvPr/>
        </p:nvCxnSpPr>
        <p:spPr>
          <a:xfrm rot="5400000" flipH="1">
            <a:off x="4454737" y="683163"/>
            <a:ext cx="3231890" cy="6707875"/>
          </a:xfrm>
          <a:prstGeom prst="bentConnector3">
            <a:avLst>
              <a:gd name="adj1" fmla="val -1178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/>
          <p:cNvSpPr txBox="1"/>
          <p:nvPr/>
        </p:nvSpPr>
        <p:spPr>
          <a:xfrm>
            <a:off x="7935476" y="4810096"/>
            <a:ext cx="66446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View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8791705" y="5508903"/>
            <a:ext cx="128676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ViewGroup</a:t>
            </a:r>
            <a:endParaRPr lang="zh-TW" altLang="en-US" dirty="0"/>
          </a:p>
        </p:txBody>
      </p:sp>
      <p:cxnSp>
        <p:nvCxnSpPr>
          <p:cNvPr id="159" name="Straight Arrow Connector 99"/>
          <p:cNvCxnSpPr>
            <a:stCxn id="190" idx="2"/>
            <a:endCxn id="57" idx="3"/>
          </p:cNvCxnSpPr>
          <p:nvPr/>
        </p:nvCxnSpPr>
        <p:spPr>
          <a:xfrm flipH="1">
            <a:off x="6169628" y="4985872"/>
            <a:ext cx="406233" cy="36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99"/>
          <p:cNvCxnSpPr>
            <a:stCxn id="57" idx="1"/>
            <a:endCxn id="58" idx="3"/>
          </p:cNvCxnSpPr>
          <p:nvPr/>
        </p:nvCxnSpPr>
        <p:spPr>
          <a:xfrm flipH="1">
            <a:off x="4330353" y="4989496"/>
            <a:ext cx="428164" cy="34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55"/>
          <p:cNvSpPr/>
          <p:nvPr/>
        </p:nvSpPr>
        <p:spPr>
          <a:xfrm>
            <a:off x="8403112" y="1561889"/>
            <a:ext cx="2015073" cy="1018883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/>
              <a:t>HasNext</a:t>
            </a:r>
            <a:endParaRPr lang="en-US" altLang="zh-TW" b="1" dirty="0"/>
          </a:p>
          <a:p>
            <a:pPr algn="ctr"/>
            <a:r>
              <a:rPr lang="en-US" altLang="zh-TW" b="1" dirty="0"/>
              <a:t>Child View?</a:t>
            </a:r>
            <a:endParaRPr lang="zh-TW" altLang="en-US" b="1" dirty="0"/>
          </a:p>
        </p:txBody>
      </p:sp>
      <p:cxnSp>
        <p:nvCxnSpPr>
          <p:cNvPr id="53" name="直線單箭頭接點 52"/>
          <p:cNvCxnSpPr>
            <a:stCxn id="58" idx="0"/>
          </p:cNvCxnSpPr>
          <p:nvPr/>
        </p:nvCxnSpPr>
        <p:spPr>
          <a:xfrm flipV="1">
            <a:off x="3573996" y="2067560"/>
            <a:ext cx="4385059" cy="263563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C0F44-069A-4B17-9CF0-6169E8D0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400" b="1" smtClean="0"/>
              <a:t>3</a:t>
            </a:fld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90571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Recap: Stack call and </a:t>
            </a:r>
            <a:r>
              <a:rPr lang="en-US" altLang="zh-TW" dirty="0" err="1"/>
              <a:t>FlowChart</a:t>
            </a:r>
            <a:r>
              <a:rPr lang="zh-TW" altLang="en-US" dirty="0"/>
              <a:t> </a:t>
            </a:r>
            <a:r>
              <a:rPr lang="en-US" altLang="zh-TW" dirty="0"/>
              <a:t>of layout()</a:t>
            </a:r>
            <a:endParaRPr lang="zh-TW" alt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0" y="2178740"/>
            <a:ext cx="1603023" cy="4066819"/>
            <a:chOff x="50802" y="1636890"/>
            <a:chExt cx="1603023" cy="4066819"/>
          </a:xfrm>
        </p:grpSpPr>
        <p:sp>
          <p:nvSpPr>
            <p:cNvPr id="14" name="Rounded Rectangle 13"/>
            <p:cNvSpPr/>
            <p:nvPr/>
          </p:nvSpPr>
          <p:spPr>
            <a:xfrm>
              <a:off x="50802" y="2668518"/>
              <a:ext cx="1603023" cy="826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/>
                <a:t>getMeasured</a:t>
              </a:r>
              <a:endParaRPr lang="en-US" altLang="zh-TW" sz="1600" dirty="0"/>
            </a:p>
            <a:p>
              <a:pPr algn="ctr"/>
              <a:r>
                <a:rPr lang="en-US" altLang="zh-TW" sz="1600" dirty="0"/>
                <a:t>Width/Height()</a:t>
              </a:r>
              <a:endParaRPr lang="zh-TW" altLang="en-US" sz="16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29821" y="1636890"/>
              <a:ext cx="1444978" cy="65475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Measure()</a:t>
              </a:r>
              <a:endParaRPr lang="zh-TW" alt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12888" y="5048954"/>
              <a:ext cx="1444978" cy="65475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Draw()</a:t>
              </a:r>
              <a:endParaRPr lang="zh-TW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9821" y="3937078"/>
              <a:ext cx="1444978" cy="65475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Layout()</a:t>
              </a:r>
              <a:endParaRPr lang="zh-TW" altLang="en-US" dirty="0"/>
            </a:p>
          </p:txBody>
        </p:sp>
        <p:cxnSp>
          <p:nvCxnSpPr>
            <p:cNvPr id="22" name="Straight Arrow Connector 21"/>
            <p:cNvCxnSpPr>
              <a:stCxn id="18" idx="2"/>
              <a:endCxn id="14" idx="0"/>
            </p:cNvCxnSpPr>
            <p:nvPr/>
          </p:nvCxnSpPr>
          <p:spPr>
            <a:xfrm>
              <a:off x="852310" y="2291645"/>
              <a:ext cx="4" cy="37687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4" idx="2"/>
              <a:endCxn id="20" idx="0"/>
            </p:cNvCxnSpPr>
            <p:nvPr/>
          </p:nvCxnSpPr>
          <p:spPr>
            <a:xfrm flipH="1">
              <a:off x="852310" y="3495426"/>
              <a:ext cx="4" cy="4416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0" idx="2"/>
              <a:endCxn id="19" idx="0"/>
            </p:cNvCxnSpPr>
            <p:nvPr/>
          </p:nvCxnSpPr>
          <p:spPr>
            <a:xfrm flipH="1">
              <a:off x="835377" y="4591833"/>
              <a:ext cx="16933" cy="45712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ounded Rectangle 41"/>
          <p:cNvSpPr/>
          <p:nvPr/>
        </p:nvSpPr>
        <p:spPr>
          <a:xfrm>
            <a:off x="3934000" y="1848666"/>
            <a:ext cx="1411111" cy="44591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layout</a:t>
            </a:r>
            <a:endParaRPr lang="zh-TW" alt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5964138" y="1844606"/>
            <a:ext cx="1411111" cy="44591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setFrame</a:t>
            </a:r>
            <a:endParaRPr lang="zh-TW" alt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8447612" y="1844606"/>
            <a:ext cx="1411111" cy="44591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onLayout</a:t>
            </a:r>
            <a:endParaRPr lang="zh-TW" alt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79019" y="1385150"/>
            <a:ext cx="1411111" cy="44591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Perform</a:t>
            </a:r>
          </a:p>
          <a:p>
            <a:pPr algn="ctr"/>
            <a:r>
              <a:rPr lang="en-US" altLang="zh-TW" dirty="0"/>
              <a:t>Traversal()</a:t>
            </a:r>
            <a:endParaRPr lang="zh-TW" altLang="en-US" dirty="0"/>
          </a:p>
        </p:txBody>
      </p:sp>
      <p:cxnSp>
        <p:nvCxnSpPr>
          <p:cNvPr id="52" name="Straight Arrow Connector 51"/>
          <p:cNvCxnSpPr>
            <a:stCxn id="51" idx="2"/>
            <a:endCxn id="14" idx="0"/>
          </p:cNvCxnSpPr>
          <p:nvPr/>
        </p:nvCxnSpPr>
        <p:spPr>
          <a:xfrm>
            <a:off x="784575" y="1831063"/>
            <a:ext cx="5646" cy="3476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4540077" y="4766539"/>
            <a:ext cx="1411111" cy="44591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Layout</a:t>
            </a:r>
            <a:endParaRPr lang="zh-TW" alt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2770014" y="4703192"/>
            <a:ext cx="1512714" cy="57955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setFrame</a:t>
            </a:r>
            <a:endParaRPr lang="zh-TW" altLang="en-US" dirty="0"/>
          </a:p>
        </p:txBody>
      </p:sp>
      <p:sp>
        <p:nvSpPr>
          <p:cNvPr id="56" name="Flowchart: Decision 55"/>
          <p:cNvSpPr/>
          <p:nvPr/>
        </p:nvSpPr>
        <p:spPr>
          <a:xfrm>
            <a:off x="8143904" y="2774052"/>
            <a:ext cx="2015073" cy="1018883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/>
              <a:t>HasNext</a:t>
            </a:r>
            <a:endParaRPr lang="en-US" altLang="zh-TW" b="1" dirty="0"/>
          </a:p>
          <a:p>
            <a:pPr algn="ctr"/>
            <a:r>
              <a:rPr lang="en-US" altLang="zh-TW" b="1" dirty="0"/>
              <a:t>Child View?</a:t>
            </a:r>
            <a:endParaRPr lang="zh-TW" altLang="en-US" b="1" dirty="0"/>
          </a:p>
        </p:txBody>
      </p:sp>
      <p:sp>
        <p:nvSpPr>
          <p:cNvPr id="60" name="Flowchart: Decision 59"/>
          <p:cNvSpPr/>
          <p:nvPr/>
        </p:nvSpPr>
        <p:spPr>
          <a:xfrm>
            <a:off x="7863769" y="4313067"/>
            <a:ext cx="2585161" cy="1354665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/>
              <a:t>NextView</a:t>
            </a:r>
            <a:r>
              <a:rPr lang="en-US" altLang="zh-TW" b="1" dirty="0"/>
              <a:t>:</a:t>
            </a:r>
          </a:p>
          <a:p>
            <a:pPr algn="ctr"/>
            <a:r>
              <a:rPr lang="en-US" altLang="zh-TW" b="1" dirty="0"/>
              <a:t>View or </a:t>
            </a:r>
            <a:r>
              <a:rPr lang="en-US" altLang="zh-TW" b="1" dirty="0" err="1"/>
              <a:t>ViewGroup</a:t>
            </a:r>
            <a:r>
              <a:rPr lang="en-US" altLang="zh-TW" b="1" dirty="0"/>
              <a:t>?</a:t>
            </a:r>
            <a:endParaRPr lang="zh-TW" altLang="en-US" b="1" dirty="0"/>
          </a:p>
        </p:txBody>
      </p:sp>
      <p:sp>
        <p:nvSpPr>
          <p:cNvPr id="61" name="Rounded Rectangle 60"/>
          <p:cNvSpPr/>
          <p:nvPr/>
        </p:nvSpPr>
        <p:spPr>
          <a:xfrm>
            <a:off x="10679286" y="3060536"/>
            <a:ext cx="1512714" cy="44591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cxnSp>
        <p:nvCxnSpPr>
          <p:cNvPr id="62" name="Straight Arrow Connector 61"/>
          <p:cNvCxnSpPr>
            <a:stCxn id="113" idx="6"/>
            <a:endCxn id="42" idx="1"/>
          </p:cNvCxnSpPr>
          <p:nvPr/>
        </p:nvCxnSpPr>
        <p:spPr>
          <a:xfrm>
            <a:off x="3318227" y="2067561"/>
            <a:ext cx="615773" cy="40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2" idx="3"/>
            <a:endCxn id="44" idx="1"/>
          </p:cNvCxnSpPr>
          <p:nvPr/>
        </p:nvCxnSpPr>
        <p:spPr>
          <a:xfrm flipV="1">
            <a:off x="5345111" y="2067563"/>
            <a:ext cx="619027" cy="40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4" idx="3"/>
            <a:endCxn id="45" idx="1"/>
          </p:cNvCxnSpPr>
          <p:nvPr/>
        </p:nvCxnSpPr>
        <p:spPr>
          <a:xfrm>
            <a:off x="7375249" y="2067563"/>
            <a:ext cx="107236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5" idx="2"/>
            <a:endCxn id="56" idx="0"/>
          </p:cNvCxnSpPr>
          <p:nvPr/>
        </p:nvCxnSpPr>
        <p:spPr>
          <a:xfrm flipH="1">
            <a:off x="9151441" y="2290519"/>
            <a:ext cx="1727" cy="4835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60" idx="1"/>
            <a:endCxn id="190" idx="6"/>
          </p:cNvCxnSpPr>
          <p:nvPr/>
        </p:nvCxnSpPr>
        <p:spPr>
          <a:xfrm flipH="1">
            <a:off x="7478186" y="4990400"/>
            <a:ext cx="385583" cy="18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56" idx="3"/>
            <a:endCxn id="61" idx="1"/>
          </p:cNvCxnSpPr>
          <p:nvPr/>
        </p:nvCxnSpPr>
        <p:spPr>
          <a:xfrm flipV="1">
            <a:off x="10158977" y="3283493"/>
            <a:ext cx="520309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6" idx="2"/>
            <a:endCxn id="60" idx="0"/>
          </p:cNvCxnSpPr>
          <p:nvPr/>
        </p:nvCxnSpPr>
        <p:spPr>
          <a:xfrm>
            <a:off x="9151441" y="3792935"/>
            <a:ext cx="4909" cy="5201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58" idx="0"/>
            <a:endCxn id="56" idx="1"/>
          </p:cNvCxnSpPr>
          <p:nvPr/>
        </p:nvCxnSpPr>
        <p:spPr>
          <a:xfrm rot="5400000" flipH="1" flipV="1">
            <a:off x="5125288" y="1684577"/>
            <a:ext cx="1419698" cy="4617533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115260" y="1713966"/>
            <a:ext cx="1202967" cy="70718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View</a:t>
            </a:r>
          </a:p>
          <a:p>
            <a:pPr algn="ctr"/>
            <a:r>
              <a:rPr lang="en-US" altLang="zh-TW" dirty="0"/>
              <a:t>Group</a:t>
            </a:r>
            <a:endParaRPr lang="zh-TW" altLang="en-US" dirty="0"/>
          </a:p>
        </p:txBody>
      </p:sp>
      <p:sp>
        <p:nvSpPr>
          <p:cNvPr id="190" name="Oval 189"/>
          <p:cNvSpPr/>
          <p:nvPr/>
        </p:nvSpPr>
        <p:spPr>
          <a:xfrm>
            <a:off x="6275219" y="4728367"/>
            <a:ext cx="1202967" cy="52772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View</a:t>
            </a:r>
          </a:p>
        </p:txBody>
      </p:sp>
      <p:cxnSp>
        <p:nvCxnSpPr>
          <p:cNvPr id="46" name="Elbow Connector 10297"/>
          <p:cNvCxnSpPr>
            <a:stCxn id="20" idx="3"/>
            <a:endCxn id="113" idx="2"/>
          </p:cNvCxnSpPr>
          <p:nvPr/>
        </p:nvCxnSpPr>
        <p:spPr>
          <a:xfrm flipV="1">
            <a:off x="1523997" y="2067561"/>
            <a:ext cx="591263" cy="2738745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10297"/>
          <p:cNvCxnSpPr>
            <a:stCxn id="60" idx="2"/>
            <a:endCxn id="113" idx="4"/>
          </p:cNvCxnSpPr>
          <p:nvPr/>
        </p:nvCxnSpPr>
        <p:spPr>
          <a:xfrm rot="5400000" flipH="1">
            <a:off x="4313258" y="824641"/>
            <a:ext cx="3246577" cy="6439606"/>
          </a:xfrm>
          <a:prstGeom prst="bentConnector3">
            <a:avLst>
              <a:gd name="adj1" fmla="val -7041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/>
          <p:cNvSpPr txBox="1"/>
          <p:nvPr/>
        </p:nvSpPr>
        <p:spPr>
          <a:xfrm>
            <a:off x="7802217" y="4849728"/>
            <a:ext cx="66446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View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8676731" y="5732288"/>
            <a:ext cx="128676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ViewGroup</a:t>
            </a:r>
            <a:endParaRPr lang="zh-TW" altLang="en-US" dirty="0"/>
          </a:p>
        </p:txBody>
      </p:sp>
      <p:cxnSp>
        <p:nvCxnSpPr>
          <p:cNvPr id="159" name="Straight Arrow Connector 99"/>
          <p:cNvCxnSpPr>
            <a:stCxn id="190" idx="2"/>
            <a:endCxn id="57" idx="3"/>
          </p:cNvCxnSpPr>
          <p:nvPr/>
        </p:nvCxnSpPr>
        <p:spPr>
          <a:xfrm flipH="1" flipV="1">
            <a:off x="5951188" y="4989496"/>
            <a:ext cx="324031" cy="27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99"/>
          <p:cNvCxnSpPr>
            <a:stCxn id="57" idx="1"/>
            <a:endCxn id="58" idx="3"/>
          </p:cNvCxnSpPr>
          <p:nvPr/>
        </p:nvCxnSpPr>
        <p:spPr>
          <a:xfrm flipH="1">
            <a:off x="4282728" y="4989496"/>
            <a:ext cx="257349" cy="34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9C315-0FB2-446F-B68F-6EDCAC22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7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45" grpId="0" animBg="1"/>
      <p:bldP spid="51" grpId="0" animBg="1"/>
      <p:bldP spid="57" grpId="0" animBg="1"/>
      <p:bldP spid="58" grpId="0" animBg="1"/>
      <p:bldP spid="56" grpId="0" animBg="1"/>
      <p:bldP spid="60" grpId="0" animBg="1"/>
      <p:bldP spid="61" grpId="0" animBg="1"/>
      <p:bldP spid="113" grpId="0" animBg="1"/>
      <p:bldP spid="190" grpId="0" animBg="1"/>
      <p:bldP spid="101" grpId="0" animBg="1"/>
      <p:bldP spid="8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47775" y="3646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Now, we know How layout of a </a:t>
            </a:r>
            <a:r>
              <a:rPr lang="en-US" altLang="zh-TW" sz="3600" dirty="0" err="1"/>
              <a:t>ViewGroup</a:t>
            </a:r>
            <a:r>
              <a:rPr lang="en-US" altLang="zh-TW" sz="3600" dirty="0"/>
              <a:t> works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67262" y="1690219"/>
            <a:ext cx="9586537" cy="4486744"/>
          </a:xfrm>
        </p:spPr>
        <p:txBody>
          <a:bodyPr/>
          <a:lstStyle/>
          <a:p>
            <a:r>
              <a:rPr lang="en-US" altLang="zh-TW" dirty="0"/>
              <a:t>Set in a certain place, (</a:t>
            </a:r>
            <a:r>
              <a:rPr lang="en-US" altLang="zh-TW" dirty="0" err="1"/>
              <a:t>r,l,b,t</a:t>
            </a:r>
            <a:r>
              <a:rPr lang="en-US" altLang="zh-TW" dirty="0"/>
              <a:t>), given by </a:t>
            </a:r>
            <a:r>
              <a:rPr lang="en-US" altLang="zh-TW" dirty="0" err="1"/>
              <a:t>ParentViewGroup</a:t>
            </a:r>
            <a:endParaRPr lang="en-US" altLang="zh-TW" dirty="0"/>
          </a:p>
          <a:p>
            <a:r>
              <a:rPr lang="en-US" altLang="zh-TW" dirty="0"/>
              <a:t>Given measured height and width of each Child views,</a:t>
            </a:r>
          </a:p>
          <a:p>
            <a:pPr marL="0" indent="0">
              <a:buNone/>
            </a:pPr>
            <a:r>
              <a:rPr lang="en-US" altLang="zh-TW" dirty="0"/>
              <a:t>We can </a:t>
            </a:r>
            <a:r>
              <a:rPr lang="en-US" altLang="zh-TW" u="sng" dirty="0">
                <a:solidFill>
                  <a:srgbClr val="FF0000"/>
                </a:solidFill>
              </a:rPr>
              <a:t>Compute (</a:t>
            </a:r>
            <a:r>
              <a:rPr lang="en-US" altLang="zh-TW" u="sng" dirty="0" err="1">
                <a:solidFill>
                  <a:srgbClr val="FF0000"/>
                </a:solidFill>
              </a:rPr>
              <a:t>r,l,b,t</a:t>
            </a:r>
            <a:r>
              <a:rPr lang="en-US" altLang="zh-TW" u="sng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 for every Child Views</a:t>
            </a:r>
          </a:p>
          <a:p>
            <a:r>
              <a:rPr lang="en-US" altLang="zh-TW" dirty="0"/>
              <a:t>Once we have laid child views, the next step is to draw views </a:t>
            </a:r>
          </a:p>
          <a:p>
            <a:pPr marL="0" indent="0">
              <a:buNone/>
            </a:pPr>
            <a:r>
              <a:rPr lang="en-US" altLang="zh-TW" dirty="0"/>
              <a:t>inside the rectangular area bounded by (</a:t>
            </a:r>
            <a:r>
              <a:rPr lang="en-US" altLang="zh-TW" dirty="0" err="1"/>
              <a:t>r,l,b,t</a:t>
            </a:r>
            <a:r>
              <a:rPr lang="en-US" altLang="zh-TW" dirty="0"/>
              <a:t>)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2060" y="1377075"/>
            <a:ext cx="1506080" cy="4935294"/>
            <a:chOff x="932320" y="714735"/>
            <a:chExt cx="1731858" cy="550552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714735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View</a:t>
              </a:r>
            </a:p>
            <a:p>
              <a:pPr algn="ctr"/>
              <a:r>
                <a:rPr lang="ja-JP" altLang="en-US" dirty="0">
                  <a:cs typeface="Calibri"/>
                </a:rPr>
                <a:t>繪製流程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41407" y="1885244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Measure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32320" y="3081867"/>
              <a:ext cx="1722771" cy="812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Layout</a:t>
              </a:r>
              <a:endParaRPr lang="zh-TW" alt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41407" y="4261555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Draw</a:t>
              </a:r>
              <a:endParaRPr lang="zh-TW" altLang="en-US" dirty="0"/>
            </a:p>
          </p:txBody>
        </p:sp>
        <p:cxnSp>
          <p:nvCxnSpPr>
            <p:cNvPr id="9" name="Straight Arrow Connector 8"/>
            <p:cNvCxnSpPr>
              <a:stCxn id="5" idx="4"/>
              <a:endCxn id="6" idx="0"/>
            </p:cNvCxnSpPr>
            <p:nvPr/>
          </p:nvCxnSpPr>
          <p:spPr>
            <a:xfrm>
              <a:off x="1802789" y="1512710"/>
              <a:ext cx="4" cy="3725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7" idx="0"/>
            </p:cNvCxnSpPr>
            <p:nvPr/>
          </p:nvCxnSpPr>
          <p:spPr>
            <a:xfrm flipH="1">
              <a:off x="1793706" y="2698044"/>
              <a:ext cx="9087" cy="383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2"/>
              <a:endCxn id="8" idx="0"/>
            </p:cNvCxnSpPr>
            <p:nvPr/>
          </p:nvCxnSpPr>
          <p:spPr>
            <a:xfrm>
              <a:off x="1793706" y="3894667"/>
              <a:ext cx="9087" cy="366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2"/>
              <a:endCxn id="13" idx="0"/>
            </p:cNvCxnSpPr>
            <p:nvPr/>
          </p:nvCxnSpPr>
          <p:spPr>
            <a:xfrm flipH="1">
              <a:off x="1802789" y="5074354"/>
              <a:ext cx="3" cy="3479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5422289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ea typeface="ＭＳ Ｐゴシック"/>
                  <a:cs typeface="Calibri"/>
                </a:rPr>
                <a:t>End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</p:grpSp>
      <p:pic>
        <p:nvPicPr>
          <p:cNvPr id="14" name="Picture 8" descr="File:Yes Check Circle.sv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07" y="3747744"/>
            <a:ext cx="635850" cy="63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字方塊 14"/>
          <p:cNvSpPr txBox="1"/>
          <p:nvPr/>
        </p:nvSpPr>
        <p:spPr>
          <a:xfrm>
            <a:off x="2600325" y="5116913"/>
            <a:ext cx="6934200" cy="4801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TW" sz="2800" b="1" dirty="0">
                <a:solidFill>
                  <a:srgbClr val="FF0000"/>
                </a:solidFill>
              </a:rPr>
              <a:t>YES! </a:t>
            </a:r>
            <a:r>
              <a:rPr lang="en-US" altLang="zh-TW" sz="2800" b="1" dirty="0" err="1">
                <a:solidFill>
                  <a:srgbClr val="FF0000"/>
                </a:solidFill>
              </a:rPr>
              <a:t>onDraw</a:t>
            </a:r>
            <a:r>
              <a:rPr lang="en-US" altLang="zh-TW" sz="2800" b="1" dirty="0">
                <a:solidFill>
                  <a:srgbClr val="FF0000"/>
                </a:solidFill>
              </a:rPr>
              <a:t> is also executed in a same way.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8569ABC-CBF1-421D-A6AD-918574EF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8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0613F-9947-4BFC-84F7-E32EE33C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Step 3: Draw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423CC-D90B-4E1D-ADB3-B054F1E81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075" y="2367695"/>
            <a:ext cx="10515600" cy="90077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ea typeface="宋体"/>
                <a:cs typeface="Calibri"/>
              </a:rPr>
              <a:t>Same as </a:t>
            </a:r>
            <a:r>
              <a:rPr lang="en-US" altLang="zh-CN" dirty="0" err="1">
                <a:ea typeface="宋体"/>
                <a:cs typeface="Calibri"/>
              </a:rPr>
              <a:t>onMeasure</a:t>
            </a:r>
            <a:r>
              <a:rPr lang="en-US" altLang="zh-CN" dirty="0">
                <a:ea typeface="宋体"/>
                <a:cs typeface="Calibri"/>
              </a:rPr>
              <a:t> and </a:t>
            </a:r>
            <a:r>
              <a:rPr lang="en-US" altLang="zh-CN" dirty="0" err="1">
                <a:ea typeface="宋体"/>
                <a:cs typeface="Calibri"/>
              </a:rPr>
              <a:t>onLayout</a:t>
            </a:r>
            <a:r>
              <a:rPr lang="en-US" altLang="zh-CN" dirty="0">
                <a:ea typeface="宋体"/>
                <a:cs typeface="Calibri"/>
              </a:rPr>
              <a:t>,</a:t>
            </a:r>
          </a:p>
          <a:p>
            <a:pPr marL="0" indent="0">
              <a:buNone/>
            </a:pPr>
            <a:r>
              <a:rPr lang="en-US" altLang="zh-CN" dirty="0">
                <a:ea typeface="宋体"/>
                <a:cs typeface="Calibri"/>
              </a:rPr>
              <a:t>This method will be called from root view </a:t>
            </a:r>
            <a:r>
              <a:rPr lang="en-US" altLang="zh-CN" b="1" dirty="0">
                <a:solidFill>
                  <a:srgbClr val="FF0000"/>
                </a:solidFill>
                <a:ea typeface="宋体"/>
                <a:cs typeface="Calibri"/>
              </a:rPr>
              <a:t>recursively!</a:t>
            </a:r>
            <a:r>
              <a:rPr lang="en-US" altLang="zh-CN" dirty="0">
                <a:ea typeface="宋体"/>
                <a:cs typeface="Calibri"/>
              </a:rPr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2060" y="1377075"/>
            <a:ext cx="1506080" cy="4935294"/>
            <a:chOff x="932320" y="714735"/>
            <a:chExt cx="1731858" cy="550552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714735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View</a:t>
              </a:r>
            </a:p>
            <a:p>
              <a:pPr algn="ctr"/>
              <a:r>
                <a:rPr lang="ja-JP" altLang="en-US" dirty="0">
                  <a:cs typeface="Calibri"/>
                </a:rPr>
                <a:t>繪製流程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41407" y="1885244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Measure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32320" y="3081867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Layout</a:t>
              </a:r>
              <a:endParaRPr lang="zh-TW" alt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41407" y="4261555"/>
              <a:ext cx="1722771" cy="812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Draw</a:t>
              </a:r>
              <a:endParaRPr lang="zh-TW" altLang="en-US" dirty="0"/>
            </a:p>
          </p:txBody>
        </p:sp>
        <p:cxnSp>
          <p:nvCxnSpPr>
            <p:cNvPr id="9" name="Straight Arrow Connector 8"/>
            <p:cNvCxnSpPr>
              <a:stCxn id="5" idx="4"/>
              <a:endCxn id="6" idx="0"/>
            </p:cNvCxnSpPr>
            <p:nvPr/>
          </p:nvCxnSpPr>
          <p:spPr>
            <a:xfrm>
              <a:off x="1802789" y="1512710"/>
              <a:ext cx="4" cy="3725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7" idx="0"/>
            </p:cNvCxnSpPr>
            <p:nvPr/>
          </p:nvCxnSpPr>
          <p:spPr>
            <a:xfrm flipH="1">
              <a:off x="1793706" y="2698044"/>
              <a:ext cx="9087" cy="383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2"/>
              <a:endCxn id="8" idx="0"/>
            </p:cNvCxnSpPr>
            <p:nvPr/>
          </p:nvCxnSpPr>
          <p:spPr>
            <a:xfrm>
              <a:off x="1793706" y="3894667"/>
              <a:ext cx="9087" cy="366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2"/>
              <a:endCxn id="13" idx="0"/>
            </p:cNvCxnSpPr>
            <p:nvPr/>
          </p:nvCxnSpPr>
          <p:spPr>
            <a:xfrm flipH="1">
              <a:off x="1802789" y="5074354"/>
              <a:ext cx="3" cy="3479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5422289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ea typeface="ＭＳ Ｐゴシック"/>
                  <a:cs typeface="Calibri"/>
                </a:rPr>
                <a:t>End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</p:grpSp>
      <p:pic>
        <p:nvPicPr>
          <p:cNvPr id="17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75"/>
          <a:stretch/>
        </p:blipFill>
        <p:spPr bwMode="auto">
          <a:xfrm>
            <a:off x="2035000" y="3217826"/>
            <a:ext cx="6079242" cy="316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1743075" y="1162609"/>
            <a:ext cx="9829800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  <a:ea typeface="宋体"/>
                <a:cs typeface="Calibri"/>
              </a:rPr>
              <a:t>Measure() measures the height and width of a view, Layout() sets a view in a certain place on the  screen, while </a:t>
            </a:r>
            <a:r>
              <a:rPr lang="en-US" altLang="zh-CN" sz="2800" b="1" dirty="0" err="1">
                <a:solidFill>
                  <a:srgbClr val="FF0000"/>
                </a:solidFill>
                <a:ea typeface="宋体"/>
                <a:cs typeface="Calibri"/>
              </a:rPr>
              <a:t>onDraw</a:t>
            </a:r>
            <a:r>
              <a:rPr lang="en-US" altLang="zh-CN" sz="2800" b="1" dirty="0">
                <a:solidFill>
                  <a:srgbClr val="FF0000"/>
                </a:solidFill>
                <a:ea typeface="宋体"/>
                <a:cs typeface="Calibri"/>
              </a:rPr>
              <a:t>()</a:t>
            </a:r>
            <a:r>
              <a:rPr lang="en-US" altLang="zh-CN" sz="2800" dirty="0">
                <a:solidFill>
                  <a:prstClr val="black"/>
                </a:solidFill>
                <a:ea typeface="宋体"/>
                <a:cs typeface="Calibri"/>
              </a:rPr>
              <a:t> is the real place where the </a:t>
            </a:r>
            <a:r>
              <a:rPr lang="en-US" altLang="zh-CN" sz="2800" dirty="0">
                <a:solidFill>
                  <a:srgbClr val="FF0000"/>
                </a:solidFill>
                <a:ea typeface="宋体"/>
                <a:cs typeface="Calibri"/>
              </a:rPr>
              <a:t>content of a view is </a:t>
            </a:r>
            <a:r>
              <a:rPr lang="en-US" altLang="zh-CN" sz="2800" b="1" dirty="0" err="1">
                <a:solidFill>
                  <a:srgbClr val="FF0000"/>
                </a:solidFill>
                <a:ea typeface="宋体"/>
                <a:cs typeface="Calibri"/>
              </a:rPr>
              <a:t>drawed</a:t>
            </a:r>
            <a:r>
              <a:rPr lang="en-US" altLang="zh-CN" sz="2800" b="1" dirty="0">
                <a:solidFill>
                  <a:srgbClr val="FF0000"/>
                </a:solidFill>
                <a:ea typeface="宋体"/>
                <a:cs typeface="Calibri"/>
              </a:rPr>
              <a:t> on the screen</a:t>
            </a:r>
            <a:endParaRPr lang="zh-CN" altLang="en-US" sz="2800" b="1" dirty="0">
              <a:solidFill>
                <a:srgbClr val="FF0000"/>
              </a:solidFill>
              <a:ea typeface="宋体"/>
              <a:cs typeface="Calibri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707D8AB-BF33-4B2E-91F5-2718A966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the Root View? How is its </a:t>
            </a:r>
            <a:r>
              <a:rPr lang="en-US" altLang="zh-TW" dirty="0" err="1"/>
              <a:t>MeasureSpec</a:t>
            </a:r>
            <a:r>
              <a:rPr lang="en-US" altLang="zh-TW" dirty="0"/>
              <a:t> is measured?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/>
              <a:t>DecorView</a:t>
            </a:r>
            <a:r>
              <a:rPr lang="en-US" altLang="zh-TW" sz="3600" dirty="0"/>
              <a:t>!  </a:t>
            </a:r>
            <a:r>
              <a:rPr lang="en-US" altLang="zh-TW" sz="3600" dirty="0" err="1"/>
              <a:t>performTraversals</a:t>
            </a:r>
            <a:r>
              <a:rPr lang="en-US" altLang="zh-TW" sz="3600" dirty="0"/>
              <a:t>()!!</a:t>
            </a:r>
            <a:endParaRPr lang="zh-TW" alt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0" y="2392951"/>
            <a:ext cx="870373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0088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private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TW" sz="1600" b="1" dirty="0">
                <a:solidFill>
                  <a:srgbClr val="000088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void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TW" sz="1600" b="1" dirty="0" err="1">
                <a:solidFill>
                  <a:srgbClr val="0099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performTraversals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() { </a:t>
            </a:r>
          </a:p>
          <a:p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......</a:t>
            </a:r>
          </a:p>
          <a:p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n-US" altLang="zh-TW" sz="1600" b="1" dirty="0" err="1">
                <a:solidFill>
                  <a:srgbClr val="000088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int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childWidthMeasureSpec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= </a:t>
            </a:r>
            <a:r>
              <a:rPr lang="en-US" altLang="zh-TW" sz="1600" b="1" dirty="0" err="1">
                <a:solidFill>
                  <a:schemeClr val="accent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getRootMeasureSpec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mWidth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, 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lp.width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); </a:t>
            </a:r>
          </a:p>
          <a:p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      	</a:t>
            </a:r>
            <a:r>
              <a:rPr lang="en-US" altLang="zh-TW" sz="1600" b="1" dirty="0" err="1">
                <a:solidFill>
                  <a:srgbClr val="000088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int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childHeightMeasureSpec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= </a:t>
            </a:r>
            <a:r>
              <a:rPr lang="en-US" altLang="zh-TW" sz="1600" b="1" dirty="0" err="1">
                <a:solidFill>
                  <a:schemeClr val="accent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getRootMeasureSpec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mHeight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, 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lp.height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); </a:t>
            </a:r>
          </a:p>
          <a:p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...... </a:t>
            </a:r>
          </a:p>
          <a:p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mView.</a:t>
            </a:r>
            <a:r>
              <a:rPr lang="en-US" altLang="zh-TW" sz="1600" b="1" dirty="0" err="1">
                <a:solidFill>
                  <a:schemeClr val="accent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measure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childWidthMeasureSpec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, 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childHeightMeasureSpec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); </a:t>
            </a:r>
          </a:p>
          <a:p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...... </a:t>
            </a:r>
          </a:p>
          <a:p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mView.</a:t>
            </a:r>
            <a:r>
              <a:rPr lang="en-US" altLang="zh-TW" sz="1600" b="1" dirty="0" err="1">
                <a:solidFill>
                  <a:schemeClr val="accent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layout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en-US" altLang="zh-TW" sz="1600" b="1" dirty="0">
                <a:solidFill>
                  <a:srgbClr val="006666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0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, </a:t>
            </a:r>
            <a:r>
              <a:rPr lang="en-US" altLang="zh-TW" sz="1600" b="1" dirty="0">
                <a:solidFill>
                  <a:srgbClr val="006666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0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, 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mView.getMeasuredWidth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(),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mView.getMeasuredHeight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()); </a:t>
            </a:r>
          </a:p>
          <a:p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...... </a:t>
            </a:r>
          </a:p>
          <a:p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mView.</a:t>
            </a:r>
            <a:r>
              <a:rPr lang="en-US" altLang="zh-TW" sz="1600" b="1" dirty="0" err="1">
                <a:solidFill>
                  <a:schemeClr val="accent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draw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(canvas); </a:t>
            </a:r>
          </a:p>
          <a:p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...... </a:t>
            </a:r>
          </a:p>
          <a:p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  <a:endParaRPr lang="zh-TW" altLang="en-US" sz="16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11266" name="Picture 2" descr="这里写图片描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2025732"/>
            <a:ext cx="39624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53DB9-BAD7-4C6A-8431-DFA6D348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9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TW" dirty="0"/>
              <a:t>Steps of drawing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2346324"/>
            <a:ext cx="6723993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 1. Draw the background : </a:t>
            </a:r>
            <a:r>
              <a:rPr lang="en-US" altLang="zh-TW" sz="2400" dirty="0" err="1"/>
              <a:t>drawBackGround</a:t>
            </a:r>
            <a:r>
              <a:rPr lang="en-US" altLang="zh-TW" sz="2400" dirty="0"/>
              <a:t>()</a:t>
            </a:r>
          </a:p>
          <a:p>
            <a:r>
              <a:rPr lang="en-US" altLang="zh-TW" sz="2400" strike="sngStrike" dirty="0"/>
              <a:t> 2. If necessary, save the canvas' layers to prepare for fading </a:t>
            </a:r>
          </a:p>
          <a:p>
            <a:r>
              <a:rPr lang="en-US" altLang="zh-TW" sz="2400" dirty="0"/>
              <a:t> 3. Draw view's content : </a:t>
            </a:r>
            <a:r>
              <a:rPr lang="en-US" altLang="zh-TW" b="1" i="1" dirty="0" err="1">
                <a:solidFill>
                  <a:srgbClr val="FF0000"/>
                </a:solidFill>
              </a:rPr>
              <a:t>onDraw</a:t>
            </a:r>
            <a:r>
              <a:rPr lang="en-US" altLang="zh-TW" b="1" i="1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zh-TW" sz="2400" dirty="0"/>
              <a:t> 4. Draw children : </a:t>
            </a:r>
            <a:r>
              <a:rPr lang="en-US" altLang="zh-TW" b="1" i="1" dirty="0" err="1">
                <a:solidFill>
                  <a:srgbClr val="FF0000"/>
                </a:solidFill>
              </a:rPr>
              <a:t>dispatchDraw</a:t>
            </a:r>
            <a:r>
              <a:rPr lang="en-US" altLang="zh-TW" b="1" i="1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zh-TW" sz="2400" strike="sngStrike" dirty="0"/>
              <a:t> 5. If necessary, draw the fading edges and restore layers </a:t>
            </a:r>
          </a:p>
          <a:p>
            <a:r>
              <a:rPr lang="en-US" altLang="zh-TW" sz="2400" dirty="0"/>
              <a:t> 6. Draw decorations (scrollbars for instance)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09537" y="1325563"/>
            <a:ext cx="10296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/>
              <a:t>ViewGroup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does not </a:t>
            </a:r>
            <a:r>
              <a:rPr lang="en-US" altLang="zh-TW" sz="2000" dirty="0"/>
              <a:t>override draw(),</a:t>
            </a:r>
          </a:p>
          <a:p>
            <a:r>
              <a:rPr lang="en-US" altLang="zh-TW" sz="2000" dirty="0"/>
              <a:t>let’s take a look how View class implements this method</a:t>
            </a:r>
            <a:endParaRPr lang="zh-TW" altLang="en-US" sz="2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975" y="129381"/>
            <a:ext cx="5534025" cy="64389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324ABB-0A48-4B36-87AD-2D7C2056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9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2060" y="1377075"/>
            <a:ext cx="1506080" cy="4935294"/>
            <a:chOff x="932320" y="714735"/>
            <a:chExt cx="1731858" cy="550552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714735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View</a:t>
              </a:r>
            </a:p>
            <a:p>
              <a:pPr algn="ctr"/>
              <a:r>
                <a:rPr lang="ja-JP" altLang="en-US" dirty="0">
                  <a:cs typeface="Calibri"/>
                </a:rPr>
                <a:t>繪製流程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41407" y="1885244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Measure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32320" y="3081867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Layout</a:t>
              </a:r>
              <a:endParaRPr lang="zh-TW" alt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41407" y="4261555"/>
              <a:ext cx="1722771" cy="812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Draw</a:t>
              </a:r>
              <a:endParaRPr lang="zh-TW" altLang="en-US" dirty="0"/>
            </a:p>
          </p:txBody>
        </p:sp>
        <p:cxnSp>
          <p:nvCxnSpPr>
            <p:cNvPr id="9" name="Straight Arrow Connector 8"/>
            <p:cNvCxnSpPr>
              <a:stCxn id="5" idx="4"/>
              <a:endCxn id="6" idx="0"/>
            </p:cNvCxnSpPr>
            <p:nvPr/>
          </p:nvCxnSpPr>
          <p:spPr>
            <a:xfrm>
              <a:off x="1802789" y="1512710"/>
              <a:ext cx="4" cy="3725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7" idx="0"/>
            </p:cNvCxnSpPr>
            <p:nvPr/>
          </p:nvCxnSpPr>
          <p:spPr>
            <a:xfrm flipH="1">
              <a:off x="1793706" y="2698044"/>
              <a:ext cx="9087" cy="383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2"/>
              <a:endCxn id="8" idx="0"/>
            </p:cNvCxnSpPr>
            <p:nvPr/>
          </p:nvCxnSpPr>
          <p:spPr>
            <a:xfrm>
              <a:off x="1793706" y="3894667"/>
              <a:ext cx="9087" cy="366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2"/>
              <a:endCxn id="13" idx="0"/>
            </p:cNvCxnSpPr>
            <p:nvPr/>
          </p:nvCxnSpPr>
          <p:spPr>
            <a:xfrm flipH="1">
              <a:off x="1802789" y="5074354"/>
              <a:ext cx="3" cy="3479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5422289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ea typeface="ＭＳ Ｐゴシック"/>
                  <a:cs typeface="Calibri"/>
                </a:rPr>
                <a:t>End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</p:grpSp>
      <p:grpSp>
        <p:nvGrpSpPr>
          <p:cNvPr id="21" name="Group 12">
            <a:extLst>
              <a:ext uri="{FF2B5EF4-FFF2-40B4-BE49-F238E27FC236}">
                <a16:creationId xmlns:a16="http://schemas.microsoft.com/office/drawing/2014/main" id="{4E18F065-A33A-4748-B4B4-7E61DDE16F27}"/>
              </a:ext>
            </a:extLst>
          </p:cNvPr>
          <p:cNvGrpSpPr/>
          <p:nvPr/>
        </p:nvGrpSpPr>
        <p:grpSpPr>
          <a:xfrm>
            <a:off x="2314908" y="451277"/>
            <a:ext cx="5819441" cy="694749"/>
            <a:chOff x="523030" y="1212686"/>
            <a:chExt cx="5893442" cy="935622"/>
          </a:xfrm>
        </p:grpSpPr>
        <p:grpSp>
          <p:nvGrpSpPr>
            <p:cNvPr id="22" name="Group 8">
              <a:extLst>
                <a:ext uri="{FF2B5EF4-FFF2-40B4-BE49-F238E27FC236}">
                  <a16:creationId xmlns:a16="http://schemas.microsoft.com/office/drawing/2014/main" id="{8FB70D0C-E73D-4DC8-BAC1-D0B53A1757B5}"/>
                </a:ext>
              </a:extLst>
            </p:cNvPr>
            <p:cNvGrpSpPr/>
            <p:nvPr/>
          </p:nvGrpSpPr>
          <p:grpSpPr>
            <a:xfrm>
              <a:off x="1915642" y="1671614"/>
              <a:ext cx="3120475" cy="2332"/>
              <a:chOff x="2154941" y="2034915"/>
              <a:chExt cx="3322450" cy="2357"/>
            </a:xfrm>
          </p:grpSpPr>
          <p:cxnSp>
            <p:nvCxnSpPr>
              <p:cNvPr id="26" name="Straight Arrow Connector 6">
                <a:extLst>
                  <a:ext uri="{FF2B5EF4-FFF2-40B4-BE49-F238E27FC236}">
                    <a16:creationId xmlns:a16="http://schemas.microsoft.com/office/drawing/2014/main" id="{C599993F-1564-4F85-9102-03059DBD6434}"/>
                  </a:ext>
                </a:extLst>
              </p:cNvPr>
              <p:cNvCxnSpPr/>
              <p:nvPr/>
            </p:nvCxnSpPr>
            <p:spPr>
              <a:xfrm flipV="1">
                <a:off x="2154941" y="2035235"/>
                <a:ext cx="883651" cy="20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7">
                <a:extLst>
                  <a:ext uri="{FF2B5EF4-FFF2-40B4-BE49-F238E27FC236}">
                    <a16:creationId xmlns:a16="http://schemas.microsoft.com/office/drawing/2014/main" id="{D27A26BF-187B-4A19-A0EB-29309A7B18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28375" y="2034915"/>
                <a:ext cx="949016" cy="2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ectangle: Rounded Corners 9">
              <a:extLst>
                <a:ext uri="{FF2B5EF4-FFF2-40B4-BE49-F238E27FC236}">
                  <a16:creationId xmlns:a16="http://schemas.microsoft.com/office/drawing/2014/main" id="{F62DF96A-232B-48C9-B795-FA5AD5BD1B2C}"/>
                </a:ext>
              </a:extLst>
            </p:cNvPr>
            <p:cNvSpPr/>
            <p:nvPr/>
          </p:nvSpPr>
          <p:spPr>
            <a:xfrm>
              <a:off x="523030" y="1231979"/>
              <a:ext cx="1388961" cy="91632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altLang="zh-TW" sz="1400" b="1" dirty="0">
                  <a:solidFill>
                    <a:schemeClr val="bg1"/>
                  </a:solidFill>
                  <a:cs typeface="Calibri"/>
                </a:rPr>
                <a:t>Draw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altLang="zh-TW" sz="1400" b="1" dirty="0" err="1">
                  <a:solidFill>
                    <a:schemeClr val="bg1"/>
                  </a:solidFill>
                  <a:cs typeface="Calibri"/>
                </a:rPr>
                <a:t>BackGround</a:t>
              </a:r>
              <a:endParaRPr lang="en-US" sz="1400"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24" name="Rectangle: Rounded Corners 10">
              <a:extLst>
                <a:ext uri="{FF2B5EF4-FFF2-40B4-BE49-F238E27FC236}">
                  <a16:creationId xmlns:a16="http://schemas.microsoft.com/office/drawing/2014/main" id="{17011C88-6964-4C72-9ACB-D3A44D75E1B3}"/>
                </a:ext>
              </a:extLst>
            </p:cNvPr>
            <p:cNvSpPr/>
            <p:nvPr/>
          </p:nvSpPr>
          <p:spPr>
            <a:xfrm>
              <a:off x="5027511" y="1212686"/>
              <a:ext cx="1388961" cy="916329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500" b="1" dirty="0">
                  <a:cs typeface="Calibri"/>
                </a:rPr>
                <a:t>Dispatch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500" b="1" dirty="0">
                  <a:cs typeface="Calibri"/>
                </a:rPr>
                <a:t>Draw</a:t>
              </a:r>
            </a:p>
          </p:txBody>
        </p:sp>
        <p:sp>
          <p:nvSpPr>
            <p:cNvPr id="25" name="Rectangle: Rounded Corners 11">
              <a:extLst>
                <a:ext uri="{FF2B5EF4-FFF2-40B4-BE49-F238E27FC236}">
                  <a16:creationId xmlns:a16="http://schemas.microsoft.com/office/drawing/2014/main" id="{ECA9FE15-9C4D-4D47-AAAD-8C5CCA589A45}"/>
                </a:ext>
              </a:extLst>
            </p:cNvPr>
            <p:cNvSpPr/>
            <p:nvPr/>
          </p:nvSpPr>
          <p:spPr>
            <a:xfrm>
              <a:off x="2751157" y="1231978"/>
              <a:ext cx="1388961" cy="916329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b="1" dirty="0" err="1">
                  <a:solidFill>
                    <a:schemeClr val="bg1"/>
                  </a:solidFill>
                  <a:cs typeface="Calibri"/>
                </a:rPr>
                <a:t>onDraw</a:t>
              </a:r>
              <a:endParaRPr lang="en-US" sz="1400" b="1" dirty="0">
                <a:solidFill>
                  <a:schemeClr val="bg1"/>
                </a:solidFill>
                <a:cs typeface="Calibri"/>
              </a:endParaRPr>
            </a:p>
          </p:txBody>
        </p:sp>
      </p:grpSp>
      <p:sp>
        <p:nvSpPr>
          <p:cNvPr id="28" name="文字方塊 27"/>
          <p:cNvSpPr txBox="1"/>
          <p:nvPr/>
        </p:nvSpPr>
        <p:spPr>
          <a:xfrm>
            <a:off x="2229275" y="1628792"/>
            <a:ext cx="873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onDraw</a:t>
            </a:r>
            <a:r>
              <a:rPr lang="en-US" altLang="zh-TW" dirty="0"/>
              <a:t>(): draw View’s Content</a:t>
            </a:r>
          </a:p>
          <a:p>
            <a:r>
              <a:rPr lang="en-US" altLang="zh-TW" dirty="0" err="1"/>
              <a:t>dispatchDraw</a:t>
            </a:r>
            <a:r>
              <a:rPr lang="en-US" altLang="zh-TW" dirty="0"/>
              <a:t>(): draw children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2229275" y="2259374"/>
            <a:ext cx="3933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Let’s think about it.  What are there inside these 2 methods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of a View?</a:t>
            </a:r>
            <a:endParaRPr lang="zh-TW" altLang="en-US" sz="2400" b="1" dirty="0"/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311" y="3531408"/>
            <a:ext cx="5069016" cy="1451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889" y="3029146"/>
            <a:ext cx="5610225" cy="2115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7" name="群組 36"/>
          <p:cNvGrpSpPr/>
          <p:nvPr/>
        </p:nvGrpSpPr>
        <p:grpSpPr>
          <a:xfrm>
            <a:off x="1588137" y="4411248"/>
            <a:ext cx="6164122" cy="1323439"/>
            <a:chOff x="2660265" y="5000704"/>
            <a:chExt cx="6276238" cy="1355361"/>
          </a:xfrm>
        </p:grpSpPr>
        <p:sp>
          <p:nvSpPr>
            <p:cNvPr id="38" name="Rectangle 6"/>
            <p:cNvSpPr/>
            <p:nvPr/>
          </p:nvSpPr>
          <p:spPr>
            <a:xfrm>
              <a:off x="2660265" y="5251360"/>
              <a:ext cx="6276238" cy="769441"/>
            </a:xfrm>
            <a:prstGeom prst="rect">
              <a:avLst/>
            </a:prstGeom>
            <a:solidFill>
              <a:srgbClr val="FFCC66"/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4400" b="1" dirty="0">
                  <a:solidFill>
                    <a:srgbClr val="FF0000"/>
                  </a:solidFill>
                </a:rPr>
                <a:t>They are both Empty</a:t>
              </a:r>
              <a:r>
                <a:rPr lang="en-US" altLang="zh-TW" sz="4400" b="1" dirty="0">
                  <a:solidFill>
                    <a:srgbClr val="C00000"/>
                  </a:solidFill>
                </a:rPr>
                <a:t>​</a:t>
              </a:r>
              <a:endParaRPr lang="zh-TW" altLang="en-US" sz="4400" b="1" dirty="0">
                <a:solidFill>
                  <a:srgbClr val="C00000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672860" y="5000704"/>
              <a:ext cx="1263643" cy="135536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TW" sz="8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  <a:effectLst/>
                </a:rPr>
                <a:t>!!!!</a:t>
              </a:r>
              <a:endParaRPr lang="zh-TW" altLang="en-US" sz="8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endParaRPr>
            </a:p>
          </p:txBody>
        </p:sp>
      </p:grpSp>
      <p:sp>
        <p:nvSpPr>
          <p:cNvPr id="41" name="文字方塊 40"/>
          <p:cNvSpPr txBox="1"/>
          <p:nvPr/>
        </p:nvSpPr>
        <p:spPr>
          <a:xfrm>
            <a:off x="5064861" y="5407319"/>
            <a:ext cx="51339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Because the native View class </a:t>
            </a:r>
            <a:r>
              <a:rPr lang="en-US" altLang="zh-TW" sz="2800" u="sng" dirty="0"/>
              <a:t>does not have any content</a:t>
            </a:r>
            <a:r>
              <a:rPr lang="en-US" altLang="zh-TW" sz="2800" dirty="0"/>
              <a:t> and it </a:t>
            </a:r>
            <a:r>
              <a:rPr lang="en-US" altLang="zh-TW" sz="2800" u="sng" dirty="0"/>
              <a:t>does not have any child</a:t>
            </a:r>
            <a:r>
              <a:rPr lang="en-US" altLang="zh-TW" sz="2800" dirty="0"/>
              <a:t> neither.</a:t>
            </a:r>
            <a:endParaRPr lang="zh-TW" altLang="en-US" sz="280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D12EF9E-AC99-4DBF-87BE-12DA3E77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8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7091" y="2456270"/>
            <a:ext cx="7305229" cy="4359413"/>
          </a:xfrm>
          <a:prstGeom prst="rect">
            <a:avLst/>
          </a:prstGeom>
        </p:spPr>
      </p:pic>
      <p:grpSp>
        <p:nvGrpSpPr>
          <p:cNvPr id="5" name="Group 3"/>
          <p:cNvGrpSpPr/>
          <p:nvPr/>
        </p:nvGrpSpPr>
        <p:grpSpPr>
          <a:xfrm>
            <a:off x="82060" y="1377075"/>
            <a:ext cx="1506080" cy="4935294"/>
            <a:chOff x="932320" y="714735"/>
            <a:chExt cx="1731858" cy="5505529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714735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View</a:t>
              </a:r>
            </a:p>
            <a:p>
              <a:pPr algn="ctr"/>
              <a:r>
                <a:rPr lang="ja-JP" altLang="en-US" dirty="0">
                  <a:cs typeface="Calibri"/>
                </a:rPr>
                <a:t>繪製流程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  <p:sp>
          <p:nvSpPr>
            <p:cNvPr id="7" name="Rounded Rectangle 5"/>
            <p:cNvSpPr/>
            <p:nvPr/>
          </p:nvSpPr>
          <p:spPr>
            <a:xfrm>
              <a:off x="941407" y="1885244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Measure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Rounded Rectangle 6"/>
            <p:cNvSpPr/>
            <p:nvPr/>
          </p:nvSpPr>
          <p:spPr>
            <a:xfrm>
              <a:off x="932320" y="3081867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Layout</a:t>
              </a:r>
              <a:endParaRPr lang="zh-TW" altLang="en-US" dirty="0"/>
            </a:p>
          </p:txBody>
        </p:sp>
        <p:sp>
          <p:nvSpPr>
            <p:cNvPr id="9" name="Rounded Rectangle 7"/>
            <p:cNvSpPr/>
            <p:nvPr/>
          </p:nvSpPr>
          <p:spPr>
            <a:xfrm>
              <a:off x="941407" y="4261555"/>
              <a:ext cx="1722771" cy="812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Draw</a:t>
              </a:r>
              <a:endParaRPr lang="zh-TW" altLang="en-US" dirty="0"/>
            </a:p>
          </p:txBody>
        </p:sp>
        <p:cxnSp>
          <p:nvCxnSpPr>
            <p:cNvPr id="10" name="Straight Arrow Connector 8"/>
            <p:cNvCxnSpPr>
              <a:stCxn id="6" idx="4"/>
              <a:endCxn id="7" idx="0"/>
            </p:cNvCxnSpPr>
            <p:nvPr/>
          </p:nvCxnSpPr>
          <p:spPr>
            <a:xfrm>
              <a:off x="1802789" y="1512710"/>
              <a:ext cx="4" cy="3725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9"/>
            <p:cNvCxnSpPr>
              <a:stCxn id="7" idx="2"/>
              <a:endCxn id="8" idx="0"/>
            </p:cNvCxnSpPr>
            <p:nvPr/>
          </p:nvCxnSpPr>
          <p:spPr>
            <a:xfrm flipH="1">
              <a:off x="1793706" y="2698044"/>
              <a:ext cx="9087" cy="383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0"/>
            <p:cNvCxnSpPr>
              <a:stCxn id="8" idx="2"/>
              <a:endCxn id="9" idx="0"/>
            </p:cNvCxnSpPr>
            <p:nvPr/>
          </p:nvCxnSpPr>
          <p:spPr>
            <a:xfrm>
              <a:off x="1793706" y="3894667"/>
              <a:ext cx="9087" cy="366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1"/>
            <p:cNvCxnSpPr>
              <a:stCxn id="9" idx="2"/>
              <a:endCxn id="14" idx="0"/>
            </p:cNvCxnSpPr>
            <p:nvPr/>
          </p:nvCxnSpPr>
          <p:spPr>
            <a:xfrm flipH="1">
              <a:off x="1802789" y="5074354"/>
              <a:ext cx="3" cy="3479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2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5422289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ea typeface="ＭＳ Ｐゴシック"/>
                  <a:cs typeface="Calibri"/>
                </a:rPr>
                <a:t>End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</p:grpSp>
      <p:grpSp>
        <p:nvGrpSpPr>
          <p:cNvPr id="15" name="Group 12">
            <a:extLst>
              <a:ext uri="{FF2B5EF4-FFF2-40B4-BE49-F238E27FC236}">
                <a16:creationId xmlns:a16="http://schemas.microsoft.com/office/drawing/2014/main" id="{4E18F065-A33A-4748-B4B4-7E61DDE16F27}"/>
              </a:ext>
            </a:extLst>
          </p:cNvPr>
          <p:cNvGrpSpPr/>
          <p:nvPr/>
        </p:nvGrpSpPr>
        <p:grpSpPr>
          <a:xfrm>
            <a:off x="2314908" y="451277"/>
            <a:ext cx="5819441" cy="694749"/>
            <a:chOff x="523030" y="1212686"/>
            <a:chExt cx="5893442" cy="935622"/>
          </a:xfrm>
        </p:grpSpPr>
        <p:grpSp>
          <p:nvGrpSpPr>
            <p:cNvPr id="16" name="Group 8">
              <a:extLst>
                <a:ext uri="{FF2B5EF4-FFF2-40B4-BE49-F238E27FC236}">
                  <a16:creationId xmlns:a16="http://schemas.microsoft.com/office/drawing/2014/main" id="{8FB70D0C-E73D-4DC8-BAC1-D0B53A1757B5}"/>
                </a:ext>
              </a:extLst>
            </p:cNvPr>
            <p:cNvGrpSpPr/>
            <p:nvPr/>
          </p:nvGrpSpPr>
          <p:grpSpPr>
            <a:xfrm>
              <a:off x="1915642" y="1671614"/>
              <a:ext cx="3120475" cy="2332"/>
              <a:chOff x="2154941" y="2034915"/>
              <a:chExt cx="3322450" cy="2357"/>
            </a:xfrm>
          </p:grpSpPr>
          <p:cxnSp>
            <p:nvCxnSpPr>
              <p:cNvPr id="20" name="Straight Arrow Connector 6">
                <a:extLst>
                  <a:ext uri="{FF2B5EF4-FFF2-40B4-BE49-F238E27FC236}">
                    <a16:creationId xmlns:a16="http://schemas.microsoft.com/office/drawing/2014/main" id="{C599993F-1564-4F85-9102-03059DBD6434}"/>
                  </a:ext>
                </a:extLst>
              </p:cNvPr>
              <p:cNvCxnSpPr/>
              <p:nvPr/>
            </p:nvCxnSpPr>
            <p:spPr>
              <a:xfrm flipV="1">
                <a:off x="2154941" y="2035235"/>
                <a:ext cx="883651" cy="20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7">
                <a:extLst>
                  <a:ext uri="{FF2B5EF4-FFF2-40B4-BE49-F238E27FC236}">
                    <a16:creationId xmlns:a16="http://schemas.microsoft.com/office/drawing/2014/main" id="{D27A26BF-187B-4A19-A0EB-29309A7B18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28375" y="2034915"/>
                <a:ext cx="949016" cy="2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: Rounded Corners 9">
              <a:extLst>
                <a:ext uri="{FF2B5EF4-FFF2-40B4-BE49-F238E27FC236}">
                  <a16:creationId xmlns:a16="http://schemas.microsoft.com/office/drawing/2014/main" id="{F62DF96A-232B-48C9-B795-FA5AD5BD1B2C}"/>
                </a:ext>
              </a:extLst>
            </p:cNvPr>
            <p:cNvSpPr/>
            <p:nvPr/>
          </p:nvSpPr>
          <p:spPr>
            <a:xfrm>
              <a:off x="523030" y="1231979"/>
              <a:ext cx="1388961" cy="91632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altLang="zh-TW" sz="1400" b="1" dirty="0">
                  <a:solidFill>
                    <a:schemeClr val="bg1"/>
                  </a:solidFill>
                  <a:cs typeface="Calibri"/>
                </a:rPr>
                <a:t>Draw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altLang="zh-TW" sz="1400" b="1" dirty="0" err="1">
                  <a:solidFill>
                    <a:schemeClr val="bg1"/>
                  </a:solidFill>
                  <a:cs typeface="Calibri"/>
                </a:rPr>
                <a:t>BackGround</a:t>
              </a:r>
              <a:endParaRPr lang="en-US" sz="1400"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18" name="Rectangle: Rounded Corners 10">
              <a:extLst>
                <a:ext uri="{FF2B5EF4-FFF2-40B4-BE49-F238E27FC236}">
                  <a16:creationId xmlns:a16="http://schemas.microsoft.com/office/drawing/2014/main" id="{17011C88-6964-4C72-9ACB-D3A44D75E1B3}"/>
                </a:ext>
              </a:extLst>
            </p:cNvPr>
            <p:cNvSpPr/>
            <p:nvPr/>
          </p:nvSpPr>
          <p:spPr>
            <a:xfrm>
              <a:off x="5027511" y="1212686"/>
              <a:ext cx="1388961" cy="916329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500" b="1" dirty="0">
                  <a:cs typeface="Calibri"/>
                </a:rPr>
                <a:t>Dispatch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500" b="1" dirty="0">
                  <a:cs typeface="Calibri"/>
                </a:rPr>
                <a:t>Draw</a:t>
              </a:r>
            </a:p>
          </p:txBody>
        </p:sp>
        <p:sp>
          <p:nvSpPr>
            <p:cNvPr id="19" name="Rectangle: Rounded Corners 11">
              <a:extLst>
                <a:ext uri="{FF2B5EF4-FFF2-40B4-BE49-F238E27FC236}">
                  <a16:creationId xmlns:a16="http://schemas.microsoft.com/office/drawing/2014/main" id="{ECA9FE15-9C4D-4D47-AAAD-8C5CCA589A45}"/>
                </a:ext>
              </a:extLst>
            </p:cNvPr>
            <p:cNvSpPr/>
            <p:nvPr/>
          </p:nvSpPr>
          <p:spPr>
            <a:xfrm>
              <a:off x="2751157" y="1231978"/>
              <a:ext cx="1388961" cy="91632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b="1" dirty="0" err="1">
                  <a:solidFill>
                    <a:schemeClr val="bg1"/>
                  </a:solidFill>
                  <a:cs typeface="Calibri"/>
                </a:rPr>
                <a:t>onDraw</a:t>
              </a:r>
              <a:endParaRPr lang="en-US" sz="1400" b="1" dirty="0">
                <a:solidFill>
                  <a:schemeClr val="bg1"/>
                </a:solidFill>
                <a:cs typeface="Calibri"/>
              </a:endParaRPr>
            </a:p>
          </p:txBody>
        </p:sp>
      </p:grpSp>
      <p:sp>
        <p:nvSpPr>
          <p:cNvPr id="25" name="文字方塊 24"/>
          <p:cNvSpPr txBox="1"/>
          <p:nvPr/>
        </p:nvSpPr>
        <p:spPr>
          <a:xfrm>
            <a:off x="2486025" y="1571625"/>
            <a:ext cx="638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dispatchDraw</a:t>
            </a:r>
            <a:r>
              <a:rPr lang="en-US" altLang="zh-TW" b="1" dirty="0"/>
              <a:t>() in </a:t>
            </a:r>
            <a:r>
              <a:rPr lang="en-US" altLang="zh-TW" b="1" dirty="0" err="1"/>
              <a:t>ViewGroup</a:t>
            </a:r>
            <a:r>
              <a:rPr lang="en-US" altLang="zh-TW" b="1" dirty="0"/>
              <a:t>:</a:t>
            </a:r>
          </a:p>
          <a:p>
            <a:r>
              <a:rPr lang="en-US" altLang="zh-TW" dirty="0"/>
              <a:t>Iterate over all children and call </a:t>
            </a:r>
            <a:r>
              <a:rPr lang="en-US" altLang="zh-TW" dirty="0" err="1"/>
              <a:t>ondraw</a:t>
            </a:r>
            <a:r>
              <a:rPr lang="en-US" altLang="zh-TW" dirty="0"/>
              <a:t>() of every child. 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7429500" y="2643555"/>
            <a:ext cx="3924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What we need to do is to override </a:t>
            </a:r>
            <a:r>
              <a:rPr lang="en-US" altLang="zh-TW" sz="2800" dirty="0" err="1"/>
              <a:t>ondraw</a:t>
            </a:r>
            <a:r>
              <a:rPr lang="en-US" altLang="zh-TW" sz="2800" dirty="0"/>
              <a:t>()!</a:t>
            </a:r>
            <a:endParaRPr lang="zh-TW" altLang="en-US" sz="2800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8A44927F-F584-4287-817A-624653D1A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9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Recap: Stack call and </a:t>
            </a:r>
            <a:r>
              <a:rPr lang="en-US" altLang="zh-TW" dirty="0" err="1"/>
              <a:t>FlowChart</a:t>
            </a:r>
            <a:r>
              <a:rPr lang="zh-TW" altLang="en-US" dirty="0"/>
              <a:t> </a:t>
            </a:r>
            <a:r>
              <a:rPr lang="en-US" altLang="zh-TW" dirty="0"/>
              <a:t>of Draw</a:t>
            </a:r>
            <a:endParaRPr lang="zh-TW" alt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0" y="2178740"/>
            <a:ext cx="1603023" cy="4066819"/>
            <a:chOff x="50802" y="1636890"/>
            <a:chExt cx="1603023" cy="4066819"/>
          </a:xfrm>
        </p:grpSpPr>
        <p:sp>
          <p:nvSpPr>
            <p:cNvPr id="14" name="Rounded Rectangle 13"/>
            <p:cNvSpPr/>
            <p:nvPr/>
          </p:nvSpPr>
          <p:spPr>
            <a:xfrm>
              <a:off x="50802" y="2668518"/>
              <a:ext cx="1603023" cy="826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/>
                <a:t>getMeasured</a:t>
              </a:r>
              <a:endParaRPr lang="en-US" altLang="zh-TW" sz="1600" dirty="0"/>
            </a:p>
            <a:p>
              <a:pPr algn="ctr"/>
              <a:r>
                <a:rPr lang="en-US" altLang="zh-TW" sz="1600" dirty="0"/>
                <a:t>Width/Height()</a:t>
              </a:r>
              <a:endParaRPr lang="zh-TW" altLang="en-US" sz="16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29821" y="1636890"/>
              <a:ext cx="1444978" cy="65475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Measure()</a:t>
              </a:r>
              <a:endParaRPr lang="zh-TW" alt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12888" y="5048954"/>
              <a:ext cx="1444978" cy="65475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Draw()</a:t>
              </a:r>
              <a:endParaRPr lang="zh-TW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9821" y="3937078"/>
              <a:ext cx="1444978" cy="65475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Layout()</a:t>
              </a:r>
              <a:endParaRPr lang="zh-TW" altLang="en-US" dirty="0"/>
            </a:p>
          </p:txBody>
        </p:sp>
        <p:cxnSp>
          <p:nvCxnSpPr>
            <p:cNvPr id="22" name="Straight Arrow Connector 21"/>
            <p:cNvCxnSpPr>
              <a:stCxn id="18" idx="2"/>
              <a:endCxn id="14" idx="0"/>
            </p:cNvCxnSpPr>
            <p:nvPr/>
          </p:nvCxnSpPr>
          <p:spPr>
            <a:xfrm>
              <a:off x="852310" y="2291645"/>
              <a:ext cx="4" cy="37687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4" idx="2"/>
              <a:endCxn id="20" idx="0"/>
            </p:cNvCxnSpPr>
            <p:nvPr/>
          </p:nvCxnSpPr>
          <p:spPr>
            <a:xfrm flipH="1">
              <a:off x="852310" y="3495426"/>
              <a:ext cx="4" cy="4416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0" idx="2"/>
              <a:endCxn id="19" idx="0"/>
            </p:cNvCxnSpPr>
            <p:nvPr/>
          </p:nvCxnSpPr>
          <p:spPr>
            <a:xfrm flipH="1">
              <a:off x="835377" y="4591833"/>
              <a:ext cx="16933" cy="45712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ounded Rectangle 41"/>
          <p:cNvSpPr/>
          <p:nvPr/>
        </p:nvSpPr>
        <p:spPr>
          <a:xfrm>
            <a:off x="3934000" y="1848666"/>
            <a:ext cx="1411111" cy="44591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draw</a:t>
            </a:r>
            <a:endParaRPr lang="zh-TW" alt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5964138" y="1844606"/>
            <a:ext cx="1411111" cy="44591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ondraw</a:t>
            </a:r>
            <a:endParaRPr lang="zh-TW" alt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8447612" y="1844606"/>
            <a:ext cx="1411111" cy="44591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dispatch</a:t>
            </a:r>
          </a:p>
          <a:p>
            <a:pPr algn="ctr"/>
            <a:r>
              <a:rPr lang="en-US" altLang="zh-TW" dirty="0"/>
              <a:t>Draw</a:t>
            </a:r>
            <a:endParaRPr lang="zh-TW" alt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79019" y="1385150"/>
            <a:ext cx="1411111" cy="44591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Perform</a:t>
            </a:r>
          </a:p>
          <a:p>
            <a:pPr algn="ctr"/>
            <a:r>
              <a:rPr lang="en-US" altLang="zh-TW" dirty="0"/>
              <a:t>Traversal()</a:t>
            </a:r>
            <a:endParaRPr lang="zh-TW" altLang="en-US" dirty="0"/>
          </a:p>
        </p:txBody>
      </p:sp>
      <p:cxnSp>
        <p:nvCxnSpPr>
          <p:cNvPr id="52" name="Straight Arrow Connector 51"/>
          <p:cNvCxnSpPr>
            <a:stCxn id="51" idx="2"/>
            <a:endCxn id="14" idx="0"/>
          </p:cNvCxnSpPr>
          <p:nvPr/>
        </p:nvCxnSpPr>
        <p:spPr>
          <a:xfrm>
            <a:off x="784575" y="1831063"/>
            <a:ext cx="5646" cy="3476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4540077" y="4766539"/>
            <a:ext cx="1411111" cy="44591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draw</a:t>
            </a:r>
            <a:endParaRPr lang="zh-TW" alt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2770014" y="4703192"/>
            <a:ext cx="1512714" cy="57955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onDraw</a:t>
            </a:r>
            <a:endParaRPr lang="zh-TW" altLang="en-US" dirty="0"/>
          </a:p>
        </p:txBody>
      </p:sp>
      <p:sp>
        <p:nvSpPr>
          <p:cNvPr id="56" name="Flowchart: Decision 55"/>
          <p:cNvSpPr/>
          <p:nvPr/>
        </p:nvSpPr>
        <p:spPr>
          <a:xfrm>
            <a:off x="8143904" y="2774052"/>
            <a:ext cx="2015073" cy="1018883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/>
              <a:t>HasNext</a:t>
            </a:r>
            <a:endParaRPr lang="en-US" altLang="zh-TW" b="1" dirty="0"/>
          </a:p>
          <a:p>
            <a:pPr algn="ctr"/>
            <a:r>
              <a:rPr lang="en-US" altLang="zh-TW" b="1" dirty="0"/>
              <a:t>Child View?</a:t>
            </a:r>
            <a:endParaRPr lang="zh-TW" altLang="en-US" b="1" dirty="0"/>
          </a:p>
        </p:txBody>
      </p:sp>
      <p:sp>
        <p:nvSpPr>
          <p:cNvPr id="60" name="Flowchart: Decision 59"/>
          <p:cNvSpPr/>
          <p:nvPr/>
        </p:nvSpPr>
        <p:spPr>
          <a:xfrm>
            <a:off x="7863769" y="4313067"/>
            <a:ext cx="2585161" cy="1354665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/>
              <a:t>NextView</a:t>
            </a:r>
            <a:r>
              <a:rPr lang="en-US" altLang="zh-TW" b="1" dirty="0"/>
              <a:t>:</a:t>
            </a:r>
          </a:p>
          <a:p>
            <a:pPr algn="ctr"/>
            <a:r>
              <a:rPr lang="en-US" altLang="zh-TW" b="1" dirty="0"/>
              <a:t>View or </a:t>
            </a:r>
            <a:r>
              <a:rPr lang="en-US" altLang="zh-TW" b="1" dirty="0" err="1"/>
              <a:t>ViewGroup</a:t>
            </a:r>
            <a:r>
              <a:rPr lang="en-US" altLang="zh-TW" b="1" dirty="0"/>
              <a:t>?</a:t>
            </a:r>
            <a:endParaRPr lang="zh-TW" altLang="en-US" b="1" dirty="0"/>
          </a:p>
        </p:txBody>
      </p:sp>
      <p:sp>
        <p:nvSpPr>
          <p:cNvPr id="61" name="Rounded Rectangle 60"/>
          <p:cNvSpPr/>
          <p:nvPr/>
        </p:nvSpPr>
        <p:spPr>
          <a:xfrm>
            <a:off x="10679286" y="3060536"/>
            <a:ext cx="1512714" cy="44591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cxnSp>
        <p:nvCxnSpPr>
          <p:cNvPr id="62" name="Straight Arrow Connector 61"/>
          <p:cNvCxnSpPr>
            <a:stCxn id="113" idx="6"/>
            <a:endCxn id="42" idx="1"/>
          </p:cNvCxnSpPr>
          <p:nvPr/>
        </p:nvCxnSpPr>
        <p:spPr>
          <a:xfrm>
            <a:off x="3318227" y="2067561"/>
            <a:ext cx="615773" cy="40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2" idx="3"/>
            <a:endCxn id="44" idx="1"/>
          </p:cNvCxnSpPr>
          <p:nvPr/>
        </p:nvCxnSpPr>
        <p:spPr>
          <a:xfrm flipV="1">
            <a:off x="5345111" y="2067563"/>
            <a:ext cx="619027" cy="40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4" idx="3"/>
            <a:endCxn id="45" idx="1"/>
          </p:cNvCxnSpPr>
          <p:nvPr/>
        </p:nvCxnSpPr>
        <p:spPr>
          <a:xfrm>
            <a:off x="7375249" y="2067563"/>
            <a:ext cx="107236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5" idx="2"/>
            <a:endCxn id="56" idx="0"/>
          </p:cNvCxnSpPr>
          <p:nvPr/>
        </p:nvCxnSpPr>
        <p:spPr>
          <a:xfrm flipH="1">
            <a:off x="9151441" y="2290519"/>
            <a:ext cx="1727" cy="4835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60" idx="1"/>
            <a:endCxn id="190" idx="6"/>
          </p:cNvCxnSpPr>
          <p:nvPr/>
        </p:nvCxnSpPr>
        <p:spPr>
          <a:xfrm flipH="1">
            <a:off x="7478186" y="4990400"/>
            <a:ext cx="385583" cy="18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56" idx="3"/>
            <a:endCxn id="61" idx="1"/>
          </p:cNvCxnSpPr>
          <p:nvPr/>
        </p:nvCxnSpPr>
        <p:spPr>
          <a:xfrm flipV="1">
            <a:off x="10158977" y="3283493"/>
            <a:ext cx="520309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6" idx="2"/>
            <a:endCxn id="60" idx="0"/>
          </p:cNvCxnSpPr>
          <p:nvPr/>
        </p:nvCxnSpPr>
        <p:spPr>
          <a:xfrm>
            <a:off x="9151441" y="3792935"/>
            <a:ext cx="4909" cy="5201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58" idx="0"/>
            <a:endCxn id="56" idx="1"/>
          </p:cNvCxnSpPr>
          <p:nvPr/>
        </p:nvCxnSpPr>
        <p:spPr>
          <a:xfrm rot="5400000" flipH="1" flipV="1">
            <a:off x="5125288" y="1684577"/>
            <a:ext cx="1419698" cy="4617533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115260" y="1713966"/>
            <a:ext cx="1202967" cy="70718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View</a:t>
            </a:r>
          </a:p>
          <a:p>
            <a:pPr algn="ctr"/>
            <a:r>
              <a:rPr lang="en-US" altLang="zh-TW" dirty="0"/>
              <a:t>Group</a:t>
            </a:r>
            <a:endParaRPr lang="zh-TW" altLang="en-US" dirty="0"/>
          </a:p>
        </p:txBody>
      </p:sp>
      <p:sp>
        <p:nvSpPr>
          <p:cNvPr id="190" name="Oval 189"/>
          <p:cNvSpPr/>
          <p:nvPr/>
        </p:nvSpPr>
        <p:spPr>
          <a:xfrm>
            <a:off x="6275219" y="4728367"/>
            <a:ext cx="1202967" cy="52772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View</a:t>
            </a:r>
          </a:p>
        </p:txBody>
      </p:sp>
      <p:cxnSp>
        <p:nvCxnSpPr>
          <p:cNvPr id="46" name="Elbow Connector 10297"/>
          <p:cNvCxnSpPr>
            <a:cxnSpLocks/>
            <a:stCxn id="19" idx="3"/>
            <a:endCxn id="113" idx="2"/>
          </p:cNvCxnSpPr>
          <p:nvPr/>
        </p:nvCxnSpPr>
        <p:spPr>
          <a:xfrm flipV="1">
            <a:off x="1507064" y="2067561"/>
            <a:ext cx="608196" cy="3850621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10297"/>
          <p:cNvCxnSpPr>
            <a:stCxn id="60" idx="2"/>
            <a:endCxn id="113" idx="4"/>
          </p:cNvCxnSpPr>
          <p:nvPr/>
        </p:nvCxnSpPr>
        <p:spPr>
          <a:xfrm rot="5400000" flipH="1">
            <a:off x="4313258" y="824641"/>
            <a:ext cx="3246577" cy="6439606"/>
          </a:xfrm>
          <a:prstGeom prst="bentConnector3">
            <a:avLst>
              <a:gd name="adj1" fmla="val -7041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/>
          <p:cNvSpPr txBox="1"/>
          <p:nvPr/>
        </p:nvSpPr>
        <p:spPr>
          <a:xfrm>
            <a:off x="7802217" y="4849728"/>
            <a:ext cx="66446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View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8676731" y="5732288"/>
            <a:ext cx="128676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ViewGroup</a:t>
            </a:r>
            <a:endParaRPr lang="zh-TW" altLang="en-US" dirty="0"/>
          </a:p>
        </p:txBody>
      </p:sp>
      <p:cxnSp>
        <p:nvCxnSpPr>
          <p:cNvPr id="159" name="Straight Arrow Connector 99"/>
          <p:cNvCxnSpPr>
            <a:stCxn id="190" idx="2"/>
            <a:endCxn id="57" idx="3"/>
          </p:cNvCxnSpPr>
          <p:nvPr/>
        </p:nvCxnSpPr>
        <p:spPr>
          <a:xfrm flipH="1" flipV="1">
            <a:off x="5951188" y="4989496"/>
            <a:ext cx="324031" cy="27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99"/>
          <p:cNvCxnSpPr>
            <a:stCxn id="57" idx="1"/>
            <a:endCxn id="58" idx="3"/>
          </p:cNvCxnSpPr>
          <p:nvPr/>
        </p:nvCxnSpPr>
        <p:spPr>
          <a:xfrm flipH="1">
            <a:off x="4282728" y="4989496"/>
            <a:ext cx="257349" cy="34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2BB00-2B56-4C24-9EB9-AB7C1AC1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4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45" grpId="0" animBg="1"/>
      <p:bldP spid="51" grpId="0" animBg="1"/>
      <p:bldP spid="57" grpId="0" animBg="1"/>
      <p:bldP spid="58" grpId="0" animBg="1"/>
      <p:bldP spid="56" grpId="0" animBg="1"/>
      <p:bldP spid="60" grpId="0" animBg="1"/>
      <p:bldP spid="61" grpId="0" animBg="1"/>
      <p:bldP spid="113" grpId="0" animBg="1"/>
      <p:bldP spid="190" grpId="0" animBg="1"/>
      <p:bldP spid="101" grpId="0" animBg="1"/>
      <p:bldP spid="8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6400" y="371458"/>
            <a:ext cx="10515600" cy="1325563"/>
          </a:xfrm>
        </p:spPr>
        <p:txBody>
          <a:bodyPr/>
          <a:lstStyle/>
          <a:p>
            <a:r>
              <a:rPr lang="en-US" altLang="zh-TW" dirty="0"/>
              <a:t>Now, we know the entire drawing procedure of View and </a:t>
            </a:r>
            <a:r>
              <a:rPr lang="en-US" altLang="zh-TW" dirty="0" err="1"/>
              <a:t>ViewGroup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75282" y="1798706"/>
            <a:ext cx="10515600" cy="2985528"/>
          </a:xfrm>
        </p:spPr>
        <p:txBody>
          <a:bodyPr/>
          <a:lstStyle/>
          <a:p>
            <a:r>
              <a:rPr lang="en-US" altLang="zh-TW" dirty="0"/>
              <a:t>Measure: Given Layout parameters and parent </a:t>
            </a:r>
            <a:r>
              <a:rPr lang="en-US" altLang="zh-TW" dirty="0" err="1"/>
              <a:t>MesureSpec</a:t>
            </a:r>
            <a:r>
              <a:rPr lang="en-US" altLang="zh-TW" dirty="0"/>
              <a:t>, measure height and width of a View</a:t>
            </a:r>
          </a:p>
          <a:p>
            <a:r>
              <a:rPr lang="en-US" altLang="zh-TW" dirty="0"/>
              <a:t>Layout: Given measured height and width of itself and children, put children in a customized way by setting its (</a:t>
            </a:r>
            <a:r>
              <a:rPr lang="en-US" altLang="zh-TW" dirty="0" err="1"/>
              <a:t>r,l,b,t</a:t>
            </a:r>
            <a:r>
              <a:rPr lang="en-US" altLang="zh-TW" dirty="0"/>
              <a:t>).</a:t>
            </a:r>
          </a:p>
          <a:p>
            <a:r>
              <a:rPr lang="en-US" altLang="zh-TW" dirty="0"/>
              <a:t>Draw: Given a rectangular area bounded by (</a:t>
            </a:r>
            <a:r>
              <a:rPr lang="en-US" altLang="zh-TW" dirty="0" err="1"/>
              <a:t>r,l,b,t</a:t>
            </a:r>
            <a:r>
              <a:rPr lang="en-US" altLang="zh-TW" dirty="0"/>
              <a:t>), draw view’s content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2060" y="1377075"/>
            <a:ext cx="1506080" cy="4935294"/>
            <a:chOff x="932320" y="714735"/>
            <a:chExt cx="1731858" cy="550552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714735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View</a:t>
              </a:r>
            </a:p>
            <a:p>
              <a:pPr algn="ctr"/>
              <a:r>
                <a:rPr lang="ja-JP" altLang="en-US" dirty="0">
                  <a:cs typeface="Calibri"/>
                </a:rPr>
                <a:t>繪製流程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41407" y="1885244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Measure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32320" y="3081867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Layout</a:t>
              </a:r>
              <a:endParaRPr lang="zh-TW" alt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41407" y="4261555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Draw</a:t>
              </a:r>
              <a:endParaRPr lang="zh-TW" altLang="en-US" dirty="0"/>
            </a:p>
          </p:txBody>
        </p:sp>
        <p:cxnSp>
          <p:nvCxnSpPr>
            <p:cNvPr id="9" name="Straight Arrow Connector 8"/>
            <p:cNvCxnSpPr>
              <a:stCxn id="5" idx="4"/>
              <a:endCxn id="6" idx="0"/>
            </p:cNvCxnSpPr>
            <p:nvPr/>
          </p:nvCxnSpPr>
          <p:spPr>
            <a:xfrm>
              <a:off x="1802789" y="1512710"/>
              <a:ext cx="4" cy="3725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7" idx="0"/>
            </p:cNvCxnSpPr>
            <p:nvPr/>
          </p:nvCxnSpPr>
          <p:spPr>
            <a:xfrm flipH="1">
              <a:off x="1793706" y="2698044"/>
              <a:ext cx="9087" cy="383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2"/>
              <a:endCxn id="8" idx="0"/>
            </p:cNvCxnSpPr>
            <p:nvPr/>
          </p:nvCxnSpPr>
          <p:spPr>
            <a:xfrm>
              <a:off x="1793706" y="3894667"/>
              <a:ext cx="9087" cy="366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2"/>
              <a:endCxn id="13" idx="0"/>
            </p:cNvCxnSpPr>
            <p:nvPr/>
          </p:nvCxnSpPr>
          <p:spPr>
            <a:xfrm flipH="1">
              <a:off x="1802789" y="5074354"/>
              <a:ext cx="3" cy="3479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5422289"/>
              <a:ext cx="1553437" cy="797975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ea typeface="ＭＳ Ｐゴシック"/>
                  <a:cs typeface="Calibri"/>
                </a:rPr>
                <a:t>End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</p:grpSp>
      <p:pic>
        <p:nvPicPr>
          <p:cNvPr id="14" name="Picture 8" descr="File:Yes Check Circle.sv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432" y="3756239"/>
            <a:ext cx="635850" cy="63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File:Yes Check Circle.sv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432" y="2697874"/>
            <a:ext cx="635850" cy="63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File:Yes Check Circle.sv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432" y="4784234"/>
            <a:ext cx="635850" cy="63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8F1D29DB-B8D8-47B5-B269-4ACE378E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4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2" b="20880"/>
          <a:stretch/>
        </p:blipFill>
        <p:spPr>
          <a:xfrm>
            <a:off x="8749030" y="974005"/>
            <a:ext cx="3086100" cy="511048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"/>
          <a:stretch/>
        </p:blipFill>
        <p:spPr>
          <a:xfrm>
            <a:off x="980122" y="1134745"/>
            <a:ext cx="2620010" cy="5589355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802005" y="1781493"/>
            <a:ext cx="2976245" cy="1093787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0"/>
            <a:ext cx="3086100" cy="6858000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4447857" y="974005"/>
            <a:ext cx="3324543" cy="2236555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8591868" y="974004"/>
            <a:ext cx="3324543" cy="2236555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746A70-F131-42F0-B5D2-A2D668AC7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400" b="1" smtClean="0"/>
              <a:t>39</a:t>
            </a:fld>
            <a:endParaRPr lang="en-US" sz="1400" b="1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89132"/>
            <a:ext cx="10515600" cy="684381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US" altLang="zh-TW" b="1" dirty="0"/>
              <a:t>Example of Custom </a:t>
            </a:r>
            <a:r>
              <a:rPr lang="en-US" altLang="zh-TW" b="1" dirty="0" err="1"/>
              <a:t>ViewGroup</a:t>
            </a:r>
            <a:r>
              <a:rPr lang="en-US" altLang="zh-TW" b="1" dirty="0"/>
              <a:t>: </a:t>
            </a:r>
            <a:r>
              <a:rPr lang="en-US" altLang="zh-TW" b="1" dirty="0" err="1"/>
              <a:t>FlowLayout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27803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Recap: Stack call and </a:t>
            </a:r>
            <a:r>
              <a:rPr lang="en-US" altLang="zh-TW" dirty="0" err="1"/>
              <a:t>FlowChart</a:t>
            </a:r>
            <a:r>
              <a:rPr lang="zh-TW" altLang="en-US" dirty="0"/>
              <a:t> </a:t>
            </a:r>
            <a:r>
              <a:rPr lang="en-US" altLang="zh-TW" dirty="0"/>
              <a:t>of layout()</a:t>
            </a:r>
            <a:endParaRPr lang="zh-TW" alt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0" y="2178740"/>
            <a:ext cx="1603023" cy="4066819"/>
            <a:chOff x="50802" y="1636890"/>
            <a:chExt cx="1603023" cy="4066819"/>
          </a:xfrm>
        </p:grpSpPr>
        <p:sp>
          <p:nvSpPr>
            <p:cNvPr id="14" name="Rounded Rectangle 13"/>
            <p:cNvSpPr/>
            <p:nvPr/>
          </p:nvSpPr>
          <p:spPr>
            <a:xfrm>
              <a:off x="50802" y="2668518"/>
              <a:ext cx="1603023" cy="826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/>
                <a:t>getMeasured</a:t>
              </a:r>
              <a:endParaRPr lang="en-US" altLang="zh-TW" sz="1600" dirty="0"/>
            </a:p>
            <a:p>
              <a:pPr algn="ctr"/>
              <a:r>
                <a:rPr lang="en-US" altLang="zh-TW" sz="1600" dirty="0"/>
                <a:t>Width/Height()</a:t>
              </a:r>
              <a:endParaRPr lang="zh-TW" altLang="en-US" sz="16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29821" y="1636890"/>
              <a:ext cx="1444978" cy="65475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Measure()</a:t>
              </a:r>
              <a:endParaRPr lang="zh-TW" alt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12888" y="5048954"/>
              <a:ext cx="1444978" cy="65475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Draw()</a:t>
              </a:r>
              <a:endParaRPr lang="zh-TW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9821" y="3937078"/>
              <a:ext cx="1444978" cy="65475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Layout()</a:t>
              </a:r>
              <a:endParaRPr lang="zh-TW" altLang="en-US" dirty="0"/>
            </a:p>
          </p:txBody>
        </p:sp>
        <p:cxnSp>
          <p:nvCxnSpPr>
            <p:cNvPr id="22" name="Straight Arrow Connector 21"/>
            <p:cNvCxnSpPr>
              <a:stCxn id="18" idx="2"/>
              <a:endCxn id="14" idx="0"/>
            </p:cNvCxnSpPr>
            <p:nvPr/>
          </p:nvCxnSpPr>
          <p:spPr>
            <a:xfrm>
              <a:off x="852310" y="2291645"/>
              <a:ext cx="4" cy="37687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4" idx="2"/>
              <a:endCxn id="20" idx="0"/>
            </p:cNvCxnSpPr>
            <p:nvPr/>
          </p:nvCxnSpPr>
          <p:spPr>
            <a:xfrm flipH="1">
              <a:off x="852310" y="3495426"/>
              <a:ext cx="4" cy="4416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0" idx="2"/>
              <a:endCxn id="19" idx="0"/>
            </p:cNvCxnSpPr>
            <p:nvPr/>
          </p:nvCxnSpPr>
          <p:spPr>
            <a:xfrm flipH="1">
              <a:off x="835377" y="4591833"/>
              <a:ext cx="16933" cy="45712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ounded Rectangle 41"/>
          <p:cNvSpPr/>
          <p:nvPr/>
        </p:nvSpPr>
        <p:spPr>
          <a:xfrm>
            <a:off x="3934000" y="1848666"/>
            <a:ext cx="1411111" cy="44591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layout</a:t>
            </a:r>
            <a:endParaRPr lang="zh-TW" alt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5964138" y="1844606"/>
            <a:ext cx="1411111" cy="44591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setFrame</a:t>
            </a:r>
            <a:endParaRPr lang="zh-TW" alt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8447612" y="1844606"/>
            <a:ext cx="1411111" cy="44591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onLayout</a:t>
            </a:r>
            <a:endParaRPr lang="zh-TW" alt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79019" y="1385150"/>
            <a:ext cx="1411111" cy="44591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Perform</a:t>
            </a:r>
          </a:p>
          <a:p>
            <a:pPr algn="ctr"/>
            <a:r>
              <a:rPr lang="en-US" altLang="zh-TW" dirty="0"/>
              <a:t>Traversal()</a:t>
            </a:r>
            <a:endParaRPr lang="zh-TW" altLang="en-US" dirty="0"/>
          </a:p>
        </p:txBody>
      </p:sp>
      <p:cxnSp>
        <p:nvCxnSpPr>
          <p:cNvPr id="52" name="Straight Arrow Connector 51"/>
          <p:cNvCxnSpPr>
            <a:stCxn id="51" idx="2"/>
            <a:endCxn id="14" idx="0"/>
          </p:cNvCxnSpPr>
          <p:nvPr/>
        </p:nvCxnSpPr>
        <p:spPr>
          <a:xfrm>
            <a:off x="784575" y="1831063"/>
            <a:ext cx="5646" cy="3476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4540077" y="4766539"/>
            <a:ext cx="1411111" cy="44591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Layout</a:t>
            </a:r>
            <a:endParaRPr lang="zh-TW" alt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2770014" y="4703192"/>
            <a:ext cx="1512714" cy="57955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setFrame</a:t>
            </a:r>
            <a:endParaRPr lang="zh-TW" altLang="en-US" dirty="0"/>
          </a:p>
        </p:txBody>
      </p:sp>
      <p:sp>
        <p:nvSpPr>
          <p:cNvPr id="56" name="Flowchart: Decision 55"/>
          <p:cNvSpPr/>
          <p:nvPr/>
        </p:nvSpPr>
        <p:spPr>
          <a:xfrm>
            <a:off x="8143904" y="2774052"/>
            <a:ext cx="2015073" cy="1018883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/>
              <a:t>HasNext</a:t>
            </a:r>
            <a:endParaRPr lang="en-US" altLang="zh-TW" b="1" dirty="0"/>
          </a:p>
          <a:p>
            <a:pPr algn="ctr"/>
            <a:r>
              <a:rPr lang="en-US" altLang="zh-TW" b="1" dirty="0"/>
              <a:t>Child View?</a:t>
            </a:r>
            <a:endParaRPr lang="zh-TW" altLang="en-US" b="1" dirty="0"/>
          </a:p>
        </p:txBody>
      </p:sp>
      <p:sp>
        <p:nvSpPr>
          <p:cNvPr id="60" name="Flowchart: Decision 59"/>
          <p:cNvSpPr/>
          <p:nvPr/>
        </p:nvSpPr>
        <p:spPr>
          <a:xfrm>
            <a:off x="7863769" y="4313067"/>
            <a:ext cx="2585161" cy="1354665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/>
              <a:t>NextView</a:t>
            </a:r>
            <a:r>
              <a:rPr lang="en-US" altLang="zh-TW" b="1" dirty="0"/>
              <a:t>:</a:t>
            </a:r>
          </a:p>
          <a:p>
            <a:pPr algn="ctr"/>
            <a:r>
              <a:rPr lang="en-US" altLang="zh-TW" b="1" dirty="0"/>
              <a:t>View or </a:t>
            </a:r>
            <a:r>
              <a:rPr lang="en-US" altLang="zh-TW" b="1" dirty="0" err="1"/>
              <a:t>ViewGroup</a:t>
            </a:r>
            <a:r>
              <a:rPr lang="en-US" altLang="zh-TW" b="1" dirty="0"/>
              <a:t>?</a:t>
            </a:r>
            <a:endParaRPr lang="zh-TW" altLang="en-US" b="1" dirty="0"/>
          </a:p>
        </p:txBody>
      </p:sp>
      <p:sp>
        <p:nvSpPr>
          <p:cNvPr id="61" name="Rounded Rectangle 60"/>
          <p:cNvSpPr/>
          <p:nvPr/>
        </p:nvSpPr>
        <p:spPr>
          <a:xfrm>
            <a:off x="10679286" y="3060536"/>
            <a:ext cx="1512714" cy="44591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cxnSp>
        <p:nvCxnSpPr>
          <p:cNvPr id="62" name="Straight Arrow Connector 61"/>
          <p:cNvCxnSpPr>
            <a:stCxn id="113" idx="6"/>
            <a:endCxn id="42" idx="1"/>
          </p:cNvCxnSpPr>
          <p:nvPr/>
        </p:nvCxnSpPr>
        <p:spPr>
          <a:xfrm>
            <a:off x="3318227" y="2067561"/>
            <a:ext cx="615773" cy="40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2" idx="3"/>
            <a:endCxn id="44" idx="1"/>
          </p:cNvCxnSpPr>
          <p:nvPr/>
        </p:nvCxnSpPr>
        <p:spPr>
          <a:xfrm flipV="1">
            <a:off x="5345111" y="2067563"/>
            <a:ext cx="619027" cy="40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4" idx="3"/>
            <a:endCxn id="45" idx="1"/>
          </p:cNvCxnSpPr>
          <p:nvPr/>
        </p:nvCxnSpPr>
        <p:spPr>
          <a:xfrm>
            <a:off x="7375249" y="2067563"/>
            <a:ext cx="107236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5" idx="2"/>
            <a:endCxn id="56" idx="0"/>
          </p:cNvCxnSpPr>
          <p:nvPr/>
        </p:nvCxnSpPr>
        <p:spPr>
          <a:xfrm flipH="1">
            <a:off x="9151441" y="2290519"/>
            <a:ext cx="1727" cy="4835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60" idx="1"/>
            <a:endCxn id="190" idx="6"/>
          </p:cNvCxnSpPr>
          <p:nvPr/>
        </p:nvCxnSpPr>
        <p:spPr>
          <a:xfrm flipH="1">
            <a:off x="7478186" y="4990400"/>
            <a:ext cx="385583" cy="18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56" idx="3"/>
            <a:endCxn id="61" idx="1"/>
          </p:cNvCxnSpPr>
          <p:nvPr/>
        </p:nvCxnSpPr>
        <p:spPr>
          <a:xfrm flipV="1">
            <a:off x="10158977" y="3283493"/>
            <a:ext cx="520309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6" idx="2"/>
            <a:endCxn id="60" idx="0"/>
          </p:cNvCxnSpPr>
          <p:nvPr/>
        </p:nvCxnSpPr>
        <p:spPr>
          <a:xfrm>
            <a:off x="9151441" y="3792935"/>
            <a:ext cx="4909" cy="5201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58" idx="0"/>
            <a:endCxn id="56" idx="1"/>
          </p:cNvCxnSpPr>
          <p:nvPr/>
        </p:nvCxnSpPr>
        <p:spPr>
          <a:xfrm rot="5400000" flipH="1" flipV="1">
            <a:off x="5125288" y="1684577"/>
            <a:ext cx="1419698" cy="4617533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115260" y="1713966"/>
            <a:ext cx="1202967" cy="70718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View</a:t>
            </a:r>
          </a:p>
          <a:p>
            <a:pPr algn="ctr"/>
            <a:r>
              <a:rPr lang="en-US" altLang="zh-TW" dirty="0"/>
              <a:t>Group</a:t>
            </a:r>
            <a:endParaRPr lang="zh-TW" altLang="en-US" dirty="0"/>
          </a:p>
        </p:txBody>
      </p:sp>
      <p:sp>
        <p:nvSpPr>
          <p:cNvPr id="190" name="Oval 189"/>
          <p:cNvSpPr/>
          <p:nvPr/>
        </p:nvSpPr>
        <p:spPr>
          <a:xfrm>
            <a:off x="6275219" y="4728367"/>
            <a:ext cx="1202967" cy="52772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View</a:t>
            </a:r>
          </a:p>
        </p:txBody>
      </p:sp>
      <p:cxnSp>
        <p:nvCxnSpPr>
          <p:cNvPr id="46" name="Elbow Connector 10297"/>
          <p:cNvCxnSpPr>
            <a:stCxn id="20" idx="3"/>
            <a:endCxn id="113" idx="2"/>
          </p:cNvCxnSpPr>
          <p:nvPr/>
        </p:nvCxnSpPr>
        <p:spPr>
          <a:xfrm flipV="1">
            <a:off x="1523997" y="2067561"/>
            <a:ext cx="591263" cy="2738745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10297"/>
          <p:cNvCxnSpPr>
            <a:stCxn id="60" idx="2"/>
            <a:endCxn id="113" idx="4"/>
          </p:cNvCxnSpPr>
          <p:nvPr/>
        </p:nvCxnSpPr>
        <p:spPr>
          <a:xfrm rot="5400000" flipH="1">
            <a:off x="4313258" y="824641"/>
            <a:ext cx="3246577" cy="6439606"/>
          </a:xfrm>
          <a:prstGeom prst="bentConnector3">
            <a:avLst>
              <a:gd name="adj1" fmla="val -7041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/>
          <p:cNvSpPr txBox="1"/>
          <p:nvPr/>
        </p:nvSpPr>
        <p:spPr>
          <a:xfrm>
            <a:off x="7802217" y="4849728"/>
            <a:ext cx="66446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View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8676731" y="5732288"/>
            <a:ext cx="128676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ViewGroup</a:t>
            </a:r>
            <a:endParaRPr lang="zh-TW" altLang="en-US" dirty="0"/>
          </a:p>
        </p:txBody>
      </p:sp>
      <p:cxnSp>
        <p:nvCxnSpPr>
          <p:cNvPr id="159" name="Straight Arrow Connector 99"/>
          <p:cNvCxnSpPr>
            <a:stCxn id="190" idx="2"/>
            <a:endCxn id="57" idx="3"/>
          </p:cNvCxnSpPr>
          <p:nvPr/>
        </p:nvCxnSpPr>
        <p:spPr>
          <a:xfrm flipH="1" flipV="1">
            <a:off x="5951188" y="4989496"/>
            <a:ext cx="324031" cy="27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99"/>
          <p:cNvCxnSpPr>
            <a:stCxn id="57" idx="1"/>
            <a:endCxn id="58" idx="3"/>
          </p:cNvCxnSpPr>
          <p:nvPr/>
        </p:nvCxnSpPr>
        <p:spPr>
          <a:xfrm flipH="1">
            <a:off x="4282728" y="4989496"/>
            <a:ext cx="257349" cy="34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F6FF5-47C3-4BD5-89F8-7F00DBE5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400" b="1" smtClean="0"/>
              <a:t>4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3326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	Implementing Procedure</a:t>
            </a:r>
            <a:endParaRPr lang="zh-TW" altLang="en-US" dirty="0"/>
          </a:p>
        </p:txBody>
      </p:sp>
      <p:grpSp>
        <p:nvGrpSpPr>
          <p:cNvPr id="4" name="Group 30"/>
          <p:cNvGrpSpPr/>
          <p:nvPr/>
        </p:nvGrpSpPr>
        <p:grpSpPr>
          <a:xfrm>
            <a:off x="1747520" y="2361620"/>
            <a:ext cx="1603023" cy="4211899"/>
            <a:chOff x="50802" y="1636890"/>
            <a:chExt cx="1603023" cy="4211899"/>
          </a:xfrm>
        </p:grpSpPr>
        <p:sp>
          <p:nvSpPr>
            <p:cNvPr id="5" name="Rounded Rectangle 13"/>
            <p:cNvSpPr/>
            <p:nvPr/>
          </p:nvSpPr>
          <p:spPr>
            <a:xfrm>
              <a:off x="50802" y="2668518"/>
              <a:ext cx="1603023" cy="826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/>
                <a:t>Define</a:t>
              </a:r>
              <a:r>
                <a:rPr lang="en-US" altLang="zh-TW" sz="1600" dirty="0"/>
                <a:t>/</a:t>
              </a:r>
              <a:r>
                <a:rPr lang="en-US" altLang="zh-TW" sz="1600" b="1" dirty="0"/>
                <a:t>Retrieve</a:t>
              </a:r>
            </a:p>
            <a:p>
              <a:pPr algn="ctr"/>
              <a:r>
                <a:rPr lang="en-US" altLang="zh-TW" sz="1600" b="1" dirty="0"/>
                <a:t>Attributes</a:t>
              </a:r>
              <a:endParaRPr lang="zh-TW" altLang="en-US" sz="1600" b="1" dirty="0"/>
            </a:p>
          </p:txBody>
        </p:sp>
        <p:sp>
          <p:nvSpPr>
            <p:cNvPr id="6" name="Rounded Rectangle 17"/>
            <p:cNvSpPr/>
            <p:nvPr/>
          </p:nvSpPr>
          <p:spPr>
            <a:xfrm>
              <a:off x="129821" y="1636890"/>
              <a:ext cx="1444978" cy="65475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Extends</a:t>
              </a:r>
            </a:p>
            <a:p>
              <a:pPr algn="ctr"/>
              <a:r>
                <a:rPr lang="en-US" altLang="zh-TW" dirty="0" err="1"/>
                <a:t>ViewGroup</a:t>
              </a:r>
              <a:endParaRPr lang="zh-TW" altLang="en-US" dirty="0"/>
            </a:p>
          </p:txBody>
        </p:sp>
        <p:sp>
          <p:nvSpPr>
            <p:cNvPr id="7" name="Rounded Rectangle 18"/>
            <p:cNvSpPr/>
            <p:nvPr/>
          </p:nvSpPr>
          <p:spPr>
            <a:xfrm>
              <a:off x="81841" y="5048953"/>
              <a:ext cx="1540937" cy="79983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Measure</a:t>
              </a:r>
            </a:p>
            <a:p>
              <a:pPr algn="ctr"/>
              <a:r>
                <a:rPr lang="en-US" altLang="zh-TW" dirty="0"/>
                <a:t>Self/</a:t>
              </a:r>
            </a:p>
            <a:p>
              <a:pPr algn="ctr"/>
              <a:r>
                <a:rPr lang="en-US" altLang="zh-TW" dirty="0"/>
                <a:t>Children</a:t>
              </a:r>
              <a:endParaRPr lang="zh-TW" altLang="en-US" dirty="0"/>
            </a:p>
          </p:txBody>
        </p:sp>
        <p:sp>
          <p:nvSpPr>
            <p:cNvPr id="8" name="Rounded Rectangle 19"/>
            <p:cNvSpPr/>
            <p:nvPr/>
          </p:nvSpPr>
          <p:spPr>
            <a:xfrm>
              <a:off x="129821" y="3937078"/>
              <a:ext cx="1444978" cy="65475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Add Child Views</a:t>
              </a:r>
              <a:endParaRPr lang="zh-TW" altLang="en-US" dirty="0"/>
            </a:p>
          </p:txBody>
        </p:sp>
        <p:cxnSp>
          <p:nvCxnSpPr>
            <p:cNvPr id="9" name="Straight Arrow Connector 21"/>
            <p:cNvCxnSpPr>
              <a:stCxn id="6" idx="2"/>
              <a:endCxn id="5" idx="0"/>
            </p:cNvCxnSpPr>
            <p:nvPr/>
          </p:nvCxnSpPr>
          <p:spPr>
            <a:xfrm>
              <a:off x="852310" y="2291645"/>
              <a:ext cx="4" cy="37687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25"/>
            <p:cNvCxnSpPr>
              <a:stCxn id="5" idx="2"/>
              <a:endCxn id="8" idx="0"/>
            </p:cNvCxnSpPr>
            <p:nvPr/>
          </p:nvCxnSpPr>
          <p:spPr>
            <a:xfrm flipH="1">
              <a:off x="852310" y="3495426"/>
              <a:ext cx="4" cy="4416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28"/>
            <p:cNvCxnSpPr>
              <a:stCxn id="8" idx="2"/>
              <a:endCxn id="7" idx="0"/>
            </p:cNvCxnSpPr>
            <p:nvPr/>
          </p:nvCxnSpPr>
          <p:spPr>
            <a:xfrm>
              <a:off x="852310" y="4591833"/>
              <a:ext cx="0" cy="4571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ounded Rectangle 50"/>
          <p:cNvSpPr/>
          <p:nvPr/>
        </p:nvSpPr>
        <p:spPr>
          <a:xfrm>
            <a:off x="1826539" y="1568030"/>
            <a:ext cx="1411111" cy="44591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開始</a:t>
            </a:r>
          </a:p>
        </p:txBody>
      </p:sp>
      <p:cxnSp>
        <p:nvCxnSpPr>
          <p:cNvPr id="13" name="Straight Arrow Connector 51"/>
          <p:cNvCxnSpPr>
            <a:stCxn id="12" idx="2"/>
            <a:endCxn id="5" idx="0"/>
          </p:cNvCxnSpPr>
          <p:nvPr/>
        </p:nvCxnSpPr>
        <p:spPr>
          <a:xfrm>
            <a:off x="2532095" y="2013943"/>
            <a:ext cx="5646" cy="3476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0297"/>
          <p:cNvCxnSpPr>
            <a:stCxn id="8" idx="3"/>
          </p:cNvCxnSpPr>
          <p:nvPr/>
        </p:nvCxnSpPr>
        <p:spPr>
          <a:xfrm flipV="1">
            <a:off x="3271517" y="2250441"/>
            <a:ext cx="591263" cy="2738745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50"/>
          <p:cNvSpPr>
            <a:spLocks noGrp="1"/>
          </p:cNvSpPr>
          <p:nvPr>
            <p:ph idx="1"/>
          </p:nvPr>
        </p:nvSpPr>
        <p:spPr>
          <a:xfrm>
            <a:off x="3862780" y="1873568"/>
            <a:ext cx="4770120" cy="111728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altLang="zh-TW" dirty="0"/>
              <a:t>1. Set up Adapter</a:t>
            </a:r>
          </a:p>
          <a:p>
            <a:pPr marL="0" indent="0" algn="ctr">
              <a:buNone/>
            </a:pPr>
            <a:r>
              <a:rPr lang="en-US" altLang="zh-TW" b="1" dirty="0">
                <a:solidFill>
                  <a:srgbClr val="FFFF00"/>
                </a:solidFill>
              </a:rPr>
              <a:t>2. Pass Data set or Create inside the class</a:t>
            </a:r>
          </a:p>
          <a:p>
            <a:pPr marL="0" indent="0" algn="ctr">
              <a:buNone/>
            </a:pPr>
            <a:r>
              <a:rPr lang="en-US" altLang="zh-TW" dirty="0"/>
              <a:t>3.Wrap Data set in .XML</a:t>
            </a:r>
            <a:endParaRPr lang="zh-TW" altLang="en-US" dirty="0"/>
          </a:p>
        </p:txBody>
      </p:sp>
      <p:cxnSp>
        <p:nvCxnSpPr>
          <p:cNvPr id="17" name="Straight Arrow Connector 25"/>
          <p:cNvCxnSpPr>
            <a:stCxn id="7" idx="3"/>
            <a:endCxn id="20" idx="1"/>
          </p:cNvCxnSpPr>
          <p:nvPr/>
        </p:nvCxnSpPr>
        <p:spPr>
          <a:xfrm>
            <a:off x="3319496" y="6173601"/>
            <a:ext cx="54328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50"/>
          <p:cNvSpPr/>
          <p:nvPr/>
        </p:nvSpPr>
        <p:spPr>
          <a:xfrm>
            <a:off x="3862780" y="5809953"/>
            <a:ext cx="1586938" cy="7272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LayChildren</a:t>
            </a:r>
            <a:endParaRPr lang="zh-TW" altLang="en-US" dirty="0"/>
          </a:p>
        </p:txBody>
      </p:sp>
      <p:sp>
        <p:nvSpPr>
          <p:cNvPr id="23" name="Rounded Rectangle 18"/>
          <p:cNvSpPr/>
          <p:nvPr/>
        </p:nvSpPr>
        <p:spPr>
          <a:xfrm>
            <a:off x="5993002" y="5809953"/>
            <a:ext cx="1564640" cy="7272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Define Interface</a:t>
            </a:r>
            <a:endParaRPr lang="zh-TW" altLang="en-US" dirty="0"/>
          </a:p>
        </p:txBody>
      </p:sp>
      <p:cxnSp>
        <p:nvCxnSpPr>
          <p:cNvPr id="25" name="Straight Arrow Connector 25"/>
          <p:cNvCxnSpPr>
            <a:stCxn id="20" idx="3"/>
            <a:endCxn id="23" idx="1"/>
          </p:cNvCxnSpPr>
          <p:nvPr/>
        </p:nvCxnSpPr>
        <p:spPr>
          <a:xfrm>
            <a:off x="5449718" y="6173601"/>
            <a:ext cx="54328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18"/>
          <p:cNvSpPr/>
          <p:nvPr/>
        </p:nvSpPr>
        <p:spPr>
          <a:xfrm>
            <a:off x="8289162" y="5809953"/>
            <a:ext cx="1564640" cy="7272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Handle </a:t>
            </a:r>
            <a:r>
              <a:rPr lang="en-US" altLang="zh-TW" dirty="0" err="1"/>
              <a:t>TouchEvent</a:t>
            </a:r>
            <a:endParaRPr lang="zh-TW" altLang="en-US" dirty="0"/>
          </a:p>
        </p:txBody>
      </p:sp>
      <p:cxnSp>
        <p:nvCxnSpPr>
          <p:cNvPr id="46" name="Straight Arrow Connector 25"/>
          <p:cNvCxnSpPr>
            <a:stCxn id="23" idx="3"/>
            <a:endCxn id="45" idx="1"/>
          </p:cNvCxnSpPr>
          <p:nvPr/>
        </p:nvCxnSpPr>
        <p:spPr>
          <a:xfrm>
            <a:off x="7557642" y="6173601"/>
            <a:ext cx="7315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圓角矩形 48"/>
          <p:cNvSpPr/>
          <p:nvPr/>
        </p:nvSpPr>
        <p:spPr>
          <a:xfrm>
            <a:off x="1229360" y="5527040"/>
            <a:ext cx="4602480" cy="1219200"/>
          </a:xfrm>
          <a:prstGeom prst="roundRect">
            <a:avLst/>
          </a:prstGeom>
          <a:noFill/>
          <a:ln w="38100" cap="flat" cmpd="sng" algn="ctr">
            <a:solidFill>
              <a:srgbClr val="FF66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單箭頭接點 50"/>
          <p:cNvCxnSpPr>
            <a:stCxn id="49" idx="0"/>
          </p:cNvCxnSpPr>
          <p:nvPr/>
        </p:nvCxnSpPr>
        <p:spPr>
          <a:xfrm flipV="1">
            <a:off x="3530600" y="4876800"/>
            <a:ext cx="787400" cy="65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4272013" y="4185254"/>
            <a:ext cx="3688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Key Point of Laying Children: Dynamically Compute Coordinates and Height and Width. It is prone to make bugs.</a:t>
            </a:r>
            <a:endParaRPr lang="zh-TW" alt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7E5B922-DF2D-4EE6-AD65-DFD3F224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400" b="1" smtClean="0"/>
              <a:t>40</a:t>
            </a:fld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403429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Child </a:t>
            </a:r>
            <a:r>
              <a:rPr lang="en-US" altLang="zh-TW" dirty="0" smtClean="0"/>
              <a:t>Views: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600" b="1" smtClean="0"/>
              <a:t>41</a:t>
            </a:fld>
            <a:endParaRPr lang="en-US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8824"/>
            <a:ext cx="9982200" cy="492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2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568325"/>
            <a:ext cx="10053320" cy="68135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Measure self: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42</a:t>
            </a:fld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88340" y="1818005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依次</a:t>
            </a:r>
            <a:r>
              <a:rPr lang="zh-TW" altLang="en-US" dirty="0"/>
              <a:t>測量</a:t>
            </a:r>
            <a:r>
              <a:rPr lang="en-US" altLang="zh-TW" dirty="0" smtClean="0"/>
              <a:t>Child </a:t>
            </a:r>
            <a:r>
              <a:rPr lang="en-US" altLang="zh-TW" dirty="0"/>
              <a:t>List</a:t>
            </a:r>
            <a:r>
              <a:rPr lang="zh-TW" altLang="en-US" dirty="0" smtClean="0"/>
              <a:t>裡面每一個</a:t>
            </a:r>
            <a:r>
              <a:rPr lang="en-US" altLang="zh-TW" dirty="0" smtClean="0"/>
              <a:t>Child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設定一個</a:t>
            </a:r>
            <a:r>
              <a:rPr lang="en-US" altLang="zh-TW" dirty="0"/>
              <a:t> </a:t>
            </a:r>
            <a:r>
              <a:rPr lang="en-US" altLang="zh-TW" dirty="0" smtClean="0"/>
              <a:t>2 dimensional list,</a:t>
            </a:r>
            <a:r>
              <a:rPr lang="zh-TW" altLang="en-US" dirty="0" smtClean="0"/>
              <a:t> 用來存放每一個</a:t>
            </a:r>
            <a:r>
              <a:rPr lang="en-US" altLang="zh-TW" dirty="0" smtClean="0"/>
              <a:t>Row</a:t>
            </a:r>
            <a:r>
              <a:rPr lang="zh-TW" altLang="en-US" dirty="0" smtClean="0"/>
              <a:t>可以存放的</a:t>
            </a:r>
            <a:r>
              <a:rPr lang="en-US" altLang="zh-TW" dirty="0" smtClean="0"/>
              <a:t>Child Views: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計算</a:t>
            </a:r>
            <a:r>
              <a:rPr lang="en-US" altLang="zh-TW" dirty="0" smtClean="0"/>
              <a:t>Child</a:t>
            </a:r>
            <a:r>
              <a:rPr lang="zh-TW" altLang="en-US" dirty="0" smtClean="0"/>
              <a:t> 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和間距的累加寬度。判斷當前</a:t>
            </a:r>
            <a:r>
              <a:rPr lang="en-US" altLang="zh-TW" dirty="0" smtClean="0"/>
              <a:t>Child </a:t>
            </a:r>
            <a:r>
              <a:rPr lang="zh-TW" altLang="en-US" dirty="0" smtClean="0"/>
              <a:t>是否可以被加入當前</a:t>
            </a:r>
            <a:r>
              <a:rPr lang="en-US" altLang="zh-TW" dirty="0" smtClean="0"/>
              <a:t>Row</a:t>
            </a:r>
            <a:r>
              <a:rPr lang="zh-TW" altLang="en-US" dirty="0" smtClean="0"/>
              <a:t>，如果超出</a:t>
            </a:r>
            <a:r>
              <a:rPr lang="en-US" altLang="zh-TW" dirty="0" smtClean="0"/>
              <a:t>Parent View</a:t>
            </a:r>
            <a:r>
              <a:rPr lang="zh-TW" altLang="en-US" dirty="0" smtClean="0"/>
              <a:t>寬度，就把他放入下一個</a:t>
            </a:r>
            <a:r>
              <a:rPr lang="en-US" altLang="zh-TW" dirty="0" smtClean="0"/>
              <a:t>Row</a:t>
            </a:r>
          </a:p>
          <a:p>
            <a:r>
              <a:rPr lang="zh-TW" altLang="en-US" dirty="0" smtClean="0"/>
              <a:t>動態的增加</a:t>
            </a:r>
            <a:r>
              <a:rPr lang="en-US" altLang="zh-TW" dirty="0" smtClean="0"/>
              <a:t>Row</a:t>
            </a:r>
            <a:r>
              <a:rPr lang="zh-TW" altLang="en-US" dirty="0" smtClean="0"/>
              <a:t>的數量直到所有</a:t>
            </a:r>
            <a:r>
              <a:rPr lang="en-US" altLang="zh-TW" dirty="0" smtClean="0"/>
              <a:t>Child View</a:t>
            </a:r>
            <a:r>
              <a:rPr lang="zh-TW" altLang="en-US" dirty="0" smtClean="0"/>
              <a:t> 都被加入到這個</a:t>
            </a:r>
            <a:r>
              <a:rPr lang="en-US" altLang="zh-TW" dirty="0" smtClean="0"/>
              <a:t>2D List</a:t>
            </a:r>
          </a:p>
          <a:p>
            <a:r>
              <a:rPr lang="zh-TW" altLang="en-US" dirty="0" smtClean="0"/>
              <a:t>最後根據</a:t>
            </a:r>
            <a:r>
              <a:rPr lang="en-US" altLang="zh-TW" dirty="0" smtClean="0"/>
              <a:t>Row</a:t>
            </a:r>
            <a:r>
              <a:rPr lang="zh-TW" altLang="en-US" dirty="0" smtClean="0"/>
              <a:t>的數量 設定</a:t>
            </a:r>
            <a:r>
              <a:rPr lang="en-US" altLang="zh-TW" dirty="0" smtClean="0"/>
              <a:t>Parent </a:t>
            </a:r>
            <a:r>
              <a:rPr lang="en-US" altLang="zh-TW" dirty="0" err="1" smtClean="0"/>
              <a:t>ViewGroup</a:t>
            </a:r>
            <a:r>
              <a:rPr lang="zh-TW" altLang="en-US" dirty="0" smtClean="0"/>
              <a:t>自己的</a:t>
            </a:r>
            <a:r>
              <a:rPr lang="en-US" altLang="zh-TW" dirty="0" smtClean="0"/>
              <a:t>Height </a:t>
            </a:r>
            <a:r>
              <a:rPr lang="zh-TW" altLang="en-US" dirty="0" smtClean="0"/>
              <a:t>跟</a:t>
            </a:r>
            <a:r>
              <a:rPr lang="en-US" altLang="zh-TW" dirty="0" smtClean="0"/>
              <a:t>Width</a:t>
            </a:r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919" y="0"/>
            <a:ext cx="3647682" cy="228719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t="-517" r="16657"/>
          <a:stretch/>
        </p:blipFill>
        <p:spPr>
          <a:xfrm>
            <a:off x="2271274" y="2966085"/>
            <a:ext cx="7218166" cy="46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8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7080" y="18574"/>
            <a:ext cx="10185400" cy="60007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Lay Children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7080" y="545465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根據剛剛的</a:t>
            </a:r>
            <a:r>
              <a:rPr lang="en-US" altLang="zh-TW" dirty="0" smtClean="0"/>
              <a:t>2D</a:t>
            </a:r>
            <a:r>
              <a:rPr lang="zh-TW" altLang="en-US" dirty="0"/>
              <a:t> 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取出</a:t>
            </a:r>
            <a:r>
              <a:rPr lang="en-US" altLang="zh-TW" dirty="0" smtClean="0"/>
              <a:t>Child View</a:t>
            </a:r>
            <a:endParaRPr lang="en-US" altLang="zh-TW" dirty="0"/>
          </a:p>
          <a:p>
            <a:r>
              <a:rPr lang="zh-TW" altLang="en-US" dirty="0" smtClean="0"/>
              <a:t>根據</a:t>
            </a:r>
            <a:r>
              <a:rPr lang="en-US" altLang="zh-TW" dirty="0" smtClean="0"/>
              <a:t>Column</a:t>
            </a:r>
            <a:r>
              <a:rPr lang="zh-TW" altLang="en-US" dirty="0" smtClean="0"/>
              <a:t>和</a:t>
            </a:r>
            <a:r>
              <a:rPr lang="en-US" altLang="zh-TW" dirty="0" smtClean="0"/>
              <a:t>Row</a:t>
            </a:r>
            <a:r>
              <a:rPr lang="zh-TW" altLang="en-US" dirty="0" smtClean="0"/>
              <a:t>的間距以及</a:t>
            </a:r>
            <a:r>
              <a:rPr lang="en-US" altLang="zh-TW" dirty="0" smtClean="0"/>
              <a:t>Child View</a:t>
            </a:r>
            <a:r>
              <a:rPr lang="zh-TW" altLang="en-US" dirty="0" smtClean="0"/>
              <a:t>的寬度和高度計算它們應該擺放位置的座標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l,t,r,b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 以此來擺放 每一個</a:t>
            </a:r>
            <a:r>
              <a:rPr lang="en-US" altLang="zh-TW" dirty="0" smtClean="0"/>
              <a:t>Child View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43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177" y="1934210"/>
            <a:ext cx="7231063" cy="47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1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"/>
            <a:ext cx="10439400" cy="924560"/>
          </a:xfrm>
        </p:spPr>
        <p:txBody>
          <a:bodyPr/>
          <a:lstStyle/>
          <a:p>
            <a:r>
              <a:rPr lang="en-US" altLang="zh-TW" dirty="0" smtClean="0"/>
              <a:t>Custom View: </a:t>
            </a:r>
            <a:r>
              <a:rPr lang="en-US" altLang="zh-TW" dirty="0" err="1" smtClean="0"/>
              <a:t>onDraw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6181"/>
            <a:ext cx="10662920" cy="533273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TW" b="1" dirty="0" smtClean="0">
                <a:solidFill>
                  <a:schemeClr val="accent1"/>
                </a:solidFill>
              </a:rPr>
              <a:t>Canvas(</a:t>
            </a:r>
            <a:r>
              <a:rPr lang="zh-TW" altLang="en-US" b="1" dirty="0" smtClean="0">
                <a:solidFill>
                  <a:schemeClr val="accent1"/>
                </a:solidFill>
              </a:rPr>
              <a:t>畫布</a:t>
            </a:r>
            <a:r>
              <a:rPr lang="en-US" altLang="zh-TW" b="1" dirty="0" smtClean="0">
                <a:solidFill>
                  <a:schemeClr val="accent1"/>
                </a:solidFill>
              </a:rPr>
              <a:t>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dirty="0"/>
              <a:t>	C</a:t>
            </a:r>
            <a:r>
              <a:rPr lang="en-US" altLang="zh-TW" dirty="0" smtClean="0"/>
              <a:t>anvas</a:t>
            </a:r>
            <a:r>
              <a:rPr lang="zh-TW" altLang="en-US" dirty="0" smtClean="0"/>
              <a:t>裡面有一個</a:t>
            </a:r>
            <a:r>
              <a:rPr lang="en-US" altLang="zh-TW" dirty="0" smtClean="0"/>
              <a:t>member Variable</a:t>
            </a:r>
            <a:r>
              <a:rPr lang="zh-TW" altLang="en-US" dirty="0" smtClean="0"/>
              <a:t>是</a:t>
            </a:r>
            <a:r>
              <a:rPr lang="en-US" altLang="zh-TW" dirty="0" smtClean="0"/>
              <a:t>Bitmap,</a:t>
            </a:r>
            <a:r>
              <a:rPr lang="zh-TW" altLang="en-US" dirty="0" smtClean="0"/>
              <a:t> 我們畫的</a:t>
            </a:r>
            <a:r>
              <a:rPr lang="en-US" altLang="zh-TW" dirty="0" smtClean="0"/>
              <a:t> </a:t>
            </a:r>
            <a:r>
              <a:rPr lang="zh-TW" altLang="en-US" dirty="0" smtClean="0"/>
              <a:t>東西都是畫在這個</a:t>
            </a:r>
            <a:r>
              <a:rPr lang="en-US" altLang="zh-TW" dirty="0" smtClean="0"/>
              <a:t>Bitmap</a:t>
            </a:r>
            <a:r>
              <a:rPr lang="zh-TW" altLang="en-US" dirty="0" smtClean="0"/>
              <a:t>上面，而</a:t>
            </a:r>
            <a:r>
              <a:rPr lang="en-US" altLang="zh-TW" dirty="0" smtClean="0"/>
              <a:t>Canvas</a:t>
            </a:r>
            <a:r>
              <a:rPr lang="zh-TW" altLang="en-US" dirty="0" smtClean="0"/>
              <a:t>本身提供了一些畫什麼內容</a:t>
            </a:r>
            <a:r>
              <a:rPr lang="en-US" altLang="zh-TW" dirty="0" smtClean="0"/>
              <a:t>(Shape)</a:t>
            </a:r>
            <a:r>
              <a:rPr lang="zh-TW" altLang="en-US" dirty="0" smtClean="0"/>
              <a:t>的</a:t>
            </a:r>
            <a:r>
              <a:rPr lang="en-US" altLang="zh-TW" dirty="0" smtClean="0"/>
              <a:t>method: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dirty="0"/>
              <a:t>	</a:t>
            </a:r>
            <a:r>
              <a:rPr lang="en-US" altLang="zh-TW" dirty="0" err="1" smtClean="0"/>
              <a:t>drawColor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drawCircle</a:t>
            </a:r>
            <a:r>
              <a:rPr lang="en-US" altLang="zh-TW" dirty="0" smtClean="0"/>
              <a:t>(), </a:t>
            </a:r>
            <a:r>
              <a:rPr lang="en-US" altLang="zh-TW" dirty="0" err="1" smtClean="0"/>
              <a:t>drawLine</a:t>
            </a:r>
            <a:r>
              <a:rPr lang="en-US" altLang="zh-TW" dirty="0" smtClean="0"/>
              <a:t>(), </a:t>
            </a:r>
            <a:r>
              <a:rPr lang="en-US" altLang="zh-TW" dirty="0" err="1" smtClean="0"/>
              <a:t>drawText</a:t>
            </a:r>
            <a:r>
              <a:rPr lang="en-US" altLang="zh-TW" dirty="0" smtClean="0"/>
              <a:t>(), </a:t>
            </a:r>
            <a:r>
              <a:rPr lang="en-US" altLang="zh-TW" dirty="0" err="1" smtClean="0"/>
              <a:t>drawRect</a:t>
            </a:r>
            <a:r>
              <a:rPr lang="en-US" altLang="zh-TW" dirty="0" smtClean="0"/>
              <a:t>()….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這些</a:t>
            </a:r>
            <a:r>
              <a:rPr lang="en-US" altLang="zh-TW" dirty="0" smtClean="0"/>
              <a:t>Method</a:t>
            </a:r>
            <a:r>
              <a:rPr lang="zh-TW" altLang="en-US" dirty="0" smtClean="0"/>
              <a:t>通常要傳入你要畫得起始座標</a:t>
            </a:r>
            <a:r>
              <a:rPr lang="en-US" altLang="zh-TW" dirty="0" smtClean="0"/>
              <a:t>(X,Y)</a:t>
            </a:r>
            <a:r>
              <a:rPr lang="zh-TW" altLang="en-US" dirty="0" smtClean="0"/>
              <a:t>以及圖形大小本身的參數</a:t>
            </a:r>
            <a:r>
              <a:rPr lang="en-US" altLang="zh-TW" dirty="0" smtClean="0"/>
              <a:t>(Length Radius</a:t>
            </a:r>
            <a:r>
              <a:rPr lang="zh-TW" altLang="en-US" dirty="0"/>
              <a:t>等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，最後要傳入畫這個圖形的</a:t>
            </a:r>
            <a:r>
              <a:rPr lang="en-US" altLang="zh-TW" dirty="0"/>
              <a:t>Paint</a:t>
            </a:r>
            <a:endParaRPr lang="en-US" altLang="zh-TW" dirty="0" smtClean="0"/>
          </a:p>
          <a:p>
            <a:pPr marL="0" indent="0">
              <a:lnSpc>
                <a:spcPct val="110000"/>
              </a:lnSpc>
              <a:buNone/>
            </a:pPr>
            <a:endParaRPr lang="en-US" altLang="zh-TW" b="1" dirty="0" smtClean="0">
              <a:solidFill>
                <a:schemeClr val="accent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TW" b="1" dirty="0" smtClean="0">
                <a:solidFill>
                  <a:schemeClr val="accent1"/>
                </a:solidFill>
              </a:rPr>
              <a:t>Paint</a:t>
            </a:r>
            <a:r>
              <a:rPr lang="en-US" altLang="zh-TW" b="1" dirty="0">
                <a:solidFill>
                  <a:schemeClr val="accent1"/>
                </a:solidFill>
              </a:rPr>
              <a:t>(</a:t>
            </a:r>
            <a:r>
              <a:rPr lang="zh-TW" altLang="en-US" b="1" dirty="0">
                <a:solidFill>
                  <a:schemeClr val="accent1"/>
                </a:solidFill>
              </a:rPr>
              <a:t>塗料，畫筆</a:t>
            </a:r>
            <a:r>
              <a:rPr lang="en-US" altLang="zh-TW" b="1" dirty="0">
                <a:solidFill>
                  <a:schemeClr val="accent1"/>
                </a:solidFill>
              </a:rPr>
              <a:t>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dirty="0"/>
              <a:t>	</a:t>
            </a:r>
            <a:r>
              <a:rPr lang="zh-TW" altLang="en-US" dirty="0"/>
              <a:t>設定畫筆的參數可以控制會畫圖形的風格</a:t>
            </a:r>
            <a:r>
              <a:rPr lang="en-US" altLang="zh-TW" dirty="0"/>
              <a:t>(</a:t>
            </a:r>
            <a:r>
              <a:rPr lang="zh-TW" altLang="en-US" dirty="0"/>
              <a:t>填滿或線條</a:t>
            </a:r>
            <a:r>
              <a:rPr lang="en-US" altLang="zh-TW" dirty="0"/>
              <a:t>)</a:t>
            </a:r>
            <a:r>
              <a:rPr lang="zh-TW" altLang="en-US" dirty="0"/>
              <a:t>，圖形的顏色，線條的粗細，是否反鋸齒</a:t>
            </a:r>
            <a:r>
              <a:rPr lang="en-US" altLang="zh-TW" dirty="0"/>
              <a:t>anti-aliasing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0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根號2，長方形，三角函數，地球半徑。 - paraquat的部落格- udn部落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12" y="4060954"/>
            <a:ext cx="399097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45</a:t>
            </a:fld>
            <a:endParaRPr lang="en-US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838200" y="89132"/>
            <a:ext cx="10515600" cy="684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smtClean="0"/>
              <a:t>Example of Custom View: </a:t>
            </a:r>
            <a:r>
              <a:rPr lang="en-US" altLang="zh-TW" b="1" dirty="0" err="1" smtClean="0"/>
              <a:t>WatchFace</a:t>
            </a:r>
            <a:endParaRPr lang="zh-TW" altLang="en-US" b="1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05877"/>
            <a:ext cx="3865880" cy="3834704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5120640" y="1442720"/>
            <a:ext cx="51612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Step 1 : </a:t>
            </a:r>
            <a:r>
              <a:rPr lang="zh-TW" altLang="en-US" sz="2400" b="1" dirty="0" smtClean="0"/>
              <a:t>畫背景 </a:t>
            </a:r>
            <a:r>
              <a:rPr lang="en-US" altLang="zh-TW" sz="2400" b="1" dirty="0" smtClean="0"/>
              <a:t>(</a:t>
            </a:r>
            <a:r>
              <a:rPr lang="en-US" altLang="zh-TW" sz="2400" b="1" dirty="0" err="1" smtClean="0"/>
              <a:t>drawColor</a:t>
            </a:r>
            <a:r>
              <a:rPr lang="en-US" altLang="zh-TW" sz="2400" b="1" dirty="0" smtClean="0"/>
              <a:t>)</a:t>
            </a:r>
          </a:p>
          <a:p>
            <a:r>
              <a:rPr lang="en-US" altLang="zh-TW" sz="2400" b="1" dirty="0" smtClean="0"/>
              <a:t>Step 2 : </a:t>
            </a:r>
            <a:r>
              <a:rPr lang="zh-TW" altLang="en-US" sz="2400" b="1" dirty="0" smtClean="0"/>
              <a:t>畫錶盤上的刻度 </a:t>
            </a:r>
            <a:r>
              <a:rPr lang="en-US" altLang="zh-TW" sz="2400" b="1" dirty="0" smtClean="0"/>
              <a:t>:</a:t>
            </a:r>
          </a:p>
          <a:p>
            <a:r>
              <a:rPr lang="en-US" altLang="zh-TW" sz="2400" b="1" dirty="0" smtClean="0"/>
              <a:t>	(</a:t>
            </a:r>
            <a:r>
              <a:rPr lang="zh-TW" altLang="en-US" sz="2400" b="1" dirty="0"/>
              <a:t>通</a:t>
            </a:r>
            <a:r>
              <a:rPr lang="zh-TW" altLang="en-US" sz="2400" b="1" dirty="0" smtClean="0"/>
              <a:t>過三角函數取得</a:t>
            </a:r>
            <a:r>
              <a:rPr lang="en-US" altLang="zh-TW" sz="2400" b="1" dirty="0" smtClean="0"/>
              <a:t>XY</a:t>
            </a:r>
            <a:r>
              <a:rPr lang="zh-TW" altLang="en-US" sz="2400" b="1" dirty="0" smtClean="0"/>
              <a:t>座標</a:t>
            </a:r>
            <a:r>
              <a:rPr lang="en-US" altLang="zh-TW" sz="2400" b="1" dirty="0" smtClean="0"/>
              <a:t>)</a:t>
            </a:r>
          </a:p>
          <a:p>
            <a:r>
              <a:rPr lang="en-US" altLang="zh-TW" sz="2400" b="1" dirty="0"/>
              <a:t>	</a:t>
            </a:r>
            <a:r>
              <a:rPr lang="en-US" altLang="zh-TW" sz="2400" b="1" dirty="0" smtClean="0"/>
              <a:t>(</a:t>
            </a:r>
            <a:r>
              <a:rPr lang="zh-TW" altLang="en-US" sz="2400" b="1" dirty="0" smtClean="0"/>
              <a:t>旋轉</a:t>
            </a:r>
            <a:r>
              <a:rPr lang="en-US" altLang="zh-TW" sz="2400" b="1" dirty="0" smtClean="0"/>
              <a:t>Canvas)</a:t>
            </a:r>
          </a:p>
          <a:p>
            <a:r>
              <a:rPr lang="en-US" altLang="zh-TW" sz="2400" b="1" dirty="0" smtClean="0"/>
              <a:t>Step 3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:</a:t>
            </a:r>
            <a:r>
              <a:rPr lang="zh-TW" altLang="en-US" sz="2400" b="1" dirty="0" smtClean="0"/>
              <a:t> 取得目前時間，根據目前時間畫時針分針秒針</a:t>
            </a:r>
            <a:endParaRPr lang="en-US" altLang="zh-TW" sz="2400" b="1" dirty="0" smtClean="0"/>
          </a:p>
          <a:p>
            <a:r>
              <a:rPr lang="en-US" altLang="zh-TW" sz="2400" b="1" dirty="0" smtClean="0"/>
              <a:t>Step 4:  </a:t>
            </a:r>
            <a:r>
              <a:rPr lang="zh-TW" altLang="en-US" sz="2400" b="1" dirty="0" smtClean="0"/>
              <a:t>通過</a:t>
            </a:r>
            <a:r>
              <a:rPr lang="en-US" altLang="zh-TW" sz="2400" b="1" dirty="0" smtClean="0"/>
              <a:t>Handler</a:t>
            </a:r>
            <a:r>
              <a:rPr lang="zh-TW" altLang="en-US" sz="2400" b="1" dirty="0" smtClean="0"/>
              <a:t> 每</a:t>
            </a:r>
            <a:r>
              <a:rPr lang="en-US" altLang="zh-TW" sz="2400" b="1" dirty="0" smtClean="0"/>
              <a:t>1</a:t>
            </a:r>
            <a:r>
              <a:rPr lang="zh-TW" altLang="en-US" sz="2400" b="1" dirty="0" smtClean="0"/>
              <a:t>秒執行一次</a:t>
            </a:r>
            <a:r>
              <a:rPr lang="en-US" altLang="zh-TW" sz="2400" b="1" dirty="0" smtClean="0"/>
              <a:t>Invalidate</a:t>
            </a:r>
            <a:r>
              <a:rPr lang="zh-TW" altLang="en-US" sz="2400" b="1" dirty="0" smtClean="0"/>
              <a:t>，更新錶盤</a:t>
            </a:r>
            <a:r>
              <a:rPr lang="en-US" altLang="zh-TW" sz="2400" b="1" dirty="0" smtClean="0"/>
              <a:t> 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6712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1:</a:t>
            </a:r>
            <a:r>
              <a:rPr lang="zh-TW" altLang="en-US" dirty="0" smtClean="0"/>
              <a:t>畫背景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46</a:t>
            </a:fld>
            <a:endParaRPr lang="en-US"/>
          </a:p>
        </p:txBody>
      </p:sp>
      <p:pic>
        <p:nvPicPr>
          <p:cNvPr id="5" name="內容版面配置區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" y="2005648"/>
            <a:ext cx="5671185" cy="36131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r="23263"/>
          <a:stretch/>
        </p:blipFill>
        <p:spPr>
          <a:xfrm>
            <a:off x="6373799" y="1690688"/>
            <a:ext cx="5350841" cy="112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4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7040" y="20971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Step 2 :</a:t>
            </a:r>
            <a:r>
              <a:rPr lang="zh-TW" altLang="en-US" dirty="0" smtClean="0"/>
              <a:t>畫刻度</a:t>
            </a:r>
            <a:r>
              <a:rPr lang="en-US" altLang="zh-TW" dirty="0"/>
              <a:t>(</a:t>
            </a:r>
            <a:r>
              <a:rPr lang="zh-TW" altLang="en-US" dirty="0"/>
              <a:t>通過三角函數取得</a:t>
            </a:r>
            <a:r>
              <a:rPr lang="en-US" altLang="zh-TW" dirty="0"/>
              <a:t>XY</a:t>
            </a:r>
            <a:r>
              <a:rPr lang="zh-TW" altLang="en-US" dirty="0"/>
              <a:t>座標</a:t>
            </a:r>
            <a:r>
              <a:rPr lang="en-US" altLang="zh-TW" dirty="0" smtClean="0"/>
              <a:t>)	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47</a:t>
            </a:fld>
            <a:endParaRPr 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384" y="1613376"/>
            <a:ext cx="5499877" cy="4309904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6817360" y="1264781"/>
            <a:ext cx="0" cy="4834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6817360" y="1264781"/>
            <a:ext cx="4424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451600" y="5806301"/>
            <a:ext cx="88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145238" y="3373075"/>
            <a:ext cx="88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dirty="0"/>
              <a:t>Θ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6817360" y="3682146"/>
            <a:ext cx="4917441" cy="7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9029700" y="1264781"/>
            <a:ext cx="0" cy="4910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6817359" y="1264780"/>
            <a:ext cx="4722496" cy="4834731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7040878" y="1525725"/>
            <a:ext cx="4175761" cy="4280575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接點 22"/>
          <p:cNvCxnSpPr>
            <a:endCxn id="21" idx="7"/>
          </p:cNvCxnSpPr>
          <p:nvPr/>
        </p:nvCxnSpPr>
        <p:spPr>
          <a:xfrm flipV="1">
            <a:off x="9029699" y="2152601"/>
            <a:ext cx="1575414" cy="1513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endCxn id="21" idx="7"/>
          </p:cNvCxnSpPr>
          <p:nvPr/>
        </p:nvCxnSpPr>
        <p:spPr>
          <a:xfrm flipH="1">
            <a:off x="10605113" y="1915244"/>
            <a:ext cx="247005" cy="2373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21" idx="7"/>
          </p:cNvCxnSpPr>
          <p:nvPr/>
        </p:nvCxnSpPr>
        <p:spPr>
          <a:xfrm>
            <a:off x="10605113" y="2152601"/>
            <a:ext cx="0" cy="1529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弧形 39"/>
          <p:cNvSpPr/>
          <p:nvPr/>
        </p:nvSpPr>
        <p:spPr>
          <a:xfrm>
            <a:off x="9029698" y="3220720"/>
            <a:ext cx="439422" cy="1072169"/>
          </a:xfrm>
          <a:prstGeom prst="arc">
            <a:avLst>
              <a:gd name="adj1" fmla="val 17190237"/>
              <a:gd name="adj2" fmla="val 203279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10942791" y="895449"/>
            <a:ext cx="88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9730626" y="3411136"/>
            <a:ext cx="88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0410158" y="2806928"/>
            <a:ext cx="88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cxnSp>
        <p:nvCxnSpPr>
          <p:cNvPr id="44" name="直線接點 43"/>
          <p:cNvCxnSpPr/>
          <p:nvPr/>
        </p:nvCxnSpPr>
        <p:spPr>
          <a:xfrm>
            <a:off x="9029698" y="3682145"/>
            <a:ext cx="16074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48"/>
          <p:cNvSpPr/>
          <p:nvPr/>
        </p:nvSpPr>
        <p:spPr>
          <a:xfrm flipH="1" flipV="1">
            <a:off x="10556227" y="2105989"/>
            <a:ext cx="92066" cy="100043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 flipH="1" flipV="1">
            <a:off x="10788612" y="1888411"/>
            <a:ext cx="92066" cy="100043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56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51765"/>
            <a:ext cx="10083800" cy="60007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Step2 :</a:t>
            </a:r>
            <a:r>
              <a:rPr lang="zh-TW" altLang="en-US" dirty="0" smtClean="0"/>
              <a:t>第二種畫刻度的方法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6400" y="3582351"/>
            <a:ext cx="10515600" cy="2570481"/>
          </a:xfrm>
        </p:spPr>
        <p:txBody>
          <a:bodyPr/>
          <a:lstStyle/>
          <a:p>
            <a:r>
              <a:rPr lang="en-US" altLang="zh-TW" dirty="0" smtClean="0"/>
              <a:t>Canvas may have </a:t>
            </a:r>
            <a:r>
              <a:rPr lang="en-US" altLang="zh-TW" b="1" dirty="0">
                <a:solidFill>
                  <a:srgbClr val="FF0000"/>
                </a:solidFill>
              </a:rPr>
              <a:t>different </a:t>
            </a:r>
            <a:r>
              <a:rPr lang="en-US" altLang="zh-TW" b="1" dirty="0" smtClean="0">
                <a:solidFill>
                  <a:srgbClr val="FF0000"/>
                </a:solidFill>
              </a:rPr>
              <a:t>status(Coordinate System) </a:t>
            </a:r>
            <a:r>
              <a:rPr lang="en-US" altLang="zh-TW" dirty="0" smtClean="0"/>
              <a:t>after the following operation: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/>
              <a:t>canvas.rotate</a:t>
            </a:r>
            <a:r>
              <a:rPr lang="en-US" altLang="zh-TW" dirty="0" smtClean="0"/>
              <a:t>() </a:t>
            </a:r>
            <a:r>
              <a:rPr lang="en-US" altLang="zh-TW" dirty="0" err="1" smtClean="0"/>
              <a:t>canvas.translate</a:t>
            </a:r>
            <a:r>
              <a:rPr lang="en-US" altLang="zh-TW" dirty="0" smtClean="0"/>
              <a:t>() </a:t>
            </a:r>
            <a:r>
              <a:rPr lang="en-US" altLang="zh-TW" dirty="0" err="1" smtClean="0"/>
              <a:t>canvas.restore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 smtClean="0"/>
              <a:t>Canvas.save</a:t>
            </a:r>
            <a:r>
              <a:rPr lang="en-US" altLang="zh-TW" dirty="0" smtClean="0"/>
              <a:t>(); push current status of canvas into the stack</a:t>
            </a:r>
            <a:endParaRPr lang="en-US" altLang="zh-TW" dirty="0"/>
          </a:p>
          <a:p>
            <a:r>
              <a:rPr lang="en-US" altLang="zh-TW" dirty="0" err="1"/>
              <a:t>Canvas.restore</a:t>
            </a:r>
            <a:r>
              <a:rPr lang="en-US" altLang="zh-TW" dirty="0" smtClean="0"/>
              <a:t>(); pop the of stack and restore the canvas’ status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48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952023"/>
            <a:ext cx="11248516" cy="243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41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4664"/>
            <a:ext cx="9891787" cy="968554"/>
          </a:xfrm>
        </p:spPr>
        <p:txBody>
          <a:bodyPr/>
          <a:lstStyle/>
          <a:p>
            <a:r>
              <a:rPr lang="en-US" altLang="zh-TW" dirty="0" smtClean="0"/>
              <a:t>Canvas: save(), rotate(), restore()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49</a:t>
            </a:fld>
            <a:endParaRPr lang="en-US"/>
          </a:p>
        </p:txBody>
      </p:sp>
      <p:pic>
        <p:nvPicPr>
          <p:cNvPr id="6146" name="Picture 2" descr="在这里插入图片描述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0" t="39890" r="22678" b="29008"/>
          <a:stretch/>
        </p:blipFill>
        <p:spPr bwMode="auto">
          <a:xfrm>
            <a:off x="193040" y="2588895"/>
            <a:ext cx="3825239" cy="3901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在这里插入图片描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4" t="38401" r="21066" b="29416"/>
          <a:stretch/>
        </p:blipFill>
        <p:spPr bwMode="auto">
          <a:xfrm>
            <a:off x="4450081" y="2588895"/>
            <a:ext cx="3949606" cy="3901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93041" y="968554"/>
            <a:ext cx="4358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預期</a:t>
            </a:r>
            <a:r>
              <a:rPr lang="en-US" altLang="zh-TW" dirty="0" smtClean="0"/>
              <a:t>:</a:t>
            </a:r>
          </a:p>
          <a:p>
            <a:r>
              <a:rPr lang="en-US" altLang="zh-TW" dirty="0" err="1" smtClean="0"/>
              <a:t>Canvas.drawBitmap</a:t>
            </a:r>
            <a:r>
              <a:rPr lang="en-US" altLang="zh-TW" dirty="0" smtClean="0"/>
              <a:t>(0,0,bitmap,null);</a:t>
            </a:r>
          </a:p>
          <a:p>
            <a:r>
              <a:rPr lang="en-US" altLang="zh-TW" dirty="0" err="1" smtClean="0"/>
              <a:t>Canvas.rotate</a:t>
            </a:r>
            <a:r>
              <a:rPr lang="en-US" altLang="zh-TW" dirty="0" smtClean="0"/>
              <a:t>(45);</a:t>
            </a:r>
            <a:endParaRPr lang="en-US" altLang="zh-TW" dirty="0"/>
          </a:p>
          <a:p>
            <a:r>
              <a:rPr lang="en-US" altLang="zh-TW" dirty="0" err="1"/>
              <a:t>canvas.drawBitmap</a:t>
            </a:r>
            <a:r>
              <a:rPr lang="en-US" altLang="zh-TW" dirty="0"/>
              <a:t>(bitmap, </a:t>
            </a:r>
            <a:r>
              <a:rPr lang="en-US" altLang="zh-TW" dirty="0" smtClean="0"/>
              <a:t>50, 50 </a:t>
            </a:r>
            <a:r>
              <a:rPr lang="en-US" altLang="zh-TW" dirty="0"/>
              <a:t>, paint</a:t>
            </a:r>
            <a:r>
              <a:rPr lang="en-US" altLang="zh-TW" dirty="0" smtClean="0"/>
              <a:t>);</a:t>
            </a:r>
          </a:p>
          <a:p>
            <a:r>
              <a:rPr lang="en-US" altLang="zh-TW" dirty="0" err="1" smtClean="0"/>
              <a:t>Canvas.drawBitmap</a:t>
            </a:r>
            <a:r>
              <a:rPr lang="en-US" altLang="zh-TW" dirty="0" smtClean="0"/>
              <a:t>(bitmap</a:t>
            </a:r>
            <a:r>
              <a:rPr lang="en-US" altLang="zh-TW" dirty="0"/>
              <a:t>, 0 , </a:t>
            </a:r>
            <a:r>
              <a:rPr lang="en-US" altLang="zh-TW" dirty="0" smtClean="0"/>
              <a:t>100, </a:t>
            </a:r>
            <a:r>
              <a:rPr lang="en-US" altLang="zh-TW" dirty="0"/>
              <a:t>paint);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25040" y="2492047"/>
            <a:ext cx="1503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Source Code Pro"/>
              </a:rPr>
              <a:t>實際結果</a:t>
            </a:r>
            <a:r>
              <a:rPr lang="en-US" altLang="zh-TW" sz="2400" dirty="0" smtClean="0">
                <a:latin typeface="Source Code Pro"/>
              </a:rPr>
              <a:t>: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032504" y="667343"/>
            <a:ext cx="5090170" cy="2371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修正後</a:t>
            </a:r>
            <a:r>
              <a:rPr lang="en-US" altLang="zh-TW" dirty="0" smtClean="0"/>
              <a:t>:</a:t>
            </a:r>
          </a:p>
          <a:p>
            <a:r>
              <a:rPr lang="en-US" altLang="zh-TW" dirty="0" err="1" smtClean="0"/>
              <a:t>Canvas.drawBitmap</a:t>
            </a:r>
            <a:r>
              <a:rPr lang="en-US" altLang="zh-TW" dirty="0" smtClean="0"/>
              <a:t>(0,0,bitmap,null);</a:t>
            </a:r>
          </a:p>
          <a:p>
            <a:r>
              <a:rPr lang="en-US" altLang="zh-TW" dirty="0" err="1" smtClean="0"/>
              <a:t>Canvas.save</a:t>
            </a:r>
            <a:r>
              <a:rPr lang="en-US" altLang="zh-TW" dirty="0" smtClean="0"/>
              <a:t>();</a:t>
            </a:r>
          </a:p>
          <a:p>
            <a:r>
              <a:rPr lang="en-US" altLang="zh-TW" dirty="0" err="1" smtClean="0"/>
              <a:t>Canvas.rotate</a:t>
            </a:r>
            <a:r>
              <a:rPr lang="en-US" altLang="zh-TW" dirty="0" smtClean="0"/>
              <a:t>(45);</a:t>
            </a:r>
            <a:endParaRPr lang="en-US" altLang="zh-TW" dirty="0"/>
          </a:p>
          <a:p>
            <a:r>
              <a:rPr lang="en-US" altLang="zh-TW" dirty="0" err="1"/>
              <a:t>canvas.drawBitmap</a:t>
            </a:r>
            <a:r>
              <a:rPr lang="en-US" altLang="zh-TW" dirty="0"/>
              <a:t>(bitmap, </a:t>
            </a:r>
            <a:r>
              <a:rPr lang="en-US" altLang="zh-TW" dirty="0" smtClean="0"/>
              <a:t>50, 50 </a:t>
            </a:r>
            <a:r>
              <a:rPr lang="en-US" altLang="zh-TW" dirty="0"/>
              <a:t>, paint</a:t>
            </a:r>
            <a:r>
              <a:rPr lang="en-US" altLang="zh-TW" dirty="0" smtClean="0"/>
              <a:t>);</a:t>
            </a:r>
          </a:p>
          <a:p>
            <a:r>
              <a:rPr lang="en-US" altLang="zh-TW" dirty="0" err="1" smtClean="0"/>
              <a:t>Canvas.restore</a:t>
            </a:r>
            <a:r>
              <a:rPr lang="en-US" altLang="zh-TW" dirty="0" smtClean="0"/>
              <a:t>();</a:t>
            </a:r>
          </a:p>
          <a:p>
            <a:r>
              <a:rPr lang="en-US" altLang="zh-TW" dirty="0" err="1" smtClean="0"/>
              <a:t>Canvas.drawBitmap</a:t>
            </a:r>
            <a:r>
              <a:rPr lang="en-US" altLang="zh-TW" dirty="0" smtClean="0"/>
              <a:t>(bitmap</a:t>
            </a:r>
            <a:r>
              <a:rPr lang="en-US" altLang="zh-TW" dirty="0"/>
              <a:t>, 0 , </a:t>
            </a:r>
            <a:r>
              <a:rPr lang="en-US" altLang="zh-TW" dirty="0" smtClean="0"/>
              <a:t>100, </a:t>
            </a:r>
            <a:r>
              <a:rPr lang="en-US" altLang="zh-TW" dirty="0"/>
              <a:t>paint);</a:t>
            </a:r>
            <a:endParaRPr lang="zh-TW" altLang="en-US" dirty="0"/>
          </a:p>
          <a:p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8610600" y="3691255"/>
            <a:ext cx="1638393" cy="1906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0248993" y="3691255"/>
            <a:ext cx="182880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8496209" y="5185638"/>
            <a:ext cx="335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X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6982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Recap: Stack call and </a:t>
            </a:r>
            <a:r>
              <a:rPr lang="en-US" altLang="zh-TW" dirty="0" err="1"/>
              <a:t>FlowChart</a:t>
            </a:r>
            <a:r>
              <a:rPr lang="zh-TW" altLang="en-US" dirty="0"/>
              <a:t> </a:t>
            </a:r>
            <a:r>
              <a:rPr lang="en-US" altLang="zh-TW" dirty="0"/>
              <a:t>of Draw</a:t>
            </a:r>
            <a:endParaRPr lang="zh-TW" alt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0" y="2178740"/>
            <a:ext cx="1603023" cy="4066819"/>
            <a:chOff x="50802" y="1636890"/>
            <a:chExt cx="1603023" cy="4066819"/>
          </a:xfrm>
        </p:grpSpPr>
        <p:sp>
          <p:nvSpPr>
            <p:cNvPr id="14" name="Rounded Rectangle 13"/>
            <p:cNvSpPr/>
            <p:nvPr/>
          </p:nvSpPr>
          <p:spPr>
            <a:xfrm>
              <a:off x="50802" y="2668518"/>
              <a:ext cx="1603023" cy="826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/>
                <a:t>getMeasured</a:t>
              </a:r>
              <a:endParaRPr lang="en-US" altLang="zh-TW" sz="1600" dirty="0"/>
            </a:p>
            <a:p>
              <a:pPr algn="ctr"/>
              <a:r>
                <a:rPr lang="en-US" altLang="zh-TW" sz="1600" dirty="0"/>
                <a:t>Width/Height()</a:t>
              </a:r>
              <a:endParaRPr lang="zh-TW" altLang="en-US" sz="16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29821" y="1636890"/>
              <a:ext cx="1444978" cy="65475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Measure()</a:t>
              </a:r>
              <a:endParaRPr lang="zh-TW" alt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12888" y="5048954"/>
              <a:ext cx="1444978" cy="65475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Draw()</a:t>
              </a:r>
              <a:endParaRPr lang="zh-TW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9821" y="3937078"/>
              <a:ext cx="1444978" cy="65475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Layout()</a:t>
              </a:r>
              <a:endParaRPr lang="zh-TW" altLang="en-US" dirty="0"/>
            </a:p>
          </p:txBody>
        </p:sp>
        <p:cxnSp>
          <p:nvCxnSpPr>
            <p:cNvPr id="22" name="Straight Arrow Connector 21"/>
            <p:cNvCxnSpPr>
              <a:stCxn id="18" idx="2"/>
              <a:endCxn id="14" idx="0"/>
            </p:cNvCxnSpPr>
            <p:nvPr/>
          </p:nvCxnSpPr>
          <p:spPr>
            <a:xfrm>
              <a:off x="852310" y="2291645"/>
              <a:ext cx="4" cy="37687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4" idx="2"/>
              <a:endCxn id="20" idx="0"/>
            </p:cNvCxnSpPr>
            <p:nvPr/>
          </p:nvCxnSpPr>
          <p:spPr>
            <a:xfrm flipH="1">
              <a:off x="852310" y="3495426"/>
              <a:ext cx="4" cy="4416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0" idx="2"/>
              <a:endCxn id="19" idx="0"/>
            </p:cNvCxnSpPr>
            <p:nvPr/>
          </p:nvCxnSpPr>
          <p:spPr>
            <a:xfrm flipH="1">
              <a:off x="835377" y="4591833"/>
              <a:ext cx="16933" cy="45712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ounded Rectangle 41"/>
          <p:cNvSpPr/>
          <p:nvPr/>
        </p:nvSpPr>
        <p:spPr>
          <a:xfrm>
            <a:off x="3934000" y="1848666"/>
            <a:ext cx="1411111" cy="44591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draw</a:t>
            </a:r>
            <a:endParaRPr lang="zh-TW" alt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5964138" y="1844606"/>
            <a:ext cx="1411111" cy="44591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ondraw</a:t>
            </a:r>
            <a:endParaRPr lang="zh-TW" alt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8447612" y="1844606"/>
            <a:ext cx="1411111" cy="44591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dispatch</a:t>
            </a:r>
          </a:p>
          <a:p>
            <a:pPr algn="ctr"/>
            <a:r>
              <a:rPr lang="en-US" altLang="zh-TW" dirty="0"/>
              <a:t>Draw</a:t>
            </a:r>
            <a:endParaRPr lang="zh-TW" alt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79019" y="1385150"/>
            <a:ext cx="1411111" cy="44591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Perform</a:t>
            </a:r>
          </a:p>
          <a:p>
            <a:pPr algn="ctr"/>
            <a:r>
              <a:rPr lang="en-US" altLang="zh-TW" dirty="0"/>
              <a:t>Traversal()</a:t>
            </a:r>
            <a:endParaRPr lang="zh-TW" altLang="en-US" dirty="0"/>
          </a:p>
        </p:txBody>
      </p:sp>
      <p:cxnSp>
        <p:nvCxnSpPr>
          <p:cNvPr id="52" name="Straight Arrow Connector 51"/>
          <p:cNvCxnSpPr>
            <a:stCxn id="51" idx="2"/>
            <a:endCxn id="14" idx="0"/>
          </p:cNvCxnSpPr>
          <p:nvPr/>
        </p:nvCxnSpPr>
        <p:spPr>
          <a:xfrm>
            <a:off x="784575" y="1831063"/>
            <a:ext cx="5646" cy="3476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4540077" y="4766539"/>
            <a:ext cx="1411111" cy="44591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draw</a:t>
            </a:r>
            <a:endParaRPr lang="zh-TW" alt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2770014" y="4703192"/>
            <a:ext cx="1512714" cy="57955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onDraw</a:t>
            </a:r>
            <a:endParaRPr lang="zh-TW" altLang="en-US" dirty="0"/>
          </a:p>
        </p:txBody>
      </p:sp>
      <p:sp>
        <p:nvSpPr>
          <p:cNvPr id="56" name="Flowchart: Decision 55"/>
          <p:cNvSpPr/>
          <p:nvPr/>
        </p:nvSpPr>
        <p:spPr>
          <a:xfrm>
            <a:off x="8143904" y="2774052"/>
            <a:ext cx="2015073" cy="1018883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/>
              <a:t>HasNext</a:t>
            </a:r>
            <a:endParaRPr lang="en-US" altLang="zh-TW" b="1" dirty="0"/>
          </a:p>
          <a:p>
            <a:pPr algn="ctr"/>
            <a:r>
              <a:rPr lang="en-US" altLang="zh-TW" b="1" dirty="0"/>
              <a:t>Child View?</a:t>
            </a:r>
            <a:endParaRPr lang="zh-TW" altLang="en-US" b="1" dirty="0"/>
          </a:p>
        </p:txBody>
      </p:sp>
      <p:sp>
        <p:nvSpPr>
          <p:cNvPr id="60" name="Flowchart: Decision 59"/>
          <p:cNvSpPr/>
          <p:nvPr/>
        </p:nvSpPr>
        <p:spPr>
          <a:xfrm>
            <a:off x="7863769" y="4313067"/>
            <a:ext cx="2585161" cy="1354665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/>
              <a:t>NextView</a:t>
            </a:r>
            <a:r>
              <a:rPr lang="en-US" altLang="zh-TW" b="1" dirty="0"/>
              <a:t>:</a:t>
            </a:r>
          </a:p>
          <a:p>
            <a:pPr algn="ctr"/>
            <a:r>
              <a:rPr lang="en-US" altLang="zh-TW" b="1" dirty="0"/>
              <a:t>View or </a:t>
            </a:r>
            <a:r>
              <a:rPr lang="en-US" altLang="zh-TW" b="1" dirty="0" err="1"/>
              <a:t>ViewGroup</a:t>
            </a:r>
            <a:r>
              <a:rPr lang="en-US" altLang="zh-TW" b="1" dirty="0"/>
              <a:t>?</a:t>
            </a:r>
            <a:endParaRPr lang="zh-TW" altLang="en-US" b="1" dirty="0"/>
          </a:p>
        </p:txBody>
      </p:sp>
      <p:sp>
        <p:nvSpPr>
          <p:cNvPr id="61" name="Rounded Rectangle 60"/>
          <p:cNvSpPr/>
          <p:nvPr/>
        </p:nvSpPr>
        <p:spPr>
          <a:xfrm>
            <a:off x="10679286" y="3060536"/>
            <a:ext cx="1512714" cy="44591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cxnSp>
        <p:nvCxnSpPr>
          <p:cNvPr id="62" name="Straight Arrow Connector 61"/>
          <p:cNvCxnSpPr>
            <a:stCxn id="113" idx="6"/>
            <a:endCxn id="42" idx="1"/>
          </p:cNvCxnSpPr>
          <p:nvPr/>
        </p:nvCxnSpPr>
        <p:spPr>
          <a:xfrm>
            <a:off x="3318227" y="2067561"/>
            <a:ext cx="615773" cy="40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2" idx="3"/>
            <a:endCxn id="44" idx="1"/>
          </p:cNvCxnSpPr>
          <p:nvPr/>
        </p:nvCxnSpPr>
        <p:spPr>
          <a:xfrm flipV="1">
            <a:off x="5345111" y="2067563"/>
            <a:ext cx="619027" cy="40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4" idx="3"/>
            <a:endCxn id="45" idx="1"/>
          </p:cNvCxnSpPr>
          <p:nvPr/>
        </p:nvCxnSpPr>
        <p:spPr>
          <a:xfrm>
            <a:off x="7375249" y="2067563"/>
            <a:ext cx="107236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5" idx="2"/>
            <a:endCxn id="56" idx="0"/>
          </p:cNvCxnSpPr>
          <p:nvPr/>
        </p:nvCxnSpPr>
        <p:spPr>
          <a:xfrm flipH="1">
            <a:off x="9151441" y="2290519"/>
            <a:ext cx="1727" cy="4835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60" idx="1"/>
            <a:endCxn id="190" idx="6"/>
          </p:cNvCxnSpPr>
          <p:nvPr/>
        </p:nvCxnSpPr>
        <p:spPr>
          <a:xfrm flipH="1">
            <a:off x="7478186" y="4990400"/>
            <a:ext cx="385583" cy="18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56" idx="3"/>
            <a:endCxn id="61" idx="1"/>
          </p:cNvCxnSpPr>
          <p:nvPr/>
        </p:nvCxnSpPr>
        <p:spPr>
          <a:xfrm flipV="1">
            <a:off x="10158977" y="3283493"/>
            <a:ext cx="520309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6" idx="2"/>
            <a:endCxn id="60" idx="0"/>
          </p:cNvCxnSpPr>
          <p:nvPr/>
        </p:nvCxnSpPr>
        <p:spPr>
          <a:xfrm>
            <a:off x="9151441" y="3792935"/>
            <a:ext cx="4909" cy="5201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58" idx="0"/>
            <a:endCxn id="56" idx="1"/>
          </p:cNvCxnSpPr>
          <p:nvPr/>
        </p:nvCxnSpPr>
        <p:spPr>
          <a:xfrm rot="5400000" flipH="1" flipV="1">
            <a:off x="5125288" y="1684577"/>
            <a:ext cx="1419698" cy="4617533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115260" y="1713966"/>
            <a:ext cx="1202967" cy="70718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View</a:t>
            </a:r>
          </a:p>
          <a:p>
            <a:pPr algn="ctr"/>
            <a:r>
              <a:rPr lang="en-US" altLang="zh-TW" dirty="0"/>
              <a:t>Group</a:t>
            </a:r>
            <a:endParaRPr lang="zh-TW" altLang="en-US" dirty="0"/>
          </a:p>
        </p:txBody>
      </p:sp>
      <p:sp>
        <p:nvSpPr>
          <p:cNvPr id="190" name="Oval 189"/>
          <p:cNvSpPr/>
          <p:nvPr/>
        </p:nvSpPr>
        <p:spPr>
          <a:xfrm>
            <a:off x="6275219" y="4728367"/>
            <a:ext cx="1202967" cy="52772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View</a:t>
            </a:r>
          </a:p>
        </p:txBody>
      </p:sp>
      <p:cxnSp>
        <p:nvCxnSpPr>
          <p:cNvPr id="46" name="Elbow Connector 10297"/>
          <p:cNvCxnSpPr>
            <a:stCxn id="19" idx="3"/>
            <a:endCxn id="113" idx="2"/>
          </p:cNvCxnSpPr>
          <p:nvPr/>
        </p:nvCxnSpPr>
        <p:spPr>
          <a:xfrm flipV="1">
            <a:off x="1507064" y="2067561"/>
            <a:ext cx="608196" cy="3850621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10297"/>
          <p:cNvCxnSpPr>
            <a:stCxn id="60" idx="2"/>
            <a:endCxn id="113" idx="4"/>
          </p:cNvCxnSpPr>
          <p:nvPr/>
        </p:nvCxnSpPr>
        <p:spPr>
          <a:xfrm rot="5400000" flipH="1">
            <a:off x="4313258" y="824641"/>
            <a:ext cx="3246577" cy="6439606"/>
          </a:xfrm>
          <a:prstGeom prst="bentConnector3">
            <a:avLst>
              <a:gd name="adj1" fmla="val -7041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/>
          <p:cNvSpPr txBox="1"/>
          <p:nvPr/>
        </p:nvSpPr>
        <p:spPr>
          <a:xfrm>
            <a:off x="7802217" y="4849728"/>
            <a:ext cx="66446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View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8676731" y="5732288"/>
            <a:ext cx="128676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ViewGroup</a:t>
            </a:r>
            <a:endParaRPr lang="zh-TW" altLang="en-US" dirty="0"/>
          </a:p>
        </p:txBody>
      </p:sp>
      <p:cxnSp>
        <p:nvCxnSpPr>
          <p:cNvPr id="159" name="Straight Arrow Connector 99"/>
          <p:cNvCxnSpPr>
            <a:stCxn id="190" idx="2"/>
            <a:endCxn id="57" idx="3"/>
          </p:cNvCxnSpPr>
          <p:nvPr/>
        </p:nvCxnSpPr>
        <p:spPr>
          <a:xfrm flipH="1" flipV="1">
            <a:off x="5951188" y="4989496"/>
            <a:ext cx="324031" cy="27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99"/>
          <p:cNvCxnSpPr>
            <a:stCxn id="57" idx="1"/>
            <a:endCxn id="58" idx="3"/>
          </p:cNvCxnSpPr>
          <p:nvPr/>
        </p:nvCxnSpPr>
        <p:spPr>
          <a:xfrm flipH="1">
            <a:off x="4282728" y="4989496"/>
            <a:ext cx="257349" cy="34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A728B-7C5E-4C09-8D72-74651726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400" b="1" smtClean="0"/>
              <a:t>5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7154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31445"/>
            <a:ext cx="9413240" cy="915035"/>
          </a:xfrm>
        </p:spPr>
        <p:txBody>
          <a:bodyPr/>
          <a:lstStyle/>
          <a:p>
            <a:r>
              <a:rPr lang="en-US" altLang="zh-TW" dirty="0" smtClean="0"/>
              <a:t>Step 3</a:t>
            </a:r>
            <a:r>
              <a:rPr lang="en-US" altLang="zh-TW" dirty="0"/>
              <a:t>:</a:t>
            </a:r>
            <a:r>
              <a:rPr lang="zh-TW" altLang="en-US" dirty="0"/>
              <a:t>畫</a:t>
            </a:r>
            <a:r>
              <a:rPr lang="en-US" altLang="zh-TW" dirty="0"/>
              <a:t>3</a:t>
            </a:r>
            <a:r>
              <a:rPr lang="zh-TW" altLang="en-US" dirty="0"/>
              <a:t>種時間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50</a:t>
            </a:fld>
            <a:endParaRPr 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65120"/>
            <a:ext cx="9057640" cy="2766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" y="3572200"/>
            <a:ext cx="8092440" cy="3149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461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6440" y="1"/>
            <a:ext cx="10378440" cy="89408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Step </a:t>
            </a:r>
            <a:r>
              <a:rPr lang="en-US" altLang="zh-TW" dirty="0"/>
              <a:t>4: </a:t>
            </a:r>
            <a:r>
              <a:rPr lang="en-US" altLang="zh-TW" dirty="0" smtClean="0"/>
              <a:t>update watch face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440" y="1043310"/>
            <a:ext cx="5249695" cy="5163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7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14789"/>
            <a:ext cx="10515600" cy="5162174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Center Coordinate of Thumbnail </a:t>
            </a:r>
          </a:p>
          <a:p>
            <a:r>
              <a:rPr lang="en-US" altLang="zh-TW" dirty="0" smtClean="0"/>
              <a:t>Boundary Coordinate of Thumbnail</a:t>
            </a:r>
          </a:p>
          <a:p>
            <a:r>
              <a:rPr lang="en-US" altLang="zh-TW" dirty="0" smtClean="0"/>
              <a:t>Thumbnail’s color or Size</a:t>
            </a:r>
          </a:p>
          <a:p>
            <a:r>
              <a:rPr lang="en-US" altLang="zh-TW" dirty="0" smtClean="0"/>
              <a:t>Progress</a:t>
            </a:r>
          </a:p>
          <a:p>
            <a:r>
              <a:rPr lang="en-US" altLang="zh-TW" dirty="0" smtClean="0"/>
              <a:t>Background Line and Progress Line</a:t>
            </a:r>
          </a:p>
          <a:p>
            <a:r>
              <a:rPr lang="en-US" altLang="zh-TW" dirty="0" smtClean="0"/>
              <a:t>Data List</a:t>
            </a:r>
          </a:p>
          <a:p>
            <a:r>
              <a:rPr lang="en-US" altLang="zh-TW" dirty="0" smtClean="0"/>
              <a:t>Thumbnail Text Format</a:t>
            </a:r>
          </a:p>
          <a:p>
            <a:r>
              <a:rPr lang="en-US" altLang="zh-TW" dirty="0" smtClean="0"/>
              <a:t>Override </a:t>
            </a:r>
            <a:r>
              <a:rPr lang="en-US" altLang="zh-TW" dirty="0" err="1" smtClean="0"/>
              <a:t>onTouchEvent</a:t>
            </a:r>
            <a:r>
              <a:rPr lang="en-US" altLang="zh-TW" dirty="0" smtClean="0"/>
              <a:t>() based on above variables</a:t>
            </a:r>
          </a:p>
          <a:p>
            <a:r>
              <a:rPr lang="en-US" altLang="zh-TW" dirty="0" smtClean="0"/>
              <a:t>Gap between the Line and View Boundary</a:t>
            </a:r>
          </a:p>
          <a:p>
            <a:pPr marL="0" indent="0">
              <a:buNone/>
            </a:pPr>
            <a:r>
              <a:rPr lang="en-US" altLang="zh-TW" sz="3200" dirty="0" smtClean="0"/>
              <a:t>The </a:t>
            </a:r>
            <a:r>
              <a:rPr lang="en-US" altLang="zh-TW" sz="3200" dirty="0" err="1" smtClean="0"/>
              <a:t>seekbar</a:t>
            </a:r>
            <a:r>
              <a:rPr lang="en-US" altLang="zh-TW" sz="3200" dirty="0" smtClean="0"/>
              <a:t> could be implemented either by </a:t>
            </a:r>
            <a:r>
              <a:rPr lang="en-US" altLang="zh-TW" sz="3200" strike="sngStrike" dirty="0" smtClean="0">
                <a:solidFill>
                  <a:srgbClr val="FF0000"/>
                </a:solidFill>
              </a:rPr>
              <a:t>Compound Components</a:t>
            </a:r>
            <a:r>
              <a:rPr lang="en-US" altLang="zh-TW" sz="3200" dirty="0" smtClean="0"/>
              <a:t> or </a:t>
            </a:r>
            <a:r>
              <a:rPr lang="en-US" altLang="zh-TW" sz="3200" dirty="0" smtClean="0">
                <a:solidFill>
                  <a:srgbClr val="FF0000"/>
                </a:solidFill>
              </a:rPr>
              <a:t>Custom View</a:t>
            </a:r>
            <a:r>
              <a:rPr lang="en-US" altLang="zh-TW" sz="3200" dirty="0" smtClean="0"/>
              <a:t>.</a:t>
            </a:r>
          </a:p>
          <a:p>
            <a:pPr marL="0" indent="0">
              <a:buNone/>
            </a:pPr>
            <a:endParaRPr lang="en-US" altLang="zh-TW" sz="3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52</a:t>
            </a:fld>
            <a:endParaRPr 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38200" y="189071"/>
            <a:ext cx="764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Analysis of </a:t>
            </a:r>
            <a:r>
              <a:rPr lang="en-US" altLang="zh-TW" sz="3600" dirty="0" err="1" smtClean="0"/>
              <a:t>SeekBar</a:t>
            </a:r>
            <a:endParaRPr lang="zh-TW" altLang="en-US" sz="36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429" y="645477"/>
            <a:ext cx="568747" cy="5435909"/>
          </a:xfrm>
          <a:prstGeom prst="rect">
            <a:avLst/>
          </a:prstGeom>
        </p:spPr>
      </p:pic>
      <p:sp>
        <p:nvSpPr>
          <p:cNvPr id="10" name="圓角矩形 9"/>
          <p:cNvSpPr/>
          <p:nvPr/>
        </p:nvSpPr>
        <p:spPr>
          <a:xfrm>
            <a:off x="10496283" y="5699011"/>
            <a:ext cx="681038" cy="43016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94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47826"/>
            <a:ext cx="13090366" cy="1186518"/>
          </a:xfrm>
        </p:spPr>
        <p:txBody>
          <a:bodyPr>
            <a:noAutofit/>
          </a:bodyPr>
          <a:lstStyle/>
          <a:p>
            <a:r>
              <a:rPr lang="en-US" altLang="zh-TW" sz="3600" b="1" dirty="0"/>
              <a:t>Example of Compound Components</a:t>
            </a:r>
            <a:r>
              <a:rPr lang="en-US" altLang="zh-TW" sz="3600" b="1" dirty="0" smtClean="0"/>
              <a:t>: </a:t>
            </a:r>
            <a:r>
              <a:rPr lang="en-US" altLang="zh-TW" sz="3600" b="1" dirty="0" err="1" smtClean="0"/>
              <a:t>SeekBar</a:t>
            </a:r>
            <a:endParaRPr lang="zh-TW" altLang="en-US" sz="3600" b="1" dirty="0"/>
          </a:p>
        </p:txBody>
      </p:sp>
      <p:sp>
        <p:nvSpPr>
          <p:cNvPr id="5" name="Rounded Rectangle 13"/>
          <p:cNvSpPr/>
          <p:nvPr/>
        </p:nvSpPr>
        <p:spPr>
          <a:xfrm>
            <a:off x="759722" y="4115039"/>
            <a:ext cx="1603023" cy="826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Inflate Compound</a:t>
            </a:r>
          </a:p>
          <a:p>
            <a:pPr algn="ctr"/>
            <a:r>
              <a:rPr lang="en-US" altLang="zh-TW" b="1" dirty="0"/>
              <a:t>Views</a:t>
            </a:r>
            <a:endParaRPr lang="zh-TW" altLang="en-US" b="1" dirty="0"/>
          </a:p>
        </p:txBody>
      </p:sp>
      <p:sp>
        <p:nvSpPr>
          <p:cNvPr id="6" name="Rounded Rectangle 17"/>
          <p:cNvSpPr/>
          <p:nvPr/>
        </p:nvSpPr>
        <p:spPr>
          <a:xfrm>
            <a:off x="410615" y="1515739"/>
            <a:ext cx="2301239" cy="121937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Extends</a:t>
            </a:r>
          </a:p>
          <a:p>
            <a:pPr algn="ctr"/>
            <a:r>
              <a:rPr lang="en-US" altLang="zh-TW" dirty="0"/>
              <a:t>a layout , ex: </a:t>
            </a:r>
            <a:r>
              <a:rPr lang="en-US" altLang="zh-TW" dirty="0" err="1"/>
              <a:t>LinearLayout</a:t>
            </a:r>
            <a:r>
              <a:rPr lang="en-US" altLang="zh-TW" dirty="0"/>
              <a:t>, </a:t>
            </a:r>
            <a:r>
              <a:rPr lang="en-US" altLang="zh-TW" dirty="0" err="1"/>
              <a:t>RelativeLayout</a:t>
            </a:r>
            <a:endParaRPr lang="zh-TW" altLang="en-US" dirty="0"/>
          </a:p>
        </p:txBody>
      </p:sp>
      <p:sp>
        <p:nvSpPr>
          <p:cNvPr id="7" name="Rounded Rectangle 18"/>
          <p:cNvSpPr/>
          <p:nvPr/>
        </p:nvSpPr>
        <p:spPr>
          <a:xfrm>
            <a:off x="3707119" y="5234366"/>
            <a:ext cx="2273855" cy="7998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Define Interface,</a:t>
            </a:r>
          </a:p>
          <a:p>
            <a:pPr algn="ctr"/>
            <a:r>
              <a:rPr lang="en-US" altLang="zh-TW" dirty="0"/>
              <a:t>Expose Interface Method</a:t>
            </a:r>
            <a:endParaRPr lang="zh-TW" altLang="en-US" dirty="0"/>
          </a:p>
        </p:txBody>
      </p:sp>
      <p:sp>
        <p:nvSpPr>
          <p:cNvPr id="8" name="Rounded Rectangle 19"/>
          <p:cNvSpPr/>
          <p:nvPr/>
        </p:nvSpPr>
        <p:spPr>
          <a:xfrm>
            <a:off x="547226" y="5181881"/>
            <a:ext cx="2036241" cy="89442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Initialize UI and Data based on</a:t>
            </a:r>
          </a:p>
          <a:p>
            <a:pPr algn="ctr"/>
            <a:r>
              <a:rPr lang="en-US" altLang="zh-TW" dirty="0"/>
              <a:t>Attributes</a:t>
            </a:r>
            <a:endParaRPr lang="zh-TW" altLang="en-US" dirty="0"/>
          </a:p>
        </p:txBody>
      </p:sp>
      <p:cxnSp>
        <p:nvCxnSpPr>
          <p:cNvPr id="9" name="Straight Arrow Connector 21"/>
          <p:cNvCxnSpPr>
            <a:stCxn id="6" idx="2"/>
            <a:endCxn id="39" idx="0"/>
          </p:cNvCxnSpPr>
          <p:nvPr/>
        </p:nvCxnSpPr>
        <p:spPr>
          <a:xfrm flipH="1">
            <a:off x="1560674" y="2735115"/>
            <a:ext cx="561" cy="2718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5"/>
          <p:cNvCxnSpPr>
            <a:stCxn id="5" idx="2"/>
            <a:endCxn id="8" idx="0"/>
          </p:cNvCxnSpPr>
          <p:nvPr/>
        </p:nvCxnSpPr>
        <p:spPr>
          <a:xfrm>
            <a:off x="1561234" y="4941947"/>
            <a:ext cx="4113" cy="2399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28"/>
          <p:cNvCxnSpPr>
            <a:stCxn id="8" idx="3"/>
            <a:endCxn id="7" idx="1"/>
          </p:cNvCxnSpPr>
          <p:nvPr/>
        </p:nvCxnSpPr>
        <p:spPr>
          <a:xfrm>
            <a:off x="2583467" y="5629092"/>
            <a:ext cx="1123652" cy="51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50"/>
          <p:cNvSpPr/>
          <p:nvPr/>
        </p:nvSpPr>
        <p:spPr>
          <a:xfrm>
            <a:off x="855678" y="688831"/>
            <a:ext cx="1420054" cy="57865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</a:p>
          <a:p>
            <a:pPr algn="ctr"/>
            <a:r>
              <a:rPr lang="en-US" altLang="zh-TW" dirty="0"/>
              <a:t>Layout</a:t>
            </a:r>
            <a:endParaRPr lang="zh-TW" altLang="en-US" dirty="0"/>
          </a:p>
        </p:txBody>
      </p:sp>
      <p:cxnSp>
        <p:nvCxnSpPr>
          <p:cNvPr id="13" name="Straight Arrow Connector 51"/>
          <p:cNvCxnSpPr>
            <a:cxnSpLocks/>
            <a:stCxn id="12" idx="2"/>
            <a:endCxn id="6" idx="0"/>
          </p:cNvCxnSpPr>
          <p:nvPr/>
        </p:nvCxnSpPr>
        <p:spPr>
          <a:xfrm flipH="1">
            <a:off x="1561235" y="1267488"/>
            <a:ext cx="4470" cy="24825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18"/>
          <p:cNvSpPr/>
          <p:nvPr/>
        </p:nvSpPr>
        <p:spPr>
          <a:xfrm>
            <a:off x="7379925" y="5265443"/>
            <a:ext cx="1564640" cy="7272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Handle </a:t>
            </a:r>
            <a:r>
              <a:rPr lang="en-US" altLang="zh-TW" dirty="0" err="1"/>
              <a:t>TouchEvent</a:t>
            </a:r>
            <a:endParaRPr lang="zh-TW" altLang="en-US" dirty="0"/>
          </a:p>
        </p:txBody>
      </p:sp>
      <p:cxnSp>
        <p:nvCxnSpPr>
          <p:cNvPr id="46" name="Straight Arrow Connector 25"/>
          <p:cNvCxnSpPr>
            <a:stCxn id="7" idx="3"/>
            <a:endCxn id="45" idx="1"/>
          </p:cNvCxnSpPr>
          <p:nvPr/>
        </p:nvCxnSpPr>
        <p:spPr>
          <a:xfrm flipV="1">
            <a:off x="5980974" y="5629091"/>
            <a:ext cx="1398951" cy="519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28"/>
          <p:cNvCxnSpPr>
            <a:stCxn id="6" idx="3"/>
          </p:cNvCxnSpPr>
          <p:nvPr/>
        </p:nvCxnSpPr>
        <p:spPr>
          <a:xfrm flipV="1">
            <a:off x="2711854" y="1200304"/>
            <a:ext cx="1291186" cy="925123"/>
          </a:xfrm>
          <a:prstGeom prst="straightConnector1">
            <a:avLst/>
          </a:prstGeom>
          <a:ln w="38100">
            <a:solidFill>
              <a:srgbClr val="ECC0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8"/>
          <p:cNvCxnSpPr>
            <a:stCxn id="39" idx="3"/>
            <a:endCxn id="21" idx="1"/>
          </p:cNvCxnSpPr>
          <p:nvPr/>
        </p:nvCxnSpPr>
        <p:spPr>
          <a:xfrm flipV="1">
            <a:off x="2362185" y="2183137"/>
            <a:ext cx="2076977" cy="1237310"/>
          </a:xfrm>
          <a:prstGeom prst="straightConnector1">
            <a:avLst/>
          </a:prstGeom>
          <a:ln w="38100">
            <a:solidFill>
              <a:srgbClr val="ECC0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162" y="1602112"/>
            <a:ext cx="3876675" cy="1162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831" y="2509772"/>
            <a:ext cx="6719543" cy="910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0770" y="1009823"/>
            <a:ext cx="3381375" cy="342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359" y="6076302"/>
            <a:ext cx="2305050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8" name="Straight Arrow Connector 28"/>
          <p:cNvCxnSpPr>
            <a:stCxn id="8" idx="2"/>
          </p:cNvCxnSpPr>
          <p:nvPr/>
        </p:nvCxnSpPr>
        <p:spPr>
          <a:xfrm>
            <a:off x="1565347" y="6076302"/>
            <a:ext cx="407112" cy="386552"/>
          </a:xfrm>
          <a:prstGeom prst="straightConnector1">
            <a:avLst/>
          </a:prstGeom>
          <a:ln w="38100">
            <a:solidFill>
              <a:srgbClr val="ECC0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圖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8058" y="6110429"/>
            <a:ext cx="4448175" cy="704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5" name="Straight Arrow Connector 28"/>
          <p:cNvCxnSpPr/>
          <p:nvPr/>
        </p:nvCxnSpPr>
        <p:spPr>
          <a:xfrm>
            <a:off x="4790946" y="6032062"/>
            <a:ext cx="407112" cy="386552"/>
          </a:xfrm>
          <a:prstGeom prst="straightConnector1">
            <a:avLst/>
          </a:prstGeom>
          <a:ln w="38100">
            <a:solidFill>
              <a:srgbClr val="ECC0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13"/>
          <p:cNvSpPr/>
          <p:nvPr/>
        </p:nvSpPr>
        <p:spPr>
          <a:xfrm>
            <a:off x="759162" y="3006993"/>
            <a:ext cx="1603023" cy="826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Define/ Retrieve Attributes</a:t>
            </a:r>
            <a:endParaRPr lang="zh-TW" altLang="en-US" b="1" dirty="0"/>
          </a:p>
        </p:txBody>
      </p:sp>
      <p:cxnSp>
        <p:nvCxnSpPr>
          <p:cNvPr id="48" name="Straight Arrow Connector 21"/>
          <p:cNvCxnSpPr>
            <a:stCxn id="39" idx="2"/>
            <a:endCxn id="5" idx="0"/>
          </p:cNvCxnSpPr>
          <p:nvPr/>
        </p:nvCxnSpPr>
        <p:spPr>
          <a:xfrm>
            <a:off x="1560674" y="3833901"/>
            <a:ext cx="560" cy="2811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圖片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7447" y="3920742"/>
            <a:ext cx="4324350" cy="942975"/>
          </a:xfrm>
          <a:prstGeom prst="rect">
            <a:avLst/>
          </a:prstGeom>
        </p:spPr>
      </p:pic>
      <p:cxnSp>
        <p:nvCxnSpPr>
          <p:cNvPr id="58" name="Straight Arrow Connector 28"/>
          <p:cNvCxnSpPr>
            <a:stCxn id="5" idx="3"/>
            <a:endCxn id="55" idx="1"/>
          </p:cNvCxnSpPr>
          <p:nvPr/>
        </p:nvCxnSpPr>
        <p:spPr>
          <a:xfrm flipV="1">
            <a:off x="2362745" y="4392230"/>
            <a:ext cx="994702" cy="136263"/>
          </a:xfrm>
          <a:prstGeom prst="straightConnector1">
            <a:avLst/>
          </a:prstGeom>
          <a:ln w="38100">
            <a:solidFill>
              <a:srgbClr val="ECC0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投影片編號版面配置區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8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45" grpId="0" animBg="1"/>
      <p:bldP spid="3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6280" y="100965"/>
            <a:ext cx="10515600" cy="478155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Example of Custom View: </a:t>
            </a:r>
            <a:r>
              <a:rPr lang="en-US" altLang="zh-TW" b="1" dirty="0" err="1"/>
              <a:t>SeekBar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50"/>
          <a:stretch/>
        </p:blipFill>
        <p:spPr>
          <a:xfrm>
            <a:off x="157481" y="1491504"/>
            <a:ext cx="9057640" cy="5229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54</a:t>
            </a:fld>
            <a:endParaRPr 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16280" y="654004"/>
            <a:ext cx="482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 smtClean="0"/>
              <a:t>InitializeAttributes</a:t>
            </a:r>
            <a:r>
              <a:rPr lang="en-US" altLang="zh-TW" sz="2800" b="1" dirty="0" smtClean="0"/>
              <a:t>:</a:t>
            </a:r>
            <a:endParaRPr lang="zh-TW" altLang="en-US" sz="28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044" y="656852"/>
            <a:ext cx="4465955" cy="3562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069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65274"/>
            <a:ext cx="6896783" cy="5473638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55</a:t>
            </a:fld>
            <a:endParaRPr lang="en-US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716280" y="100965"/>
            <a:ext cx="10515600" cy="478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smtClean="0"/>
              <a:t>Example of Custom View: SeekBar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16280" y="542054"/>
            <a:ext cx="482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/>
              <a:t>Initialize: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4864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9560" y="198597"/>
            <a:ext cx="10515600" cy="234315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Example of Custom View: </a:t>
            </a:r>
            <a:r>
              <a:rPr lang="en-US" altLang="zh-TW" b="1" dirty="0" err="1" smtClean="0"/>
              <a:t>SeekBar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9560" y="579120"/>
            <a:ext cx="10515600" cy="4351338"/>
          </a:xfrm>
        </p:spPr>
        <p:txBody>
          <a:bodyPr/>
          <a:lstStyle/>
          <a:p>
            <a:r>
              <a:rPr lang="en-US" altLang="zh-TW" dirty="0" err="1" smtClean="0"/>
              <a:t>onMeasure</a:t>
            </a:r>
            <a:r>
              <a:rPr lang="en-US" altLang="zh-TW" dirty="0" smtClean="0"/>
              <a:t>():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56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r="10272"/>
          <a:stretch/>
        </p:blipFill>
        <p:spPr>
          <a:xfrm>
            <a:off x="7599680" y="1022351"/>
            <a:ext cx="4592320" cy="436403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60" y="1035050"/>
            <a:ext cx="7543800" cy="514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4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57</a:t>
            </a:fld>
            <a:endParaRPr 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589280" y="77294"/>
            <a:ext cx="7274560" cy="481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smtClean="0"/>
              <a:t>Example of Custom View: </a:t>
            </a:r>
            <a:r>
              <a:rPr lang="en-US" altLang="zh-TW" sz="3600" b="1" dirty="0" err="1" smtClean="0"/>
              <a:t>SeekBar</a:t>
            </a:r>
            <a:endParaRPr lang="zh-TW" altLang="en-US" sz="36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431800" y="1040306"/>
            <a:ext cx="955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 smtClean="0"/>
              <a:t>onDraw</a:t>
            </a:r>
            <a:r>
              <a:rPr lang="en-US" altLang="zh-TW" sz="2800" b="1" dirty="0" smtClean="0"/>
              <a:t>()</a:t>
            </a:r>
            <a:endParaRPr lang="zh-TW" altLang="en-US" sz="2800" b="1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" y="3405187"/>
            <a:ext cx="8809835" cy="3316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140" y="558800"/>
            <a:ext cx="70389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7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9841"/>
            <a:ext cx="4301354" cy="809624"/>
          </a:xfrm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drawText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s://img-blog.csdn.net/201512251130582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514" y="3861118"/>
            <a:ext cx="9084401" cy="205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58</a:t>
            </a:fld>
            <a:endParaRPr lang="en-US"/>
          </a:p>
        </p:txBody>
      </p:sp>
      <p:sp>
        <p:nvSpPr>
          <p:cNvPr id="5" name="橢圓 4"/>
          <p:cNvSpPr/>
          <p:nvPr/>
        </p:nvSpPr>
        <p:spPr>
          <a:xfrm>
            <a:off x="6583680" y="5092859"/>
            <a:ext cx="294640" cy="300038"/>
          </a:xfrm>
          <a:prstGeom prst="ellipse">
            <a:avLst/>
          </a:prstGeom>
          <a:solidFill>
            <a:srgbClr val="FF99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85" y="822643"/>
            <a:ext cx="63912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6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Draw Text in the center of Rectangular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59</a:t>
            </a:fld>
            <a:endParaRPr 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6"/>
          <a:stretch/>
        </p:blipFill>
        <p:spPr>
          <a:xfrm>
            <a:off x="1102326" y="1470024"/>
            <a:ext cx="6715794" cy="5302993"/>
          </a:xfrm>
        </p:spPr>
      </p:pic>
    </p:spTree>
    <p:extLst>
      <p:ext uri="{BB962C8B-B14F-4D97-AF65-F5344CB8AC3E}">
        <p14:creationId xmlns:p14="http://schemas.microsoft.com/office/powerpoint/2010/main" val="347697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5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600"/>
              <a:t>Introduction of 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5" y="2171801"/>
            <a:ext cx="5904411" cy="1996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ea typeface="新細明體"/>
              </a:rPr>
              <a:t>  View : a </a:t>
            </a:r>
            <a:r>
              <a:rPr lang="en-US" altLang="zh-TW" sz="2800" b="1" dirty="0">
                <a:solidFill>
                  <a:srgbClr val="FF0000"/>
                </a:solidFill>
                <a:ea typeface="新細明體"/>
              </a:rPr>
              <a:t>rectangular area</a:t>
            </a:r>
            <a:r>
              <a:rPr lang="en-US" altLang="zh-TW" sz="2800" dirty="0">
                <a:ea typeface="新細明體"/>
              </a:rPr>
              <a:t> on the screen and, responsible for </a:t>
            </a:r>
            <a:r>
              <a:rPr lang="en-US" altLang="zh-TW" sz="2800" b="1" dirty="0">
                <a:solidFill>
                  <a:srgbClr val="FF0000"/>
                </a:solidFill>
                <a:ea typeface="新細明體"/>
              </a:rPr>
              <a:t>drawing and event handling</a:t>
            </a:r>
            <a:r>
              <a:rPr lang="en-US" altLang="zh-TW" sz="2800" dirty="0">
                <a:ea typeface="新細明體"/>
              </a:rPr>
              <a:t>. </a:t>
            </a:r>
            <a:endParaRPr lang="en-US" altLang="zh-TW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ea typeface="新細明體"/>
              </a:rPr>
              <a:t>  View is the </a:t>
            </a:r>
            <a:r>
              <a:rPr lang="en-US" altLang="zh-TW" sz="2800" b="1" dirty="0">
                <a:solidFill>
                  <a:srgbClr val="FF0000"/>
                </a:solidFill>
                <a:ea typeface="新細明體"/>
              </a:rPr>
              <a:t>base</a:t>
            </a:r>
            <a:r>
              <a:rPr lang="en-US" altLang="zh-TW" sz="2800" dirty="0">
                <a:solidFill>
                  <a:srgbClr val="FF0000"/>
                </a:solidFill>
                <a:ea typeface="新細明體"/>
              </a:rPr>
              <a:t> class </a:t>
            </a:r>
            <a:r>
              <a:rPr lang="en-US" altLang="zh-TW" sz="2800" dirty="0">
                <a:ea typeface="新細明體"/>
              </a:rPr>
              <a:t>for </a:t>
            </a:r>
            <a:r>
              <a:rPr lang="en-US" altLang="zh-TW" sz="2800" i="1" dirty="0">
                <a:ea typeface="新細明體"/>
              </a:rPr>
              <a:t>widgets </a:t>
            </a:r>
            <a:r>
              <a:rPr lang="en-US" altLang="zh-TW" sz="2800" dirty="0">
                <a:ea typeface="新細明體"/>
              </a:rPr>
              <a:t>(</a:t>
            </a:r>
            <a:r>
              <a:rPr lang="en-US" altLang="zh-TW" sz="2800" dirty="0" err="1">
                <a:ea typeface="新細明體"/>
              </a:rPr>
              <a:t>ImageView</a:t>
            </a:r>
            <a:r>
              <a:rPr lang="en-US" altLang="zh-TW" sz="2800" dirty="0">
                <a:ea typeface="新細明體"/>
              </a:rPr>
              <a:t>, Buttons, </a:t>
            </a:r>
            <a:r>
              <a:rPr lang="en-US" altLang="zh-TW" sz="2800" dirty="0" err="1">
                <a:ea typeface="新細明體"/>
              </a:rPr>
              <a:t>EditText</a:t>
            </a:r>
            <a:r>
              <a:rPr lang="en-US" altLang="zh-TW" sz="2800" dirty="0">
                <a:ea typeface="新細明體"/>
              </a:rPr>
              <a:t>).</a:t>
            </a:r>
            <a:endParaRPr lang="en-US" altLang="zh-TW" sz="2800" dirty="0">
              <a:ea typeface="新細明體"/>
              <a:cs typeface="Calibri"/>
            </a:endParaRPr>
          </a:p>
        </p:txBody>
      </p:sp>
      <p:pic>
        <p:nvPicPr>
          <p:cNvPr id="6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282407-BFD5-4F9B-A422-FFDF3B179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092" r="-2" b="6147"/>
          <a:stretch/>
        </p:blipFill>
        <p:spPr>
          <a:xfrm>
            <a:off x="6797676" y="157806"/>
            <a:ext cx="5122977" cy="6290394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3597" y="4208233"/>
            <a:ext cx="6370315" cy="23237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altLang="zh-TW" sz="2800" dirty="0" err="1">
                <a:latin typeface="Calibri"/>
                <a:ea typeface="Malgun Gothic"/>
                <a:cs typeface="Calibri"/>
              </a:rPr>
              <a:t>ViewGroup</a:t>
            </a:r>
            <a:r>
              <a:rPr lang="en-US" altLang="zh-TW" sz="2800" dirty="0">
                <a:latin typeface="Calibri"/>
                <a:ea typeface="Malgun Gothic"/>
                <a:cs typeface="Calibri"/>
              </a:rPr>
              <a:t>: </a:t>
            </a:r>
            <a:r>
              <a:rPr lang="en-US" altLang="zh-TW" sz="2800" b="1" dirty="0">
                <a:solidFill>
                  <a:srgbClr val="FF0000"/>
                </a:solidFill>
                <a:latin typeface="Calibri"/>
                <a:ea typeface="Malgun Gothic"/>
                <a:cs typeface="Calibri"/>
              </a:rPr>
              <a:t>subclass</a:t>
            </a:r>
            <a:r>
              <a:rPr lang="en-US" altLang="zh-TW" sz="2800" dirty="0">
                <a:solidFill>
                  <a:srgbClr val="FF0000"/>
                </a:solidFill>
                <a:latin typeface="Calibri"/>
                <a:ea typeface="Malgun Gothic"/>
                <a:cs typeface="Calibri"/>
              </a:rPr>
              <a:t> of view</a:t>
            </a:r>
            <a:r>
              <a:rPr lang="en-US" altLang="zh-TW" sz="2800" dirty="0">
                <a:latin typeface="Calibri"/>
                <a:ea typeface="Malgun Gothic"/>
                <a:cs typeface="Calibri"/>
              </a:rPr>
              <a:t>, a special view that can </a:t>
            </a:r>
            <a:r>
              <a:rPr lang="en-US" altLang="zh-TW" sz="2800" dirty="0">
                <a:solidFill>
                  <a:srgbClr val="FF0000"/>
                </a:solidFill>
                <a:latin typeface="Calibri"/>
                <a:ea typeface="Malgun Gothic"/>
                <a:cs typeface="Calibri"/>
              </a:rPr>
              <a:t>contain other views</a:t>
            </a:r>
            <a:r>
              <a:rPr lang="en-US" altLang="zh-TW" sz="2800" dirty="0">
                <a:latin typeface="Calibri"/>
                <a:ea typeface="Malgun Gothic"/>
                <a:cs typeface="Calibri"/>
              </a:rPr>
              <a:t> (called children.) </a:t>
            </a:r>
            <a:endParaRPr lang="en-US" altLang="zh-TW" sz="2800" dirty="0">
              <a:latin typeface="Calibri"/>
              <a:ea typeface="Malgun Gothic" panose="020B0503020000020004" pitchFamily="34" charset="-127"/>
              <a:cs typeface="Calibri"/>
            </a:endParaRP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altLang="zh-TW" sz="2800" dirty="0" err="1">
                <a:latin typeface="Calibri"/>
                <a:ea typeface="Malgun Gothic"/>
                <a:cs typeface="Calibri"/>
              </a:rPr>
              <a:t>ViewGroup</a:t>
            </a:r>
            <a:r>
              <a:rPr lang="en-US" altLang="zh-TW" sz="2800" dirty="0">
                <a:latin typeface="Calibri"/>
                <a:ea typeface="Malgun Gothic"/>
                <a:cs typeface="Calibri"/>
              </a:rPr>
              <a:t> is </a:t>
            </a:r>
            <a:r>
              <a:rPr lang="en-US" altLang="zh-TW" sz="2800" dirty="0">
                <a:solidFill>
                  <a:srgbClr val="FF0000"/>
                </a:solidFill>
                <a:latin typeface="Calibri"/>
                <a:ea typeface="Malgun Gothic"/>
                <a:cs typeface="Calibri"/>
              </a:rPr>
              <a:t>the </a:t>
            </a:r>
            <a:r>
              <a:rPr lang="en-US" altLang="zh-TW" sz="2800" b="1" dirty="0">
                <a:solidFill>
                  <a:srgbClr val="FF0000"/>
                </a:solidFill>
                <a:latin typeface="Calibri"/>
                <a:ea typeface="Malgun Gothic"/>
                <a:cs typeface="Calibri"/>
              </a:rPr>
              <a:t>base </a:t>
            </a:r>
            <a:r>
              <a:rPr lang="en-US" altLang="zh-TW" sz="2800" dirty="0">
                <a:solidFill>
                  <a:srgbClr val="FF0000"/>
                </a:solidFill>
                <a:latin typeface="Calibri"/>
                <a:ea typeface="Malgun Gothic"/>
                <a:cs typeface="Calibri"/>
              </a:rPr>
              <a:t>class</a:t>
            </a:r>
            <a:r>
              <a:rPr lang="en-US" altLang="zh-TW" sz="2800" dirty="0">
                <a:latin typeface="Calibri"/>
                <a:ea typeface="Malgun Gothic"/>
                <a:cs typeface="Calibri"/>
              </a:rPr>
              <a:t> for layouts and views containers.</a:t>
            </a:r>
            <a:endParaRPr lang="zh-TW" altLang="en-US" sz="2800" dirty="0">
              <a:latin typeface="Calibri"/>
              <a:ea typeface="Malgun Gothic"/>
              <a:cs typeface="Calibri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221773-BC1E-4363-89FA-65861540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400" b="1" smtClean="0">
                <a:solidFill>
                  <a:schemeClr val="tx1"/>
                </a:solidFill>
              </a:rPr>
              <a:t>6</a:t>
            </a:fld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69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大長圖 載入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60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5534660" y="91441"/>
            <a:ext cx="2712720" cy="6701154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24560" y="1690688"/>
            <a:ext cx="33121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問題描述</a:t>
            </a:r>
            <a:r>
              <a:rPr lang="en-US" altLang="zh-TW" dirty="0" smtClean="0"/>
              <a:t>:</a:t>
            </a:r>
          </a:p>
          <a:p>
            <a:pPr marL="342900" indent="-342900">
              <a:buAutoNum type="arabicPeriod"/>
            </a:pPr>
            <a:r>
              <a:rPr lang="zh-TW" altLang="en-US" dirty="0" smtClean="0"/>
              <a:t>有一張很大的長圖片</a:t>
            </a:r>
            <a:r>
              <a:rPr lang="en-US" altLang="zh-TW" dirty="0" smtClean="0"/>
              <a:t>.</a:t>
            </a:r>
            <a:r>
              <a:rPr lang="zh-TW" altLang="en-US" dirty="0" smtClean="0"/>
              <a:t> 他的寬度和高度都大於手機螢幕</a:t>
            </a:r>
            <a:endParaRPr lang="en-US" altLang="zh-TW" dirty="0" smtClean="0"/>
          </a:p>
          <a:p>
            <a:pPr marL="342900" indent="-342900">
              <a:buFontTx/>
              <a:buAutoNum type="arabicPeriod"/>
            </a:pPr>
            <a:r>
              <a:rPr lang="zh-TW" altLang="en-US" dirty="0" smtClean="0"/>
              <a:t>因為</a:t>
            </a:r>
            <a:r>
              <a:rPr lang="zh-TW" altLang="en-US" dirty="0"/>
              <a:t>是長圖，我們希望將圖片縮小，使得寬度和手機寬度</a:t>
            </a:r>
            <a:r>
              <a:rPr lang="zh-TW" altLang="en-US" dirty="0" smtClean="0"/>
              <a:t>一樣</a:t>
            </a:r>
            <a:endParaRPr lang="en-US" altLang="zh-TW" dirty="0" smtClean="0"/>
          </a:p>
          <a:p>
            <a:pPr marL="342900" indent="-342900">
              <a:buFontTx/>
              <a:buAutoNum type="arabicPeriod"/>
            </a:pPr>
            <a:r>
              <a:rPr lang="zh-TW" altLang="en-US" dirty="0"/>
              <a:t>因為圖片很</a:t>
            </a:r>
            <a:r>
              <a:rPr lang="zh-TW" altLang="en-US" dirty="0" smtClean="0"/>
              <a:t>大，即使寬度縮小，依然無法</a:t>
            </a:r>
            <a:r>
              <a:rPr lang="zh-TW" altLang="en-US" dirty="0"/>
              <a:t>一次性載入，我們</a:t>
            </a:r>
            <a:r>
              <a:rPr lang="zh-TW" altLang="en-US" dirty="0" smtClean="0"/>
              <a:t>需要每次只載入部分圖片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969000" y="1475929"/>
            <a:ext cx="1844040" cy="481311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035040" y="1502376"/>
            <a:ext cx="1727200" cy="25169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5969000" y="3973925"/>
            <a:ext cx="18440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65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大圖 載入 問題分析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6295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 smtClean="0"/>
              <a:t>OOM will occur:</a:t>
            </a:r>
          </a:p>
          <a:p>
            <a:pPr marL="0" indent="0">
              <a:buNone/>
            </a:pPr>
            <a:r>
              <a:rPr lang="en-US" altLang="zh-TW" dirty="0"/>
              <a:t>1</a:t>
            </a:r>
            <a:r>
              <a:rPr lang="en-US" altLang="zh-TW" dirty="0" smtClean="0"/>
              <a:t> pixel of RGB occupies at least 2-3bytes (565, 888) in memory</a:t>
            </a:r>
          </a:p>
          <a:p>
            <a:pPr marL="0" indent="0">
              <a:buNone/>
            </a:pPr>
            <a:r>
              <a:rPr lang="en-US" altLang="zh-TW" dirty="0" smtClean="0"/>
              <a:t>Ex : 1920x1080 =4MB  800*10000=24MB</a:t>
            </a:r>
          </a:p>
          <a:p>
            <a:pPr marL="0" indent="0">
              <a:buNone/>
            </a:pPr>
            <a:r>
              <a:rPr lang="en-US" altLang="zh-TW" dirty="0" smtClean="0"/>
              <a:t>Partially decoding and loading (</a:t>
            </a:r>
            <a:r>
              <a:rPr lang="en-US" altLang="zh-TW" dirty="0" err="1" smtClean="0"/>
              <a:t>Rect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RegionDecoder</a:t>
            </a:r>
            <a:r>
              <a:rPr lang="en-US" altLang="zh-TW" dirty="0" smtClean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61</a:t>
            </a:fld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838200" y="4066857"/>
            <a:ext cx="9169400" cy="1512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TW" sz="2800" b="1" dirty="0">
                <a:solidFill>
                  <a:prstClr val="black"/>
                </a:solidFill>
              </a:rPr>
              <a:t>Thrashing will Occur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TW" sz="2800" dirty="0">
                <a:solidFill>
                  <a:prstClr val="black"/>
                </a:solidFill>
              </a:rPr>
              <a:t>Memory reusing (</a:t>
            </a:r>
            <a:r>
              <a:rPr lang="en-US" altLang="zh-TW" sz="2800" dirty="0" err="1">
                <a:solidFill>
                  <a:prstClr val="black"/>
                </a:solidFill>
              </a:rPr>
              <a:t>Bitmap.Options</a:t>
            </a:r>
            <a:r>
              <a:rPr lang="en-US" altLang="zh-TW" sz="2800" dirty="0">
                <a:solidFill>
                  <a:prstClr val="black"/>
                </a:solidFill>
              </a:rPr>
              <a:t>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TW" sz="2800" dirty="0">
                <a:solidFill>
                  <a:prstClr val="black"/>
                </a:solidFill>
              </a:rPr>
              <a:t>Override </a:t>
            </a:r>
            <a:r>
              <a:rPr lang="en-US" altLang="zh-TW" sz="2800" dirty="0" err="1">
                <a:solidFill>
                  <a:prstClr val="black"/>
                </a:solidFill>
              </a:rPr>
              <a:t>onFling</a:t>
            </a:r>
            <a:r>
              <a:rPr lang="en-US" altLang="zh-TW" sz="2800" dirty="0">
                <a:solidFill>
                  <a:prstClr val="black"/>
                </a:solidFill>
              </a:rPr>
              <a:t>() </a:t>
            </a:r>
            <a:r>
              <a:rPr lang="en-US" altLang="zh-TW" sz="2800" dirty="0" err="1">
                <a:solidFill>
                  <a:prstClr val="black"/>
                </a:solidFill>
              </a:rPr>
              <a:t>onScroll</a:t>
            </a:r>
            <a:r>
              <a:rPr lang="en-US" altLang="zh-TW" sz="2800" dirty="0">
                <a:solidFill>
                  <a:prstClr val="black"/>
                </a:solidFill>
              </a:rPr>
              <a:t>()  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43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超大</a:t>
            </a:r>
            <a:r>
              <a:rPr lang="zh-TW" altLang="en-US" dirty="0"/>
              <a:t>長</a:t>
            </a:r>
            <a:r>
              <a:rPr lang="zh-TW" altLang="en-US" dirty="0" smtClean="0"/>
              <a:t>圖 載入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200" b="1" dirty="0" smtClean="0"/>
              <a:t>Same as previous:</a:t>
            </a:r>
            <a:endParaRPr lang="en-US" altLang="zh-TW" sz="3200" b="1" dirty="0" smtClean="0"/>
          </a:p>
          <a:p>
            <a:pPr marL="0" indent="0">
              <a:buNone/>
            </a:pPr>
            <a:r>
              <a:rPr lang="en-US" altLang="zh-TW" dirty="0" smtClean="0"/>
              <a:t>Partially decoding and loading (</a:t>
            </a:r>
            <a:r>
              <a:rPr lang="en-US" altLang="zh-TW" dirty="0" err="1" smtClean="0"/>
              <a:t>Rect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RegionDecoder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Memory reusing (</a:t>
            </a:r>
            <a:r>
              <a:rPr lang="en-US" altLang="zh-TW" dirty="0" err="1" smtClean="0"/>
              <a:t>Bitmap.Options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Scroll event 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5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FFFFFF"/>
                </a:solidFill>
              </a:rPr>
              <a:t>ViewGroup</a:t>
            </a:r>
            <a:r>
              <a:rPr lang="zh-TW" altLang="en-US" dirty="0">
                <a:solidFill>
                  <a:srgbClr val="FFFFFF"/>
                </a:solidFill>
              </a:rPr>
              <a:t> </a:t>
            </a:r>
            <a:r>
              <a:rPr lang="en-US" altLang="zh-TW" dirty="0">
                <a:solidFill>
                  <a:srgbClr val="FFFFFF"/>
                </a:solidFill>
              </a:rPr>
              <a:t>(Parent View)</a:t>
            </a:r>
            <a:endParaRPr lang="zh-TW" altLang="en-US" dirty="0">
              <a:solidFill>
                <a:srgbClr val="FFFFFF"/>
              </a:solidFill>
            </a:endParaRP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" r="-2905" b="-1"/>
          <a:stretch/>
        </p:blipFill>
        <p:spPr bwMode="auto">
          <a:xfrm>
            <a:off x="841248" y="2516777"/>
            <a:ext cx="7007352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https://user-gold-cdn.xitu.io/2019/8/28/16cd643d6d7205b5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https://user-gold-cdn.xitu.io/2019/8/28/16cd643d6d7205b5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AutoShape 6" descr="https://user-gold-cdn.xitu.io/2019/8/28/16cd643d6d7205b5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61BD56-7C85-418D-92B0-22FA4EF2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400" b="1" smtClean="0"/>
              <a:t>7</a:t>
            </a:fld>
            <a:endParaRPr lang="en-US" sz="1400" b="1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14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18" y="149951"/>
            <a:ext cx="10515600" cy="1325563"/>
          </a:xfrm>
        </p:spPr>
        <p:txBody>
          <a:bodyPr/>
          <a:lstStyle/>
          <a:p>
            <a:r>
              <a:rPr lang="en-US" altLang="zh-TW" dirty="0"/>
              <a:t>View</a:t>
            </a:r>
            <a:r>
              <a:rPr lang="zh-TW" altLang="en-US" dirty="0"/>
              <a:t> </a:t>
            </a:r>
            <a:r>
              <a:rPr lang="en-US" altLang="zh-TW" dirty="0"/>
              <a:t>in Activity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/>
          <a:srcRect r="33439"/>
          <a:stretch/>
        </p:blipFill>
        <p:spPr>
          <a:xfrm>
            <a:off x="5763329" y="1022419"/>
            <a:ext cx="4355748" cy="30997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5"/>
          <p:cNvSpPr txBox="1"/>
          <p:nvPr/>
        </p:nvSpPr>
        <p:spPr>
          <a:xfrm>
            <a:off x="536573" y="1422217"/>
            <a:ext cx="386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從</a:t>
            </a:r>
            <a:r>
              <a:rPr lang="en-US" altLang="zh-TW" sz="2400" dirty="0"/>
              <a:t>Hierarchy (Component Tree)</a:t>
            </a:r>
            <a:r>
              <a:rPr lang="zh-TW" altLang="en-US" sz="2400" dirty="0"/>
              <a:t>的角度來看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373" y="4332577"/>
            <a:ext cx="8333333" cy="212381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CA6A0-D8A2-49C3-A5E8-A6F6A16A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400" b="1" smtClean="0"/>
              <a:t>8</a:t>
            </a:fld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130487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>
            <a:extLst>
              <a:ext uri="{FF2B5EF4-FFF2-40B4-BE49-F238E27FC236}">
                <a16:creationId xmlns:a16="http://schemas.microsoft.com/office/drawing/2014/main" id="{4E18F065-A33A-4748-B4B4-7E61DDE16F27}"/>
              </a:ext>
            </a:extLst>
          </p:cNvPr>
          <p:cNvGrpSpPr/>
          <p:nvPr/>
        </p:nvGrpSpPr>
        <p:grpSpPr>
          <a:xfrm>
            <a:off x="143208" y="76775"/>
            <a:ext cx="5819441" cy="694749"/>
            <a:chOff x="523030" y="1212686"/>
            <a:chExt cx="5893442" cy="935622"/>
          </a:xfrm>
        </p:grpSpPr>
        <p:grpSp>
          <p:nvGrpSpPr>
            <p:cNvPr id="5" name="Group 8">
              <a:extLst>
                <a:ext uri="{FF2B5EF4-FFF2-40B4-BE49-F238E27FC236}">
                  <a16:creationId xmlns:a16="http://schemas.microsoft.com/office/drawing/2014/main" id="{8FB70D0C-E73D-4DC8-BAC1-D0B53A1757B5}"/>
                </a:ext>
              </a:extLst>
            </p:cNvPr>
            <p:cNvGrpSpPr/>
            <p:nvPr/>
          </p:nvGrpSpPr>
          <p:grpSpPr>
            <a:xfrm>
              <a:off x="1915642" y="1671614"/>
              <a:ext cx="3120475" cy="2332"/>
              <a:chOff x="2154941" y="2034915"/>
              <a:chExt cx="3322450" cy="2357"/>
            </a:xfrm>
          </p:grpSpPr>
          <p:cxnSp>
            <p:nvCxnSpPr>
              <p:cNvPr id="9" name="Straight Arrow Connector 6">
                <a:extLst>
                  <a:ext uri="{FF2B5EF4-FFF2-40B4-BE49-F238E27FC236}">
                    <a16:creationId xmlns:a16="http://schemas.microsoft.com/office/drawing/2014/main" id="{C599993F-1564-4F85-9102-03059DBD6434}"/>
                  </a:ext>
                </a:extLst>
              </p:cNvPr>
              <p:cNvCxnSpPr/>
              <p:nvPr/>
            </p:nvCxnSpPr>
            <p:spPr>
              <a:xfrm flipV="1">
                <a:off x="2154941" y="2035235"/>
                <a:ext cx="883651" cy="20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7">
                <a:extLst>
                  <a:ext uri="{FF2B5EF4-FFF2-40B4-BE49-F238E27FC236}">
                    <a16:creationId xmlns:a16="http://schemas.microsoft.com/office/drawing/2014/main" id="{D27A26BF-187B-4A19-A0EB-29309A7B18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28375" y="2034915"/>
                <a:ext cx="949016" cy="2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: Rounded Corners 9">
              <a:extLst>
                <a:ext uri="{FF2B5EF4-FFF2-40B4-BE49-F238E27FC236}">
                  <a16:creationId xmlns:a16="http://schemas.microsoft.com/office/drawing/2014/main" id="{F62DF96A-232B-48C9-B795-FA5AD5BD1B2C}"/>
                </a:ext>
              </a:extLst>
            </p:cNvPr>
            <p:cNvSpPr/>
            <p:nvPr/>
          </p:nvSpPr>
          <p:spPr>
            <a:xfrm>
              <a:off x="523030" y="1231979"/>
              <a:ext cx="1388961" cy="916329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b="1" dirty="0">
                  <a:solidFill>
                    <a:srgbClr val="FFFF00"/>
                  </a:solidFill>
                  <a:cs typeface="Calibri"/>
                </a:rPr>
                <a:t>Compound Components</a:t>
              </a:r>
            </a:p>
          </p:txBody>
        </p:sp>
        <p:sp>
          <p:nvSpPr>
            <p:cNvPr id="7" name="Rectangle: Rounded Corners 10">
              <a:extLst>
                <a:ext uri="{FF2B5EF4-FFF2-40B4-BE49-F238E27FC236}">
                  <a16:creationId xmlns:a16="http://schemas.microsoft.com/office/drawing/2014/main" id="{17011C88-6964-4C72-9ACB-D3A44D75E1B3}"/>
                </a:ext>
              </a:extLst>
            </p:cNvPr>
            <p:cNvSpPr/>
            <p:nvPr/>
          </p:nvSpPr>
          <p:spPr>
            <a:xfrm>
              <a:off x="5027511" y="1212686"/>
              <a:ext cx="1388961" cy="916329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500" b="1" dirty="0">
                  <a:cs typeface="Calibri"/>
                </a:rPr>
                <a:t>Custom 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500" b="1" dirty="0">
                  <a:cs typeface="Calibri"/>
                </a:rPr>
                <a:t>View</a:t>
              </a:r>
            </a:p>
          </p:txBody>
        </p:sp>
        <p:sp>
          <p:nvSpPr>
            <p:cNvPr id="8" name="Rectangle: Rounded Corners 11">
              <a:extLst>
                <a:ext uri="{FF2B5EF4-FFF2-40B4-BE49-F238E27FC236}">
                  <a16:creationId xmlns:a16="http://schemas.microsoft.com/office/drawing/2014/main" id="{ECA9FE15-9C4D-4D47-AAAD-8C5CCA589A45}"/>
                </a:ext>
              </a:extLst>
            </p:cNvPr>
            <p:cNvSpPr/>
            <p:nvPr/>
          </p:nvSpPr>
          <p:spPr>
            <a:xfrm>
              <a:off x="2751157" y="1231979"/>
              <a:ext cx="1388961" cy="916329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500" b="1" dirty="0">
                  <a:solidFill>
                    <a:schemeClr val="bg1"/>
                  </a:solidFill>
                  <a:cs typeface="Calibri"/>
                </a:rPr>
                <a:t>Custom 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500" b="1" dirty="0" err="1">
                  <a:solidFill>
                    <a:schemeClr val="bg1"/>
                  </a:solidFill>
                  <a:cs typeface="Calibri"/>
                </a:rPr>
                <a:t>ViewGroup</a:t>
              </a:r>
              <a:endParaRPr lang="en-US" sz="1400" b="1" dirty="0">
                <a:solidFill>
                  <a:schemeClr val="bg1"/>
                </a:solidFill>
                <a:cs typeface="Calibri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FE7B8F4F-A11B-40E0-91B9-D4364D49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4" y="684028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Compound Components (controls)</a:t>
            </a:r>
            <a:endParaRPr lang="zh-CN" altLang="en-US" dirty="0" err="1">
              <a:ea typeface="宋体"/>
              <a:cs typeface="Calibri Light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3F21172-A882-46E6-A33B-2B4F37E06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49" y="1844675"/>
            <a:ext cx="69557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/>
              <a:t>Scenario: </a:t>
            </a:r>
          </a:p>
          <a:p>
            <a:r>
              <a:rPr lang="en-US" altLang="zh-TW" sz="3600" dirty="0"/>
              <a:t>Comprised of multiple existing components </a:t>
            </a:r>
          </a:p>
          <a:p>
            <a:r>
              <a:rPr lang="en-US" altLang="zh-TW" sz="3600" dirty="0"/>
              <a:t>Encapsulate these components into a single class </a:t>
            </a:r>
          </a:p>
        </p:txBody>
      </p:sp>
      <p:pic>
        <p:nvPicPr>
          <p:cNvPr id="1026" name="Picture 2" descr="20191102_19134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040" y="5511875"/>
            <a:ext cx="2831782" cy="9821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lick-快速打造一個carousel | Leah's Blo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920" y="1265198"/>
            <a:ext cx="3654425" cy="408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A3E15DF-8F30-48E4-8CD4-DBFF015A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400" b="1" smtClean="0"/>
              <a:t>9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4054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24221</TotalTime>
  <Words>3137</Words>
  <Application>Microsoft Office PowerPoint</Application>
  <PresentationFormat>寬螢幕</PresentationFormat>
  <Paragraphs>651</Paragraphs>
  <Slides>62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74" baseType="lpstr">
      <vt:lpstr>等线</vt:lpstr>
      <vt:lpstr>等线</vt:lpstr>
      <vt:lpstr>Malgun Gothic</vt:lpstr>
      <vt:lpstr>ＭＳ Ｐゴシック</vt:lpstr>
      <vt:lpstr>宋体</vt:lpstr>
      <vt:lpstr>Source Code Pro</vt:lpstr>
      <vt:lpstr>微軟正黑體</vt:lpstr>
      <vt:lpstr>新細明體</vt:lpstr>
      <vt:lpstr>Arial</vt:lpstr>
      <vt:lpstr>Calibri</vt:lpstr>
      <vt:lpstr>Calibri Light</vt:lpstr>
      <vt:lpstr>office theme</vt:lpstr>
      <vt:lpstr>Custom View in Android (2)</vt:lpstr>
      <vt:lpstr>Review of last Course</vt:lpstr>
      <vt:lpstr>Recap: Stack call and FlowChart of Measure</vt:lpstr>
      <vt:lpstr>Recap: Stack call and FlowChart of layout()</vt:lpstr>
      <vt:lpstr>Recap: Stack call and FlowChart of Draw</vt:lpstr>
      <vt:lpstr>Introduction of View</vt:lpstr>
      <vt:lpstr>ViewGroup (Parent View)</vt:lpstr>
      <vt:lpstr>View in Activity</vt:lpstr>
      <vt:lpstr>Compound Components (controls)</vt:lpstr>
      <vt:lpstr>Custom ViewGroup</vt:lpstr>
      <vt:lpstr>Custom View</vt:lpstr>
      <vt:lpstr>View的繪製流程</vt:lpstr>
      <vt:lpstr>onMeasure()</vt:lpstr>
      <vt:lpstr>  Mode of MeasureSpec</vt:lpstr>
      <vt:lpstr>MeasureSpec</vt:lpstr>
      <vt:lpstr>Purpose of MeasureSpec</vt:lpstr>
      <vt:lpstr>PowerPoint 簡報</vt:lpstr>
      <vt:lpstr>PowerPoint 簡報</vt:lpstr>
      <vt:lpstr>PowerPoint 簡報</vt:lpstr>
      <vt:lpstr>Child View set its own height and width by passing MeasureSpec  Measured by Parent View</vt:lpstr>
      <vt:lpstr>Child View set its own height and width by measureSpec  measured by Parent View</vt:lpstr>
      <vt:lpstr>MeasureSpec calculated by Parent View is only a reference</vt:lpstr>
      <vt:lpstr>What is the Root View? How is its MeasureSpec is measured?</vt:lpstr>
      <vt:lpstr>Recap: Stack call and FlowChart of Measure</vt:lpstr>
      <vt:lpstr>Step 2: Layout</vt:lpstr>
      <vt:lpstr>Layout() is called in performTraversal()</vt:lpstr>
      <vt:lpstr>onLayout()</vt:lpstr>
      <vt:lpstr>onLayout() in LinearLayout</vt:lpstr>
      <vt:lpstr>PowerPoint 簡報</vt:lpstr>
      <vt:lpstr>Recap: Stack call and FlowChart of layout()</vt:lpstr>
      <vt:lpstr>Now, we know How layout of a ViewGroup works</vt:lpstr>
      <vt:lpstr>Step 3: Draw</vt:lpstr>
      <vt:lpstr>What is the Root View? How is its MeasureSpec is measured?</vt:lpstr>
      <vt:lpstr>Steps of drawing</vt:lpstr>
      <vt:lpstr>PowerPoint 簡報</vt:lpstr>
      <vt:lpstr>PowerPoint 簡報</vt:lpstr>
      <vt:lpstr>Recap: Stack call and FlowChart of Draw</vt:lpstr>
      <vt:lpstr>Now, we know the entire drawing procedure of View and ViewGroup</vt:lpstr>
      <vt:lpstr>Example of Custom ViewGroup: FlowLayout</vt:lpstr>
      <vt:lpstr> Implementing Procedure</vt:lpstr>
      <vt:lpstr>Add Child Views:</vt:lpstr>
      <vt:lpstr>Measure self:</vt:lpstr>
      <vt:lpstr>Lay Children</vt:lpstr>
      <vt:lpstr>Custom View: onDraw()</vt:lpstr>
      <vt:lpstr>PowerPoint 簡報</vt:lpstr>
      <vt:lpstr>Step 1:畫背景</vt:lpstr>
      <vt:lpstr>Step 2 :畫刻度(通過三角函數取得XY座標) </vt:lpstr>
      <vt:lpstr>Step2 :第二種畫刻度的方法</vt:lpstr>
      <vt:lpstr>Canvas: save(), rotate(), restore()</vt:lpstr>
      <vt:lpstr>Step 3:畫3種時間</vt:lpstr>
      <vt:lpstr>Step 4: update watch face</vt:lpstr>
      <vt:lpstr>PowerPoint 簡報</vt:lpstr>
      <vt:lpstr>Example of Compound Components: SeekBar</vt:lpstr>
      <vt:lpstr>Example of Custom View: SeekBar</vt:lpstr>
      <vt:lpstr>PowerPoint 簡報</vt:lpstr>
      <vt:lpstr>Example of Custom View: SeekBar</vt:lpstr>
      <vt:lpstr>PowerPoint 簡報</vt:lpstr>
      <vt:lpstr>drawText</vt:lpstr>
      <vt:lpstr>Draw Text in the center of Rectangular</vt:lpstr>
      <vt:lpstr>大長圖 載入</vt:lpstr>
      <vt:lpstr>大圖 載入 問題分析</vt:lpstr>
      <vt:lpstr>超大長圖 載入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Jaden Lin</dc:creator>
  <cp:lastModifiedBy>Jaden Lin</cp:lastModifiedBy>
  <cp:revision>897</cp:revision>
  <dcterms:created xsi:type="dcterms:W3CDTF">2020-07-28T11:35:29Z</dcterms:created>
  <dcterms:modified xsi:type="dcterms:W3CDTF">2020-08-28T07:41:38Z</dcterms:modified>
</cp:coreProperties>
</file>