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312" r:id="rId4"/>
    <p:sldId id="271" r:id="rId5"/>
    <p:sldId id="270" r:id="rId6"/>
    <p:sldId id="269" r:id="rId7"/>
    <p:sldId id="283" r:id="rId8"/>
    <p:sldId id="263" r:id="rId9"/>
    <p:sldId id="316" r:id="rId10"/>
    <p:sldId id="259" r:id="rId11"/>
    <p:sldId id="317" r:id="rId12"/>
    <p:sldId id="321" r:id="rId13"/>
    <p:sldId id="257" r:id="rId14"/>
    <p:sldId id="276" r:id="rId15"/>
    <p:sldId id="266" r:id="rId16"/>
    <p:sldId id="273" r:id="rId17"/>
    <p:sldId id="275" r:id="rId18"/>
    <p:sldId id="267" r:id="rId19"/>
    <p:sldId id="274" r:id="rId20"/>
    <p:sldId id="272" r:id="rId21"/>
    <p:sldId id="278" r:id="rId22"/>
    <p:sldId id="279" r:id="rId23"/>
    <p:sldId id="280" r:id="rId24"/>
    <p:sldId id="260" r:id="rId25"/>
    <p:sldId id="281" r:id="rId26"/>
    <p:sldId id="264" r:id="rId27"/>
    <p:sldId id="282" r:id="rId28"/>
    <p:sldId id="268" r:id="rId29"/>
    <p:sldId id="277" r:id="rId30"/>
    <p:sldId id="310" r:id="rId31"/>
    <p:sldId id="284" r:id="rId32"/>
    <p:sldId id="322" r:id="rId33"/>
    <p:sldId id="297" r:id="rId34"/>
    <p:sldId id="261" r:id="rId35"/>
    <p:sldId id="291" r:id="rId36"/>
    <p:sldId id="287" r:id="rId37"/>
    <p:sldId id="288" r:id="rId38"/>
    <p:sldId id="292" r:id="rId39"/>
    <p:sldId id="289" r:id="rId40"/>
    <p:sldId id="290" r:id="rId41"/>
    <p:sldId id="294" r:id="rId42"/>
    <p:sldId id="295" r:id="rId43"/>
    <p:sldId id="299" r:id="rId44"/>
    <p:sldId id="324" r:id="rId45"/>
    <p:sldId id="300" r:id="rId46"/>
    <p:sldId id="301" r:id="rId47"/>
    <p:sldId id="302" r:id="rId48"/>
    <p:sldId id="303" r:id="rId49"/>
    <p:sldId id="311" r:id="rId50"/>
    <p:sldId id="308" r:id="rId51"/>
    <p:sldId id="323" r:id="rId52"/>
    <p:sldId id="315" r:id="rId53"/>
    <p:sldId id="313" r:id="rId54"/>
    <p:sldId id="307" r:id="rId55"/>
    <p:sldId id="319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en Lin" initials="JL" lastIdx="3" clrIdx="0">
    <p:extLst>
      <p:ext uri="{19B8F6BF-5375-455C-9EA6-DF929625EA0E}">
        <p15:presenceInfo xmlns:p15="http://schemas.microsoft.com/office/powerpoint/2012/main" userId="Jade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0B0"/>
    <a:srgbClr val="FF6699"/>
    <a:srgbClr val="FFCC66"/>
    <a:srgbClr val="FFCC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58C02-5E18-4404-99B6-E54709A7CED6}" v="429" dt="2020-07-29T03:37:58.453"/>
    <p1510:client id="{3976C52D-1604-4FE7-A353-B0BF736C489F}" v="622" dt="2020-07-29T07:45:16.367"/>
    <p1510:client id="{5A70ADB9-4110-40CE-B8B0-46088F8A6733}" v="111" dt="2020-07-28T11:41:00.059"/>
    <p1510:client id="{6DA45C9E-B647-4100-BA2B-4F557265C20A}" v="184" dt="2020-08-06T09:39:16.814"/>
    <p1510:client id="{EC4986BB-6E40-4411-B922-2473A72312C7}" v="64" dt="2020-08-06T08:46:45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0" autoAdjust="0"/>
    <p:restoredTop sz="81765" autoAdjust="0"/>
  </p:normalViewPr>
  <p:slideViewPr>
    <p:cSldViewPr snapToGrid="0">
      <p:cViewPr varScale="1">
        <p:scale>
          <a:sx n="66" d="100"/>
          <a:sy n="66" d="100"/>
        </p:scale>
        <p:origin x="40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A5356-ABB4-4FB7-A60F-70EF13466B1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92614A-76E5-4BE3-8F18-A1B8A1210EBC}">
      <dgm:prSet/>
      <dgm:spPr/>
      <dgm:t>
        <a:bodyPr/>
        <a:lstStyle/>
        <a:p>
          <a:r>
            <a:rPr lang="en-US" b="1" dirty="0"/>
            <a:t>Compound Components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6284C3-7403-44B9-BA07-DA8A0B5F9260}" type="parTrans" cxnId="{C7F2782B-EBCC-4980-934B-F0FB6DA97989}">
      <dgm:prSet/>
      <dgm:spPr/>
      <dgm:t>
        <a:bodyPr/>
        <a:lstStyle/>
        <a:p>
          <a:endParaRPr lang="en-US"/>
        </a:p>
      </dgm:t>
    </dgm:pt>
    <dgm:pt modelId="{DCA6F840-BE3E-44D3-9A92-F74318D971D7}" type="sibTrans" cxnId="{C7F2782B-EBCC-4980-934B-F0FB6DA97989}">
      <dgm:prSet/>
      <dgm:spPr/>
      <dgm:t>
        <a:bodyPr/>
        <a:lstStyle/>
        <a:p>
          <a:endParaRPr lang="en-US"/>
        </a:p>
      </dgm:t>
    </dgm:pt>
    <dgm:pt modelId="{E198CD1C-5B38-4480-95F6-BCE0CA4B665E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Custom ViewGroup</a:t>
          </a:r>
        </a:p>
      </dgm:t>
    </dgm:pt>
    <dgm:pt modelId="{07331ADA-7B59-4DD1-84CE-2E7B69AE9BB5}" type="parTrans" cxnId="{E0B789A7-7F56-4015-8C86-A3F3BE736CF1}">
      <dgm:prSet/>
      <dgm:spPr/>
      <dgm:t>
        <a:bodyPr/>
        <a:lstStyle/>
        <a:p>
          <a:endParaRPr lang="en-US"/>
        </a:p>
      </dgm:t>
    </dgm:pt>
    <dgm:pt modelId="{D434D649-427C-40EE-8266-41C838C1B668}" type="sibTrans" cxnId="{E0B789A7-7F56-4015-8C86-A3F3BE736CF1}">
      <dgm:prSet/>
      <dgm:spPr/>
      <dgm:t>
        <a:bodyPr/>
        <a:lstStyle/>
        <a:p>
          <a:endParaRPr lang="en-US"/>
        </a:p>
      </dgm:t>
    </dgm:pt>
    <dgm:pt modelId="{4F5CD349-CF3B-4EF5-8FD1-F33DAA91311B}">
      <dgm:prSet/>
      <dgm:spPr/>
      <dgm:t>
        <a:bodyPr/>
        <a:lstStyle/>
        <a:p>
          <a:r>
            <a:rPr lang="en-US" b="1" dirty="0"/>
            <a:t>Custom View</a:t>
          </a:r>
        </a:p>
      </dgm:t>
    </dgm:pt>
    <dgm:pt modelId="{37C82549-36E6-4DC0-9D98-C630163FC4FA}" type="parTrans" cxnId="{C894E3DC-D5D2-4C9A-BDF7-C7273B135773}">
      <dgm:prSet/>
      <dgm:spPr/>
      <dgm:t>
        <a:bodyPr/>
        <a:lstStyle/>
        <a:p>
          <a:endParaRPr lang="en-US"/>
        </a:p>
      </dgm:t>
    </dgm:pt>
    <dgm:pt modelId="{1D40556A-7AB9-4405-BC80-9D1C2C483FE4}" type="sibTrans" cxnId="{C894E3DC-D5D2-4C9A-BDF7-C7273B135773}">
      <dgm:prSet/>
      <dgm:spPr/>
      <dgm:t>
        <a:bodyPr/>
        <a:lstStyle/>
        <a:p>
          <a:endParaRPr lang="en-US"/>
        </a:p>
      </dgm:t>
    </dgm:pt>
    <dgm:pt modelId="{6E621A94-8220-480F-9978-EA11E33ED2DB}" type="pres">
      <dgm:prSet presAssocID="{307A5356-ABB4-4FB7-A60F-70EF13466B18}" presName="linear" presStyleCnt="0">
        <dgm:presLayoutVars>
          <dgm:dir/>
          <dgm:animLvl val="lvl"/>
          <dgm:resizeHandles val="exact"/>
        </dgm:presLayoutVars>
      </dgm:prSet>
      <dgm:spPr/>
    </dgm:pt>
    <dgm:pt modelId="{46269A46-8829-4C7E-97C1-ACDFE4AFEC06}" type="pres">
      <dgm:prSet presAssocID="{6092614A-76E5-4BE3-8F18-A1B8A1210EBC}" presName="parentLin" presStyleCnt="0"/>
      <dgm:spPr/>
    </dgm:pt>
    <dgm:pt modelId="{DB83075B-7DA7-4A6D-A9C5-9E75B70233AB}" type="pres">
      <dgm:prSet presAssocID="{6092614A-76E5-4BE3-8F18-A1B8A1210EBC}" presName="parentLeftMargin" presStyleLbl="node1" presStyleIdx="0" presStyleCnt="3"/>
      <dgm:spPr/>
    </dgm:pt>
    <dgm:pt modelId="{8BB66899-43D0-4556-B089-22F883A1D818}" type="pres">
      <dgm:prSet presAssocID="{6092614A-76E5-4BE3-8F18-A1B8A1210E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BA6033-98BD-4DC1-A6A8-69493B2BBA0E}" type="pres">
      <dgm:prSet presAssocID="{6092614A-76E5-4BE3-8F18-A1B8A1210EBC}" presName="negativeSpace" presStyleCnt="0"/>
      <dgm:spPr/>
    </dgm:pt>
    <dgm:pt modelId="{352918C6-F149-4FC0-A9D4-B84EFB7EB903}" type="pres">
      <dgm:prSet presAssocID="{6092614A-76E5-4BE3-8F18-A1B8A1210EBC}" presName="childText" presStyleLbl="conFgAcc1" presStyleIdx="0" presStyleCnt="3">
        <dgm:presLayoutVars>
          <dgm:bulletEnabled val="1"/>
        </dgm:presLayoutVars>
      </dgm:prSet>
      <dgm:spPr/>
    </dgm:pt>
    <dgm:pt modelId="{21547A7E-13E7-4A39-A961-EA3832153701}" type="pres">
      <dgm:prSet presAssocID="{DCA6F840-BE3E-44D3-9A92-F74318D971D7}" presName="spaceBetweenRectangles" presStyleCnt="0"/>
      <dgm:spPr/>
    </dgm:pt>
    <dgm:pt modelId="{DCE6EEE9-9FAF-4DDE-B5A1-DF8D141EA135}" type="pres">
      <dgm:prSet presAssocID="{E198CD1C-5B38-4480-95F6-BCE0CA4B665E}" presName="parentLin" presStyleCnt="0"/>
      <dgm:spPr/>
    </dgm:pt>
    <dgm:pt modelId="{15E10D20-1640-4DA1-94A4-30ACB97980B0}" type="pres">
      <dgm:prSet presAssocID="{E198CD1C-5B38-4480-95F6-BCE0CA4B665E}" presName="parentLeftMargin" presStyleLbl="node1" presStyleIdx="0" presStyleCnt="3"/>
      <dgm:spPr/>
    </dgm:pt>
    <dgm:pt modelId="{CCC059D4-3470-4498-888A-8B6926B9FEDC}" type="pres">
      <dgm:prSet presAssocID="{E198CD1C-5B38-4480-95F6-BCE0CA4B66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0E6C84-622F-49E3-AAF1-14E572E178F6}" type="pres">
      <dgm:prSet presAssocID="{E198CD1C-5B38-4480-95F6-BCE0CA4B665E}" presName="negativeSpace" presStyleCnt="0"/>
      <dgm:spPr/>
    </dgm:pt>
    <dgm:pt modelId="{E8213728-8E2E-4260-8343-02DC32BF7834}" type="pres">
      <dgm:prSet presAssocID="{E198CD1C-5B38-4480-95F6-BCE0CA4B665E}" presName="childText" presStyleLbl="conFgAcc1" presStyleIdx="1" presStyleCnt="3">
        <dgm:presLayoutVars>
          <dgm:bulletEnabled val="1"/>
        </dgm:presLayoutVars>
      </dgm:prSet>
      <dgm:spPr/>
    </dgm:pt>
    <dgm:pt modelId="{AED8BE7D-6FEA-4B9C-97E7-141BE13B8825}" type="pres">
      <dgm:prSet presAssocID="{D434D649-427C-40EE-8266-41C838C1B668}" presName="spaceBetweenRectangles" presStyleCnt="0"/>
      <dgm:spPr/>
    </dgm:pt>
    <dgm:pt modelId="{8383A1D4-B65E-48F0-B219-631B32F4E7BB}" type="pres">
      <dgm:prSet presAssocID="{4F5CD349-CF3B-4EF5-8FD1-F33DAA91311B}" presName="parentLin" presStyleCnt="0"/>
      <dgm:spPr/>
    </dgm:pt>
    <dgm:pt modelId="{9EFEC6E6-684B-481B-A4CB-91A820FA578A}" type="pres">
      <dgm:prSet presAssocID="{4F5CD349-CF3B-4EF5-8FD1-F33DAA91311B}" presName="parentLeftMargin" presStyleLbl="node1" presStyleIdx="1" presStyleCnt="3"/>
      <dgm:spPr/>
    </dgm:pt>
    <dgm:pt modelId="{24F8D892-F34F-4B02-B55D-A44E8A875223}" type="pres">
      <dgm:prSet presAssocID="{4F5CD349-CF3B-4EF5-8FD1-F33DAA9131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192216-E641-4878-8A40-6CB641D40B78}" type="pres">
      <dgm:prSet presAssocID="{4F5CD349-CF3B-4EF5-8FD1-F33DAA91311B}" presName="negativeSpace" presStyleCnt="0"/>
      <dgm:spPr/>
    </dgm:pt>
    <dgm:pt modelId="{4AEEBA4D-D025-4346-81AC-EE601A42113D}" type="pres">
      <dgm:prSet presAssocID="{4F5CD349-CF3B-4EF5-8FD1-F33DAA9131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23F701-5869-46F4-96E7-15C71E7F0D79}" type="presOf" srcId="{4F5CD349-CF3B-4EF5-8FD1-F33DAA91311B}" destId="{9EFEC6E6-684B-481B-A4CB-91A820FA578A}" srcOrd="0" destOrd="0" presId="urn:microsoft.com/office/officeart/2005/8/layout/list1"/>
    <dgm:cxn modelId="{C7F2782B-EBCC-4980-934B-F0FB6DA97989}" srcId="{307A5356-ABB4-4FB7-A60F-70EF13466B18}" destId="{6092614A-76E5-4BE3-8F18-A1B8A1210EBC}" srcOrd="0" destOrd="0" parTransId="{E06284C3-7403-44B9-BA07-DA8A0B5F9260}" sibTransId="{DCA6F840-BE3E-44D3-9A92-F74318D971D7}"/>
    <dgm:cxn modelId="{6F0AC05E-DE73-44D0-A222-79643D1D9FD5}" type="presOf" srcId="{E198CD1C-5B38-4480-95F6-BCE0CA4B665E}" destId="{15E10D20-1640-4DA1-94A4-30ACB97980B0}" srcOrd="0" destOrd="0" presId="urn:microsoft.com/office/officeart/2005/8/layout/list1"/>
    <dgm:cxn modelId="{512B0F75-9283-456E-9BFE-18CDDD8D57CD}" type="presOf" srcId="{E198CD1C-5B38-4480-95F6-BCE0CA4B665E}" destId="{CCC059D4-3470-4498-888A-8B6926B9FEDC}" srcOrd="1" destOrd="0" presId="urn:microsoft.com/office/officeart/2005/8/layout/list1"/>
    <dgm:cxn modelId="{1DF5EF57-CC39-493F-A69A-B8B7C287B70C}" type="presOf" srcId="{307A5356-ABB4-4FB7-A60F-70EF13466B18}" destId="{6E621A94-8220-480F-9978-EA11E33ED2DB}" srcOrd="0" destOrd="0" presId="urn:microsoft.com/office/officeart/2005/8/layout/list1"/>
    <dgm:cxn modelId="{18B44180-819C-4814-8F46-6ED508AD9DC3}" type="presOf" srcId="{6092614A-76E5-4BE3-8F18-A1B8A1210EBC}" destId="{DB83075B-7DA7-4A6D-A9C5-9E75B70233AB}" srcOrd="0" destOrd="0" presId="urn:microsoft.com/office/officeart/2005/8/layout/list1"/>
    <dgm:cxn modelId="{1EBD3389-5C35-46BC-8567-08C1041E3BB7}" type="presOf" srcId="{6092614A-76E5-4BE3-8F18-A1B8A1210EBC}" destId="{8BB66899-43D0-4556-B089-22F883A1D818}" srcOrd="1" destOrd="0" presId="urn:microsoft.com/office/officeart/2005/8/layout/list1"/>
    <dgm:cxn modelId="{E0B789A7-7F56-4015-8C86-A3F3BE736CF1}" srcId="{307A5356-ABB4-4FB7-A60F-70EF13466B18}" destId="{E198CD1C-5B38-4480-95F6-BCE0CA4B665E}" srcOrd="1" destOrd="0" parTransId="{07331ADA-7B59-4DD1-84CE-2E7B69AE9BB5}" sibTransId="{D434D649-427C-40EE-8266-41C838C1B668}"/>
    <dgm:cxn modelId="{C894E3DC-D5D2-4C9A-BDF7-C7273B135773}" srcId="{307A5356-ABB4-4FB7-A60F-70EF13466B18}" destId="{4F5CD349-CF3B-4EF5-8FD1-F33DAA91311B}" srcOrd="2" destOrd="0" parTransId="{37C82549-36E6-4DC0-9D98-C630163FC4FA}" sibTransId="{1D40556A-7AB9-4405-BC80-9D1C2C483FE4}"/>
    <dgm:cxn modelId="{7F78A9E6-D691-4102-8A7E-119FF4406847}" type="presOf" srcId="{4F5CD349-CF3B-4EF5-8FD1-F33DAA91311B}" destId="{24F8D892-F34F-4B02-B55D-A44E8A875223}" srcOrd="1" destOrd="0" presId="urn:microsoft.com/office/officeart/2005/8/layout/list1"/>
    <dgm:cxn modelId="{C6BEF805-DA9F-4EE1-B902-E1CB096D3BBF}" type="presParOf" srcId="{6E621A94-8220-480F-9978-EA11E33ED2DB}" destId="{46269A46-8829-4C7E-97C1-ACDFE4AFEC06}" srcOrd="0" destOrd="0" presId="urn:microsoft.com/office/officeart/2005/8/layout/list1"/>
    <dgm:cxn modelId="{6FE07859-800A-466F-BC61-34D3B79D372E}" type="presParOf" srcId="{46269A46-8829-4C7E-97C1-ACDFE4AFEC06}" destId="{DB83075B-7DA7-4A6D-A9C5-9E75B70233AB}" srcOrd="0" destOrd="0" presId="urn:microsoft.com/office/officeart/2005/8/layout/list1"/>
    <dgm:cxn modelId="{CC83B707-E88E-4721-90F3-36CFBC837D93}" type="presParOf" srcId="{46269A46-8829-4C7E-97C1-ACDFE4AFEC06}" destId="{8BB66899-43D0-4556-B089-22F883A1D818}" srcOrd="1" destOrd="0" presId="urn:microsoft.com/office/officeart/2005/8/layout/list1"/>
    <dgm:cxn modelId="{C90BC984-FAEB-4554-9E90-61FB3A80CC6D}" type="presParOf" srcId="{6E621A94-8220-480F-9978-EA11E33ED2DB}" destId="{B3BA6033-98BD-4DC1-A6A8-69493B2BBA0E}" srcOrd="1" destOrd="0" presId="urn:microsoft.com/office/officeart/2005/8/layout/list1"/>
    <dgm:cxn modelId="{3629DE6A-CE4D-4AD3-92A9-58E113FCACE4}" type="presParOf" srcId="{6E621A94-8220-480F-9978-EA11E33ED2DB}" destId="{352918C6-F149-4FC0-A9D4-B84EFB7EB903}" srcOrd="2" destOrd="0" presId="urn:microsoft.com/office/officeart/2005/8/layout/list1"/>
    <dgm:cxn modelId="{95DA2A8F-8BD6-4609-B227-33DEC6327D2E}" type="presParOf" srcId="{6E621A94-8220-480F-9978-EA11E33ED2DB}" destId="{21547A7E-13E7-4A39-A961-EA3832153701}" srcOrd="3" destOrd="0" presId="urn:microsoft.com/office/officeart/2005/8/layout/list1"/>
    <dgm:cxn modelId="{B97A74FF-C95A-4A5C-BFA9-672939EBA571}" type="presParOf" srcId="{6E621A94-8220-480F-9978-EA11E33ED2DB}" destId="{DCE6EEE9-9FAF-4DDE-B5A1-DF8D141EA135}" srcOrd="4" destOrd="0" presId="urn:microsoft.com/office/officeart/2005/8/layout/list1"/>
    <dgm:cxn modelId="{E2AAB328-D603-4B92-9545-5F7FBB057586}" type="presParOf" srcId="{DCE6EEE9-9FAF-4DDE-B5A1-DF8D141EA135}" destId="{15E10D20-1640-4DA1-94A4-30ACB97980B0}" srcOrd="0" destOrd="0" presId="urn:microsoft.com/office/officeart/2005/8/layout/list1"/>
    <dgm:cxn modelId="{4A531B5D-FD3E-4D3B-8EFD-085E470C5FB1}" type="presParOf" srcId="{DCE6EEE9-9FAF-4DDE-B5A1-DF8D141EA135}" destId="{CCC059D4-3470-4498-888A-8B6926B9FEDC}" srcOrd="1" destOrd="0" presId="urn:microsoft.com/office/officeart/2005/8/layout/list1"/>
    <dgm:cxn modelId="{907017A9-379E-463A-9B62-CC7C92126674}" type="presParOf" srcId="{6E621A94-8220-480F-9978-EA11E33ED2DB}" destId="{E40E6C84-622F-49E3-AAF1-14E572E178F6}" srcOrd="5" destOrd="0" presId="urn:microsoft.com/office/officeart/2005/8/layout/list1"/>
    <dgm:cxn modelId="{ABF9236D-D1BF-4807-9256-F371FD5BA8D9}" type="presParOf" srcId="{6E621A94-8220-480F-9978-EA11E33ED2DB}" destId="{E8213728-8E2E-4260-8343-02DC32BF7834}" srcOrd="6" destOrd="0" presId="urn:microsoft.com/office/officeart/2005/8/layout/list1"/>
    <dgm:cxn modelId="{6DE1CF3A-8B39-4031-9FFF-79463524C56A}" type="presParOf" srcId="{6E621A94-8220-480F-9978-EA11E33ED2DB}" destId="{AED8BE7D-6FEA-4B9C-97E7-141BE13B8825}" srcOrd="7" destOrd="0" presId="urn:microsoft.com/office/officeart/2005/8/layout/list1"/>
    <dgm:cxn modelId="{B28B3CC2-0948-41E6-B33C-96DAA1C58376}" type="presParOf" srcId="{6E621A94-8220-480F-9978-EA11E33ED2DB}" destId="{8383A1D4-B65E-48F0-B219-631B32F4E7BB}" srcOrd="8" destOrd="0" presId="urn:microsoft.com/office/officeart/2005/8/layout/list1"/>
    <dgm:cxn modelId="{2DA55859-1502-40AF-BFB4-A8343BDD9294}" type="presParOf" srcId="{8383A1D4-B65E-48F0-B219-631B32F4E7BB}" destId="{9EFEC6E6-684B-481B-A4CB-91A820FA578A}" srcOrd="0" destOrd="0" presId="urn:microsoft.com/office/officeart/2005/8/layout/list1"/>
    <dgm:cxn modelId="{E9C20F40-282B-45B2-9123-1A9906B10671}" type="presParOf" srcId="{8383A1D4-B65E-48F0-B219-631B32F4E7BB}" destId="{24F8D892-F34F-4B02-B55D-A44E8A875223}" srcOrd="1" destOrd="0" presId="urn:microsoft.com/office/officeart/2005/8/layout/list1"/>
    <dgm:cxn modelId="{75429DBF-52FA-4D1D-9E58-2A56046BB801}" type="presParOf" srcId="{6E621A94-8220-480F-9978-EA11E33ED2DB}" destId="{B9192216-E641-4878-8A40-6CB641D40B78}" srcOrd="9" destOrd="0" presId="urn:microsoft.com/office/officeart/2005/8/layout/list1"/>
    <dgm:cxn modelId="{89C2FF52-5566-4457-8FEC-254F1BE7E3D3}" type="presParOf" srcId="{6E621A94-8220-480F-9978-EA11E33ED2DB}" destId="{4AEEBA4D-D025-4346-81AC-EE601A4211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918C6-F149-4FC0-A9D4-B84EFB7EB903}">
      <dsp:nvSpPr>
        <dsp:cNvPr id="0" name=""/>
        <dsp:cNvSpPr/>
      </dsp:nvSpPr>
      <dsp:spPr>
        <a:xfrm>
          <a:off x="0" y="1437263"/>
          <a:ext cx="52578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66899-43D0-4556-B089-22F883A1D818}">
      <dsp:nvSpPr>
        <dsp:cNvPr id="0" name=""/>
        <dsp:cNvSpPr/>
      </dsp:nvSpPr>
      <dsp:spPr>
        <a:xfrm>
          <a:off x="262890" y="1053503"/>
          <a:ext cx="368046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Compound Components</a:t>
          </a:r>
          <a:endParaRPr lang="en-US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0357" y="1090970"/>
        <a:ext cx="3605526" cy="692586"/>
      </dsp:txXfrm>
    </dsp:sp>
    <dsp:sp modelId="{E8213728-8E2E-4260-8343-02DC32BF7834}">
      <dsp:nvSpPr>
        <dsp:cNvPr id="0" name=""/>
        <dsp:cNvSpPr/>
      </dsp:nvSpPr>
      <dsp:spPr>
        <a:xfrm>
          <a:off x="0" y="2616624"/>
          <a:ext cx="52578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059D4-3470-4498-888A-8B6926B9FEDC}">
      <dsp:nvSpPr>
        <dsp:cNvPr id="0" name=""/>
        <dsp:cNvSpPr/>
      </dsp:nvSpPr>
      <dsp:spPr>
        <a:xfrm>
          <a:off x="262890" y="2232863"/>
          <a:ext cx="3680460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Custom ViewGroup</a:t>
          </a:r>
        </a:p>
      </dsp:txBody>
      <dsp:txXfrm>
        <a:off x="300357" y="2270330"/>
        <a:ext cx="3605526" cy="692586"/>
      </dsp:txXfrm>
    </dsp:sp>
    <dsp:sp modelId="{4AEEBA4D-D025-4346-81AC-EE601A42113D}">
      <dsp:nvSpPr>
        <dsp:cNvPr id="0" name=""/>
        <dsp:cNvSpPr/>
      </dsp:nvSpPr>
      <dsp:spPr>
        <a:xfrm>
          <a:off x="0" y="3795983"/>
          <a:ext cx="52578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8D892-F34F-4B02-B55D-A44E8A875223}">
      <dsp:nvSpPr>
        <dsp:cNvPr id="0" name=""/>
        <dsp:cNvSpPr/>
      </dsp:nvSpPr>
      <dsp:spPr>
        <a:xfrm>
          <a:off x="262890" y="3412224"/>
          <a:ext cx="368046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Custom View</a:t>
          </a:r>
        </a:p>
      </dsp:txBody>
      <dsp:txXfrm>
        <a:off x="300357" y="3449691"/>
        <a:ext cx="360552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C9047A-EAE6-47DC-951F-873C7ECC6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4756-E48E-4D90-9B68-326FD45AF4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1EE30-28AC-4BAF-B0E6-9ED18F0A91D6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2E920-DB12-4B1B-884D-9FABC0E2E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98800-1555-42E6-A535-7C3310F054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038C-F2ED-4986-92D4-5491F726D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3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63767-DCE7-49C2-962B-5AA476A4409E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87C0F-C3AE-40F5-B39E-10764EC07C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23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大家都知道， 你講的那麼官腔 這些我也知道，很簡單。</a:t>
            </a:r>
            <a:endParaRPr lang="en-US" altLang="zh-TW" dirty="0"/>
          </a:p>
          <a:p>
            <a:r>
              <a:rPr lang="zh-TW" altLang="en-US" dirty="0"/>
              <a:t>可是我還是要講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17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CN" altLang="en-US" dirty="0"/>
              <a:t>有一天下班很晚，晚上</a:t>
            </a:r>
            <a:r>
              <a:rPr lang="en-US" altLang="zh-CN" dirty="0"/>
              <a:t>11</a:t>
            </a:r>
            <a:r>
              <a:rPr lang="zh-CN" altLang="en-US" dirty="0"/>
              <a:t>点 你离开公司的时候在门口被警察拦住， 警察问你</a:t>
            </a:r>
            <a:r>
              <a:rPr lang="en-US" altLang="zh-CN" dirty="0"/>
              <a:t>Integer</a:t>
            </a:r>
            <a:r>
              <a:rPr lang="zh-CN" altLang="en-US" dirty="0"/>
              <a:t>几个</a:t>
            </a:r>
            <a:r>
              <a:rPr lang="en-US" altLang="zh-CN" dirty="0"/>
              <a:t>byte</a:t>
            </a:r>
            <a:r>
              <a:rPr lang="en-US" altLang="zh-CN" baseline="0" dirty="0"/>
              <a:t>  </a:t>
            </a:r>
            <a:r>
              <a:rPr lang="zh-CN" altLang="en-US" baseline="0" dirty="0"/>
              <a:t>你如果答对了他就放你走， 因为你是工程师，答不出来就是小偷</a:t>
            </a:r>
            <a:endParaRPr lang="en-US" altLang="zh-TW" dirty="0"/>
          </a:p>
          <a:p>
            <a:r>
              <a:rPr lang="zh-TW" altLang="en-US" dirty="0"/>
              <a:t>講到這裡 大家可能會充滿了疑惑， 什麼是模式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7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52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 講完剛剛那個例子做為一個工程師， 我們會希望會知道它具體的運作原理嘛</a:t>
            </a:r>
            <a:r>
              <a:rPr lang="en-US" altLang="zh-TW" dirty="0"/>
              <a:t>!</a:t>
            </a:r>
            <a:r>
              <a:rPr lang="zh-TW" altLang="en-US" dirty="0"/>
              <a:t>我們接著來看一下</a:t>
            </a:r>
            <a:r>
              <a:rPr lang="en-US" altLang="zh-TW" dirty="0"/>
              <a:t>Measure </a:t>
            </a:r>
            <a:r>
              <a:rPr lang="zh-TW" altLang="en-US" dirty="0"/>
              <a:t>的</a:t>
            </a:r>
            <a:r>
              <a:rPr lang="en-US" altLang="zh-TW" dirty="0"/>
              <a:t>Stack call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6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我們現在講了父親可以測量小孩了</a:t>
            </a:r>
            <a:r>
              <a:rPr lang="en-US" altLang="zh-TW" dirty="0"/>
              <a:t>…..</a:t>
            </a:r>
            <a:r>
              <a:rPr lang="zh-TW" altLang="en-US" dirty="0"/>
              <a:t> 那父親的父親是誰測量呢</a:t>
            </a:r>
            <a:r>
              <a:rPr lang="en-US" altLang="zh-TW" dirty="0"/>
              <a:t>?</a:t>
            </a:r>
            <a:r>
              <a:rPr lang="zh-TW" altLang="en-US" dirty="0"/>
              <a:t> 一直追溯上去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1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我們現在講了父親可以測量小孩了</a:t>
            </a:r>
            <a:r>
              <a:rPr lang="en-US" altLang="zh-TW" dirty="0"/>
              <a:t>…..</a:t>
            </a:r>
            <a:r>
              <a:rPr lang="zh-TW" altLang="en-US" dirty="0"/>
              <a:t> 那父親的父親是誰測量呢</a:t>
            </a:r>
            <a:r>
              <a:rPr lang="en-US" altLang="zh-TW" dirty="0"/>
              <a:t>?</a:t>
            </a:r>
            <a:r>
              <a:rPr lang="zh-TW" altLang="en-US" dirty="0"/>
              <a:t> 一直追溯上去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9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官方的</a:t>
            </a:r>
            <a:r>
              <a:rPr lang="en-US" altLang="zh-TW" dirty="0"/>
              <a:t>source code</a:t>
            </a:r>
            <a:r>
              <a:rPr lang="zh-TW" altLang="en-US" dirty="0"/>
              <a:t>裡面說</a:t>
            </a:r>
            <a:r>
              <a:rPr lang="en-US" altLang="zh-TW" dirty="0"/>
              <a:t>:</a:t>
            </a:r>
            <a:r>
              <a:rPr lang="zh-TW" altLang="en-US" dirty="0"/>
              <a:t> 第二步和第五步不重要，而第</a:t>
            </a:r>
            <a:r>
              <a:rPr lang="en-US" altLang="zh-TW" dirty="0"/>
              <a:t>6</a:t>
            </a:r>
            <a:r>
              <a:rPr lang="zh-TW" altLang="en-US" dirty="0"/>
              <a:t>步是畫</a:t>
            </a:r>
            <a:r>
              <a:rPr lang="en-US" altLang="zh-TW" dirty="0"/>
              <a:t>scrollbar </a:t>
            </a:r>
            <a:r>
              <a:rPr lang="zh-TW" altLang="en-US" dirty="0"/>
              <a:t>我們節約時間這邊只會講</a:t>
            </a:r>
            <a:r>
              <a:rPr lang="en-US" altLang="zh-TW" dirty="0"/>
              <a:t>1 3 4 </a:t>
            </a:r>
            <a:r>
              <a:rPr lang="zh-TW" altLang="en-US" dirty="0"/>
              <a:t> ， 也是我們必須要知道的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大家想看</a:t>
            </a:r>
            <a:r>
              <a:rPr lang="en-US" altLang="zh-CN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  <a:r>
              <a:rPr lang="zh-TW" altLang="en-US" dirty="0"/>
              <a:t> 我們大概看一下 才知道怎樣去</a:t>
            </a:r>
            <a:r>
              <a:rPr lang="en-US" altLang="zh-TW" dirty="0"/>
              <a:t>Custom</a:t>
            </a:r>
            <a:r>
              <a:rPr lang="en-US" altLang="zh-TW" baseline="0" dirty="0"/>
              <a:t> </a:t>
            </a:r>
            <a:r>
              <a:rPr lang="zh-TW" altLang="en-US" baseline="0" dirty="0"/>
              <a:t>我們的</a:t>
            </a:r>
            <a:r>
              <a:rPr lang="en-US" altLang="zh-TW" baseline="0" dirty="0" err="1"/>
              <a:t>onDraw</a:t>
            </a:r>
            <a:r>
              <a:rPr lang="en-US" altLang="zh-TW" baseline="0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2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142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我們先猜一下</a:t>
            </a:r>
            <a:r>
              <a:rPr lang="en-US" altLang="zh-TW" dirty="0"/>
              <a:t>View</a:t>
            </a:r>
            <a:r>
              <a:rPr lang="en-US" altLang="zh-TW" baseline="0" dirty="0"/>
              <a:t> </a:t>
            </a:r>
            <a:r>
              <a:rPr lang="zh-TW" altLang="en-US" baseline="0" dirty="0"/>
              <a:t>裡面的</a:t>
            </a:r>
            <a:r>
              <a:rPr lang="en-US" altLang="zh-TW" baseline="0" dirty="0" err="1"/>
              <a:t>onDraw</a:t>
            </a:r>
            <a:r>
              <a:rPr lang="en-US" altLang="zh-TW" baseline="0" dirty="0"/>
              <a:t> </a:t>
            </a:r>
            <a:r>
              <a:rPr lang="zh-TW" altLang="en-US" baseline="0" dirty="0"/>
              <a:t>跟 </a:t>
            </a:r>
            <a:r>
              <a:rPr lang="en-US" altLang="zh-TW" baseline="0" dirty="0" err="1"/>
              <a:t>DispatchDraw</a:t>
            </a:r>
            <a:r>
              <a:rPr lang="zh-TW" altLang="en-US" baseline="0" dirty="0"/>
              <a:t>會有什麼內容。</a:t>
            </a:r>
            <a:endParaRPr lang="en-US" altLang="zh-TW" baseline="0" dirty="0"/>
          </a:p>
          <a:p>
            <a:r>
              <a:rPr lang="zh-TW" altLang="en-US" baseline="0" dirty="0"/>
              <a:t>他們都是空的</a:t>
            </a:r>
            <a:r>
              <a:rPr lang="en-US" altLang="zh-TW" baseline="0" dirty="0"/>
              <a:t>!</a:t>
            </a:r>
          </a:p>
          <a:p>
            <a:r>
              <a:rPr lang="en-US" altLang="zh-TW" baseline="0" dirty="0"/>
              <a:t>View</a:t>
            </a:r>
            <a:r>
              <a:rPr lang="zh-TW" altLang="en-US" baseline="0" dirty="0"/>
              <a:t>是基本的顯示內容，因為沒有</a:t>
            </a:r>
            <a:r>
              <a:rPr lang="en-US" altLang="zh-TW" baseline="0" dirty="0"/>
              <a:t>content..</a:t>
            </a:r>
            <a:r>
              <a:rPr lang="zh-TW" altLang="en-US" baseline="0" dirty="0"/>
              <a:t> 沒有需要顯示的內容所以是空方法</a:t>
            </a:r>
            <a:r>
              <a:rPr lang="en-US" altLang="zh-TW" baseline="0" dirty="0"/>
              <a:t>\</a:t>
            </a:r>
          </a:p>
          <a:p>
            <a:r>
              <a:rPr lang="zh-TW" altLang="en-US" baseline="0" dirty="0"/>
              <a:t>而且他沒有</a:t>
            </a:r>
            <a:r>
              <a:rPr lang="en-US" altLang="zh-TW" baseline="0" dirty="0"/>
              <a:t>Child</a:t>
            </a:r>
            <a:r>
              <a:rPr lang="zh-TW" altLang="en-US" baseline="0" dirty="0"/>
              <a:t>，所以這邊會是空的</a:t>
            </a:r>
            <a:endParaRPr lang="en-US" altLang="zh-TW" baseline="0" dirty="0"/>
          </a:p>
          <a:p>
            <a:r>
              <a:rPr lang="en-US" altLang="zh-TW" baseline="0" dirty="0" err="1"/>
              <a:t>ViewGroup</a:t>
            </a:r>
            <a:r>
              <a:rPr lang="zh-TW" altLang="en-US" baseline="0" dirty="0"/>
              <a:t>是有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0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Viewgroup</a:t>
            </a:r>
            <a:r>
              <a:rPr lang="zh-TW" altLang="en-US" dirty="0"/>
              <a:t>他有很多</a:t>
            </a:r>
            <a:r>
              <a:rPr lang="en-US" altLang="zh-TW" dirty="0"/>
              <a:t>Children,</a:t>
            </a:r>
            <a:r>
              <a:rPr lang="zh-TW" altLang="en-US" dirty="0"/>
              <a:t> 他相對於這些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 err="1"/>
              <a:t>ViewGroup</a:t>
            </a:r>
            <a:r>
              <a:rPr lang="zh-TW" altLang="en-US" dirty="0"/>
              <a:t> 會包含</a:t>
            </a:r>
            <a:r>
              <a:rPr lang="en-US" altLang="zh-TW" dirty="0"/>
              <a:t>View</a:t>
            </a:r>
            <a:r>
              <a:rPr lang="zh-TW" altLang="en-US" dirty="0"/>
              <a:t> 也包含</a:t>
            </a:r>
            <a:r>
              <a:rPr lang="en-US" altLang="zh-TW" dirty="0" err="1"/>
              <a:t>ViewGroup</a:t>
            </a:r>
            <a:endParaRPr lang="en-US" altLang="zh-TW" dirty="0"/>
          </a:p>
          <a:p>
            <a:r>
              <a:rPr lang="zh-TW" altLang="en-US" dirty="0"/>
              <a:t>有沒有人覺得很孰悉</a:t>
            </a:r>
            <a:r>
              <a:rPr lang="en-US" altLang="zh-TW" dirty="0"/>
              <a:t>?</a:t>
            </a:r>
            <a:r>
              <a:rPr lang="zh-TW" altLang="en-US" dirty="0"/>
              <a:t> 我們之後再來看一下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0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其他各位前輩有講過</a:t>
            </a:r>
            <a:r>
              <a:rPr lang="en-US" altLang="zh-TW" dirty="0"/>
              <a:t>Layout Inspector</a:t>
            </a:r>
            <a:r>
              <a:rPr lang="zh-TW" altLang="en-US" dirty="0"/>
              <a:t>，自己之前沒用過，我們新建一個簡單的</a:t>
            </a:r>
            <a:r>
              <a:rPr lang="en-US" altLang="zh-TW" dirty="0"/>
              <a:t>project </a:t>
            </a:r>
            <a:r>
              <a:rPr lang="zh-TW" altLang="en-US" dirty="0"/>
              <a:t>打開來看一下好了。我們會看到甚麼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 err="1"/>
              <a:t>DecorView</a:t>
            </a:r>
            <a:r>
              <a:rPr lang="zh-TW" altLang="en-US" dirty="0"/>
              <a:t>其實繼承自</a:t>
            </a:r>
            <a:r>
              <a:rPr lang="en-US" altLang="zh-TW" dirty="0" err="1"/>
              <a:t>Framelayout</a:t>
            </a:r>
            <a:r>
              <a:rPr lang="en-US" altLang="zh-TW" dirty="0"/>
              <a:t>,</a:t>
            </a:r>
            <a:r>
              <a:rPr lang="zh-TW" altLang="en-US" dirty="0"/>
              <a:t>也是一個</a:t>
            </a:r>
            <a:r>
              <a:rPr lang="en-US" altLang="zh-TW" dirty="0" err="1"/>
              <a:t>Viewgroup</a:t>
            </a:r>
            <a:r>
              <a:rPr lang="en-US" altLang="zh-TW" dirty="0"/>
              <a:t>..</a:t>
            </a:r>
            <a:r>
              <a:rPr lang="zh-TW" altLang="en-US" dirty="0"/>
              <a:t>在最上層 所以它是我們的</a:t>
            </a:r>
            <a:r>
              <a:rPr lang="en-US" altLang="zh-TW" dirty="0"/>
              <a:t>root 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2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7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右邊這張圖 上傳照片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9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需要複雜的動畫和繪圖</a:t>
            </a:r>
            <a:r>
              <a:rPr lang="en-US" altLang="zh-TW" dirty="0"/>
              <a:t>.</a:t>
            </a:r>
            <a:r>
              <a:rPr lang="zh-TW" altLang="en-US" dirty="0"/>
              <a:t> 可能有一些動態的</a:t>
            </a:r>
            <a:r>
              <a:rPr lang="en-US" altLang="zh-TW" dirty="0"/>
              <a:t>attribute</a:t>
            </a:r>
            <a:r>
              <a:rPr lang="zh-TW" altLang="en-US" dirty="0"/>
              <a:t>去影響</a:t>
            </a:r>
            <a:r>
              <a:rPr lang="en-US" altLang="zh-TW" dirty="0"/>
              <a:t>View</a:t>
            </a:r>
            <a:r>
              <a:rPr lang="zh-TW" altLang="en-US" dirty="0"/>
              <a:t>的樣式和圖形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3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1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67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</a:t>
            </a:r>
            <a:r>
              <a:rPr lang="zh-TW" altLang="en-US"/>
              <a:t>步是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87C0F-C3AE-40F5-B39E-10764EC07C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8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8B2C-A004-4473-ACA3-E79A6C93ED42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9382-4066-4A0A-A6BD-B0B930E384CC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433-BE28-4C98-A9DA-E4F386E9BC67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F7C-ECD2-4374-82C4-FAE13E0900DC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4A8-F3DD-45B2-9B47-1FE7B8F7CD37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2AAB-EA81-4372-A56E-4A3FED1AB44E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A2C8-7621-4573-804C-C270588159E2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F4B0-D25C-45C9-A4A3-5F6594B9353C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7E8-91EC-48F0-99C8-0B0D62414C83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89C-2403-4DCF-9300-5DF9AEFEABE0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5F7F-53E9-4652-8D0C-5800632DF963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5413-16AA-461B-8554-7695C12F6F9F}" type="datetime1">
              <a:rPr lang="en-US" altLang="zh-TW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frameworks/base/+/master/core/java/android/widget/LinearLayout.java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cs typeface="Calibri Light"/>
              </a:rPr>
              <a:t>Custom View in Android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>
                <a:solidFill>
                  <a:schemeClr val="tx2"/>
                </a:solidFill>
                <a:ea typeface="宋体"/>
                <a:cs typeface="Calibri"/>
              </a:rPr>
              <a:t>                                                                             Jaden 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D282-2B34-4708-A328-71D50D48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F4F-A11B-40E0-91B9-D4364D4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68402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Custom </a:t>
            </a:r>
            <a:r>
              <a:rPr lang="en-US" dirty="0" err="1">
                <a:cs typeface="Calibri Light"/>
              </a:rPr>
              <a:t>ViewGroup</a:t>
            </a:r>
            <a:endParaRPr lang="zh-CN" altLang="en-US" dirty="0" err="1">
              <a:ea typeface="宋体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172-A882-46E6-A33B-2B4F37E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44675"/>
            <a:ext cx="74866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Scenario: </a:t>
            </a:r>
          </a:p>
          <a:p>
            <a:r>
              <a:rPr lang="en-US" altLang="zh-TW" sz="3200" dirty="0"/>
              <a:t>Multiple Items, Dynamic Loading…..</a:t>
            </a:r>
          </a:p>
          <a:p>
            <a:r>
              <a:rPr lang="en-US" altLang="zh-TW" sz="3200" dirty="0"/>
              <a:t>There might be different number of items with different  custom attributes. </a:t>
            </a:r>
          </a:p>
          <a:p>
            <a:r>
              <a:rPr lang="en-US" altLang="zh-TW" sz="3200" dirty="0"/>
              <a:t>We wish to lay our items in our own way based on these custom attributes.</a:t>
            </a:r>
            <a:endParaRPr lang="en-US" sz="32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143208" y="76775"/>
            <a:ext cx="5819441" cy="694749"/>
            <a:chOff x="523030" y="1212686"/>
            <a:chExt cx="5893442" cy="93562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View</a:t>
              </a: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solidFill>
                    <a:srgbClr val="FFFF00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 err="1">
                  <a:solidFill>
                    <a:srgbClr val="FFFF00"/>
                  </a:solidFill>
                  <a:cs typeface="Calibri"/>
                </a:rPr>
                <a:t>ViewGroup</a:t>
              </a:r>
              <a:endParaRPr lang="en-US" sz="1400" b="1" dirty="0">
                <a:solidFill>
                  <a:srgbClr val="FFFF00"/>
                </a:solidFill>
                <a:cs typeface="Calibri"/>
              </a:endParaRPr>
            </a:p>
          </p:txBody>
        </p:sp>
      </p:grpSp>
      <p:pic>
        <p:nvPicPr>
          <p:cNvPr id="18436" name="Picture 4" descr="20191102_1851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082799"/>
            <a:ext cx="33528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8E066D-7000-4C55-8A43-52901DBA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F4F-A11B-40E0-91B9-D4364D4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68402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Custom View</a:t>
            </a:r>
            <a:endParaRPr lang="zh-CN" altLang="en-US" dirty="0" err="1">
              <a:ea typeface="宋体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172-A882-46E6-A33B-2B4F37E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44675"/>
            <a:ext cx="7610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Scenario: </a:t>
            </a:r>
          </a:p>
          <a:p>
            <a:r>
              <a:rPr lang="en-US" altLang="zh-TW" sz="3200" dirty="0"/>
              <a:t>An atomic view that may need complicated drawing and animation</a:t>
            </a:r>
          </a:p>
          <a:p>
            <a:r>
              <a:rPr lang="en-US" altLang="zh-TW" sz="3200" dirty="0"/>
              <a:t>There might be customized attribute and touch event that may affect view’s style or graphics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143208" y="76775"/>
            <a:ext cx="5819441" cy="694749"/>
            <a:chOff x="523030" y="1212686"/>
            <a:chExt cx="5893442" cy="93562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FFFF00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FFFF00"/>
                  </a:solidFill>
                  <a:cs typeface="Calibri"/>
                </a:rPr>
                <a:t>View</a:t>
              </a: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solidFill>
                    <a:schemeClr val="bg1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 err="1">
                  <a:solidFill>
                    <a:schemeClr val="bg1"/>
                  </a:solidFill>
                  <a:cs typeface="Calibri"/>
                </a:rPr>
                <a:t>ViewGroup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pic>
        <p:nvPicPr>
          <p:cNvPr id="11" name="Picture 4" descr="rada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32" y="771524"/>
            <a:ext cx="27813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F7CB12-584C-4D8B-A54C-35169880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125" y="-72505"/>
            <a:ext cx="12067995" cy="1186518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/>
                <a:cs typeface="Calibri Light"/>
              </a:rPr>
              <a:t>Procedure of Creating a Compound Components</a:t>
            </a:r>
            <a:endParaRPr lang="zh-TW" altLang="en-US" dirty="0"/>
          </a:p>
        </p:txBody>
      </p:sp>
      <p:sp>
        <p:nvSpPr>
          <p:cNvPr id="5" name="Rounded Rectangle 13"/>
          <p:cNvSpPr/>
          <p:nvPr/>
        </p:nvSpPr>
        <p:spPr>
          <a:xfrm>
            <a:off x="759722" y="4115039"/>
            <a:ext cx="1603023" cy="826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Inflate Compound</a:t>
            </a:r>
          </a:p>
          <a:p>
            <a:pPr algn="ctr"/>
            <a:r>
              <a:rPr lang="en-US" altLang="zh-TW" b="1" dirty="0"/>
              <a:t>Views</a:t>
            </a:r>
            <a:endParaRPr lang="zh-TW" altLang="en-US" b="1" dirty="0"/>
          </a:p>
        </p:txBody>
      </p:sp>
      <p:sp>
        <p:nvSpPr>
          <p:cNvPr id="6" name="Rounded Rectangle 17"/>
          <p:cNvSpPr/>
          <p:nvPr/>
        </p:nvSpPr>
        <p:spPr>
          <a:xfrm>
            <a:off x="410615" y="1515739"/>
            <a:ext cx="2301239" cy="1219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Extends</a:t>
            </a:r>
          </a:p>
          <a:p>
            <a:pPr algn="ctr"/>
            <a:r>
              <a:rPr lang="en-US" altLang="zh-TW" dirty="0"/>
              <a:t>a layout , ex: </a:t>
            </a:r>
            <a:r>
              <a:rPr lang="en-US" altLang="zh-TW" dirty="0" err="1"/>
              <a:t>LinearLayout</a:t>
            </a:r>
            <a:r>
              <a:rPr lang="en-US" altLang="zh-TW" dirty="0"/>
              <a:t>, </a:t>
            </a:r>
            <a:r>
              <a:rPr lang="en-US" altLang="zh-TW" dirty="0" err="1"/>
              <a:t>RelativeLayout</a:t>
            </a:r>
            <a:endParaRPr lang="zh-TW" altLang="en-US" dirty="0"/>
          </a:p>
        </p:txBody>
      </p:sp>
      <p:sp>
        <p:nvSpPr>
          <p:cNvPr id="7" name="Rounded Rectangle 18"/>
          <p:cNvSpPr/>
          <p:nvPr/>
        </p:nvSpPr>
        <p:spPr>
          <a:xfrm>
            <a:off x="3707119" y="5234366"/>
            <a:ext cx="2273855" cy="799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Define Interface,</a:t>
            </a:r>
          </a:p>
          <a:p>
            <a:pPr algn="ctr"/>
            <a:r>
              <a:rPr lang="en-US" altLang="zh-TW" dirty="0"/>
              <a:t>Expose Interface Method</a:t>
            </a:r>
            <a:endParaRPr lang="zh-TW" altLang="en-US" dirty="0"/>
          </a:p>
        </p:txBody>
      </p:sp>
      <p:sp>
        <p:nvSpPr>
          <p:cNvPr id="8" name="Rounded Rectangle 19"/>
          <p:cNvSpPr/>
          <p:nvPr/>
        </p:nvSpPr>
        <p:spPr>
          <a:xfrm>
            <a:off x="547226" y="5181881"/>
            <a:ext cx="2036241" cy="8944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UI and Data based on</a:t>
            </a:r>
          </a:p>
          <a:p>
            <a:pPr algn="ctr"/>
            <a:r>
              <a:rPr lang="en-US" altLang="zh-TW" dirty="0"/>
              <a:t>Attributes</a:t>
            </a:r>
            <a:endParaRPr lang="zh-TW" altLang="en-US" dirty="0"/>
          </a:p>
        </p:txBody>
      </p:sp>
      <p:cxnSp>
        <p:nvCxnSpPr>
          <p:cNvPr id="9" name="Straight Arrow Connector 21"/>
          <p:cNvCxnSpPr>
            <a:stCxn id="6" idx="2"/>
            <a:endCxn id="39" idx="0"/>
          </p:cNvCxnSpPr>
          <p:nvPr/>
        </p:nvCxnSpPr>
        <p:spPr>
          <a:xfrm flipH="1">
            <a:off x="1560674" y="2735115"/>
            <a:ext cx="561" cy="271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5"/>
          <p:cNvCxnSpPr>
            <a:stCxn id="5" idx="2"/>
            <a:endCxn id="8" idx="0"/>
          </p:cNvCxnSpPr>
          <p:nvPr/>
        </p:nvCxnSpPr>
        <p:spPr>
          <a:xfrm>
            <a:off x="1561234" y="4941947"/>
            <a:ext cx="4113" cy="239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8"/>
          <p:cNvCxnSpPr>
            <a:stCxn id="8" idx="3"/>
            <a:endCxn id="7" idx="1"/>
          </p:cNvCxnSpPr>
          <p:nvPr/>
        </p:nvCxnSpPr>
        <p:spPr>
          <a:xfrm>
            <a:off x="2583467" y="5629092"/>
            <a:ext cx="1123652" cy="5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0"/>
          <p:cNvSpPr/>
          <p:nvPr/>
        </p:nvSpPr>
        <p:spPr>
          <a:xfrm>
            <a:off x="855678" y="688831"/>
            <a:ext cx="1420054" cy="5786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</a:p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cxnSp>
        <p:nvCxnSpPr>
          <p:cNvPr id="13" name="Straight Arrow Connector 51"/>
          <p:cNvCxnSpPr>
            <a:cxnSpLocks/>
            <a:stCxn id="12" idx="2"/>
            <a:endCxn id="6" idx="0"/>
          </p:cNvCxnSpPr>
          <p:nvPr/>
        </p:nvCxnSpPr>
        <p:spPr>
          <a:xfrm flipH="1">
            <a:off x="1561235" y="1267488"/>
            <a:ext cx="4470" cy="2482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8"/>
          <p:cNvSpPr/>
          <p:nvPr/>
        </p:nvSpPr>
        <p:spPr>
          <a:xfrm>
            <a:off x="7379925" y="5265443"/>
            <a:ext cx="1564640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Handle </a:t>
            </a:r>
            <a:r>
              <a:rPr lang="en-US" altLang="zh-TW" dirty="0" err="1"/>
              <a:t>TouchEvent</a:t>
            </a:r>
            <a:endParaRPr lang="zh-TW" altLang="en-US" dirty="0"/>
          </a:p>
        </p:txBody>
      </p:sp>
      <p:cxnSp>
        <p:nvCxnSpPr>
          <p:cNvPr id="46" name="Straight Arrow Connector 25"/>
          <p:cNvCxnSpPr>
            <a:stCxn id="7" idx="3"/>
            <a:endCxn id="45" idx="1"/>
          </p:cNvCxnSpPr>
          <p:nvPr/>
        </p:nvCxnSpPr>
        <p:spPr>
          <a:xfrm flipV="1">
            <a:off x="5980974" y="5629091"/>
            <a:ext cx="1398951" cy="51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>
            <a:stCxn id="6" idx="3"/>
          </p:cNvCxnSpPr>
          <p:nvPr/>
        </p:nvCxnSpPr>
        <p:spPr>
          <a:xfrm flipV="1">
            <a:off x="2711854" y="1200304"/>
            <a:ext cx="1291186" cy="925123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8"/>
          <p:cNvCxnSpPr>
            <a:stCxn id="39" idx="3"/>
            <a:endCxn id="21" idx="1"/>
          </p:cNvCxnSpPr>
          <p:nvPr/>
        </p:nvCxnSpPr>
        <p:spPr>
          <a:xfrm flipV="1">
            <a:off x="2362185" y="2183137"/>
            <a:ext cx="2076977" cy="1237310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62" y="1602112"/>
            <a:ext cx="38766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831" y="2509772"/>
            <a:ext cx="6719543" cy="91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770" y="1009823"/>
            <a:ext cx="33813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59" y="6076302"/>
            <a:ext cx="230505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Straight Arrow Connector 28"/>
          <p:cNvCxnSpPr>
            <a:stCxn id="8" idx="2"/>
          </p:cNvCxnSpPr>
          <p:nvPr/>
        </p:nvCxnSpPr>
        <p:spPr>
          <a:xfrm>
            <a:off x="1565347" y="6076302"/>
            <a:ext cx="407112" cy="386552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058" y="6110429"/>
            <a:ext cx="4448175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28"/>
          <p:cNvCxnSpPr/>
          <p:nvPr/>
        </p:nvCxnSpPr>
        <p:spPr>
          <a:xfrm>
            <a:off x="4790946" y="6032062"/>
            <a:ext cx="407112" cy="386552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3"/>
          <p:cNvSpPr/>
          <p:nvPr/>
        </p:nvSpPr>
        <p:spPr>
          <a:xfrm>
            <a:off x="759162" y="3006993"/>
            <a:ext cx="1603023" cy="826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Define/ Retrieve Attributes</a:t>
            </a:r>
            <a:endParaRPr lang="zh-TW" altLang="en-US" b="1" dirty="0"/>
          </a:p>
        </p:txBody>
      </p:sp>
      <p:cxnSp>
        <p:nvCxnSpPr>
          <p:cNvPr id="48" name="Straight Arrow Connector 21"/>
          <p:cNvCxnSpPr>
            <a:stCxn id="39" idx="2"/>
            <a:endCxn id="5" idx="0"/>
          </p:cNvCxnSpPr>
          <p:nvPr/>
        </p:nvCxnSpPr>
        <p:spPr>
          <a:xfrm>
            <a:off x="1560674" y="3833901"/>
            <a:ext cx="560" cy="281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447" y="3920742"/>
            <a:ext cx="4324350" cy="942975"/>
          </a:xfrm>
          <a:prstGeom prst="rect">
            <a:avLst/>
          </a:prstGeom>
        </p:spPr>
      </p:pic>
      <p:cxnSp>
        <p:nvCxnSpPr>
          <p:cNvPr id="58" name="Straight Arrow Connector 28"/>
          <p:cNvCxnSpPr>
            <a:stCxn id="5" idx="3"/>
            <a:endCxn id="55" idx="1"/>
          </p:cNvCxnSpPr>
          <p:nvPr/>
        </p:nvCxnSpPr>
        <p:spPr>
          <a:xfrm flipV="1">
            <a:off x="2362745" y="4392230"/>
            <a:ext cx="994702" cy="136263"/>
          </a:xfrm>
          <a:prstGeom prst="straightConnector1">
            <a:avLst/>
          </a:prstGeom>
          <a:ln w="38100">
            <a:solidFill>
              <a:srgbClr val="ECC0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5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B9F-207C-4145-8C50-333735D9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38" y="326542"/>
            <a:ext cx="6377652" cy="38994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/>
                <a:cs typeface="Calibri Light"/>
              </a:rPr>
              <a:t>View</a:t>
            </a:r>
            <a:r>
              <a:rPr lang="zh-TW" altLang="en-US" dirty="0">
                <a:ea typeface="宋体"/>
                <a:cs typeface="Calibri Light"/>
              </a:rPr>
              <a:t>的繪製流程</a:t>
            </a:r>
            <a:endParaRPr lang="zh-CN" altLang="en-US" dirty="0">
              <a:ea typeface="宋体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E82D2-8122-447A-8826-7B4B08C0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066" y="906461"/>
            <a:ext cx="8283221" cy="4351338"/>
          </a:xfrm>
        </p:spPr>
        <p:txBody>
          <a:bodyPr/>
          <a:lstStyle/>
          <a:p>
            <a:r>
              <a:rPr lang="zh-TW" altLang="en-US" dirty="0"/>
              <a:t>而我們的</a:t>
            </a:r>
            <a:r>
              <a:rPr lang="en-US" altLang="zh-TW" dirty="0"/>
              <a:t>Custom View / </a:t>
            </a:r>
            <a:r>
              <a:rPr lang="en-US" altLang="zh-TW" dirty="0" err="1"/>
              <a:t>ViewGroup</a:t>
            </a:r>
            <a:r>
              <a:rPr lang="zh-TW" altLang="en-US" dirty="0"/>
              <a:t>就是</a:t>
            </a:r>
            <a:r>
              <a:rPr lang="en-US" altLang="zh-TW" dirty="0"/>
              <a:t>override  </a:t>
            </a:r>
            <a:r>
              <a:rPr lang="en-US" altLang="zh-TW" dirty="0" err="1"/>
              <a:t>onMeasure</a:t>
            </a:r>
            <a:r>
              <a:rPr lang="en-US" altLang="zh-TW" dirty="0"/>
              <a:t>(), </a:t>
            </a:r>
            <a:r>
              <a:rPr lang="en-US" altLang="zh-TW" dirty="0" err="1"/>
              <a:t>onLayout</a:t>
            </a:r>
            <a:r>
              <a:rPr lang="en-US" altLang="zh-TW" dirty="0"/>
              <a:t>(),</a:t>
            </a:r>
            <a:r>
              <a:rPr lang="en-US" altLang="zh-TW" dirty="0" err="1"/>
              <a:t>onDraw</a:t>
            </a:r>
            <a:r>
              <a:rPr lang="en-US" altLang="zh-TW" dirty="0"/>
              <a:t>()</a:t>
            </a:r>
            <a:r>
              <a:rPr lang="zh-TW" altLang="en-US" dirty="0"/>
              <a:t>這三個方法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這三個方法分別在</a:t>
            </a:r>
            <a:r>
              <a:rPr lang="en-US" altLang="zh-TW" dirty="0"/>
              <a:t>measure(),layout(),draw()</a:t>
            </a:r>
            <a:r>
              <a:rPr lang="zh-TW" altLang="en-US" dirty="0"/>
              <a:t>被呼叫</a:t>
            </a:r>
            <a:r>
              <a:rPr lang="en-US" dirty="0"/>
              <a:t>  </a:t>
            </a:r>
          </a:p>
          <a:p>
            <a:r>
              <a:rPr lang="zh-TW" altLang="en-US" dirty="0"/>
              <a:t>最複雜的就是</a:t>
            </a:r>
            <a:r>
              <a:rPr lang="en-US" altLang="zh-TW" dirty="0"/>
              <a:t>Measure</a:t>
            </a:r>
            <a:r>
              <a:rPr lang="zh-TW" altLang="en-US" dirty="0"/>
              <a:t>的過程</a:t>
            </a:r>
            <a:r>
              <a:rPr lang="en-US" altLang="zh-TW" dirty="0"/>
              <a:t>,</a:t>
            </a:r>
            <a:r>
              <a:rPr lang="zh-TW" altLang="en-US" dirty="0"/>
              <a:t> 既要測量</a:t>
            </a:r>
            <a:r>
              <a:rPr lang="en-US" altLang="zh-TW" dirty="0"/>
              <a:t>View,</a:t>
            </a:r>
            <a:r>
              <a:rPr lang="zh-TW" altLang="en-US" dirty="0"/>
              <a:t> 也要測量</a:t>
            </a:r>
            <a:r>
              <a:rPr lang="en-US" altLang="zh-TW" dirty="0"/>
              <a:t>View Group</a:t>
            </a:r>
          </a:p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41407" y="714735"/>
            <a:ext cx="1722771" cy="5509318"/>
            <a:chOff x="941407" y="714735"/>
            <a:chExt cx="1722771" cy="550931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  <a:p>
              <a:pPr algn="ctr"/>
              <a:r>
                <a:rPr lang="ja-JP" altLang="en-US" dirty="0"/>
                <a:t>繪製流程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3097032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7" name="Straight Arrow Connector 6"/>
            <p:cNvCxnSpPr>
              <a:stCxn id="10" idx="4"/>
              <a:endCxn id="3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" idx="2"/>
              <a:endCxn id="8" idx="0"/>
            </p:cNvCxnSpPr>
            <p:nvPr/>
          </p:nvCxnSpPr>
          <p:spPr>
            <a:xfrm>
              <a:off x="1802793" y="2698044"/>
              <a:ext cx="0" cy="398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1" idx="0"/>
            </p:cNvCxnSpPr>
            <p:nvPr/>
          </p:nvCxnSpPr>
          <p:spPr>
            <a:xfrm>
              <a:off x="1802793" y="3909832"/>
              <a:ext cx="0" cy="35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21" idx="0"/>
            </p:cNvCxnSpPr>
            <p:nvPr/>
          </p:nvCxnSpPr>
          <p:spPr>
            <a:xfrm flipH="1">
              <a:off x="1802789" y="5074355"/>
              <a:ext cx="4" cy="35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6078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End</a:t>
              </a:r>
              <a:endParaRPr lang="ja-JP" altLang="en-US" dirty="0"/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3744737" y="3288947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669B-220F-4769-B1DB-5C25615B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B9F-207C-4145-8C50-333735D9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05" y="314325"/>
            <a:ext cx="6377652" cy="38994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/>
                <a:cs typeface="Calibri Light"/>
              </a:rPr>
              <a:t>Measure()</a:t>
            </a:r>
            <a:endParaRPr lang="zh-CN" altLang="en-US" dirty="0">
              <a:ea typeface="宋体"/>
              <a:cs typeface="Calibri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060" y="1266825"/>
            <a:ext cx="1506080" cy="5077715"/>
            <a:chOff x="932320" y="591746"/>
            <a:chExt cx="1731858" cy="56644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91746"/>
              <a:ext cx="1553437" cy="92096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23" name="Straight Arrow Connector 22"/>
            <p:cNvCxnSpPr>
              <a:stCxn id="17" idx="4"/>
              <a:endCxn id="18" idx="0"/>
            </p:cNvCxnSpPr>
            <p:nvPr/>
          </p:nvCxnSpPr>
          <p:spPr>
            <a:xfrm>
              <a:off x="1802789" y="1512710"/>
              <a:ext cx="3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2"/>
              <a:endCxn id="19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2"/>
              <a:endCxn id="22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2"/>
              <a:endCxn id="29" idx="0"/>
            </p:cNvCxnSpPr>
            <p:nvPr/>
          </p:nvCxnSpPr>
          <p:spPr>
            <a:xfrm flipH="1">
              <a:off x="1802789" y="5074354"/>
              <a:ext cx="3" cy="3838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58177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29002" y="1035992"/>
            <a:ext cx="510524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測量甚麼</a:t>
            </a:r>
            <a:r>
              <a:rPr lang="en-US" altLang="zh-TW" sz="2400" b="1" dirty="0">
                <a:solidFill>
                  <a:srgbClr val="FF0000"/>
                </a:solidFill>
              </a:rPr>
              <a:t>?!</a:t>
            </a:r>
            <a:r>
              <a:rPr lang="zh-TW" altLang="en-US" sz="2400" b="1" dirty="0">
                <a:solidFill>
                  <a:srgbClr val="FF0000"/>
                </a:solidFill>
              </a:rPr>
              <a:t> 誰來測量</a:t>
            </a:r>
            <a:r>
              <a:rPr lang="en-US" altLang="zh-TW" sz="2400" b="1" dirty="0">
                <a:solidFill>
                  <a:srgbClr val="FF0000"/>
                </a:solidFill>
              </a:rPr>
              <a:t>?!</a:t>
            </a:r>
            <a:r>
              <a:rPr lang="zh-TW" altLang="en-US" sz="2400" b="1" dirty="0">
                <a:solidFill>
                  <a:srgbClr val="FF0000"/>
                </a:solidFill>
              </a:rPr>
              <a:t>  如何測量</a:t>
            </a:r>
            <a:r>
              <a:rPr lang="en-US" altLang="zh-TW" sz="2400" b="1" dirty="0">
                <a:solidFill>
                  <a:srgbClr val="FF0000"/>
                </a:solidFill>
              </a:rPr>
              <a:t>?!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67" y="3616154"/>
            <a:ext cx="6079242" cy="32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 descr="https://pic3.zhimg.com/80/v2-89cb1e9f2bb019644c9bc9634ba6acb3_720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242" y="1039087"/>
            <a:ext cx="2852213" cy="56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229002" y="1549994"/>
            <a:ext cx="36245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A:</a:t>
            </a:r>
            <a:r>
              <a:rPr lang="zh-TW" altLang="en-US" sz="2400" dirty="0"/>
              <a:t> 測量高度和寬度</a:t>
            </a:r>
            <a:r>
              <a:rPr lang="en-US" altLang="zh-TW" sz="2400" dirty="0"/>
              <a:t>!!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29002" y="2176789"/>
            <a:ext cx="631590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A:</a:t>
            </a:r>
            <a:r>
              <a:rPr lang="zh-TW" altLang="en-US" sz="2400" dirty="0"/>
              <a:t> </a:t>
            </a:r>
            <a:r>
              <a:rPr lang="en-US" altLang="zh-TW" sz="2400" dirty="0"/>
              <a:t>Parent View</a:t>
            </a:r>
            <a:r>
              <a:rPr lang="zh-TW" altLang="en-US" sz="2400" dirty="0"/>
              <a:t>給 </a:t>
            </a:r>
            <a:r>
              <a:rPr lang="en-US" altLang="zh-TW" sz="2400" dirty="0"/>
              <a:t>Child View</a:t>
            </a:r>
            <a:r>
              <a:rPr lang="zh-TW" altLang="en-US" sz="2400" dirty="0"/>
              <a:t>測量</a:t>
            </a:r>
            <a:r>
              <a:rPr lang="en-US" altLang="zh-TW" sz="2400" dirty="0"/>
              <a:t>,  Child view sets its final measured width and height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229002" y="3059668"/>
            <a:ext cx="41639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A:</a:t>
            </a:r>
            <a:r>
              <a:rPr lang="zh-TW" altLang="en-US" sz="2400" dirty="0"/>
              <a:t> </a:t>
            </a:r>
            <a:r>
              <a:rPr lang="en-US" altLang="zh-TW" sz="2400" dirty="0"/>
              <a:t>umm.. It’s a little complicated.</a:t>
            </a:r>
            <a:endParaRPr lang="zh-TW" alt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87A8-0BB0-4FC3-A343-D81667ED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0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12659" y="250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onMeasure</a:t>
            </a:r>
            <a:r>
              <a:rPr lang="en-US" altLang="zh-TW" dirty="0"/>
              <a:t>() receives the its own </a:t>
            </a:r>
            <a:r>
              <a:rPr lang="en-US" altLang="zh-TW" dirty="0" err="1"/>
              <a:t>MeasureSpec</a:t>
            </a:r>
            <a:r>
              <a:rPr lang="en-US" altLang="zh-TW" dirty="0"/>
              <a:t> calculated by and passed from its parent </a:t>
            </a:r>
            <a:r>
              <a:rPr lang="en-US" altLang="zh-TW" dirty="0" err="1"/>
              <a:t>ViewGroup</a:t>
            </a:r>
            <a:endParaRPr lang="zh-TW" altLang="en-US" dirty="0"/>
          </a:p>
        </p:txBody>
      </p:sp>
      <p:pic>
        <p:nvPicPr>
          <p:cNvPr id="2053" name="Picture 5" descr="https://pic3.zhimg.com/80/v2-89cb1e9f2bb019644c9bc9634ba6acb3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510" y="818835"/>
            <a:ext cx="2852213" cy="56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"/>
          <a:stretch/>
        </p:blipFill>
        <p:spPr bwMode="auto">
          <a:xfrm>
            <a:off x="2133425" y="1252987"/>
            <a:ext cx="7937204" cy="10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659" y="3176880"/>
            <a:ext cx="688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Android</a:t>
            </a:r>
            <a:r>
              <a:rPr lang="zh-TW" altLang="en-US" dirty="0"/>
              <a:t>自己定義的測量規格： </a:t>
            </a:r>
            <a:r>
              <a:rPr lang="en-US" altLang="zh-TW" dirty="0" err="1"/>
              <a:t>MeasureSpec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Mode </a:t>
            </a:r>
            <a:r>
              <a:rPr lang="zh-TW" altLang="en-US" dirty="0"/>
              <a:t>跟</a:t>
            </a:r>
            <a:r>
              <a:rPr lang="en-US" altLang="zh-TW" dirty="0"/>
              <a:t>Size) 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42008" y="3887765"/>
            <a:ext cx="6620576" cy="427167"/>
            <a:chOff x="320061" y="3351371"/>
            <a:chExt cx="7040294" cy="501847"/>
          </a:xfrm>
        </p:grpSpPr>
        <p:sp>
          <p:nvSpPr>
            <p:cNvPr id="5" name="TextBox 4"/>
            <p:cNvSpPr txBox="1"/>
            <p:nvPr/>
          </p:nvSpPr>
          <p:spPr>
            <a:xfrm>
              <a:off x="320061" y="3385343"/>
              <a:ext cx="6581422" cy="43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Int </a:t>
              </a:r>
              <a:r>
                <a:rPr lang="en-US" altLang="zh-TW" dirty="0" err="1"/>
                <a:t>MeasureSpec</a:t>
              </a:r>
              <a:r>
                <a:rPr lang="en-US" altLang="zh-TW" dirty="0"/>
                <a:t>:   			</a:t>
              </a:r>
              <a:endParaRPr lang="zh-TW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99733" y="3351371"/>
              <a:ext cx="5260622" cy="501847"/>
              <a:chOff x="2449689" y="3890113"/>
              <a:chExt cx="5260622" cy="244143"/>
            </a:xfrm>
          </p:grpSpPr>
          <p:sp>
            <p:nvSpPr>
              <p:cNvPr id="8" name="Half Frame 7"/>
              <p:cNvSpPr/>
              <p:nvPr/>
            </p:nvSpPr>
            <p:spPr>
              <a:xfrm>
                <a:off x="3194472" y="3898308"/>
                <a:ext cx="282505" cy="235948"/>
              </a:xfrm>
              <a:prstGeom prst="halfFrame">
                <a:avLst>
                  <a:gd name="adj1" fmla="val 9357"/>
                  <a:gd name="adj2" fmla="val 1198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ame 5"/>
              <p:cNvSpPr/>
              <p:nvPr/>
            </p:nvSpPr>
            <p:spPr>
              <a:xfrm>
                <a:off x="2449689" y="3890113"/>
                <a:ext cx="5260622" cy="24414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Mode                                                   Size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>
            <a:off x="9437510" y="3966328"/>
            <a:ext cx="50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657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onMeasure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060" y="1252987"/>
            <a:ext cx="1506080" cy="5076373"/>
            <a:chOff x="932320" y="576310"/>
            <a:chExt cx="1731858" cy="56629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76310"/>
              <a:ext cx="1553437" cy="93640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26" name="Straight Arrow Connector 25"/>
            <p:cNvCxnSpPr>
              <a:stCxn id="22" idx="4"/>
              <a:endCxn id="23" idx="0"/>
            </p:cNvCxnSpPr>
            <p:nvPr/>
          </p:nvCxnSpPr>
          <p:spPr>
            <a:xfrm>
              <a:off x="1802789" y="1512711"/>
              <a:ext cx="3" cy="37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  <a:endCxn id="24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5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30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9" name="Donut 18"/>
          <p:cNvSpPr/>
          <p:nvPr/>
        </p:nvSpPr>
        <p:spPr>
          <a:xfrm>
            <a:off x="4448795" y="109485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6384800" y="109485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6895" y="45435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 </a:t>
            </a:r>
            <a:r>
              <a:rPr lang="en-US" altLang="zh-TW" dirty="0" err="1"/>
              <a:t>MeasureSpec</a:t>
            </a:r>
            <a:r>
              <a:rPr lang="en-US" altLang="zh-TW" dirty="0"/>
              <a:t> is comprised of a mode(2bits) and a size(30 bits) .</a:t>
            </a:r>
            <a:endParaRPr lang="zh-TW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B9E121-D421-4271-8A48-15595637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211002" y="3728390"/>
            <a:ext cx="9082019" cy="3031962"/>
            <a:chOff x="485006" y="3503229"/>
            <a:chExt cx="7580617" cy="2021696"/>
          </a:xfrm>
        </p:grpSpPr>
        <p:sp>
          <p:nvSpPr>
            <p:cNvPr id="12" name="TextBox 11"/>
            <p:cNvSpPr txBox="1"/>
            <p:nvPr/>
          </p:nvSpPr>
          <p:spPr>
            <a:xfrm>
              <a:off x="485006" y="3821568"/>
              <a:ext cx="4176628" cy="1703357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66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What is Mode? </a:t>
              </a:r>
            </a:p>
            <a:p>
              <a:r>
                <a:rPr lang="en-US" altLang="zh-TW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Why do we need</a:t>
              </a:r>
              <a:r>
                <a:rPr lang="zh-TW" altLang="en-US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  <a:r>
                <a:rPr lang="en-US" altLang="zh-TW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the Mode?</a:t>
              </a:r>
            </a:p>
            <a:p>
              <a:r>
                <a:rPr lang="en-US" altLang="zh-TW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How Many Modes are there?</a:t>
              </a:r>
              <a:r>
                <a:rPr lang="zh-TW" altLang="en-US" sz="3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  <a:endParaRPr lang="en-US" altLang="zh-TW" sz="3200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2055" name="Picture 7" descr="黑人問號圖的主角到底是誰？其實他的背景可大有來頭！ | 網路人氣話題| DailyView 網路溫度計| DailyView 網路溫度計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6276">
              <a:off x="4689809" y="3503229"/>
              <a:ext cx="3375814" cy="181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4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19" grpId="0" animBg="1"/>
      <p:bldP spid="34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148" y="173214"/>
            <a:ext cx="10515600" cy="1325563"/>
          </a:xfrm>
        </p:spPr>
        <p:txBody>
          <a:bodyPr/>
          <a:lstStyle/>
          <a:p>
            <a:r>
              <a:rPr lang="en-US" altLang="zh-TW" dirty="0"/>
              <a:t>  Mode of </a:t>
            </a:r>
            <a:r>
              <a:rPr lang="en-US" altLang="zh-TW" dirty="0" err="1"/>
              <a:t>MeasureSpec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73108"/>
            <a:ext cx="10515600" cy="4351338"/>
          </a:xfrm>
        </p:spPr>
        <p:txBody>
          <a:bodyPr/>
          <a:lstStyle/>
          <a:p>
            <a:r>
              <a:rPr lang="en-US" altLang="zh-TW" dirty="0" err="1"/>
              <a:t>MeasureSpec</a:t>
            </a:r>
            <a:r>
              <a:rPr lang="zh-TW" altLang="en-US" dirty="0"/>
              <a:t>其實是</a:t>
            </a:r>
            <a:r>
              <a:rPr lang="en-US" altLang="zh-TW" dirty="0"/>
              <a:t>Parent </a:t>
            </a:r>
            <a:r>
              <a:rPr lang="en-US" altLang="zh-TW" dirty="0" err="1"/>
              <a:t>ViewGroup</a:t>
            </a:r>
            <a:r>
              <a:rPr lang="en-US" altLang="zh-TW" dirty="0"/>
              <a:t> </a:t>
            </a:r>
            <a:r>
              <a:rPr lang="zh-TW" altLang="en-US" dirty="0"/>
              <a:t>傳遞給</a:t>
            </a:r>
            <a:r>
              <a:rPr lang="en-US" altLang="zh-TW" dirty="0"/>
              <a:t>Child view</a:t>
            </a:r>
            <a:r>
              <a:rPr lang="zh-TW" altLang="en-US" dirty="0"/>
              <a:t>的佈局要求</a:t>
            </a:r>
            <a:endParaRPr lang="en-US" altLang="zh-TW" dirty="0"/>
          </a:p>
          <a:p>
            <a:r>
              <a:rPr lang="en-US" altLang="zh-TW" dirty="0"/>
              <a:t>3 types of modes:</a:t>
            </a:r>
            <a:endParaRPr lang="zh-TW" altLang="en-US" dirty="0"/>
          </a:p>
        </p:txBody>
      </p:sp>
      <p:pic>
        <p:nvPicPr>
          <p:cNvPr id="8194" name="Picture 2" descr="Android View繪製流程看這篇就夠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2" y="3134689"/>
            <a:ext cx="5794049" cy="23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381" y="3162630"/>
            <a:ext cx="4436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未指定尺寸模式。父佈局沒有對子</a:t>
            </a:r>
            <a:r>
              <a:rPr lang="en-US" altLang="zh-TW" dirty="0"/>
              <a:t>view</a:t>
            </a:r>
            <a:r>
              <a:rPr lang="zh-TW" altLang="en-US" dirty="0"/>
              <a:t>強加任何限制。它可以是任意想要的尺寸。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381" y="4005800"/>
            <a:ext cx="5034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精確值模式。父佈局決定了子</a:t>
            </a:r>
            <a:r>
              <a:rPr lang="en-US" altLang="zh-TW" dirty="0"/>
              <a:t>view</a:t>
            </a:r>
            <a:r>
              <a:rPr lang="zh-TW" altLang="en-US" dirty="0"/>
              <a:t>的準確尺寸。子</a:t>
            </a:r>
            <a:r>
              <a:rPr lang="en-US" altLang="zh-TW" dirty="0"/>
              <a:t>view</a:t>
            </a:r>
            <a:r>
              <a:rPr lang="zh-TW" altLang="en-US" dirty="0"/>
              <a:t>無論想設定多大的值，都將限定在那個邊界內。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381" y="4929130"/>
            <a:ext cx="4776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最大值模式。子</a:t>
            </a:r>
            <a:r>
              <a:rPr lang="en-US" altLang="zh-TW" dirty="0"/>
              <a:t>view</a:t>
            </a:r>
            <a:r>
              <a:rPr lang="zh-TW" altLang="en-US" dirty="0"/>
              <a:t>可以一直大到指定的值。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4" name="Straight Arrow Connector 13"/>
            <p:cNvCxnSpPr>
              <a:stCxn id="10" idx="4"/>
              <a:endCxn id="11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2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13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8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5C61EF3-AC4E-4C84-B331-25AA2D06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702" y="135870"/>
            <a:ext cx="10515600" cy="951997"/>
          </a:xfrm>
        </p:spPr>
        <p:txBody>
          <a:bodyPr/>
          <a:lstStyle/>
          <a:p>
            <a:r>
              <a:rPr lang="en-US" altLang="zh-TW" b="1" dirty="0"/>
              <a:t>Mode of </a:t>
            </a:r>
            <a:r>
              <a:rPr lang="en-US" altLang="zh-TW" b="1" dirty="0" err="1"/>
              <a:t>MeasureSpec</a:t>
            </a:r>
            <a:endParaRPr lang="zh-TW" altLang="en-US" b="1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1063979" y="3077674"/>
            <a:ext cx="4286956" cy="302130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1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android:layout_width="match_parent"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android:layout_height="match_parent"</a:t>
            </a:r>
            <a:r>
              <a:rPr kumimoji="1" lang="zh-TW" altLang="zh-TW" sz="12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36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600" dirty="0">
              <a:solidFill>
                <a:srgbClr val="999999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2</a:t>
            </a: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android:layout_width=“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100dp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android:layout_height=“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100dp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"</a:t>
            </a:r>
            <a:r>
              <a:rPr kumimoji="1" lang="zh-TW" altLang="zh-TW" sz="1200" dirty="0">
                <a:latin typeface="Arial" pitchFamily="34" charset="0"/>
                <a:cs typeface="新細明體" pitchFamily="18" charset="-120"/>
              </a:rPr>
              <a:t> </a:t>
            </a:r>
            <a:endParaRPr kumimoji="1" lang="en-US" altLang="zh-TW" sz="1200" dirty="0">
              <a:latin typeface="Arial" pitchFamily="34" charset="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3</a:t>
            </a: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android:layout_width=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"</a:t>
            </a:r>
            <a:r>
              <a:rPr kumimoji="1" lang="en-US" altLang="zh-TW" sz="1600" dirty="0" err="1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wrap_content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android:layout_height=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"</a:t>
            </a:r>
            <a:r>
              <a:rPr kumimoji="1" lang="en-US" altLang="zh-TW" sz="1600" dirty="0" err="1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wrap_conten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cs typeface="新細明體" pitchFamily="18" charset="-120"/>
              </a:rPr>
              <a:t>t"</a:t>
            </a:r>
            <a:r>
              <a:rPr kumimoji="1" lang="zh-TW" altLang="zh-TW" sz="1200" dirty="0">
                <a:latin typeface="Arial" pitchFamily="34" charset="0"/>
                <a:cs typeface="新細明體" pitchFamily="18" charset="-120"/>
              </a:rPr>
              <a:t> </a:t>
            </a:r>
            <a:endParaRPr kumimoji="1" lang="en-US" altLang="zh-TW" sz="1200" dirty="0">
              <a:latin typeface="Arial" pitchFamily="34" charset="0"/>
              <a:cs typeface="新細明體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702" y="1431942"/>
            <a:ext cx="537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Example:</a:t>
            </a:r>
          </a:p>
          <a:p>
            <a:r>
              <a:rPr lang="en-US" altLang="zh-TW" dirty="0"/>
              <a:t>Suppose there is a Parent </a:t>
            </a:r>
            <a:r>
              <a:rPr lang="en-US" altLang="zh-TW" dirty="0" err="1"/>
              <a:t>ViewGroup</a:t>
            </a:r>
            <a:r>
              <a:rPr lang="en-US" altLang="zh-TW" dirty="0"/>
              <a:t> , its width and height are fixed: 300dp* 300 </a:t>
            </a:r>
            <a:r>
              <a:rPr lang="en-US" altLang="zh-TW" dirty="0" err="1"/>
              <a:t>dp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Consider it may have one of three child views below: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61989" y="3087427"/>
            <a:ext cx="5253065" cy="537815"/>
            <a:chOff x="5381081" y="3087427"/>
            <a:chExt cx="5253065" cy="537815"/>
          </a:xfrm>
        </p:grpSpPr>
        <p:sp>
          <p:nvSpPr>
            <p:cNvPr id="10" name="Rectangle 9"/>
            <p:cNvSpPr/>
            <p:nvPr/>
          </p:nvSpPr>
          <p:spPr>
            <a:xfrm>
              <a:off x="6707622" y="3087427"/>
              <a:ext cx="3926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會是</a:t>
              </a:r>
              <a:r>
                <a:rPr lang="en-US" altLang="zh-TW" dirty="0"/>
                <a:t>:300dp*300dp</a:t>
              </a:r>
              <a:endParaRPr lang="zh-TW" altLang="en-US" dirty="0"/>
            </a:p>
          </p:txBody>
        </p:sp>
        <p:sp>
          <p:nvSpPr>
            <p:cNvPr id="13" name="Right Arrow 12"/>
            <p:cNvSpPr/>
            <p:nvPr/>
          </p:nvSpPr>
          <p:spPr>
            <a:xfrm rot="10417115">
              <a:off x="5381081" y="3227812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4829" y="4363912"/>
            <a:ext cx="5137708" cy="418418"/>
            <a:chOff x="5414829" y="4363912"/>
            <a:chExt cx="5137708" cy="418418"/>
          </a:xfrm>
        </p:grpSpPr>
        <p:sp>
          <p:nvSpPr>
            <p:cNvPr id="12" name="Rectangle 11"/>
            <p:cNvSpPr/>
            <p:nvPr/>
          </p:nvSpPr>
          <p:spPr>
            <a:xfrm>
              <a:off x="6688530" y="4363912"/>
              <a:ext cx="3864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會是</a:t>
              </a:r>
              <a:r>
                <a:rPr lang="en-US" altLang="zh-TW" dirty="0"/>
                <a:t>100dp*100dp</a:t>
              </a:r>
              <a:endParaRPr lang="zh-TW" altLang="en-US" dirty="0"/>
            </a:p>
          </p:txBody>
        </p:sp>
        <p:sp>
          <p:nvSpPr>
            <p:cNvPr id="14" name="Right Arrow 13"/>
            <p:cNvSpPr/>
            <p:nvPr/>
          </p:nvSpPr>
          <p:spPr>
            <a:xfrm rot="10800000">
              <a:off x="5414829" y="4384900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4993" y="5431178"/>
            <a:ext cx="6906877" cy="646331"/>
            <a:chOff x="5424993" y="5431178"/>
            <a:chExt cx="6906877" cy="646331"/>
          </a:xfrm>
        </p:grpSpPr>
        <p:sp>
          <p:nvSpPr>
            <p:cNvPr id="11" name="Rectangle 10"/>
            <p:cNvSpPr/>
            <p:nvPr/>
          </p:nvSpPr>
          <p:spPr>
            <a:xfrm>
              <a:off x="6688530" y="5431178"/>
              <a:ext cx="56433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會自己設定長寬</a:t>
              </a:r>
              <a:r>
                <a:rPr lang="en-US" altLang="zh-TW" dirty="0"/>
                <a:t>, </a:t>
              </a:r>
              <a:r>
                <a:rPr lang="zh-TW" altLang="en-US" dirty="0"/>
                <a:t>但它最多不會超過</a:t>
              </a:r>
              <a:endParaRPr lang="en-US" altLang="zh-TW" dirty="0"/>
            </a:p>
            <a:p>
              <a:r>
                <a:rPr lang="en-US" altLang="zh-TW" dirty="0"/>
                <a:t>300dp*300dp</a:t>
              </a:r>
              <a:endParaRPr lang="zh-TW" altLang="en-US" dirty="0"/>
            </a:p>
          </p:txBody>
        </p:sp>
        <p:sp>
          <p:nvSpPr>
            <p:cNvPr id="15" name="Right Arrow 14"/>
            <p:cNvSpPr/>
            <p:nvPr/>
          </p:nvSpPr>
          <p:spPr>
            <a:xfrm rot="11467417">
              <a:off x="5424993" y="5510636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6F66-E9FA-42B8-8F74-3213207C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-blog.csdn.net/2016031110423993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4"/>
          <a:stretch/>
        </p:blipFill>
        <p:spPr bwMode="auto">
          <a:xfrm>
            <a:off x="1036105" y="3093157"/>
            <a:ext cx="8452700" cy="37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 of </a:t>
            </a:r>
            <a:r>
              <a:rPr lang="en-US" altLang="zh-TW" dirty="0" err="1"/>
              <a:t>MeasureSpec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17" y="166758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Child View</a:t>
            </a:r>
            <a:r>
              <a:rPr lang="zh-TW" altLang="en-US" sz="2400" dirty="0"/>
              <a:t>的大小受限於</a:t>
            </a:r>
            <a:r>
              <a:rPr lang="en-US" altLang="zh-TW" sz="2400" dirty="0"/>
              <a:t>Parent </a:t>
            </a:r>
            <a:r>
              <a:rPr lang="en-US" altLang="zh-TW" sz="2400" dirty="0" err="1"/>
              <a:t>ViewGroup</a:t>
            </a:r>
            <a:r>
              <a:rPr lang="zh-TW" altLang="en-US" sz="2400" dirty="0"/>
              <a:t>的大小</a:t>
            </a:r>
            <a:r>
              <a:rPr lang="en-US" altLang="zh-TW" sz="2400" dirty="0"/>
              <a:t>, Parent </a:t>
            </a:r>
            <a:r>
              <a:rPr lang="en-US" altLang="zh-TW" sz="2400" dirty="0" err="1"/>
              <a:t>ViewGroup</a:t>
            </a:r>
            <a:r>
              <a:rPr lang="zh-TW" altLang="en-US" sz="2400" dirty="0"/>
              <a:t>會將自己的限制傳遞下去</a:t>
            </a:r>
            <a:endParaRPr lang="en-US" altLang="zh-TW" sz="2400" dirty="0"/>
          </a:p>
          <a:p>
            <a:r>
              <a:rPr lang="en-US" altLang="zh-TW" sz="2400" dirty="0" err="1"/>
              <a:t>ParentViewGroup</a:t>
            </a:r>
            <a:r>
              <a:rPr lang="en-US" altLang="zh-TW" sz="2400" dirty="0"/>
              <a:t> </a:t>
            </a:r>
            <a:r>
              <a:rPr lang="zh-TW" altLang="en-US" sz="2400" dirty="0"/>
              <a:t>根據自己的</a:t>
            </a:r>
            <a:r>
              <a:rPr lang="en-US" altLang="zh-TW" sz="2400" dirty="0" err="1"/>
              <a:t>MeasureSpec</a:t>
            </a:r>
            <a:r>
              <a:rPr lang="zh-TW" altLang="en-US" sz="2400" dirty="0"/>
              <a:t>和</a:t>
            </a:r>
            <a:r>
              <a:rPr lang="en-US" altLang="zh-TW" sz="2400" dirty="0"/>
              <a:t>Child View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Layour</a:t>
            </a:r>
            <a:r>
              <a:rPr lang="en-US" altLang="zh-TW" sz="2400" dirty="0"/>
              <a:t> Parameters</a:t>
            </a:r>
            <a:r>
              <a:rPr lang="zh-TW" altLang="en-US" sz="2400" dirty="0"/>
              <a:t> 算出子</a:t>
            </a:r>
            <a:r>
              <a:rPr lang="en-US" altLang="zh-TW" sz="2400" dirty="0"/>
              <a:t>View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MeasureSpec</a:t>
            </a:r>
            <a:r>
              <a:rPr lang="zh-TW" altLang="en-US" sz="2400" dirty="0"/>
              <a:t>。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AA0E-D6CB-44EE-B87B-941F28B9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72" y="47595"/>
            <a:ext cx="10515600" cy="942364"/>
          </a:xfrm>
        </p:spPr>
        <p:txBody>
          <a:bodyPr/>
          <a:lstStyle/>
          <a:p>
            <a:r>
              <a:rPr lang="en-US" altLang="zh-TW" dirty="0"/>
              <a:t>Mode of </a:t>
            </a:r>
            <a:r>
              <a:rPr lang="en-US" altLang="zh-TW" dirty="0" err="1"/>
              <a:t>MeasureSpec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1063979" y="2939176"/>
            <a:ext cx="4286956" cy="3298298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1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android:layout_width="match_parent"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android:layout_height="match_parent"</a:t>
            </a:r>
            <a:r>
              <a:rPr kumimoji="1" lang="zh-TW" altLang="zh-TW" sz="12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600" dirty="0">
              <a:solidFill>
                <a:srgbClr val="999999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2</a:t>
            </a: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android:layout_width=“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100dp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android:layout_height=“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100dp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"</a:t>
            </a:r>
            <a:r>
              <a:rPr kumimoji="1" lang="zh-TW" altLang="zh-TW" sz="12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36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600" dirty="0">
              <a:solidFill>
                <a:srgbClr val="999999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3</a:t>
            </a: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android:layout_width=“</a:t>
            </a:r>
            <a:r>
              <a:rPr kumimoji="1" lang="en-US" altLang="zh-TW" sz="1600" dirty="0" err="1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wrap_content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android:layout_height=“</a:t>
            </a:r>
            <a:r>
              <a:rPr kumimoji="1" lang="en-US" altLang="zh-TW" sz="1600" dirty="0" err="1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wrap_conten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t"</a:t>
            </a:r>
            <a:r>
              <a:rPr kumimoji="1" lang="zh-TW" altLang="zh-TW" sz="12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4058" y="954195"/>
            <a:ext cx="528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Example:</a:t>
            </a:r>
          </a:p>
          <a:p>
            <a:r>
              <a:rPr lang="en-US" altLang="zh-TW" sz="2000" dirty="0"/>
              <a:t>Suppose there is a Parent </a:t>
            </a:r>
            <a:r>
              <a:rPr lang="en-US" altLang="zh-TW" sz="2000" dirty="0" err="1"/>
              <a:t>ViewGroup</a:t>
            </a:r>
            <a:r>
              <a:rPr lang="en-US" altLang="zh-TW" sz="2000" dirty="0"/>
              <a:t> , its width and height are fixed: 300dp* 300 </a:t>
            </a:r>
            <a:r>
              <a:rPr lang="en-US" altLang="zh-TW" sz="2000" dirty="0" err="1"/>
              <a:t>dp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Consider it may have one of three child views below: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61989" y="3087427"/>
            <a:ext cx="5253065" cy="537815"/>
            <a:chOff x="5381081" y="3087427"/>
            <a:chExt cx="5253065" cy="537815"/>
          </a:xfrm>
        </p:grpSpPr>
        <p:sp>
          <p:nvSpPr>
            <p:cNvPr id="10" name="Rectangle 9"/>
            <p:cNvSpPr/>
            <p:nvPr/>
          </p:nvSpPr>
          <p:spPr>
            <a:xfrm>
              <a:off x="6707622" y="3087427"/>
              <a:ext cx="3926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會是</a:t>
              </a:r>
              <a:r>
                <a:rPr lang="en-US" altLang="zh-TW" dirty="0"/>
                <a:t>:300dp*300dp</a:t>
              </a:r>
              <a:endParaRPr lang="zh-TW" altLang="en-US" dirty="0"/>
            </a:p>
          </p:txBody>
        </p:sp>
        <p:sp>
          <p:nvSpPr>
            <p:cNvPr id="13" name="Right Arrow 12"/>
            <p:cNvSpPr/>
            <p:nvPr/>
          </p:nvSpPr>
          <p:spPr>
            <a:xfrm rot="21292424">
              <a:off x="5381081" y="3227812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4829" y="4363912"/>
            <a:ext cx="5137708" cy="418418"/>
            <a:chOff x="5414829" y="4363912"/>
            <a:chExt cx="5137708" cy="418418"/>
          </a:xfrm>
        </p:grpSpPr>
        <p:sp>
          <p:nvSpPr>
            <p:cNvPr id="12" name="Rectangle 11"/>
            <p:cNvSpPr/>
            <p:nvPr/>
          </p:nvSpPr>
          <p:spPr>
            <a:xfrm>
              <a:off x="6688530" y="4363912"/>
              <a:ext cx="3864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會是</a:t>
              </a:r>
              <a:r>
                <a:rPr lang="en-US" altLang="zh-TW" dirty="0"/>
                <a:t>100dp*100dp</a:t>
              </a:r>
              <a:endParaRPr lang="zh-TW" alt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14829" y="4384900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4993" y="5431178"/>
            <a:ext cx="6906877" cy="646331"/>
            <a:chOff x="5424993" y="5431178"/>
            <a:chExt cx="6906877" cy="646331"/>
          </a:xfrm>
        </p:grpSpPr>
        <p:sp>
          <p:nvSpPr>
            <p:cNvPr id="11" name="Rectangle 10"/>
            <p:cNvSpPr/>
            <p:nvPr/>
          </p:nvSpPr>
          <p:spPr>
            <a:xfrm>
              <a:off x="6688530" y="5431178"/>
              <a:ext cx="56433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會自己設定長寬</a:t>
              </a:r>
              <a:r>
                <a:rPr lang="en-US" altLang="zh-TW" dirty="0"/>
                <a:t>, </a:t>
              </a:r>
              <a:r>
                <a:rPr lang="zh-TW" altLang="en-US" dirty="0"/>
                <a:t>但它最多不會超過</a:t>
              </a:r>
              <a:endParaRPr lang="en-US" altLang="zh-TW" dirty="0"/>
            </a:p>
            <a:p>
              <a:r>
                <a:rPr lang="en-US" altLang="zh-TW" dirty="0"/>
                <a:t>300dp*300dp</a:t>
              </a:r>
              <a:endParaRPr lang="zh-TW" altLang="en-US" dirty="0"/>
            </a:p>
          </p:txBody>
        </p:sp>
        <p:sp>
          <p:nvSpPr>
            <p:cNvPr id="15" name="Right Arrow 14"/>
            <p:cNvSpPr/>
            <p:nvPr/>
          </p:nvSpPr>
          <p:spPr>
            <a:xfrm rot="300520">
              <a:off x="5424993" y="5510636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216665" y="1572241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Exactly + 300dp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59150" y="3426527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Exactly + 300dp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39772" y="4733244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Exactly + 100dp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04305" y="6077509"/>
            <a:ext cx="209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At_most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+ 300dp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4E44-D6AC-4B19-9EF0-8E825B53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6ABE-D4CD-4C30-B7CB-9CB77F82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3 </a:t>
            </a:r>
            <a:r>
              <a:rPr lang="en-US" dirty="0"/>
              <a:t>Common</a:t>
            </a:r>
            <a:r>
              <a:rPr lang="en-US" sz="4800" dirty="0">
                <a:cs typeface="Calibri Light"/>
              </a:rPr>
              <a:t> Types of Custom View</a:t>
            </a:r>
            <a:endParaRPr lang="en-US" altLang="ja-JP" sz="4800" dirty="0">
              <a:ea typeface="ＭＳ Ｐゴシック"/>
              <a:cs typeface="Calibri Ligh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744A696-8CFF-40BD-BEBB-479B208CF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04972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0A4A2-DC9E-4D57-AC55-4F082F6B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37089" cy="1325563"/>
          </a:xfrm>
        </p:spPr>
        <p:txBody>
          <a:bodyPr/>
          <a:lstStyle/>
          <a:p>
            <a:r>
              <a:rPr lang="en-US" altLang="zh-TW" dirty="0" err="1"/>
              <a:t>MeasureSpec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5010751"/>
            <a:chOff x="932320" y="714735"/>
            <a:chExt cx="1731858" cy="55897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432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506464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349023" y="1734737"/>
            <a:ext cx="10515600" cy="4351338"/>
          </a:xfrm>
        </p:spPr>
        <p:txBody>
          <a:bodyPr/>
          <a:lstStyle/>
          <a:p>
            <a:pPr lvl="1"/>
            <a:r>
              <a:rPr lang="en-US" altLang="zh-TW" dirty="0"/>
              <a:t>A Utility Class</a:t>
            </a:r>
          </a:p>
          <a:p>
            <a:pPr lvl="1"/>
            <a:r>
              <a:rPr lang="en-US" altLang="zh-TW" dirty="0"/>
              <a:t>Help us compose and</a:t>
            </a:r>
          </a:p>
          <a:p>
            <a:pPr marL="457200" lvl="1" indent="0">
              <a:buNone/>
            </a:pPr>
            <a:r>
              <a:rPr lang="en-US" altLang="zh-TW" dirty="0"/>
              <a:t>decompose the</a:t>
            </a:r>
          </a:p>
          <a:p>
            <a:pPr marL="457200" lvl="1" indent="0">
              <a:buNone/>
            </a:pPr>
            <a:r>
              <a:rPr lang="en-US" altLang="zh-TW" dirty="0" err="1"/>
              <a:t>MeasureSpec</a:t>
            </a:r>
            <a:r>
              <a:rPr lang="en-US" altLang="zh-TW" dirty="0"/>
              <a:t> we use in </a:t>
            </a:r>
          </a:p>
          <a:p>
            <a:pPr marL="457200" lvl="1" indent="0">
              <a:buNone/>
            </a:pPr>
            <a:r>
              <a:rPr lang="en-US" altLang="zh-TW" dirty="0" err="1"/>
              <a:t>onMeasure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The value of </a:t>
            </a:r>
          </a:p>
          <a:p>
            <a:pPr marL="457200" lvl="1" indent="0">
              <a:buNone/>
            </a:pPr>
            <a:r>
              <a:rPr lang="en-US" altLang="zh-TW" dirty="0" err="1"/>
              <a:t>MeasureSpec</a:t>
            </a:r>
            <a:r>
              <a:rPr lang="en-US" altLang="zh-TW" dirty="0"/>
              <a:t> is still </a:t>
            </a:r>
          </a:p>
          <a:p>
            <a:pPr marL="457200" lvl="1" indent="0">
              <a:buNone/>
            </a:pPr>
            <a:r>
              <a:rPr lang="en-US" altLang="zh-TW" dirty="0"/>
              <a:t>an Integer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9"/>
          <a:stretch/>
        </p:blipFill>
        <p:spPr bwMode="auto">
          <a:xfrm>
            <a:off x="4940125" y="0"/>
            <a:ext cx="7251875" cy="682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10442222" y="1734737"/>
            <a:ext cx="1749778" cy="691612"/>
          </a:xfrm>
          <a:prstGeom prst="wedgeEllipseCallout">
            <a:avLst>
              <a:gd name="adj1" fmla="val -94237"/>
              <a:gd name="adj2" fmla="val -9944"/>
            </a:avLst>
          </a:prstGeom>
          <a:solidFill>
            <a:schemeClr val="bg1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SpecMode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07D3558-6F76-4E0E-ACFF-6617B78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ic3.zhimg.com/80/v2-89cb1e9f2bb019644c9bc9634ba6acb3_720w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5"/>
          <a:stretch/>
        </p:blipFill>
        <p:spPr bwMode="auto">
          <a:xfrm>
            <a:off x="9332327" y="1351222"/>
            <a:ext cx="2317807" cy="55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73" y="402585"/>
            <a:ext cx="5778519" cy="183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40" y="2175265"/>
            <a:ext cx="5778519" cy="211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8" y="4227645"/>
            <a:ext cx="6581629" cy="24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21295063">
            <a:off x="6671734" y="792542"/>
            <a:ext cx="2822222" cy="162690"/>
          </a:xfrm>
          <a:prstGeom prst="rightArrow">
            <a:avLst/>
          </a:prstGeom>
          <a:solidFill>
            <a:srgbClr val="FFCC00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629423" y="532900"/>
            <a:ext cx="2020711" cy="945010"/>
            <a:chOff x="9629423" y="532900"/>
            <a:chExt cx="2020711" cy="945010"/>
          </a:xfrm>
        </p:grpSpPr>
        <p:sp>
          <p:nvSpPr>
            <p:cNvPr id="6" name="Rectangle 5"/>
            <p:cNvSpPr/>
            <p:nvPr/>
          </p:nvSpPr>
          <p:spPr>
            <a:xfrm>
              <a:off x="9629423" y="532900"/>
              <a:ext cx="2020711" cy="383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父</a:t>
              </a:r>
              <a:r>
                <a:rPr lang="en-US" altLang="zh-TW" sz="1600" b="1" dirty="0" err="1">
                  <a:solidFill>
                    <a:schemeClr val="accent5">
                      <a:lumMod val="75000"/>
                    </a:schemeClr>
                  </a:solidFill>
                </a:rPr>
                <a:t>View#OnMeasure</a:t>
              </a:r>
              <a:endParaRPr lang="zh-TW" altLang="en-U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0639778" y="916722"/>
              <a:ext cx="0" cy="561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Arrow 24"/>
          <p:cNvSpPr/>
          <p:nvPr/>
        </p:nvSpPr>
        <p:spPr>
          <a:xfrm rot="20392662">
            <a:off x="6478358" y="2270598"/>
            <a:ext cx="3608440" cy="162227"/>
          </a:xfrm>
          <a:prstGeom prst="rightArrow">
            <a:avLst/>
          </a:prstGeom>
          <a:solidFill>
            <a:srgbClr val="FFCC00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ight Arrow 25"/>
          <p:cNvSpPr/>
          <p:nvPr/>
        </p:nvSpPr>
        <p:spPr>
          <a:xfrm rot="19770806" flipV="1">
            <a:off x="6201758" y="3484419"/>
            <a:ext cx="4209193" cy="139865"/>
          </a:xfrm>
          <a:prstGeom prst="rightArrow">
            <a:avLst/>
          </a:prstGeom>
          <a:solidFill>
            <a:srgbClr val="FFCC00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36533" y="5285147"/>
            <a:ext cx="1761067" cy="1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26905" y="5693495"/>
            <a:ext cx="1761067" cy="1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>
            <a:off x="9629423" y="2643030"/>
            <a:ext cx="2020711" cy="816025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76890" y="3506163"/>
            <a:ext cx="4483957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真正為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算出</a:t>
            </a:r>
            <a:r>
              <a:rPr lang="en-US" altLang="zh-TW" sz="2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MeasureSpec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Group 3"/>
          <p:cNvGrpSpPr/>
          <p:nvPr/>
        </p:nvGrpSpPr>
        <p:grpSpPr>
          <a:xfrm>
            <a:off x="82060" y="1377075"/>
            <a:ext cx="1506080" cy="5010751"/>
            <a:chOff x="932320" y="714735"/>
            <a:chExt cx="1731858" cy="5589704"/>
          </a:xfrm>
        </p:grpSpPr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42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44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45" name="Straight Arrow Connector 8"/>
            <p:cNvCxnSpPr>
              <a:stCxn id="41" idx="4"/>
              <a:endCxn id="42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9"/>
            <p:cNvCxnSpPr>
              <a:stCxn id="42" idx="2"/>
              <a:endCxn id="43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0"/>
            <p:cNvCxnSpPr>
              <a:stCxn id="43" idx="2"/>
              <a:endCxn id="44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1"/>
            <p:cNvCxnSpPr>
              <a:stCxn id="44" idx="2"/>
              <a:endCxn id="49" idx="0"/>
            </p:cNvCxnSpPr>
            <p:nvPr/>
          </p:nvCxnSpPr>
          <p:spPr>
            <a:xfrm flipH="1">
              <a:off x="1802789" y="5074354"/>
              <a:ext cx="3" cy="4321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506464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506D3-A7DD-460B-A273-54FEC8F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/>
          <a:stretch/>
        </p:blipFill>
        <p:spPr bwMode="auto">
          <a:xfrm>
            <a:off x="214489" y="916721"/>
            <a:ext cx="6452751" cy="582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30" y="0"/>
            <a:ext cx="5199592" cy="405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7708" y="184666"/>
            <a:ext cx="61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真正為</a:t>
            </a:r>
            <a:r>
              <a:rPr lang="en-US" altLang="zh-TW" dirty="0"/>
              <a:t>Child</a:t>
            </a:r>
            <a:r>
              <a:rPr lang="zh-TW" altLang="en-US" dirty="0"/>
              <a:t> 算出</a:t>
            </a:r>
            <a:r>
              <a:rPr lang="en-US" altLang="zh-TW" dirty="0" err="1"/>
              <a:t>MeasureSpec</a:t>
            </a:r>
            <a:r>
              <a:rPr lang="zh-TW" altLang="en-US" dirty="0"/>
              <a:t>的地方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B9BD3-485D-469D-992F-9618F5B5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4" y="1767682"/>
            <a:ext cx="6602060" cy="509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img-blog.csdn.net/2016031110423993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4"/>
          <a:stretch/>
        </p:blipFill>
        <p:spPr bwMode="auto">
          <a:xfrm>
            <a:off x="5399428" y="2144892"/>
            <a:ext cx="6792572" cy="302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ic3.zhimg.com/80/v2-89cb1e9f2bb019644c9bc9634ba6acb3_720w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r="16645"/>
          <a:stretch/>
        </p:blipFill>
        <p:spPr bwMode="auto">
          <a:xfrm>
            <a:off x="2223911" y="973044"/>
            <a:ext cx="2056370" cy="55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259570" y="74631"/>
            <a:ext cx="2020711" cy="945010"/>
            <a:chOff x="9629423" y="532900"/>
            <a:chExt cx="2020711" cy="945010"/>
          </a:xfrm>
        </p:grpSpPr>
        <p:sp>
          <p:nvSpPr>
            <p:cNvPr id="8" name="Rectangle 7"/>
            <p:cNvSpPr/>
            <p:nvPr/>
          </p:nvSpPr>
          <p:spPr>
            <a:xfrm>
              <a:off x="9629423" y="532900"/>
              <a:ext cx="2020711" cy="383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父</a:t>
              </a:r>
              <a:r>
                <a:rPr lang="en-US" altLang="zh-TW" sz="1600" b="1" dirty="0" err="1">
                  <a:solidFill>
                    <a:schemeClr val="accent5">
                      <a:lumMod val="75000"/>
                    </a:schemeClr>
                  </a:solidFill>
                </a:rPr>
                <a:t>View#OnMeasure</a:t>
              </a:r>
              <a:endParaRPr lang="zh-TW" altLang="en-U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0639778" y="916722"/>
              <a:ext cx="0" cy="561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onut 9"/>
          <p:cNvSpPr/>
          <p:nvPr/>
        </p:nvSpPr>
        <p:spPr>
          <a:xfrm>
            <a:off x="508001" y="6479822"/>
            <a:ext cx="5091288" cy="378178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2119232" y="3448757"/>
            <a:ext cx="2265727" cy="1100665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6C5FA7-8D4C-4FF6-8B7B-EB699FE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00E5D-3459-4A11-BFF6-E627C33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31" y="3217333"/>
            <a:ext cx="4367448" cy="2302266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Child View set its own height and width by passing </a:t>
            </a:r>
            <a:r>
              <a:rPr lang="en-US" sz="2800" dirty="0" err="1">
                <a:cs typeface="Calibri Light"/>
              </a:rPr>
              <a:t>MeasureSpec</a:t>
            </a:r>
            <a:r>
              <a:rPr lang="en-US" sz="2800" dirty="0">
                <a:cs typeface="Calibri Light"/>
              </a:rPr>
              <a:t>  Measured by Parent View</a:t>
            </a:r>
            <a:endParaRPr lang="ja-JP" altLang="en-US" sz="2800" dirty="0">
              <a:ea typeface="ＭＳ Ｐゴシック"/>
              <a:cs typeface="Calibri Light"/>
            </a:endParaRPr>
          </a:p>
        </p:txBody>
      </p:sp>
      <p:pic>
        <p:nvPicPr>
          <p:cNvPr id="8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B68523C9-D75D-457D-8BEB-7879183B5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0" y="1718613"/>
            <a:ext cx="7345456" cy="1102955"/>
          </a:xfr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C34DD4-3515-4A3B-82BD-A6207D99CA79}"/>
              </a:ext>
            </a:extLst>
          </p:cNvPr>
          <p:cNvCxnSpPr/>
          <p:nvPr/>
        </p:nvCxnSpPr>
        <p:spPr>
          <a:xfrm>
            <a:off x="2099735" y="2479644"/>
            <a:ext cx="3341509" cy="1076356"/>
          </a:xfrm>
          <a:prstGeom prst="bentConnector3">
            <a:avLst>
              <a:gd name="adj1" fmla="val 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32089" y="2415822"/>
            <a:ext cx="1275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244" y="2684160"/>
            <a:ext cx="6423377" cy="417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Donut 29"/>
          <p:cNvSpPr/>
          <p:nvPr/>
        </p:nvSpPr>
        <p:spPr>
          <a:xfrm>
            <a:off x="2967307" y="6107289"/>
            <a:ext cx="1546579" cy="750711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 txBox="1">
            <a:spLocks/>
          </p:cNvSpPr>
          <p:nvPr/>
        </p:nvSpPr>
        <p:spPr>
          <a:xfrm>
            <a:off x="475544" y="-11289"/>
            <a:ext cx="6589890" cy="1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Calibri Light"/>
              </a:rPr>
              <a:t>MeasureSpec</a:t>
            </a:r>
            <a:r>
              <a:rPr lang="en-US" dirty="0">
                <a:cs typeface="Calibri Light"/>
              </a:rPr>
              <a:t> of Child View 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 txBox="1">
            <a:spLocks/>
          </p:cNvSpPr>
          <p:nvPr/>
        </p:nvSpPr>
        <p:spPr>
          <a:xfrm flipV="1">
            <a:off x="838199" y="8557310"/>
            <a:ext cx="2503311" cy="674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/>
                <a:cs typeface="Calibri"/>
              </a:rPr>
              <a:t>After ChildView gets its own MeasureSpec measured by ParentView, it calls OnMeasure().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ea typeface="宋体"/>
              <a:cs typeface="Calibri"/>
            </a:endParaRPr>
          </a:p>
        </p:txBody>
      </p:sp>
      <p:pic>
        <p:nvPicPr>
          <p:cNvPr id="25" name="Picture 24" descr="https://pic3.zhimg.com/80/v2-89cb1e9f2bb019644c9bc9634ba6acb3_720w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r="16645"/>
          <a:stretch/>
        </p:blipFill>
        <p:spPr bwMode="auto">
          <a:xfrm>
            <a:off x="2712412" y="1245700"/>
            <a:ext cx="2056370" cy="55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748071" y="347287"/>
            <a:ext cx="2020711" cy="945010"/>
            <a:chOff x="9629423" y="532900"/>
            <a:chExt cx="2020711" cy="945010"/>
          </a:xfrm>
        </p:grpSpPr>
        <p:sp>
          <p:nvSpPr>
            <p:cNvPr id="28" name="Rectangle 27"/>
            <p:cNvSpPr/>
            <p:nvPr/>
          </p:nvSpPr>
          <p:spPr>
            <a:xfrm>
              <a:off x="9629423" y="532900"/>
              <a:ext cx="2020711" cy="383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父</a:t>
              </a:r>
              <a:r>
                <a:rPr lang="en-US" altLang="zh-TW" sz="1600" b="1" dirty="0" err="1">
                  <a:solidFill>
                    <a:schemeClr val="accent5">
                      <a:lumMod val="75000"/>
                    </a:schemeClr>
                  </a:solidFill>
                </a:rPr>
                <a:t>View#OnMeasure</a:t>
              </a:r>
              <a:endParaRPr lang="zh-TW" altLang="en-U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0639778" y="916722"/>
              <a:ext cx="0" cy="561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65E7-6AC1-491E-8189-F2C3E40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 of </a:t>
            </a:r>
            <a:r>
              <a:rPr lang="en-US" altLang="zh-TW" dirty="0" err="1"/>
              <a:t>MeasureSpec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1063979" y="2939176"/>
            <a:ext cx="4286956" cy="3298298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1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android:layout_width="match_parent"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android:layout_height="match_parent"</a:t>
            </a:r>
            <a:r>
              <a:rPr kumimoji="1" lang="zh-TW" altLang="zh-TW" sz="12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600" dirty="0">
              <a:solidFill>
                <a:srgbClr val="999999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2</a:t>
            </a: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android:layout_width=“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100dp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android:layout_height=“</a:t>
            </a:r>
            <a:r>
              <a:rPr kumimoji="1" lang="en-US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100dp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"</a:t>
            </a:r>
            <a:r>
              <a:rPr kumimoji="1" lang="zh-TW" altLang="zh-TW" sz="12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36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600" dirty="0">
              <a:solidFill>
                <a:srgbClr val="999999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&lt;!</a:t>
            </a:r>
            <a:r>
              <a:rPr kumimoji="1" lang="en-US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--View 3</a:t>
            </a:r>
            <a:r>
              <a:rPr kumimoji="1" lang="zh-TW" altLang="zh-TW" sz="1600" dirty="0">
                <a:solidFill>
                  <a:srgbClr val="999999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--&gt;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android:layout_width=“</a:t>
            </a:r>
            <a:r>
              <a:rPr kumimoji="1" lang="en-US" altLang="zh-TW" sz="1600" dirty="0" err="1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wrap_content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" </a:t>
            </a:r>
            <a:endParaRPr kumimoji="1" lang="en-US" altLang="zh-TW" sz="1600" dirty="0">
              <a:solidFill>
                <a:srgbClr val="CCCCCC"/>
              </a:solidFill>
              <a:latin typeface="Consolas" pitchFamily="49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android:layout_height=“</a:t>
            </a:r>
            <a:r>
              <a:rPr kumimoji="1" lang="en-US" altLang="zh-TW" sz="1600" dirty="0" err="1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wrap_conten</a:t>
            </a:r>
            <a:r>
              <a:rPr kumimoji="1" lang="zh-TW" altLang="zh-TW" sz="1600" dirty="0">
                <a:solidFill>
                  <a:srgbClr val="CCCCCC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t"</a:t>
            </a:r>
            <a:r>
              <a:rPr kumimoji="1" lang="zh-TW" altLang="zh-TW" sz="12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zh-TW" sz="12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372" y="1320856"/>
            <a:ext cx="528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Suppose there is a Parent </a:t>
            </a:r>
            <a:r>
              <a:rPr lang="en-US" altLang="zh-TW" sz="2000" dirty="0" err="1"/>
              <a:t>ViewGroup</a:t>
            </a:r>
            <a:r>
              <a:rPr lang="en-US" altLang="zh-TW" sz="2000" dirty="0"/>
              <a:t> , its width and height are fixed: 300dp* 300 </a:t>
            </a:r>
            <a:r>
              <a:rPr lang="en-US" altLang="zh-TW" sz="2000" dirty="0" err="1"/>
              <a:t>dp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Consider it may have one of three child views below: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61989" y="3087427"/>
            <a:ext cx="5253065" cy="537815"/>
            <a:chOff x="5381081" y="3087427"/>
            <a:chExt cx="5253065" cy="537815"/>
          </a:xfrm>
        </p:grpSpPr>
        <p:sp>
          <p:nvSpPr>
            <p:cNvPr id="10" name="Rectangle 9"/>
            <p:cNvSpPr/>
            <p:nvPr/>
          </p:nvSpPr>
          <p:spPr>
            <a:xfrm>
              <a:off x="6707622" y="3087427"/>
              <a:ext cx="3926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會是</a:t>
              </a:r>
              <a:r>
                <a:rPr lang="en-US" altLang="zh-TW" dirty="0"/>
                <a:t>:300dp*300dp</a:t>
              </a:r>
              <a:endParaRPr lang="zh-TW" altLang="en-US" dirty="0"/>
            </a:p>
          </p:txBody>
        </p:sp>
        <p:sp>
          <p:nvSpPr>
            <p:cNvPr id="13" name="Right Arrow 12"/>
            <p:cNvSpPr/>
            <p:nvPr/>
          </p:nvSpPr>
          <p:spPr>
            <a:xfrm rot="21292424">
              <a:off x="5381081" y="3227812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4829" y="4363912"/>
            <a:ext cx="5084809" cy="418418"/>
            <a:chOff x="5414829" y="4363912"/>
            <a:chExt cx="5084809" cy="418418"/>
          </a:xfrm>
        </p:grpSpPr>
        <p:sp>
          <p:nvSpPr>
            <p:cNvPr id="12" name="Rectangle 11"/>
            <p:cNvSpPr/>
            <p:nvPr/>
          </p:nvSpPr>
          <p:spPr>
            <a:xfrm>
              <a:off x="6688530" y="4363912"/>
              <a:ext cx="3811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 err="1"/>
                <a:t>hild</a:t>
              </a:r>
              <a:r>
                <a:rPr lang="en-US" altLang="zh-TW" dirty="0"/>
                <a:t> View</a:t>
              </a:r>
              <a:r>
                <a:rPr lang="zh-TW" altLang="en-US" dirty="0"/>
                <a:t>會是</a:t>
              </a:r>
              <a:r>
                <a:rPr lang="en-US" altLang="zh-TW" dirty="0"/>
                <a:t>100dp*100dp</a:t>
              </a:r>
              <a:endParaRPr lang="zh-TW" alt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14829" y="4384900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4993" y="5431178"/>
            <a:ext cx="6906877" cy="646331"/>
            <a:chOff x="5424993" y="5431178"/>
            <a:chExt cx="6906877" cy="646331"/>
          </a:xfrm>
        </p:grpSpPr>
        <p:sp>
          <p:nvSpPr>
            <p:cNvPr id="11" name="Rectangle 10"/>
            <p:cNvSpPr/>
            <p:nvPr/>
          </p:nvSpPr>
          <p:spPr>
            <a:xfrm>
              <a:off x="6688530" y="5431178"/>
              <a:ext cx="56433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我們預期</a:t>
              </a:r>
              <a:r>
                <a:rPr lang="en-US" altLang="zh-TW" dirty="0"/>
                <a:t>Child View</a:t>
              </a:r>
              <a:r>
                <a:rPr lang="zh-TW" altLang="en-US" dirty="0"/>
                <a:t>會自己設定長寬</a:t>
              </a:r>
              <a:r>
                <a:rPr lang="en-US" altLang="zh-TW" dirty="0"/>
                <a:t>, </a:t>
              </a:r>
              <a:r>
                <a:rPr lang="zh-TW" altLang="en-US" dirty="0"/>
                <a:t>但它最多不會超過</a:t>
              </a:r>
              <a:endParaRPr lang="en-US" altLang="zh-TW" dirty="0"/>
            </a:p>
            <a:p>
              <a:r>
                <a:rPr lang="en-US" altLang="zh-TW" dirty="0"/>
                <a:t>300dp*300dp</a:t>
              </a:r>
              <a:endParaRPr lang="zh-TW" altLang="en-US" dirty="0"/>
            </a:p>
          </p:txBody>
        </p:sp>
        <p:sp>
          <p:nvSpPr>
            <p:cNvPr id="15" name="Right Arrow 14"/>
            <p:cNvSpPr/>
            <p:nvPr/>
          </p:nvSpPr>
          <p:spPr>
            <a:xfrm rot="300520">
              <a:off x="5424993" y="5510636"/>
              <a:ext cx="966761" cy="397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083661" y="1676821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Exactly + 300dp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7258" y="3421232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Exactly + 300dp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7258" y="4733244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Exactly + 100dp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61220" y="6077509"/>
            <a:ext cx="209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At_most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+ 300dp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6055" y="1676821"/>
            <a:ext cx="375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設定測量後的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MeaureSpec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5072" y="6072214"/>
            <a:ext cx="375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設定測量後的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MeaureSpec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59652" y="4746892"/>
            <a:ext cx="375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設定測量後的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MeaureSpec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100dp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7328" y="3426527"/>
            <a:ext cx="375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設定測量後的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MeaureSpec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300dp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10363200" y="5431177"/>
            <a:ext cx="1968669" cy="646331"/>
          </a:xfrm>
          <a:prstGeom prst="cloud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99C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Seems Strange?</a:t>
            </a:r>
            <a:endParaRPr lang="zh-TW" altLang="en-US" b="1" dirty="0">
              <a:solidFill>
                <a:srgbClr val="FF99CC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81C0-54FF-4BF3-834E-7332265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0E5D-3459-4A11-BFF6-E627C33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3" y="2296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Child View set its own height and width by </a:t>
            </a:r>
            <a:r>
              <a:rPr lang="en-US" dirty="0" err="1">
                <a:cs typeface="Calibri Light"/>
              </a:rPr>
              <a:t>measureSpec</a:t>
            </a:r>
            <a:r>
              <a:rPr lang="en-US" dirty="0">
                <a:cs typeface="Calibri Light"/>
              </a:rPr>
              <a:t>  measured by Parent View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1D1C5-5B3A-4804-B331-79E7291C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20" b="9728"/>
          <a:stretch/>
        </p:blipFill>
        <p:spPr>
          <a:xfrm>
            <a:off x="8458519" y="1532395"/>
            <a:ext cx="3238967" cy="4978400"/>
          </a:xfrm>
        </p:spPr>
      </p:pic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658191-22E4-4D9B-B628-6950DF3B7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80123" y="4021595"/>
            <a:ext cx="6138439" cy="23952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1B11-9256-493C-8EBD-EE479AF0663D}"/>
              </a:ext>
            </a:extLst>
          </p:cNvPr>
          <p:cNvCxnSpPr>
            <a:cxnSpLocks/>
          </p:cNvCxnSpPr>
          <p:nvPr/>
        </p:nvCxnSpPr>
        <p:spPr>
          <a:xfrm flipV="1">
            <a:off x="3748268" y="4850755"/>
            <a:ext cx="4145663" cy="36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80123" y="1502569"/>
            <a:ext cx="11517364" cy="2498029"/>
            <a:chOff x="180123" y="1502569"/>
            <a:chExt cx="11517364" cy="2498029"/>
          </a:xfrm>
        </p:grpSpPr>
        <p:pic>
          <p:nvPicPr>
            <p:cNvPr id="3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9658191-22E4-4D9B-B628-6950DF3B7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180123" y="1502569"/>
              <a:ext cx="6138439" cy="2395242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6955A70-F5EF-4ADC-850A-1CF7EDFD2CC1}"/>
                </a:ext>
              </a:extLst>
            </p:cNvPr>
            <p:cNvCxnSpPr/>
            <p:nvPr/>
          </p:nvCxnSpPr>
          <p:spPr>
            <a:xfrm flipV="1">
              <a:off x="3931535" y="2883059"/>
              <a:ext cx="4425385" cy="4070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9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C1D1C5-5B3A-4804-B331-79E7291CE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20" b="52604"/>
            <a:stretch/>
          </p:blipFill>
          <p:spPr>
            <a:xfrm>
              <a:off x="8458520" y="1511398"/>
              <a:ext cx="3238967" cy="248920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 rot="21275151">
            <a:off x="1764838" y="2602575"/>
            <a:ext cx="7492779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5400" b="1" dirty="0" err="1">
                <a:solidFill>
                  <a:srgbClr val="FF0000"/>
                </a:solidFill>
              </a:rPr>
              <a:t>Textview</a:t>
            </a:r>
            <a:r>
              <a:rPr lang="zh-TW" altLang="en-US" sz="5400" b="1" dirty="0">
                <a:solidFill>
                  <a:srgbClr val="FF0000"/>
                </a:solidFill>
              </a:rPr>
              <a:t> </a:t>
            </a:r>
            <a:r>
              <a:rPr lang="en-US" altLang="zh-TW" sz="5400" b="1" dirty="0">
                <a:solidFill>
                  <a:srgbClr val="FF0000"/>
                </a:solidFill>
              </a:rPr>
              <a:t>class  overrides </a:t>
            </a:r>
          </a:p>
          <a:p>
            <a:r>
              <a:rPr lang="en-US" altLang="zh-TW" sz="5400" b="1" dirty="0" err="1">
                <a:solidFill>
                  <a:srgbClr val="00B050"/>
                </a:solidFill>
              </a:rPr>
              <a:t>onMeasure</a:t>
            </a:r>
            <a:r>
              <a:rPr lang="en-US" altLang="zh-TW" sz="5400" b="1" dirty="0">
                <a:solidFill>
                  <a:srgbClr val="00B050"/>
                </a:solidFill>
              </a:rPr>
              <a:t>() </a:t>
            </a:r>
            <a:r>
              <a:rPr lang="en-US" altLang="zh-TW" sz="5400" b="1" dirty="0">
                <a:solidFill>
                  <a:srgbClr val="FF0000"/>
                </a:solidFill>
              </a:rPr>
              <a:t> method!!​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19A6C97-939C-4E37-8B64-B81EF11C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6457" y="279400"/>
            <a:ext cx="10515600" cy="1325563"/>
          </a:xfrm>
        </p:spPr>
        <p:txBody>
          <a:bodyPr/>
          <a:lstStyle/>
          <a:p>
            <a:r>
              <a:rPr lang="en-US" altLang="zh-TW" dirty="0" err="1"/>
              <a:t>MeasureSpec</a:t>
            </a:r>
            <a:r>
              <a:rPr lang="en-US" altLang="zh-TW" dirty="0"/>
              <a:t> calculated by Parent View</a:t>
            </a:r>
            <a:br>
              <a:rPr lang="en-US" altLang="zh-TW" dirty="0"/>
            </a:br>
            <a:r>
              <a:rPr lang="en-US" altLang="zh-TW" dirty="0"/>
              <a:t>is only a reference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"/>
          <a:stretch/>
        </p:blipFill>
        <p:spPr bwMode="auto">
          <a:xfrm>
            <a:off x="1876457" y="1787683"/>
            <a:ext cx="8207186" cy="100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18"/>
          <p:cNvSpPr/>
          <p:nvPr/>
        </p:nvSpPr>
        <p:spPr>
          <a:xfrm>
            <a:off x="4423023" y="160496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Donut 33"/>
          <p:cNvSpPr/>
          <p:nvPr/>
        </p:nvSpPr>
        <p:spPr>
          <a:xfrm>
            <a:off x="6359028" y="1604963"/>
            <a:ext cx="2076183" cy="564444"/>
          </a:xfrm>
          <a:prstGeom prst="donut">
            <a:avLst>
              <a:gd name="adj" fmla="val 5468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69" y="4512024"/>
            <a:ext cx="5638800" cy="1704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61114" y="5449592"/>
            <a:ext cx="4397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It’s OK to define whatever</a:t>
            </a:r>
            <a:r>
              <a:rPr lang="zh-TW" altLang="en-US" dirty="0"/>
              <a:t> </a:t>
            </a:r>
            <a:r>
              <a:rPr lang="en-US" altLang="zh-TW" dirty="0"/>
              <a:t>width and height you want!! If you did not call this function,</a:t>
            </a:r>
            <a:r>
              <a:rPr lang="zh-TW" altLang="en-US" dirty="0"/>
              <a:t> </a:t>
            </a:r>
            <a:r>
              <a:rPr lang="en-US" altLang="zh-TW" dirty="0"/>
              <a:t>an Exception will be thrown later. 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876457" y="2973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The final width and height is set by calling </a:t>
            </a:r>
            <a:r>
              <a:rPr lang="en-US" altLang="zh-TW" dirty="0" err="1"/>
              <a:t>setMeasuredDimension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10" name="Group 7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</p:txBody>
        </p:sp>
        <p:sp>
          <p:nvSpPr>
            <p:cNvPr id="12" name="Rounded Rectangle 9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0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4" name="Rounded Rectangle 11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5" name="Straight Arrow Connector 12"/>
            <p:cNvCxnSpPr>
              <a:stCxn id="11" idx="4"/>
              <a:endCxn id="12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3"/>
            <p:cNvCxnSpPr>
              <a:stCxn id="12" idx="2"/>
              <a:endCxn id="13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5"/>
            <p:cNvCxnSpPr>
              <a:stCxn id="14" idx="2"/>
              <a:endCxn id="19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4D1837-E3C9-486B-B39A-14C88559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Root View? How is its </a:t>
            </a:r>
            <a:r>
              <a:rPr lang="en-US" altLang="zh-TW" dirty="0" err="1"/>
              <a:t>MeasureSpec</a:t>
            </a:r>
            <a:r>
              <a:rPr lang="en-US" altLang="zh-TW" dirty="0"/>
              <a:t> is measured?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DecorView</a:t>
            </a:r>
            <a:r>
              <a:rPr lang="en-US" altLang="zh-TW" sz="3600" dirty="0"/>
              <a:t>!  </a:t>
            </a:r>
            <a:r>
              <a:rPr lang="en-US" altLang="zh-TW" sz="3600" dirty="0" err="1"/>
              <a:t>performTraversals</a:t>
            </a:r>
            <a:r>
              <a:rPr lang="en-US" altLang="zh-TW" sz="3600" dirty="0"/>
              <a:t>()!!</a:t>
            </a:r>
            <a:endParaRPr lang="zh-TW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2392951"/>
            <a:ext cx="8703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private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0099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performTraversals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 {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   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layout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(),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draw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(canvas);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endParaRPr lang="zh-TW" altLang="en-US" sz="16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26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25732"/>
            <a:ext cx="39624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nut 9"/>
          <p:cNvSpPr/>
          <p:nvPr/>
        </p:nvSpPr>
        <p:spPr>
          <a:xfrm>
            <a:off x="3582552" y="2743200"/>
            <a:ext cx="2411848" cy="869244"/>
          </a:xfrm>
          <a:prstGeom prst="donut">
            <a:avLst>
              <a:gd name="adj" fmla="val 6811"/>
            </a:avLst>
          </a:prstGeom>
          <a:solidFill>
            <a:srgbClr val="FF99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3DB9-BAD7-4C6A-8431-DFA6D34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3" y="371555"/>
            <a:ext cx="10515600" cy="1325563"/>
          </a:xfrm>
        </p:spPr>
        <p:txBody>
          <a:bodyPr/>
          <a:lstStyle/>
          <a:p>
            <a:r>
              <a:rPr lang="en-US" altLang="zh-TW" dirty="0"/>
              <a:t>What is the Root View? How is its </a:t>
            </a:r>
            <a:r>
              <a:rPr lang="en-US" altLang="zh-TW" dirty="0" err="1"/>
              <a:t>MeasureSpec</a:t>
            </a:r>
            <a:r>
              <a:rPr lang="en-US" altLang="zh-TW" dirty="0"/>
              <a:t> is measured?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113" y="18143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MeasureSpec</a:t>
            </a:r>
            <a:r>
              <a:rPr lang="en-US" altLang="zh-TW" sz="3600" dirty="0"/>
              <a:t> of The </a:t>
            </a:r>
            <a:r>
              <a:rPr lang="en-US" altLang="zh-TW" sz="3600" dirty="0" err="1"/>
              <a:t>RootView</a:t>
            </a:r>
            <a:endParaRPr lang="zh-TW" alt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13" y="2675535"/>
            <a:ext cx="6762220" cy="391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2060" y="1377075"/>
            <a:ext cx="1506080" cy="4942760"/>
            <a:chOff x="932320" y="714735"/>
            <a:chExt cx="1731858" cy="55138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</a:t>
              </a:r>
              <a:endParaRPr lang="zh-TW" alt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5" name="Straight Arrow Connector 14"/>
            <p:cNvCxnSpPr>
              <a:stCxn id="11" idx="4"/>
              <a:endCxn id="12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13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9" idx="0"/>
            </p:cNvCxnSpPr>
            <p:nvPr/>
          </p:nvCxnSpPr>
          <p:spPr>
            <a:xfrm flipH="1">
              <a:off x="1802789" y="5074355"/>
              <a:ext cx="3" cy="356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30617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29B3-42D9-4A56-961E-615E8A3F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Outline	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6429" y="2278173"/>
            <a:ext cx="7816023" cy="4046427"/>
          </a:xfrm>
        </p:spPr>
        <p:txBody>
          <a:bodyPr anchor="ctr">
            <a:noAutofit/>
          </a:bodyPr>
          <a:lstStyle/>
          <a:p>
            <a:r>
              <a:rPr lang="en-US" altLang="zh-TW" sz="3200" dirty="0">
                <a:ea typeface="新細明體"/>
              </a:rPr>
              <a:t>Introduction of View</a:t>
            </a:r>
          </a:p>
          <a:p>
            <a:r>
              <a:rPr lang="en-US" altLang="zh-TW" sz="3200" dirty="0">
                <a:ea typeface="新細明體"/>
              </a:rPr>
              <a:t>Scenario of 3 types of custom view</a:t>
            </a:r>
            <a:endParaRPr lang="en-US" altLang="zh-TW" sz="3200" dirty="0">
              <a:ea typeface="新細明體"/>
              <a:cs typeface="Calibri"/>
            </a:endParaRPr>
          </a:p>
          <a:p>
            <a:r>
              <a:rPr lang="en-US" altLang="zh-TW" sz="3200" dirty="0">
                <a:ea typeface="新細明體"/>
              </a:rPr>
              <a:t>Drawing procedure of View</a:t>
            </a:r>
            <a:endParaRPr lang="en-US" altLang="zh-TW" sz="3200" dirty="0">
              <a:ea typeface="新細明體"/>
              <a:cs typeface="Calibri"/>
            </a:endParaRPr>
          </a:p>
          <a:p>
            <a:pPr lvl="2"/>
            <a:r>
              <a:rPr lang="en-US" altLang="zh-TW" sz="3200" dirty="0">
                <a:ea typeface="新細明體"/>
              </a:rPr>
              <a:t> Measure</a:t>
            </a:r>
            <a:endParaRPr lang="en-US" altLang="zh-TW" sz="3200" dirty="0">
              <a:ea typeface="新細明體"/>
              <a:cs typeface="Calibri"/>
            </a:endParaRPr>
          </a:p>
          <a:p>
            <a:pPr lvl="2"/>
            <a:r>
              <a:rPr lang="en-US" altLang="zh-TW" sz="3200" dirty="0">
                <a:ea typeface="新細明體"/>
              </a:rPr>
              <a:t> Layout</a:t>
            </a:r>
            <a:endParaRPr lang="en-US" altLang="zh-TW" sz="3200" dirty="0">
              <a:ea typeface="新細明體"/>
              <a:cs typeface="Calibri"/>
            </a:endParaRPr>
          </a:p>
          <a:p>
            <a:pPr lvl="2"/>
            <a:r>
              <a:rPr lang="en-US" altLang="zh-TW" sz="3200" dirty="0">
                <a:ea typeface="新細明體"/>
              </a:rPr>
              <a:t> Draw</a:t>
            </a:r>
            <a:endParaRPr lang="en-US" altLang="zh-TW" sz="3200" dirty="0">
              <a:ea typeface="新細明體"/>
              <a:cs typeface="Calibri"/>
            </a:endParaRPr>
          </a:p>
          <a:p>
            <a:r>
              <a:rPr lang="en-US" altLang="zh-TW" sz="3200" dirty="0">
                <a:ea typeface="新細明體"/>
              </a:rPr>
              <a:t>Example of Custom </a:t>
            </a:r>
            <a:r>
              <a:rPr lang="en-US" altLang="zh-TW" sz="3200" dirty="0" err="1">
                <a:ea typeface="新細明體"/>
              </a:rPr>
              <a:t>ViewGroup</a:t>
            </a:r>
            <a:r>
              <a:rPr lang="en-US" altLang="zh-TW" sz="3200" dirty="0">
                <a:ea typeface="新細明體"/>
              </a:rPr>
              <a:t>: </a:t>
            </a:r>
            <a:r>
              <a:rPr lang="en-US" altLang="zh-TW" sz="3200" dirty="0" err="1">
                <a:ea typeface="新細明體"/>
              </a:rPr>
              <a:t>FlowLayout</a:t>
            </a:r>
            <a:endParaRPr lang="en-US" altLang="zh-TW" sz="3200" dirty="0" err="1">
              <a:ea typeface="新細明體"/>
              <a:cs typeface="Calibri"/>
            </a:endParaRPr>
          </a:p>
          <a:p>
            <a:endParaRPr lang="zh-TW" altLang="en-US" sz="320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cale Up">
            <a:extLst>
              <a:ext uri="{FF2B5EF4-FFF2-40B4-BE49-F238E27FC236}">
                <a16:creationId xmlns:a16="http://schemas.microsoft.com/office/drawing/2014/main" id="{EF70F3B7-31E9-4E2C-BE80-E64B0A459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36428" y="3230880"/>
            <a:ext cx="5127212" cy="208788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1075E-AAFC-4A4F-9237-4734AC26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Measure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25640" y="2147809"/>
            <a:ext cx="1662452" cy="4097750"/>
            <a:chOff x="25162" y="1605959"/>
            <a:chExt cx="1662452" cy="4097750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Measure()</a:t>
              </a:r>
              <a:endParaRPr lang="zh-TW" altLang="en-US" sz="20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62" y="1605959"/>
              <a:ext cx="1662452" cy="7951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getRoot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MeasureSpec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852314" y="2401089"/>
              <a:ext cx="4074" cy="2674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Children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719064" y="3031360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162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817639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8132038" y="4298380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04966" y="1733217"/>
            <a:ext cx="1587033" cy="6800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7" idx="2"/>
          </p:cNvCxnSpPr>
          <p:nvPr/>
        </p:nvCxnSpPr>
        <p:spPr>
          <a:xfrm>
            <a:off x="9410649" y="2580772"/>
            <a:ext cx="1" cy="442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1"/>
            <a:endCxn id="190" idx="6"/>
          </p:cNvCxnSpPr>
          <p:nvPr/>
        </p:nvCxnSpPr>
        <p:spPr>
          <a:xfrm flipH="1" flipV="1">
            <a:off x="7535336" y="4992229"/>
            <a:ext cx="400140" cy="2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37" idx="3"/>
            <a:endCxn id="61" idx="1"/>
          </p:cNvCxnSpPr>
          <p:nvPr/>
        </p:nvCxnSpPr>
        <p:spPr>
          <a:xfrm>
            <a:off x="10418185" y="2071331"/>
            <a:ext cx="186781" cy="18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  <a:endCxn id="60" idx="0"/>
          </p:cNvCxnSpPr>
          <p:nvPr/>
        </p:nvCxnSpPr>
        <p:spPr>
          <a:xfrm flipH="1">
            <a:off x="9424619" y="3477273"/>
            <a:ext cx="1" cy="8211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33236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4" idx="3"/>
            <a:endCxn id="113" idx="2"/>
          </p:cNvCxnSpPr>
          <p:nvPr/>
        </p:nvCxnSpPr>
        <p:spPr>
          <a:xfrm flipV="1">
            <a:off x="1603023" y="2067561"/>
            <a:ext cx="512237" cy="1556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454737" y="683163"/>
            <a:ext cx="3231890" cy="6707875"/>
          </a:xfrm>
          <a:prstGeom prst="bentConnector3">
            <a:avLst>
              <a:gd name="adj1" fmla="val -117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935476" y="4810096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791705" y="5508903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6027388" y="4989496"/>
            <a:ext cx="30498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330353" y="4989496"/>
            <a:ext cx="285924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55"/>
          <p:cNvSpPr/>
          <p:nvPr/>
        </p:nvSpPr>
        <p:spPr>
          <a:xfrm>
            <a:off x="8403112" y="1561889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58" idx="0"/>
          </p:cNvCxnSpPr>
          <p:nvPr/>
        </p:nvCxnSpPr>
        <p:spPr>
          <a:xfrm flipV="1">
            <a:off x="3573996" y="2067560"/>
            <a:ext cx="4385059" cy="2635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C0F44-069A-4B17-9CF0-6169E8D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51" grpId="0" animBg="1"/>
      <p:bldP spid="57" grpId="0" animBg="1"/>
      <p:bldP spid="58" grpId="0" animBg="1"/>
      <p:bldP spid="60" grpId="0" animBg="1"/>
      <p:bldP spid="61" grpId="0" animBg="1"/>
      <p:bldP spid="113" grpId="0" animBg="1"/>
      <p:bldP spid="190" grpId="0" animBg="1"/>
      <p:bldP spid="101" grpId="0" animBg="1"/>
      <p:bldP spid="83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507" y="160338"/>
            <a:ext cx="10515600" cy="1325563"/>
          </a:xfrm>
        </p:spPr>
        <p:txBody>
          <a:bodyPr/>
          <a:lstStyle/>
          <a:p>
            <a:r>
              <a:rPr lang="en-US" altLang="zh-TW" dirty="0"/>
              <a:t>Now We Know How </a:t>
            </a:r>
            <a:r>
              <a:rPr lang="en-US" altLang="zh-TW" dirty="0" err="1"/>
              <a:t>onMeasure</a:t>
            </a:r>
            <a:r>
              <a:rPr lang="en-US" altLang="zh-TW" dirty="0"/>
              <a:t>() works!!!!!</a:t>
            </a:r>
            <a:endParaRPr lang="zh-TW" altLang="en-US" dirty="0"/>
          </a:p>
        </p:txBody>
      </p:sp>
      <p:sp>
        <p:nvSpPr>
          <p:cNvPr id="5" name="AutoShape 4" descr="data:image/png;base64,iVBORw0KGgoAAAANSUhEUgAAAlgAAAHCCAYAAAAzc7dkAAAWTElEQVR4Xu3WMREAAAgDMerfNCZ+DAI65Bh+5wgQIECAAAECBFKBpWvGCBAgQIAAAQIETmB5Ag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EBg+QECBAgQIECAQCwgsGJQcwQIECBAgAABgeUHCBAgQIAAAQKxgMCKQc0RIECAAAECBASWHyBAgAABAgQIxAICKwY1R4AAAQIECBAQWH6AAAECBAgQIBALCKwY1BwBAgQIECBAQGD5AQIECBAgQIBALCCwYlBzBAgQIECAAAGB5QcIECBAgAABArGAwIpBzREgQIAAAQIEBJYfIECAAAECBAjEAgIrBjVHgAABAgQIEBBYfoAAAQIECBAgEAsIrBjUHAECBAgQIEBAYPkBAgQIECBAgEAsILBiUHMECBAgQIAAAYHlBwgQIECAAAECsYDAikHNESBAgAABAgQElh8gQIAAAQIECMQCAisGNUeAAAECBAgQEFh+gAABAgQIECAQCwisGNQcAQIECBAgQOABA94BwzsBYY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945671" y="1863798"/>
            <a:ext cx="8401962" cy="4159173"/>
          </a:xfrm>
        </p:spPr>
        <p:txBody>
          <a:bodyPr/>
          <a:lstStyle/>
          <a:p>
            <a:r>
              <a:rPr lang="en-US" altLang="zh-TW" dirty="0"/>
              <a:t>Once we have measured the height and width of the Child Views, the next step is to lay the Child Views in </a:t>
            </a:r>
            <a:r>
              <a:rPr lang="en-US" altLang="zh-TW" dirty="0" err="1"/>
              <a:t>ViewGroup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It’s important to remember the flowchart if we wish to create our own Custom </a:t>
            </a:r>
            <a:r>
              <a:rPr lang="en-US" altLang="zh-TW" dirty="0" err="1"/>
              <a:t>ViewGroup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Is Layout() called similar to Measure()?</a:t>
            </a:r>
          </a:p>
        </p:txBody>
      </p:sp>
      <p:grpSp>
        <p:nvGrpSpPr>
          <p:cNvPr id="8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0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2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3" name="Straight Arrow Connector 8"/>
            <p:cNvCxnSpPr>
              <a:stCxn id="9" idx="4"/>
              <a:endCxn id="10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/>
            <p:cNvCxnSpPr>
              <a:stCxn id="10" idx="2"/>
              <a:endCxn id="11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"/>
            <p:cNvCxnSpPr>
              <a:stCxn id="11" idx="2"/>
              <a:endCxn id="12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1"/>
            <p:cNvCxnSpPr>
              <a:stCxn id="12" idx="2"/>
              <a:endCxn id="17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032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2" y="2663593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EF2E-5FF1-450D-8DD8-828B575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Measure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25640" y="2147809"/>
            <a:ext cx="1662452" cy="4097750"/>
            <a:chOff x="25162" y="1605959"/>
            <a:chExt cx="1662452" cy="4097750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Measure()</a:t>
              </a:r>
              <a:endParaRPr lang="zh-TW" altLang="en-US" sz="20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62" y="1605959"/>
              <a:ext cx="1662452" cy="7951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getRoot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MeasureSpec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852314" y="2401089"/>
              <a:ext cx="4074" cy="2674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Children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719064" y="3031360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162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817639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8132038" y="4298380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1846635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7" idx="2"/>
          </p:cNvCxnSpPr>
          <p:nvPr/>
        </p:nvCxnSpPr>
        <p:spPr>
          <a:xfrm>
            <a:off x="9410649" y="2580772"/>
            <a:ext cx="1" cy="442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1"/>
            <a:endCxn id="190" idx="6"/>
          </p:cNvCxnSpPr>
          <p:nvPr/>
        </p:nvCxnSpPr>
        <p:spPr>
          <a:xfrm flipH="1" flipV="1">
            <a:off x="7535336" y="4992229"/>
            <a:ext cx="400140" cy="2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7" idx="3"/>
            <a:endCxn id="61" idx="1"/>
          </p:cNvCxnSpPr>
          <p:nvPr/>
        </p:nvCxnSpPr>
        <p:spPr>
          <a:xfrm flipV="1">
            <a:off x="10418185" y="2069592"/>
            <a:ext cx="261101" cy="17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  <a:endCxn id="60" idx="0"/>
          </p:cNvCxnSpPr>
          <p:nvPr/>
        </p:nvCxnSpPr>
        <p:spPr>
          <a:xfrm flipH="1">
            <a:off x="9424619" y="3477273"/>
            <a:ext cx="1" cy="8211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33236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4" idx="3"/>
            <a:endCxn id="113" idx="2"/>
          </p:cNvCxnSpPr>
          <p:nvPr/>
        </p:nvCxnSpPr>
        <p:spPr>
          <a:xfrm flipV="1">
            <a:off x="1603023" y="2067561"/>
            <a:ext cx="512237" cy="1556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454737" y="683163"/>
            <a:ext cx="3231890" cy="6707875"/>
          </a:xfrm>
          <a:prstGeom prst="bentConnector3">
            <a:avLst>
              <a:gd name="adj1" fmla="val -117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935476" y="4810096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791705" y="5508903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6027388" y="4989496"/>
            <a:ext cx="30498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330353" y="4989496"/>
            <a:ext cx="285924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55"/>
          <p:cNvSpPr/>
          <p:nvPr/>
        </p:nvSpPr>
        <p:spPr>
          <a:xfrm>
            <a:off x="8403112" y="1561889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58" idx="0"/>
          </p:cNvCxnSpPr>
          <p:nvPr/>
        </p:nvCxnSpPr>
        <p:spPr>
          <a:xfrm flipV="1">
            <a:off x="3573996" y="2067560"/>
            <a:ext cx="4385059" cy="2635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C0F44-069A-4B17-9CF0-6169E8D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7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498594" y="213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onMeasure</a:t>
            </a:r>
            <a:r>
              <a:rPr lang="en-US" altLang="zh-TW" dirty="0"/>
              <a:t> in </a:t>
            </a:r>
            <a:r>
              <a:rPr lang="en-US" altLang="zh-TW" dirty="0" err="1"/>
              <a:t>ViewTree</a:t>
            </a:r>
            <a:endParaRPr lang="zh-TW" altLang="en-US" dirty="0"/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660519" y="2628731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98594" y="1269301"/>
            <a:ext cx="7608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onMeasure</a:t>
            </a:r>
            <a:r>
              <a:rPr lang="en-US" altLang="zh-TW" sz="2400" dirty="0"/>
              <a:t> is called from  </a:t>
            </a:r>
            <a:r>
              <a:rPr lang="en-US" altLang="zh-TW" sz="2400" dirty="0" err="1"/>
              <a:t>ViewRoot</a:t>
            </a:r>
            <a:r>
              <a:rPr lang="en-US" altLang="zh-TW" sz="2400" dirty="0"/>
              <a:t>  to Leaf node  recursively. </a:t>
            </a:r>
          </a:p>
          <a:p>
            <a:r>
              <a:rPr lang="en-US" altLang="zh-TW" sz="2400" dirty="0"/>
              <a:t>Every node is a subclass of either View or </a:t>
            </a:r>
            <a:r>
              <a:rPr lang="en-US" altLang="zh-TW" sz="2400" dirty="0" err="1"/>
              <a:t>ViewGroup</a:t>
            </a:r>
            <a:r>
              <a:rPr lang="en-US" altLang="zh-TW" sz="2400" dirty="0"/>
              <a:t>.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718162" y="4294444"/>
            <a:ext cx="7473838" cy="1323439"/>
            <a:chOff x="4339509" y="4535051"/>
            <a:chExt cx="7473838" cy="1323439"/>
          </a:xfrm>
        </p:grpSpPr>
        <p:sp>
          <p:nvSpPr>
            <p:cNvPr id="48" name="Rectangle 6"/>
            <p:cNvSpPr/>
            <p:nvPr/>
          </p:nvSpPr>
          <p:spPr>
            <a:xfrm>
              <a:off x="4339509" y="4735106"/>
              <a:ext cx="7473838" cy="923330"/>
            </a:xfrm>
            <a:prstGeom prst="rect">
              <a:avLst/>
            </a:prstGeom>
            <a:solidFill>
              <a:srgbClr val="FFCC6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5400" b="1" dirty="0">
                  <a:solidFill>
                    <a:srgbClr val="FF0000"/>
                  </a:solidFill>
                </a:rPr>
                <a:t>Composite Pattern</a:t>
              </a:r>
              <a:r>
                <a:rPr lang="en-US" altLang="zh-TW" sz="5400" b="1" dirty="0">
                  <a:solidFill>
                    <a:srgbClr val="C00000"/>
                  </a:solidFill>
                </a:rPr>
                <a:t>​</a:t>
              </a:r>
              <a:endParaRPr lang="zh-TW" alt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825768" y="4535051"/>
              <a:ext cx="1375632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8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!!!!</a:t>
              </a:r>
              <a:endParaRPr lang="zh-TW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7130452" y="2563556"/>
            <a:ext cx="3728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Which Design Pattern is applied here?</a:t>
            </a:r>
            <a:endParaRPr lang="zh-TW" altLang="en-US" sz="3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35F23-3EFF-4595-AFCD-A7A03FA9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38" y="38284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2: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0840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a typeface="宋体"/>
                <a:cs typeface="Calibri"/>
              </a:rPr>
              <a:t>Same as </a:t>
            </a:r>
            <a:r>
              <a:rPr lang="en-US" altLang="zh-CN" sz="3200" dirty="0" err="1">
                <a:ea typeface="宋体"/>
                <a:cs typeface="Calibri"/>
              </a:rPr>
              <a:t>onMeasure</a:t>
            </a:r>
            <a:r>
              <a:rPr lang="en-US" altLang="zh-CN" sz="3200" dirty="0">
                <a:ea typeface="宋体"/>
                <a:cs typeface="Calibri"/>
              </a:rPr>
              <a:t>. This method will be called from root view </a:t>
            </a:r>
            <a:r>
              <a:rPr lang="en-US" altLang="zh-CN" sz="3200" b="1" dirty="0">
                <a:solidFill>
                  <a:srgbClr val="FF0000"/>
                </a:solidFill>
                <a:ea typeface="宋体"/>
                <a:cs typeface="Calibri"/>
              </a:rPr>
              <a:t>recursively!</a:t>
            </a:r>
            <a:r>
              <a:rPr lang="en-US" altLang="zh-CN" sz="3200" dirty="0">
                <a:ea typeface="宋体"/>
                <a:cs typeface="Calibri"/>
              </a:rPr>
              <a:t>(DFS)</a:t>
            </a:r>
            <a:endParaRPr lang="zh-CN" altLang="en-US" sz="3200" dirty="0">
              <a:ea typeface="宋体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1958800" y="2790656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3ACB440-2D97-4858-9462-5F795D1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38" y="38284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Layout() is called in </a:t>
            </a:r>
            <a:r>
              <a:rPr lang="en-US" dirty="0" err="1">
                <a:cs typeface="Calibri Light"/>
              </a:rPr>
              <a:t>performTraversal</a:t>
            </a:r>
            <a:r>
              <a:rPr lang="en-US" dirty="0">
                <a:cs typeface="Calibri Light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889" y="18707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/>
                <a:cs typeface="Calibri"/>
              </a:rPr>
              <a:t>Same as </a:t>
            </a:r>
            <a:r>
              <a:rPr lang="en-US" altLang="zh-CN" dirty="0" err="1">
                <a:ea typeface="宋体"/>
                <a:cs typeface="Calibri"/>
              </a:rPr>
              <a:t>onMeasure</a:t>
            </a:r>
            <a:r>
              <a:rPr lang="en-US" altLang="zh-CN" dirty="0">
                <a:ea typeface="宋体"/>
                <a:cs typeface="Calibri"/>
              </a:rPr>
              <a:t>. This method will be called from root view recursively!(DFS)</a:t>
            </a:r>
            <a:endParaRPr lang="zh-CN" altLang="en-US" dirty="0">
              <a:ea typeface="宋体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8" y="5074354"/>
              <a:ext cx="5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69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50122" y="2683930"/>
            <a:ext cx="100678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private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 err="1">
                <a:solidFill>
                  <a:srgbClr val="0099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performTraversals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 {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mWidth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lp.width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   	</a:t>
            </a:r>
            <a:r>
              <a:rPr lang="en-US" altLang="zh-TW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mHeight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lp.height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layout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mView.getMeasuredWidth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(),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mView.getMeasuredHeight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draw</a:t>
            </a:r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(canvas);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endParaRPr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2730676" y="4920840"/>
            <a:ext cx="8013524" cy="0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26232" y="5237855"/>
            <a:ext cx="6305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layout()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receives 4 parameters, and they represent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left, top, right and bottom coordinate of the view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respectively. All these coordinates are relative to its current Parent View.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06F5C24-406D-4635-BDD6-E1889894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507" y="35010"/>
            <a:ext cx="10515600" cy="1325563"/>
          </a:xfrm>
        </p:spPr>
        <p:txBody>
          <a:bodyPr/>
          <a:lstStyle/>
          <a:p>
            <a:r>
              <a:rPr lang="en-US" altLang="zh-TW" dirty="0"/>
              <a:t>layout(), </a:t>
            </a:r>
            <a:r>
              <a:rPr lang="en-US" altLang="zh-TW" dirty="0" err="1"/>
              <a:t>onLayout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821" y="1939753"/>
            <a:ext cx="7561493" cy="435133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322980" y="729323"/>
            <a:ext cx="27090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首先會用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setFrame</a:t>
            </a:r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來判斷</a:t>
            </a:r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的大小是否發生過變化，以確定有沒有必要對當前的視圖進行重繪，同時還會在這裡把傳遞過來的四個參數分別賦值給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mLeft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mTop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mRight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mBottom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這幾個變數。</a:t>
            </a:r>
            <a:endParaRPr lang="en-US" altLang="zh-TW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接下來會在第</a:t>
            </a:r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行調用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onLayout</a:t>
            </a:r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方法，正如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onMeasure</a:t>
            </a:r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方法中的預設行為一樣，也許你已經迫不及待地想知道</a:t>
            </a:r>
            <a:r>
              <a:rPr lang="en-US" altLang="zh-TW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onLayout</a:t>
            </a:r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中的默認行為是什麼樣的了。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745821" y="1339463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where the child view should lay in the Parent View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2085975" y="3154963"/>
            <a:ext cx="314325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29858" y="4182097"/>
            <a:ext cx="226596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8025BFA-68AE-4744-B093-303082A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8140" y="208970"/>
            <a:ext cx="10515600" cy="1325563"/>
          </a:xfrm>
        </p:spPr>
        <p:txBody>
          <a:bodyPr/>
          <a:lstStyle/>
          <a:p>
            <a:r>
              <a:rPr lang="en-US" altLang="zh-TW" dirty="0" err="1"/>
              <a:t>onLayout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8140" y="1377075"/>
            <a:ext cx="10515600" cy="4351338"/>
          </a:xfrm>
        </p:spPr>
        <p:txBody>
          <a:bodyPr/>
          <a:lstStyle/>
          <a:p>
            <a:r>
              <a:rPr lang="en-US" altLang="zh-TW" dirty="0"/>
              <a:t>Let’s see what are there in </a:t>
            </a:r>
            <a:r>
              <a:rPr lang="en-US" altLang="zh-TW" dirty="0" err="1"/>
              <a:t>onLayout</a:t>
            </a:r>
            <a:r>
              <a:rPr lang="en-US" altLang="zh-TW" dirty="0"/>
              <a:t>() of View!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8692"/>
            <a:chOff x="932320" y="714735"/>
            <a:chExt cx="1731858" cy="55093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5"/>
              <a:ext cx="3" cy="3517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607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09" y="1929878"/>
            <a:ext cx="7219951" cy="19519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59021" y="3952135"/>
            <a:ext cx="6246779" cy="10772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/>
              <a:t>onLayout</a:t>
            </a:r>
            <a:r>
              <a:rPr lang="en-US" altLang="zh-TW" sz="2800" b="1" dirty="0"/>
              <a:t> () method of View class is </a:t>
            </a:r>
            <a:r>
              <a:rPr lang="en-US" altLang="zh-TW" sz="3600" b="1" dirty="0">
                <a:solidFill>
                  <a:srgbClr val="FF0000"/>
                </a:solidFill>
              </a:rPr>
              <a:t>EMPTY!!!!!</a:t>
            </a:r>
            <a:r>
              <a:rPr lang="en-US" altLang="zh-TW" sz="3600" b="1" dirty="0"/>
              <a:t> </a:t>
            </a:r>
            <a:endParaRPr lang="zh-TW" altLang="en-US" sz="2800" b="1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1249967-585C-4CAF-B062-5C7F698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8140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onLayout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1178" y="974072"/>
            <a:ext cx="7262202" cy="102971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/>
              <a:t>onLayout</a:t>
            </a:r>
            <a:r>
              <a:rPr lang="en-US" altLang="zh-TW" sz="2400" dirty="0"/>
              <a:t> () method of View class is </a:t>
            </a:r>
            <a:r>
              <a:rPr lang="en-US" altLang="zh-TW" sz="2400" b="1" dirty="0">
                <a:solidFill>
                  <a:srgbClr val="FF0000"/>
                </a:solidFill>
              </a:rPr>
              <a:t>empty</a:t>
            </a:r>
            <a:r>
              <a:rPr lang="en-US" altLang="zh-TW" sz="2400" dirty="0"/>
              <a:t> because it does not need to lay its children and View does not even have a child view.</a:t>
            </a:r>
            <a:endParaRPr lang="zh-TW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52285"/>
            <a:chOff x="932320" y="714735"/>
            <a:chExt cx="1731858" cy="552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67" y="2043104"/>
            <a:ext cx="6437098" cy="174032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971178" y="3725648"/>
            <a:ext cx="610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</a:t>
            </a:r>
            <a:r>
              <a:rPr lang="en-US" altLang="zh-TW" sz="2400" dirty="0" err="1"/>
              <a:t>onlayout</a:t>
            </a:r>
            <a:r>
              <a:rPr lang="en-US" altLang="zh-TW" sz="2400" dirty="0"/>
              <a:t>() in ViewGroup.java?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070467" y="4946487"/>
            <a:ext cx="756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onLayout</a:t>
            </a:r>
            <a:r>
              <a:rPr lang="en-US" altLang="zh-TW" sz="2400" dirty="0"/>
              <a:t>() method of </a:t>
            </a:r>
            <a:r>
              <a:rPr lang="en-US" altLang="zh-TW" sz="2400" dirty="0" err="1"/>
              <a:t>ViewGroup</a:t>
            </a:r>
            <a:r>
              <a:rPr lang="en-US" altLang="zh-TW" sz="2400" dirty="0"/>
              <a:t> class is </a:t>
            </a:r>
            <a:r>
              <a:rPr lang="en-US" altLang="zh-TW" sz="2400" b="1" dirty="0">
                <a:solidFill>
                  <a:srgbClr val="FF0000"/>
                </a:solidFill>
              </a:rPr>
              <a:t>an abstract class</a:t>
            </a:r>
            <a:r>
              <a:rPr lang="en-US" altLang="zh-TW" sz="2400" dirty="0"/>
              <a:t>., which means We must define our own way to lay children 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12051" b="20207"/>
          <a:stretch/>
        </p:blipFill>
        <p:spPr>
          <a:xfrm>
            <a:off x="2070467" y="4240346"/>
            <a:ext cx="4191000" cy="6000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70467" y="5940851"/>
            <a:ext cx="5675160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</a:rPr>
              <a:t>Let’s take a look at how </a:t>
            </a:r>
            <a:r>
              <a:rPr lang="en-US" altLang="zh-TW" sz="2400" b="1" dirty="0" err="1">
                <a:solidFill>
                  <a:srgbClr val="FFC000"/>
                </a:solidFill>
              </a:rPr>
              <a:t>LinearLayout</a:t>
            </a:r>
            <a:r>
              <a:rPr lang="en-US" altLang="zh-TW" sz="2400" b="1" dirty="0">
                <a:solidFill>
                  <a:srgbClr val="FFC000"/>
                </a:solidFill>
              </a:rPr>
              <a:t> implements its way of layouts</a:t>
            </a:r>
            <a:endParaRPr lang="zh-TW" altLang="en-US" sz="2400" b="1" dirty="0">
              <a:solidFill>
                <a:srgbClr val="FFC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1D585DF-359E-43DD-B45A-CCAC53A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588" y="83605"/>
            <a:ext cx="10410793" cy="66153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onLayout</a:t>
            </a:r>
            <a:r>
              <a:rPr lang="en-US" altLang="zh-TW" dirty="0"/>
              <a:t>() in </a:t>
            </a:r>
            <a:r>
              <a:rPr lang="en-US" altLang="zh-TW" dirty="0" err="1"/>
              <a:t>LinearLayout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53" b="9069"/>
          <a:stretch/>
        </p:blipFill>
        <p:spPr>
          <a:xfrm>
            <a:off x="1389804" y="1136625"/>
            <a:ext cx="4886293" cy="159364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15895" y="6001535"/>
            <a:ext cx="5905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LinearLayout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https://android.googlesource.com/platform/frameworks/base/+/master/core/java/android/widget/LinearLayout.java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743502" y="2989253"/>
            <a:ext cx="4373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大致上分為</a:t>
            </a:r>
            <a:r>
              <a:rPr lang="en-US" altLang="zh-TW" dirty="0"/>
              <a:t>5</a:t>
            </a:r>
            <a:r>
              <a:rPr lang="zh-TW" altLang="en-US" dirty="0"/>
              <a:t>步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計算第一個</a:t>
            </a:r>
            <a:r>
              <a:rPr lang="en-US" altLang="zh-TW" dirty="0"/>
              <a:t>Child</a:t>
            </a:r>
            <a:r>
              <a:rPr lang="zh-TW" altLang="en-US" dirty="0"/>
              <a:t> 開始的</a:t>
            </a:r>
            <a:r>
              <a:rPr lang="en-US" altLang="zh-TW" dirty="0"/>
              <a:t>Top</a:t>
            </a:r>
            <a:r>
              <a:rPr lang="zh-TW" altLang="en-US" dirty="0"/>
              <a:t>座標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Iterate over all child views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通過</a:t>
            </a:r>
            <a:r>
              <a:rPr lang="en-US" altLang="zh-TW" dirty="0"/>
              <a:t>Child View</a:t>
            </a:r>
            <a:r>
              <a:rPr lang="zh-TW" altLang="en-US" dirty="0"/>
              <a:t>的</a:t>
            </a:r>
            <a:r>
              <a:rPr lang="en-US" altLang="zh-TW" dirty="0"/>
              <a:t>measure</a:t>
            </a:r>
            <a:r>
              <a:rPr lang="zh-TW" altLang="en-US" dirty="0"/>
              <a:t>後的寬高，</a:t>
            </a:r>
            <a:r>
              <a:rPr lang="en-US" altLang="zh-TW" dirty="0"/>
              <a:t>margin</a:t>
            </a:r>
            <a:r>
              <a:rPr lang="zh-TW" altLang="en-US" dirty="0"/>
              <a:t>和</a:t>
            </a:r>
            <a:r>
              <a:rPr lang="en-US" altLang="zh-TW" dirty="0"/>
              <a:t>direction</a:t>
            </a:r>
            <a:r>
              <a:rPr lang="zh-TW" altLang="en-US" dirty="0"/>
              <a:t>等</a:t>
            </a:r>
            <a:r>
              <a:rPr lang="en-US" altLang="zh-TW" dirty="0"/>
              <a:t>attribute</a:t>
            </a:r>
            <a:r>
              <a:rPr lang="zh-TW" altLang="en-US" dirty="0"/>
              <a:t>計算每一個</a:t>
            </a:r>
            <a:r>
              <a:rPr lang="en-US" altLang="zh-TW" dirty="0"/>
              <a:t>Child</a:t>
            </a:r>
            <a:r>
              <a:rPr lang="zh-TW" altLang="en-US" dirty="0"/>
              <a:t>相對於的上下左右 座標值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 err="1"/>
              <a:t>childView</a:t>
            </a:r>
            <a:r>
              <a:rPr lang="zh-TW" altLang="en-US" dirty="0"/>
              <a:t>的</a:t>
            </a:r>
            <a:r>
              <a:rPr lang="en-US" altLang="zh-TW" dirty="0"/>
              <a:t>layout()</a:t>
            </a:r>
            <a:r>
              <a:rPr lang="zh-TW" altLang="en-US" dirty="0"/>
              <a:t> 設定他們的座標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zh-TW" altLang="en-US" dirty="0"/>
              <a:t>通過</a:t>
            </a:r>
            <a:r>
              <a:rPr lang="en-US" altLang="zh-TW" dirty="0" err="1"/>
              <a:t>margin,child</a:t>
            </a:r>
            <a:r>
              <a:rPr lang="zh-TW" altLang="en-US" dirty="0"/>
              <a:t>高度累加</a:t>
            </a:r>
            <a:r>
              <a:rPr lang="en-US" altLang="zh-TW" dirty="0"/>
              <a:t>child top</a:t>
            </a:r>
            <a:r>
              <a:rPr lang="zh-TW" altLang="en-US" dirty="0"/>
              <a:t>值</a:t>
            </a:r>
            <a:r>
              <a:rPr lang="en-US" altLang="zh-TW" dirty="0"/>
              <a:t>, </a:t>
            </a:r>
            <a:r>
              <a:rPr lang="zh-TW" altLang="en-US" dirty="0"/>
              <a:t>使其成為下一個</a:t>
            </a:r>
            <a:r>
              <a:rPr lang="en-US" altLang="zh-TW" dirty="0"/>
              <a:t>View</a:t>
            </a:r>
            <a:r>
              <a:rPr lang="zh-TW" altLang="en-US" dirty="0"/>
              <a:t>的起始座標</a:t>
            </a: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grpSp>
        <p:nvGrpSpPr>
          <p:cNvPr id="25" name="Group 3"/>
          <p:cNvGrpSpPr/>
          <p:nvPr/>
        </p:nvGrpSpPr>
        <p:grpSpPr>
          <a:xfrm>
            <a:off x="82060" y="1504950"/>
            <a:ext cx="1307744" cy="4824410"/>
            <a:chOff x="932320" y="714735"/>
            <a:chExt cx="1731858" cy="5524483"/>
          </a:xfrm>
        </p:grpSpPr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27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29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30" name="Straight Arrow Connector 8"/>
            <p:cNvCxnSpPr>
              <a:stCxn id="26" idx="4"/>
              <a:endCxn id="27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9"/>
            <p:cNvCxnSpPr>
              <a:stCxn id="27" idx="2"/>
              <a:endCxn id="28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"/>
            <p:cNvCxnSpPr>
              <a:stCxn id="28" idx="2"/>
              <a:endCxn id="29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1"/>
            <p:cNvCxnSpPr>
              <a:stCxn id="29" idx="2"/>
              <a:endCxn id="34" idx="0"/>
            </p:cNvCxnSpPr>
            <p:nvPr/>
          </p:nvCxnSpPr>
          <p:spPr>
            <a:xfrm flipH="1">
              <a:off x="1802789" y="5074354"/>
              <a:ext cx="3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41243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4"/>
          <a:srcRect r="4033"/>
          <a:stretch/>
        </p:blipFill>
        <p:spPr>
          <a:xfrm>
            <a:off x="6406708" y="869043"/>
            <a:ext cx="5680806" cy="566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直線接點 38"/>
          <p:cNvCxnSpPr/>
          <p:nvPr/>
        </p:nvCxnSpPr>
        <p:spPr>
          <a:xfrm>
            <a:off x="6972300" y="6329360"/>
            <a:ext cx="29051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36C39-D2F1-4C03-A43F-9DA8FD28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5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/>
              <a:t>Introduction of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5" y="2171801"/>
            <a:ext cx="5904411" cy="1996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/>
              </a:rPr>
              <a:t>  View : a </a:t>
            </a:r>
            <a:r>
              <a:rPr lang="en-US" altLang="zh-TW" sz="2800" b="1" dirty="0">
                <a:solidFill>
                  <a:srgbClr val="FF0000"/>
                </a:solidFill>
                <a:ea typeface="新細明體"/>
              </a:rPr>
              <a:t>rectangular area</a:t>
            </a:r>
            <a:r>
              <a:rPr lang="en-US" altLang="zh-TW" sz="2800" dirty="0">
                <a:ea typeface="新細明體"/>
              </a:rPr>
              <a:t> on the screen and, responsible for </a:t>
            </a:r>
            <a:r>
              <a:rPr lang="en-US" altLang="zh-TW" sz="2800" b="1" dirty="0">
                <a:solidFill>
                  <a:srgbClr val="FF0000"/>
                </a:solidFill>
                <a:ea typeface="新細明體"/>
              </a:rPr>
              <a:t>drawing and event handling</a:t>
            </a:r>
            <a:r>
              <a:rPr lang="en-US" altLang="zh-TW" sz="2800" dirty="0">
                <a:ea typeface="新細明體"/>
              </a:rPr>
              <a:t>. </a:t>
            </a:r>
            <a:endParaRPr lang="en-US" altLang="zh-TW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新細明體"/>
              </a:rPr>
              <a:t>  View is the </a:t>
            </a:r>
            <a:r>
              <a:rPr lang="en-US" altLang="zh-TW" sz="2800" b="1" dirty="0">
                <a:solidFill>
                  <a:srgbClr val="FF0000"/>
                </a:solidFill>
                <a:ea typeface="新細明體"/>
              </a:rPr>
              <a:t>base</a:t>
            </a:r>
            <a:r>
              <a:rPr lang="en-US" altLang="zh-TW" sz="2800" dirty="0">
                <a:solidFill>
                  <a:srgbClr val="FF0000"/>
                </a:solidFill>
                <a:ea typeface="新細明體"/>
              </a:rPr>
              <a:t> class </a:t>
            </a:r>
            <a:r>
              <a:rPr lang="en-US" altLang="zh-TW" sz="2800" dirty="0">
                <a:ea typeface="新細明體"/>
              </a:rPr>
              <a:t>for </a:t>
            </a:r>
            <a:r>
              <a:rPr lang="en-US" altLang="zh-TW" sz="2800" i="1" dirty="0">
                <a:ea typeface="新細明體"/>
              </a:rPr>
              <a:t>widgets </a:t>
            </a:r>
            <a:r>
              <a:rPr lang="en-US" altLang="zh-TW" sz="2800" dirty="0">
                <a:ea typeface="新細明體"/>
              </a:rPr>
              <a:t>(</a:t>
            </a:r>
            <a:r>
              <a:rPr lang="en-US" altLang="zh-TW" sz="2800" dirty="0" err="1">
                <a:ea typeface="新細明體"/>
              </a:rPr>
              <a:t>ImageView</a:t>
            </a:r>
            <a:r>
              <a:rPr lang="en-US" altLang="zh-TW" sz="2800" dirty="0">
                <a:ea typeface="新細明體"/>
              </a:rPr>
              <a:t>, Buttons, </a:t>
            </a:r>
            <a:r>
              <a:rPr lang="en-US" altLang="zh-TW" sz="2800" dirty="0" err="1">
                <a:ea typeface="新細明體"/>
              </a:rPr>
              <a:t>EditText</a:t>
            </a:r>
            <a:r>
              <a:rPr lang="en-US" altLang="zh-TW" sz="2800" dirty="0">
                <a:ea typeface="新細明體"/>
              </a:rPr>
              <a:t>).</a:t>
            </a:r>
            <a:endParaRPr lang="en-US" altLang="zh-TW" sz="2800" dirty="0">
              <a:ea typeface="新細明體"/>
              <a:cs typeface="Calibri"/>
            </a:endParaRPr>
          </a:p>
        </p:txBody>
      </p:sp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82407-BFD5-4F9B-A422-FFDF3B179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92" r="-2" b="6147"/>
          <a:stretch/>
        </p:blipFill>
        <p:spPr>
          <a:xfrm>
            <a:off x="6797676" y="157806"/>
            <a:ext cx="5122977" cy="6290394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597" y="4208233"/>
            <a:ext cx="6370315" cy="2323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altLang="zh-TW" sz="2800" dirty="0" err="1">
                <a:latin typeface="Calibri"/>
                <a:ea typeface="Malgun Gothic"/>
                <a:cs typeface="Calibri"/>
              </a:rPr>
              <a:t>ViewGroup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: 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subclass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 of view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, a special view that can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contain other views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 (called children.) </a:t>
            </a:r>
            <a:endParaRPr lang="en-US" altLang="zh-TW" sz="2800" dirty="0">
              <a:latin typeface="Calibri"/>
              <a:ea typeface="Malgun Gothic" panose="020B0503020000020004" pitchFamily="34" charset="-127"/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altLang="zh-TW" sz="2800" dirty="0" err="1">
                <a:latin typeface="Calibri"/>
                <a:ea typeface="Malgun Gothic"/>
                <a:cs typeface="Calibri"/>
              </a:rPr>
              <a:t>ViewGroup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 is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base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Malgun Gothic"/>
                <a:cs typeface="Calibri"/>
              </a:rPr>
              <a:t>class</a:t>
            </a:r>
            <a:r>
              <a:rPr lang="en-US" altLang="zh-TW" sz="2800" dirty="0">
                <a:latin typeface="Calibri"/>
                <a:ea typeface="Malgun Gothic"/>
                <a:cs typeface="Calibri"/>
              </a:rPr>
              <a:t> for layouts and views containers.</a:t>
            </a:r>
            <a:endParaRPr lang="zh-TW" altLang="en-US" sz="2800" dirty="0">
              <a:latin typeface="Calibri"/>
              <a:ea typeface="Malgun Gothic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221773-BC1E-4363-89FA-65861540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7153275" y="2600325"/>
            <a:ext cx="4629150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r="7068"/>
          <a:stretch/>
        </p:blipFill>
        <p:spPr>
          <a:xfrm>
            <a:off x="130383" y="176212"/>
            <a:ext cx="5346492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3" y="3090863"/>
            <a:ext cx="729615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35" y="1697832"/>
            <a:ext cx="6637665" cy="155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橢圓 16"/>
          <p:cNvSpPr/>
          <p:nvPr/>
        </p:nvSpPr>
        <p:spPr>
          <a:xfrm>
            <a:off x="276225" y="1809750"/>
            <a:ext cx="4200525" cy="676275"/>
          </a:xfrm>
          <a:prstGeom prst="ellipse">
            <a:avLst/>
          </a:prstGeom>
          <a:noFill/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0" y="4438652"/>
            <a:ext cx="7305675" cy="2428873"/>
          </a:xfrm>
          <a:prstGeom prst="ellipse">
            <a:avLst/>
          </a:prstGeom>
          <a:noFill/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3443290" y="233363"/>
            <a:ext cx="3605211" cy="738187"/>
            <a:chOff x="3086101" y="176212"/>
            <a:chExt cx="2414784" cy="527000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3086101" y="499212"/>
              <a:ext cx="1196228" cy="85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/>
            <p:cNvSpPr/>
            <p:nvPr/>
          </p:nvSpPr>
          <p:spPr>
            <a:xfrm>
              <a:off x="4282329" y="176212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step:</a:t>
              </a:r>
            </a:p>
            <a:p>
              <a:pPr algn="ctr"/>
              <a:r>
                <a:rPr lang="en-US" altLang="zh-TW" dirty="0"/>
                <a:t>Iterate over Child Views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239382" y="3421858"/>
            <a:ext cx="1819274" cy="1372494"/>
            <a:chOff x="1714847" y="-1068187"/>
            <a:chExt cx="1218556" cy="979839"/>
          </a:xfrm>
        </p:grpSpPr>
        <p:cxnSp>
          <p:nvCxnSpPr>
            <p:cNvPr id="33" name="直線單箭頭接點 32"/>
            <p:cNvCxnSpPr>
              <a:stCxn id="34" idx="2"/>
              <a:endCxn id="19" idx="7"/>
            </p:cNvCxnSpPr>
            <p:nvPr/>
          </p:nvCxnSpPr>
          <p:spPr>
            <a:xfrm>
              <a:off x="2324125" y="-541187"/>
              <a:ext cx="58116" cy="45283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1714847" y="-1068187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baseline="30000" dirty="0"/>
                <a:t>th</a:t>
              </a:r>
              <a:r>
                <a:rPr lang="en-US" altLang="zh-TW" dirty="0"/>
                <a:t> step:</a:t>
              </a:r>
            </a:p>
            <a:p>
              <a:pPr algn="ctr"/>
              <a:r>
                <a:rPr lang="en-US" altLang="zh-TW" dirty="0"/>
                <a:t>Compute coordinates</a:t>
              </a:r>
              <a:endParaRPr lang="zh-TW" altLang="en-US" dirty="0"/>
            </a:p>
          </p:txBody>
        </p:sp>
      </p:grpSp>
      <p:cxnSp>
        <p:nvCxnSpPr>
          <p:cNvPr id="39" name="直線單箭頭接點 38"/>
          <p:cNvCxnSpPr>
            <a:stCxn id="34" idx="1"/>
            <a:endCxn id="17" idx="4"/>
          </p:cNvCxnSpPr>
          <p:nvPr/>
        </p:nvCxnSpPr>
        <p:spPr>
          <a:xfrm flipH="1" flipV="1">
            <a:off x="2376488" y="2486025"/>
            <a:ext cx="2862894" cy="13049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6617354" y="608412"/>
            <a:ext cx="3384158" cy="1982389"/>
            <a:chOff x="2053261" y="-1794088"/>
            <a:chExt cx="2266722" cy="1415249"/>
          </a:xfrm>
        </p:grpSpPr>
        <p:cxnSp>
          <p:nvCxnSpPr>
            <p:cNvPr id="44" name="直線單箭頭接點 43"/>
            <p:cNvCxnSpPr>
              <a:stCxn id="45" idx="1"/>
            </p:cNvCxnSpPr>
            <p:nvPr/>
          </p:nvCxnSpPr>
          <p:spPr>
            <a:xfrm flipH="1">
              <a:off x="2053261" y="-1530588"/>
              <a:ext cx="1048166" cy="11517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角矩形 44"/>
            <p:cNvSpPr/>
            <p:nvPr/>
          </p:nvSpPr>
          <p:spPr>
            <a:xfrm>
              <a:off x="3101427" y="-1794088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r>
                <a:rPr lang="en-US" altLang="zh-TW" baseline="30000" dirty="0"/>
                <a:t>th</a:t>
              </a:r>
              <a:r>
                <a:rPr lang="en-US" altLang="zh-TW" dirty="0"/>
                <a:t>  step: set child view coordinate</a:t>
              </a:r>
            </a:p>
          </p:txBody>
        </p: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172" y="4948238"/>
            <a:ext cx="4871148" cy="638177"/>
          </a:xfrm>
          <a:prstGeom prst="rect">
            <a:avLst/>
          </a:prstGeom>
          <a:ln w="38100">
            <a:solidFill>
              <a:schemeClr val="bg1">
                <a:alpha val="34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"/>
          </a:effectLst>
        </p:spPr>
      </p:pic>
      <p:cxnSp>
        <p:nvCxnSpPr>
          <p:cNvPr id="59" name="直線單箭頭接點 58"/>
          <p:cNvCxnSpPr>
            <a:endCxn id="49" idx="0"/>
          </p:cNvCxnSpPr>
          <p:nvPr/>
        </p:nvCxnSpPr>
        <p:spPr>
          <a:xfrm>
            <a:off x="9801217" y="2712244"/>
            <a:ext cx="72529" cy="2235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6500164" y="2888459"/>
            <a:ext cx="3168556" cy="1715094"/>
            <a:chOff x="3525089" y="-435363"/>
            <a:chExt cx="2122311" cy="1224425"/>
          </a:xfrm>
        </p:grpSpPr>
        <p:cxnSp>
          <p:nvCxnSpPr>
            <p:cNvPr id="36" name="直線單箭頭接點 35"/>
            <p:cNvCxnSpPr>
              <a:stCxn id="37" idx="2"/>
            </p:cNvCxnSpPr>
            <p:nvPr/>
          </p:nvCxnSpPr>
          <p:spPr>
            <a:xfrm flipH="1" flipV="1">
              <a:off x="3525089" y="-435363"/>
              <a:ext cx="1513034" cy="122442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角矩形 36"/>
            <p:cNvSpPr/>
            <p:nvPr/>
          </p:nvSpPr>
          <p:spPr>
            <a:xfrm>
              <a:off x="4428844" y="262062"/>
              <a:ext cx="1218556" cy="527000"/>
            </a:xfrm>
            <a:prstGeom prst="roundRect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r>
                <a:rPr lang="en-US" altLang="zh-TW" baseline="30000" dirty="0"/>
                <a:t>th</a:t>
              </a:r>
              <a:r>
                <a:rPr lang="en-US" altLang="zh-TW" dirty="0"/>
                <a:t>  step: update child top</a:t>
              </a:r>
            </a:p>
          </p:txBody>
        </p:sp>
      </p:grpSp>
      <p:cxnSp>
        <p:nvCxnSpPr>
          <p:cNvPr id="75" name="直線接點 74"/>
          <p:cNvCxnSpPr/>
          <p:nvPr/>
        </p:nvCxnSpPr>
        <p:spPr>
          <a:xfrm>
            <a:off x="5857875" y="2700337"/>
            <a:ext cx="6334125" cy="2381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EDCAA-1581-4587-B64F-67BE5C49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layout()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onLayout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stCxn id="20" idx="3"/>
            <a:endCxn id="113" idx="2"/>
          </p:cNvCxnSpPr>
          <p:nvPr/>
        </p:nvCxnSpPr>
        <p:spPr>
          <a:xfrm flipV="1">
            <a:off x="1523997" y="206756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9C315-0FB2-446F-B68F-6EDCAC2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51" grpId="0" animBg="1"/>
      <p:bldP spid="57" grpId="0" animBg="1"/>
      <p:bldP spid="58" grpId="0" animBg="1"/>
      <p:bldP spid="56" grpId="0" animBg="1"/>
      <p:bldP spid="60" grpId="0" animBg="1"/>
      <p:bldP spid="61" grpId="0" animBg="1"/>
      <p:bldP spid="113" grpId="0" animBg="1"/>
      <p:bldP spid="190" grpId="0" animBg="1"/>
      <p:bldP spid="101" grpId="0" animBg="1"/>
      <p:bldP spid="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7775" y="3646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Now, we know How layout of a </a:t>
            </a:r>
            <a:r>
              <a:rPr lang="en-US" altLang="zh-TW" sz="3600" dirty="0" err="1"/>
              <a:t>ViewGroup</a:t>
            </a:r>
            <a:r>
              <a:rPr lang="en-US" altLang="zh-TW" sz="3600" dirty="0"/>
              <a:t> works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7262" y="1690219"/>
            <a:ext cx="9586537" cy="4486744"/>
          </a:xfrm>
        </p:spPr>
        <p:txBody>
          <a:bodyPr/>
          <a:lstStyle/>
          <a:p>
            <a:r>
              <a:rPr lang="en-US" altLang="zh-TW" dirty="0"/>
              <a:t>Set in a certain place, (</a:t>
            </a:r>
            <a:r>
              <a:rPr lang="en-US" altLang="zh-TW" dirty="0" err="1"/>
              <a:t>r,l,b,t</a:t>
            </a:r>
            <a:r>
              <a:rPr lang="en-US" altLang="zh-TW" dirty="0"/>
              <a:t>), given by </a:t>
            </a:r>
            <a:r>
              <a:rPr lang="en-US" altLang="zh-TW" dirty="0" err="1"/>
              <a:t>ParentViewGroup</a:t>
            </a:r>
            <a:endParaRPr lang="en-US" altLang="zh-TW" dirty="0"/>
          </a:p>
          <a:p>
            <a:r>
              <a:rPr lang="en-US" altLang="zh-TW" dirty="0"/>
              <a:t>Given measured height and width of each Child views,</a:t>
            </a:r>
          </a:p>
          <a:p>
            <a:pPr marL="0" indent="0">
              <a:buNone/>
            </a:pPr>
            <a:r>
              <a:rPr lang="en-US" altLang="zh-TW" dirty="0"/>
              <a:t>We can </a:t>
            </a:r>
            <a:r>
              <a:rPr lang="en-US" altLang="zh-TW" u="sng" dirty="0">
                <a:solidFill>
                  <a:srgbClr val="FF0000"/>
                </a:solidFill>
              </a:rPr>
              <a:t>Compute (</a:t>
            </a:r>
            <a:r>
              <a:rPr lang="en-US" altLang="zh-TW" u="sng" dirty="0" err="1">
                <a:solidFill>
                  <a:srgbClr val="FF0000"/>
                </a:solidFill>
              </a:rPr>
              <a:t>r,l,b,t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for every Child Views</a:t>
            </a:r>
          </a:p>
          <a:p>
            <a:r>
              <a:rPr lang="en-US" altLang="zh-TW" dirty="0"/>
              <a:t>Once we have laid child views, the next step is to draw views </a:t>
            </a:r>
          </a:p>
          <a:p>
            <a:pPr marL="0" indent="0">
              <a:buNone/>
            </a:pPr>
            <a:r>
              <a:rPr lang="en-US" altLang="zh-TW" dirty="0"/>
              <a:t>inside the rectangular area bounded by (</a:t>
            </a:r>
            <a:r>
              <a:rPr lang="en-US" altLang="zh-TW" dirty="0" err="1"/>
              <a:t>r,l,b,t</a:t>
            </a:r>
            <a:r>
              <a:rPr lang="en-US" altLang="zh-TW" dirty="0"/>
              <a:t>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7" y="3747744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2600325" y="5116913"/>
            <a:ext cx="6934200" cy="4801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b="1" dirty="0">
                <a:solidFill>
                  <a:srgbClr val="FF0000"/>
                </a:solidFill>
              </a:rPr>
              <a:t>YES! </a:t>
            </a:r>
            <a:r>
              <a:rPr lang="en-US" altLang="zh-TW" sz="2800" b="1" dirty="0" err="1">
                <a:solidFill>
                  <a:srgbClr val="FF0000"/>
                </a:solidFill>
              </a:rPr>
              <a:t>onDraw</a:t>
            </a:r>
            <a:r>
              <a:rPr lang="en-US" altLang="zh-TW" sz="2800" b="1" dirty="0">
                <a:solidFill>
                  <a:srgbClr val="FF0000"/>
                </a:solidFill>
              </a:rPr>
              <a:t> is also executed in a same way.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8569ABC-CBF1-421D-A6AD-918574E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0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13F-9947-4BFC-84F7-E32EE33C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3: Draw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3CC-D90B-4E1D-ADB3-B054F1E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5" y="2367695"/>
            <a:ext cx="10515600" cy="9007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/>
                <a:cs typeface="Calibri"/>
              </a:rPr>
              <a:t>Same as </a:t>
            </a:r>
            <a:r>
              <a:rPr lang="en-US" altLang="zh-CN" dirty="0" err="1">
                <a:ea typeface="宋体"/>
                <a:cs typeface="Calibri"/>
              </a:rPr>
              <a:t>onMeasure</a:t>
            </a:r>
            <a:r>
              <a:rPr lang="en-US" altLang="zh-CN" dirty="0">
                <a:ea typeface="宋体"/>
                <a:cs typeface="Calibri"/>
              </a:rPr>
              <a:t> and </a:t>
            </a:r>
            <a:r>
              <a:rPr lang="en-US" altLang="zh-CN" dirty="0" err="1">
                <a:ea typeface="宋体"/>
                <a:cs typeface="Calibri"/>
              </a:rPr>
              <a:t>onLayout</a:t>
            </a:r>
            <a:r>
              <a:rPr lang="en-US" altLang="zh-CN" dirty="0">
                <a:ea typeface="宋体"/>
                <a:cs typeface="Calibri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ea typeface="宋体"/>
                <a:cs typeface="Calibri"/>
              </a:rPr>
              <a:t>This method will be called from root view </a:t>
            </a:r>
            <a:r>
              <a:rPr lang="en-US" altLang="zh-CN" b="1" dirty="0">
                <a:solidFill>
                  <a:srgbClr val="FF0000"/>
                </a:solidFill>
                <a:ea typeface="宋体"/>
                <a:cs typeface="Calibri"/>
              </a:rPr>
              <a:t>recursively!</a:t>
            </a:r>
            <a:r>
              <a:rPr lang="en-US" altLang="zh-CN" dirty="0">
                <a:ea typeface="宋体"/>
                <a:cs typeface="Calibri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/>
        </p:blipFill>
        <p:spPr bwMode="auto">
          <a:xfrm>
            <a:off x="2035000" y="3217826"/>
            <a:ext cx="6079242" cy="31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743075" y="1162609"/>
            <a:ext cx="98298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ea typeface="宋体"/>
                <a:cs typeface="Calibri"/>
              </a:rPr>
              <a:t>Measure() measures the height and width of a view, Layout() sets a view in a certain place on the  screen, while </a:t>
            </a:r>
            <a:r>
              <a:rPr lang="en-US" altLang="zh-CN" sz="2800" b="1" dirty="0" err="1">
                <a:solidFill>
                  <a:srgbClr val="FF0000"/>
                </a:solidFill>
                <a:ea typeface="宋体"/>
                <a:cs typeface="Calibri"/>
              </a:rPr>
              <a:t>onDraw</a:t>
            </a:r>
            <a:r>
              <a:rPr lang="en-US" altLang="zh-CN" sz="2800" b="1" dirty="0">
                <a:solidFill>
                  <a:srgbClr val="FF0000"/>
                </a:solidFill>
                <a:ea typeface="宋体"/>
                <a:cs typeface="Calibri"/>
              </a:rPr>
              <a:t>()</a:t>
            </a:r>
            <a:r>
              <a:rPr lang="en-US" altLang="zh-CN" sz="2800" dirty="0">
                <a:solidFill>
                  <a:prstClr val="black"/>
                </a:solidFill>
                <a:ea typeface="宋体"/>
                <a:cs typeface="Calibri"/>
              </a:rPr>
              <a:t> is the real place where the </a:t>
            </a:r>
            <a:r>
              <a:rPr lang="en-US" altLang="zh-CN" sz="2800" dirty="0">
                <a:solidFill>
                  <a:srgbClr val="FF0000"/>
                </a:solidFill>
                <a:ea typeface="宋体"/>
                <a:cs typeface="Calibri"/>
              </a:rPr>
              <a:t>content of a view is </a:t>
            </a:r>
            <a:r>
              <a:rPr lang="en-US" altLang="zh-CN" sz="2800" b="1" dirty="0" err="1">
                <a:solidFill>
                  <a:srgbClr val="FF0000"/>
                </a:solidFill>
                <a:ea typeface="宋体"/>
                <a:cs typeface="Calibri"/>
              </a:rPr>
              <a:t>drawed</a:t>
            </a:r>
            <a:r>
              <a:rPr lang="en-US" altLang="zh-CN" sz="2800" b="1" dirty="0">
                <a:solidFill>
                  <a:srgbClr val="FF0000"/>
                </a:solidFill>
                <a:ea typeface="宋体"/>
                <a:cs typeface="Calibri"/>
              </a:rPr>
              <a:t> on the screen</a:t>
            </a:r>
            <a:endParaRPr lang="zh-CN" altLang="en-US" sz="2800" b="1" dirty="0">
              <a:solidFill>
                <a:srgbClr val="FF0000"/>
              </a:solidFill>
              <a:ea typeface="宋体"/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07D8AB-BF33-4B2E-91F5-2718A96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Root View? How is its </a:t>
            </a:r>
            <a:r>
              <a:rPr lang="en-US" altLang="zh-TW" dirty="0" err="1"/>
              <a:t>MeasureSpec</a:t>
            </a:r>
            <a:r>
              <a:rPr lang="en-US" altLang="zh-TW" dirty="0"/>
              <a:t> is measured?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DecorView</a:t>
            </a:r>
            <a:r>
              <a:rPr lang="en-US" altLang="zh-TW" sz="3600" dirty="0"/>
              <a:t>!  </a:t>
            </a:r>
            <a:r>
              <a:rPr lang="en-US" altLang="zh-TW" sz="3600" dirty="0" err="1"/>
              <a:t>performTraversals</a:t>
            </a:r>
            <a:r>
              <a:rPr lang="en-US" altLang="zh-TW" sz="3600" dirty="0"/>
              <a:t>()!!</a:t>
            </a:r>
            <a:endParaRPr lang="zh-TW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2392951"/>
            <a:ext cx="8703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private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0099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performTraversals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 {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   	</a:t>
            </a:r>
            <a:r>
              <a:rPr lang="en-US" altLang="zh-TW" sz="1600" b="1" dirty="0" err="1">
                <a:solidFill>
                  <a:srgbClr val="000088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getRootMeasureSpec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lp.height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childWidthMeasureSpec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childHeightMeasureSpec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layout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>
                <a:solidFill>
                  <a:srgbClr val="00666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mView.getMeasuredWidth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(),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mView.getMeasuredHeight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n-US" altLang="zh-TW" sz="1600" b="1" dirty="0" err="1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mView.</a:t>
            </a:r>
            <a:r>
              <a:rPr lang="en-US" altLang="zh-TW" sz="1600" b="1" dirty="0" err="1">
                <a:solidFill>
                  <a:schemeClr val="accent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draw</a:t>
            </a:r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(canvas);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...... </a:t>
            </a:r>
          </a:p>
          <a:p>
            <a:r>
              <a:rPr lang="en-US" altLang="zh-TW" sz="1600" b="1" dirty="0">
                <a:solidFill>
                  <a:srgbClr val="4F4F4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endParaRPr lang="zh-TW" altLang="en-US" sz="16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26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25732"/>
            <a:ext cx="39624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3DB9-BAD7-4C6A-8431-DFA6D34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6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Steps of drawing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346324"/>
            <a:ext cx="6723993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1. Draw the background : </a:t>
            </a:r>
            <a:r>
              <a:rPr lang="en-US" altLang="zh-TW" sz="2400" dirty="0" err="1"/>
              <a:t>drawBackGround</a:t>
            </a:r>
            <a:r>
              <a:rPr lang="en-US" altLang="zh-TW" sz="2400" dirty="0"/>
              <a:t>()</a:t>
            </a:r>
          </a:p>
          <a:p>
            <a:r>
              <a:rPr lang="en-US" altLang="zh-TW" sz="2400" strike="sngStrike" dirty="0"/>
              <a:t> 2. If necessary, save the canvas' layers to prepare for fading </a:t>
            </a:r>
          </a:p>
          <a:p>
            <a:r>
              <a:rPr lang="en-US" altLang="zh-TW" sz="2400" dirty="0"/>
              <a:t> 3. Draw view's content : </a:t>
            </a:r>
            <a:r>
              <a:rPr lang="en-US" altLang="zh-TW" b="1" i="1" dirty="0" err="1">
                <a:solidFill>
                  <a:srgbClr val="FF0000"/>
                </a:solidFill>
              </a:rPr>
              <a:t>onDraw</a:t>
            </a:r>
            <a:r>
              <a:rPr lang="en-US" altLang="zh-TW" b="1" i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sz="2400" dirty="0"/>
              <a:t> 4. Draw children : </a:t>
            </a:r>
            <a:r>
              <a:rPr lang="en-US" altLang="zh-TW" b="1" i="1" dirty="0" err="1">
                <a:solidFill>
                  <a:srgbClr val="FF0000"/>
                </a:solidFill>
              </a:rPr>
              <a:t>dispatchDraw</a:t>
            </a:r>
            <a:r>
              <a:rPr lang="en-US" altLang="zh-TW" b="1" i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sz="2400" strike="sngStrike" dirty="0"/>
              <a:t> 5. If necessary, draw the fading edges and restore layers </a:t>
            </a:r>
          </a:p>
          <a:p>
            <a:r>
              <a:rPr lang="en-US" altLang="zh-TW" sz="2400" dirty="0"/>
              <a:t> 6. Draw decorations (scrollbars for instance)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537" y="1325563"/>
            <a:ext cx="1029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ViewGroup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does not </a:t>
            </a:r>
            <a:r>
              <a:rPr lang="en-US" altLang="zh-TW" sz="2000" dirty="0"/>
              <a:t>override draw(),</a:t>
            </a:r>
          </a:p>
          <a:p>
            <a:r>
              <a:rPr lang="en-US" altLang="zh-TW" sz="2000" dirty="0"/>
              <a:t>let’s take a look how View class implements this method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29381"/>
            <a:ext cx="5534025" cy="64389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324ABB-0A48-4B36-87AD-2D7C2056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7518" y="1319156"/>
            <a:ext cx="7086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</a:t>
            </a:r>
            <a:r>
              <a:rPr lang="en-US" altLang="zh-TW" dirty="0">
                <a:solidFill>
                  <a:srgbClr val="0000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</a:t>
            </a:r>
            <a:r>
              <a:rPr lang="en-US" altLang="zh-TW" dirty="0" err="1">
                <a:solidFill>
                  <a:srgbClr val="009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drawBackground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(Canvas canvas) {</a:t>
            </a:r>
          </a:p>
          <a:p>
            <a:pPr lvl="1"/>
            <a:r>
              <a:rPr lang="en-US" altLang="zh-TW" sz="1600" dirty="0">
                <a:solidFill>
                  <a:srgbClr val="4F4F4F"/>
                </a:solidFill>
                <a:latin typeface="Source Code Pro"/>
              </a:rPr>
              <a:t> </a:t>
            </a:r>
            <a:r>
              <a:rPr lang="en-US" altLang="zh-TW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</a:t>
            </a:r>
            <a:r>
              <a:rPr lang="en-US" altLang="zh-TW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TW" altLang="en-US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中透過</a:t>
            </a:r>
            <a:r>
              <a:rPr lang="en-US" altLang="zh-TW" sz="1600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android:background</a:t>
            </a:r>
            <a:r>
              <a:rPr lang="zh-TW" altLang="en-US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設定的</a:t>
            </a:r>
            <a:r>
              <a:rPr lang="en-US" altLang="zh-TW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</a:t>
            </a:r>
          </a:p>
          <a:p>
            <a:pPr lvl="1"/>
            <a:r>
              <a:rPr lang="zh-TW" altLang="en-US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或者程式中</a:t>
            </a:r>
            <a:r>
              <a:rPr lang="en-US" altLang="zh-TW" sz="1600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setBackgroundColor</a:t>
            </a:r>
            <a:r>
              <a:rPr lang="en-US" altLang="zh-TW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sz="1600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setBackgroundResource</a:t>
            </a:r>
            <a:r>
              <a:rPr lang="en-US" altLang="zh-TW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lvl="1"/>
            <a:r>
              <a:rPr lang="zh-TW" altLang="en-US" sz="1600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等設定的背景</a:t>
            </a:r>
            <a:r>
              <a:rPr lang="en-US" altLang="zh-TW" sz="1600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Drawable</a:t>
            </a:r>
            <a:r>
              <a:rPr lang="en-US" altLang="zh-TW" sz="1600" dirty="0">
                <a:solidFill>
                  <a:srgbClr val="4F4F4F"/>
                </a:solidFill>
                <a:latin typeface="Source Code Pro"/>
              </a:rPr>
              <a:t> </a:t>
            </a:r>
          </a:p>
          <a:p>
            <a:pPr lvl="1"/>
            <a:r>
              <a:rPr lang="en-US" altLang="zh-TW" dirty="0">
                <a:solidFill>
                  <a:srgbClr val="0000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Drawable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background =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mBackground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; </a:t>
            </a:r>
          </a:p>
          <a:p>
            <a:pPr lvl="1"/>
            <a:endParaRPr lang="en-US" altLang="zh-TW" dirty="0">
              <a:solidFill>
                <a:srgbClr val="4F4F4F"/>
              </a:solidFill>
              <a:latin typeface="Source Code Pro"/>
            </a:endParaRPr>
          </a:p>
          <a:p>
            <a:pPr lvl="1"/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...... </a:t>
            </a:r>
          </a:p>
          <a:p>
            <a:pPr lvl="1"/>
            <a:endParaRPr lang="en-US" altLang="zh-TW" dirty="0">
              <a:solidFill>
                <a:srgbClr val="4F4F4F"/>
              </a:solidFill>
              <a:latin typeface="Source Code Pro"/>
            </a:endParaRPr>
          </a:p>
          <a:p>
            <a:pPr lvl="1"/>
            <a:r>
              <a:rPr lang="en-US" altLang="zh-TW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依據</a:t>
            </a:r>
            <a:r>
              <a:rPr lang="en-US" altLang="zh-TW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layout</a:t>
            </a:r>
            <a:r>
              <a:rPr lang="zh-TW" altLang="en-US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過程確定的</a:t>
            </a:r>
            <a:r>
              <a:rPr lang="en-US" altLang="zh-TW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TW" altLang="en-US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位置</a:t>
            </a:r>
            <a:r>
              <a:rPr lang="en-US" altLang="zh-TW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dirty="0" err="1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rlbt</a:t>
            </a:r>
            <a:r>
              <a:rPr lang="en-US" altLang="zh-TW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dirty="0">
                <a:solidFill>
                  <a:srgbClr val="88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来設定背景的繪製區塊</a:t>
            </a:r>
            <a:endParaRPr lang="en-US" altLang="zh-TW" dirty="0">
              <a:solidFill>
                <a:srgbClr val="4F4F4F"/>
              </a:solidFill>
              <a:latin typeface="Source Code Pro"/>
            </a:endParaRPr>
          </a:p>
          <a:p>
            <a:pPr lvl="1"/>
            <a:r>
              <a:rPr lang="en-US" altLang="zh-TW" dirty="0">
                <a:solidFill>
                  <a:srgbClr val="0000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(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mBackgroundSizeChanged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) {</a:t>
            </a:r>
          </a:p>
          <a:p>
            <a:pPr lvl="2"/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background.setBounds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(</a:t>
            </a:r>
            <a:r>
              <a:rPr lang="en-US" altLang="zh-TW" dirty="0">
                <a:solidFill>
                  <a:srgbClr val="00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TW" dirty="0">
                <a:solidFill>
                  <a:srgbClr val="00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mRight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-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mLeft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mBottom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-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mTop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); </a:t>
            </a:r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mBackgroundSizeChanged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= </a:t>
            </a:r>
            <a:r>
              <a:rPr lang="en-US" altLang="zh-TW" dirty="0">
                <a:solidFill>
                  <a:srgbClr val="0000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; </a:t>
            </a:r>
          </a:p>
          <a:p>
            <a:pPr lvl="2"/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rebuildOutline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();</a:t>
            </a:r>
          </a:p>
          <a:p>
            <a:pPr lvl="1"/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 } </a:t>
            </a:r>
          </a:p>
          <a:p>
            <a:pPr lvl="1"/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...... </a:t>
            </a:r>
          </a:p>
          <a:p>
            <a:pPr lvl="1"/>
            <a:endParaRPr lang="en-US" altLang="zh-TW" dirty="0">
              <a:solidFill>
                <a:srgbClr val="4F4F4F"/>
              </a:solidFill>
              <a:latin typeface="Source Code Pro"/>
            </a:endParaRPr>
          </a:p>
          <a:p>
            <a:pPr lvl="1"/>
            <a:r>
              <a:rPr lang="en-US" altLang="zh-TW" dirty="0" err="1">
                <a:solidFill>
                  <a:srgbClr val="4F4F4F"/>
                </a:solidFill>
                <a:latin typeface="Source Code Pro"/>
              </a:rPr>
              <a:t>background.draw</a:t>
            </a:r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(canvas); </a:t>
            </a:r>
          </a:p>
          <a:p>
            <a:pPr lvl="1"/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...... </a:t>
            </a:r>
          </a:p>
          <a:p>
            <a:pPr lvl="1"/>
            <a:endParaRPr lang="en-US" altLang="zh-TW" dirty="0">
              <a:solidFill>
                <a:srgbClr val="4F4F4F"/>
              </a:solidFill>
              <a:latin typeface="Source Code Pro"/>
            </a:endParaRPr>
          </a:p>
          <a:p>
            <a:r>
              <a:rPr lang="en-US" altLang="zh-TW" dirty="0">
                <a:solidFill>
                  <a:srgbClr val="4F4F4F"/>
                </a:solidFill>
                <a:latin typeface="Source Code Pro"/>
              </a:rPr>
              <a:t>}</a:t>
            </a:r>
          </a:p>
          <a:p>
            <a:endParaRPr lang="zh-TW" altLang="en-US" dirty="0"/>
          </a:p>
        </p:txBody>
      </p:sp>
      <p:grpSp>
        <p:nvGrpSpPr>
          <p:cNvPr id="7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9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11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2" name="Straight Arrow Connector 8"/>
            <p:cNvCxnSpPr>
              <a:stCxn id="8" idx="4"/>
              <a:endCxn id="9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9"/>
            <p:cNvCxnSpPr>
              <a:stCxn id="9" idx="2"/>
              <a:endCxn id="10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0"/>
            <p:cNvCxnSpPr>
              <a:stCxn id="10" idx="2"/>
              <a:endCxn id="11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1"/>
            <p:cNvCxnSpPr>
              <a:stCxn id="11" idx="2"/>
              <a:endCxn id="16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2314908" y="451277"/>
            <a:ext cx="5819441" cy="694749"/>
            <a:chOff x="523030" y="1212686"/>
            <a:chExt cx="5893442" cy="935622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22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>
                  <a:solidFill>
                    <a:schemeClr val="bg1"/>
                  </a:solidFill>
                  <a:cs typeface="Calibri"/>
                </a:rPr>
                <a:t>Draw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 err="1">
                  <a:solidFill>
                    <a:schemeClr val="bg1"/>
                  </a:solidFill>
                  <a:cs typeface="Calibri"/>
                </a:rPr>
                <a:t>BackGround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0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Dispatch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Draw</a:t>
              </a:r>
            </a:p>
          </p:txBody>
        </p:sp>
        <p:sp>
          <p:nvSpPr>
            <p:cNvPr id="21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8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err="1">
                  <a:solidFill>
                    <a:schemeClr val="bg1"/>
                  </a:solidFill>
                  <a:cs typeface="Calibri"/>
                </a:rPr>
                <a:t>onDraw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cxnSp>
        <p:nvCxnSpPr>
          <p:cNvPr id="26" name="直線接點 25"/>
          <p:cNvCxnSpPr/>
          <p:nvPr/>
        </p:nvCxnSpPr>
        <p:spPr>
          <a:xfrm>
            <a:off x="2314908" y="5511319"/>
            <a:ext cx="2487756" cy="0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559B3-4CA1-4B50-AB87-939C66A3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2314908" y="451277"/>
            <a:ext cx="5819441" cy="694749"/>
            <a:chOff x="523030" y="1212686"/>
            <a:chExt cx="5893442" cy="935622"/>
          </a:xfrm>
        </p:grpSpPr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26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>
                  <a:solidFill>
                    <a:schemeClr val="bg1"/>
                  </a:solidFill>
                  <a:cs typeface="Calibri"/>
                </a:rPr>
                <a:t>Draw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 err="1">
                  <a:solidFill>
                    <a:schemeClr val="bg1"/>
                  </a:solidFill>
                  <a:cs typeface="Calibri"/>
                </a:rPr>
                <a:t>BackGround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4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Dispatch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Draw</a:t>
              </a:r>
            </a:p>
          </p:txBody>
        </p:sp>
        <p:sp>
          <p:nvSpPr>
            <p:cNvPr id="25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8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err="1">
                  <a:solidFill>
                    <a:schemeClr val="bg1"/>
                  </a:solidFill>
                  <a:cs typeface="Calibri"/>
                </a:rPr>
                <a:t>onDraw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229275" y="1628792"/>
            <a:ext cx="8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onDraw</a:t>
            </a:r>
            <a:r>
              <a:rPr lang="en-US" altLang="zh-TW" dirty="0"/>
              <a:t>(): draw View’s Content</a:t>
            </a:r>
          </a:p>
          <a:p>
            <a:r>
              <a:rPr lang="en-US" altLang="zh-TW" dirty="0" err="1"/>
              <a:t>dispatchDraw</a:t>
            </a:r>
            <a:r>
              <a:rPr lang="en-US" altLang="zh-TW" dirty="0"/>
              <a:t>(): draw children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229275" y="2259374"/>
            <a:ext cx="393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Let’s think about it.  What are there inside these 2 methods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of a View?</a:t>
            </a:r>
            <a:endParaRPr lang="zh-TW" altLang="en-US" sz="2400" b="1" dirty="0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75" y="3895990"/>
            <a:ext cx="5069016" cy="145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5" y="3154963"/>
            <a:ext cx="5610225" cy="211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7" name="群組 36"/>
          <p:cNvGrpSpPr/>
          <p:nvPr/>
        </p:nvGrpSpPr>
        <p:grpSpPr>
          <a:xfrm>
            <a:off x="3010703" y="3342212"/>
            <a:ext cx="7473838" cy="1323439"/>
            <a:chOff x="2647256" y="5251360"/>
            <a:chExt cx="7473838" cy="1323439"/>
          </a:xfrm>
        </p:grpSpPr>
        <p:sp>
          <p:nvSpPr>
            <p:cNvPr id="38" name="Rectangle 6"/>
            <p:cNvSpPr/>
            <p:nvPr/>
          </p:nvSpPr>
          <p:spPr>
            <a:xfrm>
              <a:off x="2647256" y="5559568"/>
              <a:ext cx="7473838" cy="769441"/>
            </a:xfrm>
            <a:prstGeom prst="rect">
              <a:avLst/>
            </a:prstGeom>
            <a:solidFill>
              <a:srgbClr val="FFCC6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4400" b="1" dirty="0">
                  <a:solidFill>
                    <a:srgbClr val="FF0000"/>
                  </a:solidFill>
                </a:rPr>
                <a:t>They are both Empty</a:t>
              </a:r>
              <a:r>
                <a:rPr lang="en-US" altLang="zh-TW" sz="4400" b="1" dirty="0">
                  <a:solidFill>
                    <a:srgbClr val="C00000"/>
                  </a:solidFill>
                </a:rPr>
                <a:t>​</a:t>
              </a:r>
              <a:endParaRPr lang="zh-TW" altLang="en-US" sz="44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547862" y="5251360"/>
              <a:ext cx="1375632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8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!!!!</a:t>
              </a:r>
              <a:endParaRPr lang="zh-TW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4509546" y="5374508"/>
            <a:ext cx="5133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Because the native View class </a:t>
            </a:r>
            <a:r>
              <a:rPr lang="en-US" altLang="zh-TW" sz="2800" u="sng" dirty="0"/>
              <a:t>does not have any content</a:t>
            </a:r>
            <a:r>
              <a:rPr lang="en-US" altLang="zh-TW" sz="2800" dirty="0"/>
              <a:t> and it </a:t>
            </a:r>
            <a:r>
              <a:rPr lang="en-US" altLang="zh-TW" sz="2800" u="sng" dirty="0"/>
              <a:t>does not have any child</a:t>
            </a:r>
            <a:r>
              <a:rPr lang="en-US" altLang="zh-TW" sz="2800" dirty="0"/>
              <a:t> neither.</a:t>
            </a:r>
            <a:endParaRPr lang="zh-TW" altLang="en-US" sz="28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12EF9E-AC99-4DBF-87BE-12DA3E77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091" y="2456270"/>
            <a:ext cx="7038975" cy="4200525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10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9"/>
            <p:cNvCxnSpPr>
              <a:stCxn id="7" idx="2"/>
              <a:endCxn id="8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0"/>
            <p:cNvCxnSpPr>
              <a:stCxn id="8" idx="2"/>
              <a:endCxn id="9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/>
            <p:cNvCxnSpPr>
              <a:stCxn id="9" idx="2"/>
              <a:endCxn id="14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2314908" y="451277"/>
            <a:ext cx="5819441" cy="694749"/>
            <a:chOff x="523030" y="1212686"/>
            <a:chExt cx="5893442" cy="935622"/>
          </a:xfrm>
        </p:grpSpPr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20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>
                  <a:solidFill>
                    <a:schemeClr val="bg1"/>
                  </a:solidFill>
                  <a:cs typeface="Calibri"/>
                </a:rPr>
                <a:t>Draw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TW" sz="1400" b="1" dirty="0" err="1">
                  <a:solidFill>
                    <a:schemeClr val="bg1"/>
                  </a:solidFill>
                  <a:cs typeface="Calibri"/>
                </a:rPr>
                <a:t>BackGround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Dispatch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Draw</a:t>
              </a:r>
            </a:p>
          </p:txBody>
        </p:sp>
        <p:sp>
          <p:nvSpPr>
            <p:cNvPr id="19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8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err="1">
                  <a:solidFill>
                    <a:schemeClr val="bg1"/>
                  </a:solidFill>
                  <a:cs typeface="Calibri"/>
                </a:rPr>
                <a:t>onDraw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486025" y="1571625"/>
            <a:ext cx="638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dispatchDraw</a:t>
            </a:r>
            <a:r>
              <a:rPr lang="en-US" altLang="zh-TW" b="1" dirty="0"/>
              <a:t>() in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:</a:t>
            </a:r>
          </a:p>
          <a:p>
            <a:r>
              <a:rPr lang="en-US" altLang="zh-TW" dirty="0"/>
              <a:t>Iterate over all children and call </a:t>
            </a:r>
            <a:r>
              <a:rPr lang="en-US" altLang="zh-TW" dirty="0" err="1"/>
              <a:t>ondraw</a:t>
            </a:r>
            <a:r>
              <a:rPr lang="en-US" altLang="zh-TW" dirty="0"/>
              <a:t>() of every child. 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429500" y="2643555"/>
            <a:ext cx="3924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What we need to do is to override </a:t>
            </a:r>
            <a:r>
              <a:rPr lang="en-US" altLang="zh-TW" sz="2800" dirty="0" err="1"/>
              <a:t>ondraw</a:t>
            </a:r>
            <a:r>
              <a:rPr lang="en-US" altLang="zh-TW" sz="2800" dirty="0"/>
              <a:t>()!</a:t>
            </a:r>
            <a:endParaRPr lang="zh-TW" altLang="en-US" sz="28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A44927F-F584-4287-817A-624653D1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5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Draw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dispatch</a:t>
            </a:r>
          </a:p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9" idx="3"/>
            <a:endCxn id="113" idx="2"/>
          </p:cNvCxnSpPr>
          <p:nvPr/>
        </p:nvCxnSpPr>
        <p:spPr>
          <a:xfrm flipV="1">
            <a:off x="1507064" y="2067561"/>
            <a:ext cx="608196" cy="385062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2BB00-2B56-4C24-9EB9-AB7C1AC1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51" grpId="0" animBg="1"/>
      <p:bldP spid="57" grpId="0" animBg="1"/>
      <p:bldP spid="58" grpId="0" animBg="1"/>
      <p:bldP spid="56" grpId="0" animBg="1"/>
      <p:bldP spid="60" grpId="0" animBg="1"/>
      <p:bldP spid="61" grpId="0" animBg="1"/>
      <p:bldP spid="113" grpId="0" animBg="1"/>
      <p:bldP spid="190" grpId="0" animBg="1"/>
      <p:bldP spid="101" grpId="0" animBg="1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FFFF"/>
                </a:solidFill>
              </a:rPr>
              <a:t>ViewGroup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(Parent View)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2905" b="-1"/>
          <a:stretch/>
        </p:blipFill>
        <p:spPr bwMode="auto">
          <a:xfrm>
            <a:off x="841248" y="2516777"/>
            <a:ext cx="7007352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840" y="2636520"/>
            <a:ext cx="3105912" cy="3540442"/>
          </a:xfrm>
        </p:spPr>
        <p:txBody>
          <a:bodyPr anchor="ctr">
            <a:normAutofit/>
          </a:bodyPr>
          <a:lstStyle/>
          <a:p>
            <a:r>
              <a:rPr lang="en-US" altLang="zh-TW" sz="3600" b="1" dirty="0"/>
              <a:t>Looks familiar?</a:t>
            </a:r>
            <a:endParaRPr lang="zh-TW" altLang="en-US" sz="3600" b="1" dirty="0"/>
          </a:p>
        </p:txBody>
      </p:sp>
      <p:sp>
        <p:nvSpPr>
          <p:cNvPr id="4" name="AutoShape 2" descr="https://user-gold-cdn.xitu.io/2019/8/28/16cd643d6d7205b5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user-gold-cdn.xitu.io/2019/8/28/16cd643d6d7205b5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https://user-gold-cdn.xitu.io/2019/8/28/16cd643d6d7205b5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1BD56-7C85-418D-92B0-22FA4EF2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371458"/>
            <a:ext cx="10515600" cy="1325563"/>
          </a:xfrm>
        </p:spPr>
        <p:txBody>
          <a:bodyPr/>
          <a:lstStyle/>
          <a:p>
            <a:r>
              <a:rPr lang="en-US" altLang="zh-TW" dirty="0"/>
              <a:t>Now, we know the entire drawing procedure of View and </a:t>
            </a:r>
            <a:r>
              <a:rPr lang="en-US" altLang="zh-TW" dirty="0" err="1"/>
              <a:t>ViewGroup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5282" y="1798706"/>
            <a:ext cx="10515600" cy="2985528"/>
          </a:xfrm>
        </p:spPr>
        <p:txBody>
          <a:bodyPr/>
          <a:lstStyle/>
          <a:p>
            <a:r>
              <a:rPr lang="en-US" altLang="zh-TW" dirty="0"/>
              <a:t>Measure: Given Layout parameters and parent </a:t>
            </a:r>
            <a:r>
              <a:rPr lang="en-US" altLang="zh-TW" dirty="0" err="1"/>
              <a:t>MesureSpec</a:t>
            </a:r>
            <a:r>
              <a:rPr lang="en-US" altLang="zh-TW" dirty="0"/>
              <a:t>, measure height and width of a View</a:t>
            </a:r>
          </a:p>
          <a:p>
            <a:r>
              <a:rPr lang="en-US" altLang="zh-TW" dirty="0"/>
              <a:t>Layout: Given measured height and width of itself and children, put children in a customized way by setting its (</a:t>
            </a:r>
            <a:r>
              <a:rPr lang="en-US" altLang="zh-TW" dirty="0" err="1"/>
              <a:t>r,l,b,t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Draw: Given a rectangular area bounded by (</a:t>
            </a:r>
            <a:r>
              <a:rPr lang="en-US" altLang="zh-TW" dirty="0" err="1"/>
              <a:t>r,l,b,t</a:t>
            </a:r>
            <a:r>
              <a:rPr lang="en-US" altLang="zh-TW" dirty="0"/>
              <a:t>), draw view’s content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060" y="1377075"/>
            <a:ext cx="1506080" cy="4935294"/>
            <a:chOff x="932320" y="714735"/>
            <a:chExt cx="1731858" cy="55055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714735"/>
              <a:ext cx="1553437" cy="79797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View</a:t>
              </a:r>
            </a:p>
            <a:p>
              <a:pPr algn="ctr"/>
              <a:r>
                <a:rPr lang="ja-JP" altLang="en-US" dirty="0">
                  <a:cs typeface="Calibri"/>
                </a:rPr>
                <a:t>繪製流程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1407" y="1885244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Measure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32320" y="3081867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</a:t>
              </a:r>
              <a:endParaRPr lang="zh-TW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1407" y="4261555"/>
              <a:ext cx="1722771" cy="812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</a:t>
              </a:r>
              <a:endParaRPr lang="zh-TW" alt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802789" y="1512710"/>
              <a:ext cx="4" cy="3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flipH="1">
              <a:off x="1793706" y="2698044"/>
              <a:ext cx="9087" cy="383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1793706" y="3894667"/>
              <a:ext cx="9087" cy="366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13" idx="0"/>
            </p:cNvCxnSpPr>
            <p:nvPr/>
          </p:nvCxnSpPr>
          <p:spPr>
            <a:xfrm flipH="1">
              <a:off x="1802789" y="5074354"/>
              <a:ext cx="3" cy="347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88BB15-2608-4742-93D6-0F6F6506047F}"/>
                </a:ext>
              </a:extLst>
            </p:cNvPr>
            <p:cNvSpPr/>
            <p:nvPr/>
          </p:nvSpPr>
          <p:spPr>
            <a:xfrm>
              <a:off x="1026070" y="5422289"/>
              <a:ext cx="1553437" cy="797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ea typeface="ＭＳ Ｐゴシック"/>
                  <a:cs typeface="Calibri"/>
                </a:rPr>
                <a:t>End</a:t>
              </a:r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pic>
        <p:nvPicPr>
          <p:cNvPr id="14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2" y="3756239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2" y="2697874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File:Yes Check Circle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2" y="4784234"/>
            <a:ext cx="635850" cy="6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F1D29DB-B8D8-47B5-B269-4ACE378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6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Measure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25640" y="2147809"/>
            <a:ext cx="1662452" cy="4097750"/>
            <a:chOff x="25162" y="1605959"/>
            <a:chExt cx="1662452" cy="4097750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Measure()</a:t>
              </a:r>
              <a:endParaRPr lang="zh-TW" altLang="en-US" sz="20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162" y="1605959"/>
              <a:ext cx="1662452" cy="7951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getRoot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MeasureSpec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852314" y="2401089"/>
              <a:ext cx="4074" cy="2674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Children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719064" y="3031360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Measure</a:t>
            </a:r>
          </a:p>
          <a:p>
            <a:pPr algn="ctr"/>
            <a:r>
              <a:rPr lang="en-US" altLang="zh-TW" dirty="0"/>
              <a:t>Child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162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onMeasure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817639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8132038" y="4298380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1781342"/>
            <a:ext cx="1512714" cy="5785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setMeasuredDimension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7" idx="2"/>
          </p:cNvCxnSpPr>
          <p:nvPr/>
        </p:nvCxnSpPr>
        <p:spPr>
          <a:xfrm>
            <a:off x="9410649" y="2580772"/>
            <a:ext cx="1" cy="442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1"/>
            <a:endCxn id="190" idx="6"/>
          </p:cNvCxnSpPr>
          <p:nvPr/>
        </p:nvCxnSpPr>
        <p:spPr>
          <a:xfrm flipH="1" flipV="1">
            <a:off x="7535336" y="4992229"/>
            <a:ext cx="400140" cy="2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37" idx="3"/>
            <a:endCxn id="61" idx="1"/>
          </p:cNvCxnSpPr>
          <p:nvPr/>
        </p:nvCxnSpPr>
        <p:spPr>
          <a:xfrm flipV="1">
            <a:off x="10418185" y="2070633"/>
            <a:ext cx="261101" cy="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  <a:endCxn id="60" idx="0"/>
          </p:cNvCxnSpPr>
          <p:nvPr/>
        </p:nvCxnSpPr>
        <p:spPr>
          <a:xfrm flipH="1">
            <a:off x="9424619" y="3477273"/>
            <a:ext cx="1" cy="8211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33236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cxnSpLocks/>
            <a:stCxn id="14" idx="3"/>
            <a:endCxn id="113" idx="2"/>
          </p:cNvCxnSpPr>
          <p:nvPr/>
        </p:nvCxnSpPr>
        <p:spPr>
          <a:xfrm flipV="1">
            <a:off x="1603023" y="2067561"/>
            <a:ext cx="512237" cy="155626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454737" y="683163"/>
            <a:ext cx="3231890" cy="6707875"/>
          </a:xfrm>
          <a:prstGeom prst="bentConnector3">
            <a:avLst>
              <a:gd name="adj1" fmla="val -117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935476" y="4810096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791705" y="5508903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6027388" y="4989496"/>
            <a:ext cx="30498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330353" y="4989496"/>
            <a:ext cx="285924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55"/>
          <p:cNvSpPr/>
          <p:nvPr/>
        </p:nvSpPr>
        <p:spPr>
          <a:xfrm>
            <a:off x="8403112" y="1561889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cxnSp>
        <p:nvCxnSpPr>
          <p:cNvPr id="53" name="直線單箭頭接點 52"/>
          <p:cNvCxnSpPr>
            <a:stCxn id="58" idx="0"/>
          </p:cNvCxnSpPr>
          <p:nvPr/>
        </p:nvCxnSpPr>
        <p:spPr>
          <a:xfrm flipV="1">
            <a:off x="3573996" y="2067560"/>
            <a:ext cx="4385059" cy="26356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C0F44-069A-4B17-9CF0-6169E8D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8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layout()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onLayout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setFrame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stCxn id="20" idx="3"/>
            <a:endCxn id="113" idx="2"/>
          </p:cNvCxnSpPr>
          <p:nvPr/>
        </p:nvCxnSpPr>
        <p:spPr>
          <a:xfrm flipV="1">
            <a:off x="1523997" y="206756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F6FF5-47C3-4BD5-89F8-7F00DBE5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6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Stack call and </a:t>
            </a:r>
            <a:r>
              <a:rPr lang="en-US" altLang="zh-TW" dirty="0" err="1"/>
              <a:t>FlowChart</a:t>
            </a:r>
            <a:r>
              <a:rPr lang="zh-TW" altLang="en-US" dirty="0"/>
              <a:t> </a:t>
            </a:r>
            <a:r>
              <a:rPr lang="en-US" altLang="zh-TW" dirty="0"/>
              <a:t>of Draw</a:t>
            </a:r>
            <a:endParaRPr lang="zh-TW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178740"/>
            <a:ext cx="1603023" cy="4066819"/>
            <a:chOff x="50802" y="1636890"/>
            <a:chExt cx="1603023" cy="4066819"/>
          </a:xfrm>
        </p:grpSpPr>
        <p:sp>
          <p:nvSpPr>
            <p:cNvPr id="14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getMeasured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Width/Height()</a:t>
              </a:r>
              <a:endParaRPr lang="zh-TW" alt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Measure()</a:t>
              </a:r>
              <a:endParaRPr lang="zh-TW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2888" y="5048954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Draw()</a:t>
              </a:r>
              <a:endParaRPr lang="zh-TW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Layout()</a:t>
              </a:r>
              <a:endParaRPr lang="zh-TW" altLang="en-US" dirty="0"/>
            </a:p>
          </p:txBody>
        </p:sp>
        <p:cxnSp>
          <p:nvCxnSpPr>
            <p:cNvPr id="22" name="Straight Arrow Connector 21"/>
            <p:cNvCxnSpPr>
              <a:stCxn id="18" idx="2"/>
              <a:endCxn id="14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2"/>
              <a:endCxn id="20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19" idx="0"/>
            </p:cNvCxnSpPr>
            <p:nvPr/>
          </p:nvCxnSpPr>
          <p:spPr>
            <a:xfrm flipH="1">
              <a:off x="835377" y="4591833"/>
              <a:ext cx="16933" cy="4571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934000" y="184866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64138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47612" y="1844606"/>
            <a:ext cx="1411111" cy="445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dispatch</a:t>
            </a:r>
          </a:p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9019" y="138515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</a:t>
            </a:r>
          </a:p>
          <a:p>
            <a:pPr algn="ctr"/>
            <a:r>
              <a:rPr lang="en-US" altLang="zh-TW" dirty="0"/>
              <a:t>Traversal()</a:t>
            </a:r>
            <a:endParaRPr lang="zh-TW" altLang="en-US" dirty="0"/>
          </a:p>
        </p:txBody>
      </p:sp>
      <p:cxnSp>
        <p:nvCxnSpPr>
          <p:cNvPr id="52" name="Straight Arrow Connector 51"/>
          <p:cNvCxnSpPr>
            <a:stCxn id="51" idx="2"/>
            <a:endCxn id="14" idx="0"/>
          </p:cNvCxnSpPr>
          <p:nvPr/>
        </p:nvCxnSpPr>
        <p:spPr>
          <a:xfrm>
            <a:off x="784575" y="183106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40077" y="4766539"/>
            <a:ext cx="1411111" cy="445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</a:t>
            </a:r>
            <a:endParaRPr lang="zh-TW" alt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770014" y="4703192"/>
            <a:ext cx="1512714" cy="57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onDraw</a:t>
            </a:r>
            <a:endParaRPr lang="zh-TW" altLang="en-US" dirty="0"/>
          </a:p>
        </p:txBody>
      </p:sp>
      <p:sp>
        <p:nvSpPr>
          <p:cNvPr id="56" name="Flowchart: Decision 55"/>
          <p:cNvSpPr/>
          <p:nvPr/>
        </p:nvSpPr>
        <p:spPr>
          <a:xfrm>
            <a:off x="8143904" y="2774052"/>
            <a:ext cx="2015073" cy="101888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HasNext</a:t>
            </a:r>
            <a:endParaRPr lang="en-US" altLang="zh-TW" b="1" dirty="0"/>
          </a:p>
          <a:p>
            <a:pPr algn="ctr"/>
            <a:r>
              <a:rPr lang="en-US" altLang="zh-TW" b="1" dirty="0"/>
              <a:t>Child View?</a:t>
            </a:r>
            <a:endParaRPr lang="zh-TW" altLang="en-US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863769" y="4313067"/>
            <a:ext cx="2585161" cy="13546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NextView</a:t>
            </a:r>
            <a:r>
              <a:rPr lang="en-US" altLang="zh-TW" b="1" dirty="0"/>
              <a:t>:</a:t>
            </a:r>
          </a:p>
          <a:p>
            <a:pPr algn="ctr"/>
            <a:r>
              <a:rPr lang="en-US" altLang="zh-TW" b="1" dirty="0"/>
              <a:t>View or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679286" y="3060536"/>
            <a:ext cx="1512714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62" name="Straight Arrow Connector 61"/>
          <p:cNvCxnSpPr>
            <a:stCxn id="113" idx="6"/>
            <a:endCxn id="42" idx="1"/>
          </p:cNvCxnSpPr>
          <p:nvPr/>
        </p:nvCxnSpPr>
        <p:spPr>
          <a:xfrm>
            <a:off x="3318227" y="2067561"/>
            <a:ext cx="615773" cy="4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4" idx="1"/>
          </p:cNvCxnSpPr>
          <p:nvPr/>
        </p:nvCxnSpPr>
        <p:spPr>
          <a:xfrm flipV="1">
            <a:off x="5345111" y="2067563"/>
            <a:ext cx="619027" cy="4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45" idx="1"/>
          </p:cNvCxnSpPr>
          <p:nvPr/>
        </p:nvCxnSpPr>
        <p:spPr>
          <a:xfrm>
            <a:off x="7375249" y="2067563"/>
            <a:ext cx="1072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5" idx="2"/>
            <a:endCxn id="56" idx="0"/>
          </p:cNvCxnSpPr>
          <p:nvPr/>
        </p:nvCxnSpPr>
        <p:spPr>
          <a:xfrm flipH="1">
            <a:off x="9151441" y="2290519"/>
            <a:ext cx="1727" cy="4835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0" idx="1"/>
            <a:endCxn id="190" idx="6"/>
          </p:cNvCxnSpPr>
          <p:nvPr/>
        </p:nvCxnSpPr>
        <p:spPr>
          <a:xfrm flipH="1">
            <a:off x="7478186" y="4990400"/>
            <a:ext cx="385583" cy="1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3"/>
            <a:endCxn id="61" idx="1"/>
          </p:cNvCxnSpPr>
          <p:nvPr/>
        </p:nvCxnSpPr>
        <p:spPr>
          <a:xfrm flipV="1">
            <a:off x="10158977" y="3283493"/>
            <a:ext cx="52030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6" idx="2"/>
            <a:endCxn id="60" idx="0"/>
          </p:cNvCxnSpPr>
          <p:nvPr/>
        </p:nvCxnSpPr>
        <p:spPr>
          <a:xfrm>
            <a:off x="9151441" y="3792935"/>
            <a:ext cx="4909" cy="52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8" idx="0"/>
            <a:endCxn id="56" idx="1"/>
          </p:cNvCxnSpPr>
          <p:nvPr/>
        </p:nvCxnSpPr>
        <p:spPr>
          <a:xfrm rot="5400000" flipH="1" flipV="1">
            <a:off x="5125288" y="1684577"/>
            <a:ext cx="1419698" cy="461753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15260" y="1713966"/>
            <a:ext cx="1202967" cy="7071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  <a:p>
            <a:pPr algn="ctr"/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90" name="Oval 189"/>
          <p:cNvSpPr/>
          <p:nvPr/>
        </p:nvSpPr>
        <p:spPr>
          <a:xfrm>
            <a:off x="6275219" y="4728367"/>
            <a:ext cx="1202967" cy="527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</a:p>
        </p:txBody>
      </p:sp>
      <p:cxnSp>
        <p:nvCxnSpPr>
          <p:cNvPr id="46" name="Elbow Connector 10297"/>
          <p:cNvCxnSpPr>
            <a:stCxn id="20" idx="3"/>
            <a:endCxn id="113" idx="2"/>
          </p:cNvCxnSpPr>
          <p:nvPr/>
        </p:nvCxnSpPr>
        <p:spPr>
          <a:xfrm flipV="1">
            <a:off x="1523997" y="206756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297"/>
          <p:cNvCxnSpPr>
            <a:stCxn id="60" idx="2"/>
            <a:endCxn id="113" idx="4"/>
          </p:cNvCxnSpPr>
          <p:nvPr/>
        </p:nvCxnSpPr>
        <p:spPr>
          <a:xfrm rot="5400000" flipH="1">
            <a:off x="4313258" y="824641"/>
            <a:ext cx="3246577" cy="6439606"/>
          </a:xfrm>
          <a:prstGeom prst="bentConnector3">
            <a:avLst>
              <a:gd name="adj1" fmla="val -70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7802217" y="4849728"/>
            <a:ext cx="664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76731" y="5732288"/>
            <a:ext cx="12867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ViewGroup</a:t>
            </a:r>
            <a:endParaRPr lang="zh-TW" altLang="en-US" dirty="0"/>
          </a:p>
        </p:txBody>
      </p:sp>
      <p:cxnSp>
        <p:nvCxnSpPr>
          <p:cNvPr id="159" name="Straight Arrow Connector 99"/>
          <p:cNvCxnSpPr>
            <a:stCxn id="190" idx="2"/>
            <a:endCxn id="57" idx="3"/>
          </p:cNvCxnSpPr>
          <p:nvPr/>
        </p:nvCxnSpPr>
        <p:spPr>
          <a:xfrm flipH="1" flipV="1">
            <a:off x="5951188" y="4989496"/>
            <a:ext cx="324031" cy="2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99"/>
          <p:cNvCxnSpPr>
            <a:stCxn id="57" idx="1"/>
            <a:endCxn id="58" idx="3"/>
          </p:cNvCxnSpPr>
          <p:nvPr/>
        </p:nvCxnSpPr>
        <p:spPr>
          <a:xfrm flipH="1">
            <a:off x="4282728" y="4989496"/>
            <a:ext cx="257349" cy="34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728B-7C5E-4C09-8D72-74651726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5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0FDC-80FC-4C19-9C48-5A7A396E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600" dirty="0">
                <a:solidFill>
                  <a:srgbClr val="FFFFFF"/>
                </a:solidFill>
                <a:cs typeface="Calibri Light"/>
              </a:rPr>
              <a:t>How to use each Type?</a:t>
            </a:r>
            <a:endParaRPr lang="en-US" sz="26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E41037-15DF-45CB-AA77-9936B26EE951}"/>
              </a:ext>
            </a:extLst>
          </p:cNvPr>
          <p:cNvGrpSpPr/>
          <p:nvPr/>
        </p:nvGrpSpPr>
        <p:grpSpPr>
          <a:xfrm>
            <a:off x="4038600" y="2550667"/>
            <a:ext cx="7188198" cy="616259"/>
            <a:chOff x="523030" y="1212686"/>
            <a:chExt cx="5893442" cy="9356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4EADE5-1D5E-4B54-A484-D36966B4C841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6BE82C4-8CBF-4BE9-BEEA-B02A53C9653C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2BA9BA-E277-4CC7-94B8-D8DE40FBC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CB99E40-BBA1-4BF8-80FD-A98BCC6864CE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 b="1" dirty="0">
                  <a:solidFill>
                    <a:schemeClr val="bg1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E205C0-AE93-49B7-8452-A9778CEC095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 b="1" dirty="0">
                  <a:solidFill>
                    <a:srgbClr val="FFFF00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 b="1" dirty="0">
                  <a:solidFill>
                    <a:srgbClr val="FFFF00"/>
                  </a:solidFill>
                  <a:cs typeface="Calibri"/>
                </a:rPr>
                <a:t>View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57C266-B45B-4AB4-985F-435D5B3A9F14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 b="1" dirty="0">
                  <a:solidFill>
                    <a:srgbClr val="FFFF00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 b="1" dirty="0" err="1">
                  <a:solidFill>
                    <a:srgbClr val="FFFF00"/>
                  </a:solidFill>
                  <a:cs typeface="Calibri"/>
                </a:rPr>
                <a:t>ViewGroup</a:t>
              </a:r>
              <a:endParaRPr lang="en-US" sz="1300" b="1" dirty="0">
                <a:solidFill>
                  <a:srgbClr val="FFFF00"/>
                </a:solidFill>
                <a:cs typeface="Calibri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4038600" y="3505200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Encapsulate</a:t>
            </a:r>
          </a:p>
          <a:p>
            <a:r>
              <a:rPr lang="en-US" altLang="zh-TW" dirty="0"/>
              <a:t>existing android widgets.</a:t>
            </a:r>
          </a:p>
          <a:p>
            <a:r>
              <a:rPr lang="en-US" altLang="zh-TW" dirty="0"/>
              <a:t>Override Touch Event.</a:t>
            </a:r>
          </a:p>
          <a:p>
            <a:r>
              <a:rPr lang="en-US" altLang="zh-TW" dirty="0"/>
              <a:t>Expose interface</a:t>
            </a:r>
          </a:p>
          <a:p>
            <a:r>
              <a:rPr lang="en-US" altLang="zh-TW" dirty="0"/>
              <a:t>to outside </a:t>
            </a:r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23409" y="3486150"/>
            <a:ext cx="1543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Mostly override </a:t>
            </a:r>
            <a:r>
              <a:rPr lang="en-US" altLang="zh-TW" dirty="0" err="1"/>
              <a:t>onlayout</a:t>
            </a:r>
            <a:r>
              <a:rPr lang="en-US" altLang="zh-TW" dirty="0"/>
              <a:t>() ,</a:t>
            </a:r>
            <a:r>
              <a:rPr lang="en-US" altLang="zh-TW" dirty="0" err="1"/>
              <a:t>onMeasure</a:t>
            </a:r>
            <a:r>
              <a:rPr lang="en-US" altLang="zh-TW" dirty="0"/>
              <a:t>().</a:t>
            </a:r>
          </a:p>
          <a:p>
            <a:r>
              <a:rPr lang="en-US" altLang="zh-TW" dirty="0"/>
              <a:t>Override </a:t>
            </a:r>
            <a:r>
              <a:rPr lang="en-US" altLang="zh-TW" dirty="0" err="1"/>
              <a:t>TouchEvent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608218" y="3486150"/>
            <a:ext cx="1726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key point is to override </a:t>
            </a:r>
            <a:r>
              <a:rPr lang="en-US" altLang="zh-TW" dirty="0" err="1"/>
              <a:t>onMeasure</a:t>
            </a:r>
            <a:r>
              <a:rPr lang="en-US" altLang="zh-TW" dirty="0"/>
              <a:t>() and </a:t>
            </a:r>
            <a:r>
              <a:rPr lang="en-US" altLang="zh-TW" dirty="0" err="1"/>
              <a:t>onDraw</a:t>
            </a:r>
            <a:r>
              <a:rPr lang="en-US" altLang="zh-TW" dirty="0"/>
              <a:t>().</a:t>
            </a:r>
          </a:p>
          <a:p>
            <a:r>
              <a:rPr lang="en-US" altLang="zh-TW" dirty="0"/>
              <a:t>Override </a:t>
            </a:r>
            <a:r>
              <a:rPr lang="en-US" altLang="zh-TW" dirty="0" err="1"/>
              <a:t>TouchEvent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92F921-D976-4780-B9E0-DD926047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5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 b="20880"/>
          <a:stretch/>
        </p:blipFill>
        <p:spPr>
          <a:xfrm>
            <a:off x="8749030" y="974005"/>
            <a:ext cx="3086100" cy="51104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/>
        </p:blipFill>
        <p:spPr>
          <a:xfrm>
            <a:off x="980122" y="1134745"/>
            <a:ext cx="2620010" cy="558935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02005" y="1781493"/>
            <a:ext cx="2976245" cy="109378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447857" y="974005"/>
            <a:ext cx="3324543" cy="2236555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591868" y="974004"/>
            <a:ext cx="3324543" cy="2236555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746A70-F131-42F0-B5D2-A2D668AC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9132"/>
            <a:ext cx="10515600" cy="68438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altLang="zh-TW" b="1" dirty="0"/>
              <a:t>Example of Custom </a:t>
            </a:r>
            <a:r>
              <a:rPr lang="en-US" altLang="zh-TW" b="1" dirty="0" err="1"/>
              <a:t>ViewGroup</a:t>
            </a:r>
            <a:r>
              <a:rPr lang="en-US" altLang="zh-TW" b="1" dirty="0"/>
              <a:t>: </a:t>
            </a:r>
            <a:r>
              <a:rPr lang="en-US" altLang="zh-TW" b="1" dirty="0" err="1"/>
              <a:t>FlowLayout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8039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Implementing Procedure</a:t>
            </a:r>
            <a:endParaRPr lang="zh-TW" altLang="en-US" dirty="0"/>
          </a:p>
        </p:txBody>
      </p:sp>
      <p:grpSp>
        <p:nvGrpSpPr>
          <p:cNvPr id="4" name="Group 30"/>
          <p:cNvGrpSpPr/>
          <p:nvPr/>
        </p:nvGrpSpPr>
        <p:grpSpPr>
          <a:xfrm>
            <a:off x="1747520" y="2361620"/>
            <a:ext cx="1603023" cy="4211899"/>
            <a:chOff x="50802" y="1636890"/>
            <a:chExt cx="1603023" cy="4211899"/>
          </a:xfrm>
        </p:grpSpPr>
        <p:sp>
          <p:nvSpPr>
            <p:cNvPr id="5" name="Rounded Rectangle 13"/>
            <p:cNvSpPr/>
            <p:nvPr/>
          </p:nvSpPr>
          <p:spPr>
            <a:xfrm>
              <a:off x="50802" y="2668518"/>
              <a:ext cx="1603023" cy="826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/>
                <a:t>Define</a:t>
              </a:r>
              <a:r>
                <a:rPr lang="en-US" altLang="zh-TW" sz="1600" dirty="0"/>
                <a:t>/</a:t>
              </a:r>
              <a:r>
                <a:rPr lang="en-US" altLang="zh-TW" sz="1600" b="1" dirty="0"/>
                <a:t>Retrieve</a:t>
              </a:r>
            </a:p>
            <a:p>
              <a:pPr algn="ctr"/>
              <a:r>
                <a:rPr lang="en-US" altLang="zh-TW" sz="1600" b="1" dirty="0"/>
                <a:t>Attributes</a:t>
              </a:r>
              <a:endParaRPr lang="zh-TW" altLang="en-US" sz="1600" b="1" dirty="0"/>
            </a:p>
          </p:txBody>
        </p:sp>
        <p:sp>
          <p:nvSpPr>
            <p:cNvPr id="6" name="Rounded Rectangle 17"/>
            <p:cNvSpPr/>
            <p:nvPr/>
          </p:nvSpPr>
          <p:spPr>
            <a:xfrm>
              <a:off x="129821" y="1636890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Extends</a:t>
              </a:r>
            </a:p>
            <a:p>
              <a:pPr algn="ctr"/>
              <a:r>
                <a:rPr lang="en-US" altLang="zh-TW" dirty="0" err="1"/>
                <a:t>ViewGroup</a:t>
              </a:r>
              <a:endParaRPr lang="zh-TW" altLang="en-US" dirty="0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81841" y="5048953"/>
              <a:ext cx="1540937" cy="7998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Measure</a:t>
              </a:r>
            </a:p>
            <a:p>
              <a:pPr algn="ctr"/>
              <a:r>
                <a:rPr lang="en-US" altLang="zh-TW" dirty="0"/>
                <a:t>Self/</a:t>
              </a:r>
            </a:p>
            <a:p>
              <a:pPr algn="ctr"/>
              <a:r>
                <a:rPr lang="en-US" altLang="zh-TW" dirty="0"/>
                <a:t>Children</a:t>
              </a:r>
              <a:endParaRPr lang="zh-TW" altLang="en-US" dirty="0"/>
            </a:p>
          </p:txBody>
        </p:sp>
        <p:sp>
          <p:nvSpPr>
            <p:cNvPr id="8" name="Rounded Rectangle 19"/>
            <p:cNvSpPr/>
            <p:nvPr/>
          </p:nvSpPr>
          <p:spPr>
            <a:xfrm>
              <a:off x="129821" y="3937078"/>
              <a:ext cx="1444978" cy="6547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 Child Views</a:t>
              </a:r>
              <a:endParaRPr lang="zh-TW" altLang="en-US" dirty="0"/>
            </a:p>
          </p:txBody>
        </p:sp>
        <p:cxnSp>
          <p:nvCxnSpPr>
            <p:cNvPr id="9" name="Straight Arrow Connector 21"/>
            <p:cNvCxnSpPr>
              <a:stCxn id="6" idx="2"/>
              <a:endCxn id="5" idx="0"/>
            </p:cNvCxnSpPr>
            <p:nvPr/>
          </p:nvCxnSpPr>
          <p:spPr>
            <a:xfrm>
              <a:off x="852310" y="2291645"/>
              <a:ext cx="4" cy="3768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5"/>
            <p:cNvCxnSpPr>
              <a:stCxn id="5" idx="2"/>
              <a:endCxn id="8" idx="0"/>
            </p:cNvCxnSpPr>
            <p:nvPr/>
          </p:nvCxnSpPr>
          <p:spPr>
            <a:xfrm flipH="1">
              <a:off x="852310" y="3495426"/>
              <a:ext cx="4" cy="4416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>
              <a:stCxn id="8" idx="2"/>
              <a:endCxn id="7" idx="0"/>
            </p:cNvCxnSpPr>
            <p:nvPr/>
          </p:nvCxnSpPr>
          <p:spPr>
            <a:xfrm>
              <a:off x="852310" y="4591833"/>
              <a:ext cx="0" cy="4571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50"/>
          <p:cNvSpPr/>
          <p:nvPr/>
        </p:nvSpPr>
        <p:spPr>
          <a:xfrm>
            <a:off x="1826539" y="1568030"/>
            <a:ext cx="1411111" cy="4459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cxnSp>
        <p:nvCxnSpPr>
          <p:cNvPr id="13" name="Straight Arrow Connector 51"/>
          <p:cNvCxnSpPr>
            <a:stCxn id="12" idx="2"/>
            <a:endCxn id="5" idx="0"/>
          </p:cNvCxnSpPr>
          <p:nvPr/>
        </p:nvCxnSpPr>
        <p:spPr>
          <a:xfrm>
            <a:off x="2532095" y="2013943"/>
            <a:ext cx="5646" cy="3476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297"/>
          <p:cNvCxnSpPr>
            <a:stCxn id="8" idx="3"/>
          </p:cNvCxnSpPr>
          <p:nvPr/>
        </p:nvCxnSpPr>
        <p:spPr>
          <a:xfrm flipV="1">
            <a:off x="3271517" y="2250441"/>
            <a:ext cx="591263" cy="27387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50"/>
          <p:cNvSpPr>
            <a:spLocks noGrp="1"/>
          </p:cNvSpPr>
          <p:nvPr>
            <p:ph idx="1"/>
          </p:nvPr>
        </p:nvSpPr>
        <p:spPr>
          <a:xfrm>
            <a:off x="3862780" y="1873568"/>
            <a:ext cx="4770120" cy="11172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dirty="0"/>
              <a:t>1. Set up Adapter</a:t>
            </a:r>
          </a:p>
          <a:p>
            <a:pPr marL="0" indent="0" algn="ctr">
              <a:buNone/>
            </a:pPr>
            <a:r>
              <a:rPr lang="en-US" altLang="zh-TW" dirty="0"/>
              <a:t>2. Pass Data set or Create inside</a:t>
            </a:r>
          </a:p>
          <a:p>
            <a:pPr marL="0" indent="0" algn="ctr">
              <a:buNone/>
            </a:pPr>
            <a:r>
              <a:rPr lang="en-US" altLang="zh-TW" dirty="0"/>
              <a:t>3.Wrap Data set in .XML</a:t>
            </a:r>
            <a:endParaRPr lang="zh-TW" altLang="en-US" dirty="0"/>
          </a:p>
        </p:txBody>
      </p:sp>
      <p:cxnSp>
        <p:nvCxnSpPr>
          <p:cNvPr id="17" name="Straight Arrow Connector 25"/>
          <p:cNvCxnSpPr>
            <a:stCxn id="7" idx="3"/>
            <a:endCxn id="20" idx="1"/>
          </p:cNvCxnSpPr>
          <p:nvPr/>
        </p:nvCxnSpPr>
        <p:spPr>
          <a:xfrm>
            <a:off x="3319496" y="6173601"/>
            <a:ext cx="5432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0"/>
          <p:cNvSpPr/>
          <p:nvPr/>
        </p:nvSpPr>
        <p:spPr>
          <a:xfrm>
            <a:off x="3862780" y="5809953"/>
            <a:ext cx="1586938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LayChildren</a:t>
            </a:r>
            <a:endParaRPr lang="zh-TW" altLang="en-US" dirty="0"/>
          </a:p>
        </p:txBody>
      </p:sp>
      <p:sp>
        <p:nvSpPr>
          <p:cNvPr id="23" name="Rounded Rectangle 18"/>
          <p:cNvSpPr/>
          <p:nvPr/>
        </p:nvSpPr>
        <p:spPr>
          <a:xfrm>
            <a:off x="5993002" y="5809953"/>
            <a:ext cx="1564640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Define Interface</a:t>
            </a:r>
            <a:endParaRPr lang="zh-TW" altLang="en-US" dirty="0"/>
          </a:p>
        </p:txBody>
      </p:sp>
      <p:cxnSp>
        <p:nvCxnSpPr>
          <p:cNvPr id="25" name="Straight Arrow Connector 25"/>
          <p:cNvCxnSpPr>
            <a:stCxn id="20" idx="3"/>
            <a:endCxn id="23" idx="1"/>
          </p:cNvCxnSpPr>
          <p:nvPr/>
        </p:nvCxnSpPr>
        <p:spPr>
          <a:xfrm>
            <a:off x="5449718" y="6173601"/>
            <a:ext cx="5432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8"/>
          <p:cNvSpPr/>
          <p:nvPr/>
        </p:nvSpPr>
        <p:spPr>
          <a:xfrm>
            <a:off x="8289162" y="5809953"/>
            <a:ext cx="1564640" cy="72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Handle </a:t>
            </a:r>
            <a:r>
              <a:rPr lang="en-US" altLang="zh-TW" dirty="0" err="1"/>
              <a:t>TouchEvent</a:t>
            </a:r>
            <a:endParaRPr lang="zh-TW" altLang="en-US" dirty="0"/>
          </a:p>
        </p:txBody>
      </p:sp>
      <p:cxnSp>
        <p:nvCxnSpPr>
          <p:cNvPr id="46" name="Straight Arrow Connector 25"/>
          <p:cNvCxnSpPr>
            <a:stCxn id="23" idx="3"/>
            <a:endCxn id="45" idx="1"/>
          </p:cNvCxnSpPr>
          <p:nvPr/>
        </p:nvCxnSpPr>
        <p:spPr>
          <a:xfrm>
            <a:off x="7557642" y="6173601"/>
            <a:ext cx="731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1229360" y="5527040"/>
            <a:ext cx="4602480" cy="1219200"/>
          </a:xfrm>
          <a:prstGeom prst="roundRect">
            <a:avLst/>
          </a:prstGeom>
          <a:noFill/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9" idx="0"/>
          </p:cNvCxnSpPr>
          <p:nvPr/>
        </p:nvCxnSpPr>
        <p:spPr>
          <a:xfrm flipV="1">
            <a:off x="3530600" y="4876800"/>
            <a:ext cx="787400" cy="6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272013" y="4185254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Key Point of Laying Children: Dynamically Compute Coordinates and Height and Width. It is prone to make bugs.</a:t>
            </a:r>
            <a:endParaRPr lang="zh-TW" alt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7E5B922-DF2D-4EE6-AD65-DFD3F22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78132"/>
            <a:ext cx="3192520" cy="11901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dirty="0"/>
              <a:t>View in Activity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923FF-017D-4273-A4CE-01C631FA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60" y="2742397"/>
            <a:ext cx="2773375" cy="3291840"/>
          </a:xfrm>
          <a:prstGeom prst="rect">
            <a:avLst/>
          </a:prstGeom>
        </p:spPr>
      </p:pic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img-blog.csdn.net/20131218231254906?watermark/2/text/aHR0cDovL2Jsb2cuY3Nkbi5uZXQvZ3VvbGluX2Jsb2c=/font/5a6L5L2T/fontsize/400/fill/I0JBQkFCMA==/dissolve/70/gravity/SouthE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"/>
          <a:stretch/>
        </p:blipFill>
        <p:spPr bwMode="auto">
          <a:xfrm>
            <a:off x="6911847" y="2742397"/>
            <a:ext cx="4303609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19076" y="1526508"/>
            <a:ext cx="3860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52BD3885-CBDF-41E5-8E7E-F0A85B73CC6B}"/>
              </a:ext>
            </a:extLst>
          </p:cNvPr>
          <p:cNvSpPr txBox="1"/>
          <p:nvPr/>
        </p:nvSpPr>
        <p:spPr>
          <a:xfrm>
            <a:off x="1611661" y="1676474"/>
            <a:ext cx="2781993" cy="53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新細明體"/>
              </a:rPr>
              <a:t>從</a:t>
            </a:r>
            <a:r>
              <a:rPr lang="en-US" altLang="zh-TW" sz="2000" dirty="0">
                <a:ea typeface="新細明體"/>
              </a:rPr>
              <a:t>Class</a:t>
            </a:r>
            <a:r>
              <a:rPr lang="zh-TW" altLang="en-US" sz="2000" dirty="0">
                <a:ea typeface="新細明體"/>
              </a:rPr>
              <a:t>的角度來看</a:t>
            </a:r>
            <a:r>
              <a:rPr lang="en-US" altLang="zh-TW" sz="2000" dirty="0">
                <a:ea typeface="新細明體"/>
              </a:rPr>
              <a:t>:</a:t>
            </a:r>
            <a:endParaRPr lang="en-US" sz="2000" dirty="0">
              <a:ea typeface="新細明體"/>
              <a:cs typeface="Calibri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A2588CE-BCCC-4743-86D6-2FE3EA751D54}"/>
              </a:ext>
            </a:extLst>
          </p:cNvPr>
          <p:cNvSpPr txBox="1"/>
          <p:nvPr/>
        </p:nvSpPr>
        <p:spPr>
          <a:xfrm>
            <a:off x="7078509" y="1760034"/>
            <a:ext cx="367246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zh-TW" altLang="en-US" sz="2000" dirty="0">
                <a:cs typeface="Calibri"/>
              </a:rPr>
              <a:t>從</a:t>
            </a:r>
            <a:r>
              <a:rPr lang="en-US" sz="2000" dirty="0">
                <a:ea typeface="+mn-lt"/>
                <a:cs typeface="+mn-lt"/>
              </a:rPr>
              <a:t>Layout</a:t>
            </a:r>
            <a:r>
              <a:rPr lang="zh-TW" altLang="en-US" sz="2000" dirty="0">
                <a:cs typeface="Calibri"/>
              </a:rPr>
              <a:t>的角度來看</a:t>
            </a:r>
            <a:r>
              <a:rPr lang="en-US" sz="2000" dirty="0">
                <a:ea typeface="+mn-lt"/>
                <a:cs typeface="+mn-lt"/>
              </a:rPr>
              <a:t>: </a:t>
            </a:r>
            <a:endParaRPr lang="en-US" sz="2000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A4B1-F9BA-4401-9E2D-8E40809D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18" y="149951"/>
            <a:ext cx="10515600" cy="1325563"/>
          </a:xfrm>
        </p:spPr>
        <p:txBody>
          <a:bodyPr/>
          <a:lstStyle/>
          <a:p>
            <a:r>
              <a:rPr lang="en-US" altLang="zh-TW" dirty="0"/>
              <a:t>View</a:t>
            </a:r>
            <a:r>
              <a:rPr lang="zh-TW" altLang="en-US" dirty="0"/>
              <a:t> </a:t>
            </a:r>
            <a:r>
              <a:rPr lang="en-US" altLang="zh-TW" dirty="0"/>
              <a:t>in Activity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33439"/>
          <a:stretch/>
        </p:blipFill>
        <p:spPr>
          <a:xfrm>
            <a:off x="5763329" y="1022419"/>
            <a:ext cx="4355748" cy="309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/>
          <p:cNvSpPr txBox="1"/>
          <p:nvPr/>
        </p:nvSpPr>
        <p:spPr>
          <a:xfrm>
            <a:off x="536573" y="1422217"/>
            <a:ext cx="38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從</a:t>
            </a:r>
            <a:r>
              <a:rPr lang="en-US" altLang="zh-TW" sz="2400" dirty="0"/>
              <a:t>Hierarchy (Component Tree)</a:t>
            </a:r>
            <a:r>
              <a:rPr lang="zh-TW" altLang="en-US" sz="2400" dirty="0"/>
              <a:t>的角度來看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3" y="4332577"/>
            <a:ext cx="8333333" cy="21238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6A0-D8A2-49C3-A5E8-A6F6A16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0FDC-80FC-4C19-9C48-5A7A396E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When to use for each Type?</a:t>
            </a:r>
          </a:p>
        </p:txBody>
      </p:sp>
      <p:sp>
        <p:nvSpPr>
          <p:cNvPr id="12" name="矩形 11"/>
          <p:cNvSpPr/>
          <p:nvPr/>
        </p:nvSpPr>
        <p:spPr>
          <a:xfrm>
            <a:off x="3605020" y="3647814"/>
            <a:ext cx="20179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prstClr val="black"/>
                </a:solidFill>
              </a:rPr>
              <a:t>Encapsulates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</a:rPr>
              <a:t>existing android widgets.</a:t>
            </a: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3712779" y="2511497"/>
            <a:ext cx="6365007" cy="917503"/>
            <a:chOff x="523030" y="1212686"/>
            <a:chExt cx="5893442" cy="935622"/>
          </a:xfrm>
        </p:grpSpPr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1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chemeClr val="bg1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1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cs typeface="Calibri"/>
                </a:rPr>
                <a:t>View</a:t>
              </a:r>
            </a:p>
          </p:txBody>
        </p:sp>
        <p:sp>
          <p:nvSpPr>
            <p:cNvPr id="1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chemeClr val="bg1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err="1">
                  <a:solidFill>
                    <a:schemeClr val="bg1"/>
                  </a:solidFill>
                  <a:cs typeface="Calibri"/>
                </a:rPr>
                <a:t>ViewGroup</a:t>
              </a:r>
              <a:endParaRPr lang="en-US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948516" y="3647814"/>
            <a:ext cx="1886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prstClr val="black"/>
                </a:solidFill>
              </a:rPr>
              <a:t>Responsible for laying and manage Child Views</a:t>
            </a:r>
          </a:p>
        </p:txBody>
      </p:sp>
      <p:sp>
        <p:nvSpPr>
          <p:cNvPr id="22" name="矩形 21"/>
          <p:cNvSpPr/>
          <p:nvPr/>
        </p:nvSpPr>
        <p:spPr>
          <a:xfrm>
            <a:off x="8586981" y="3568751"/>
            <a:ext cx="16102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prstClr val="black"/>
                </a:solidFill>
              </a:rPr>
              <a:t>Has customized graphics and style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D7121-11C0-4591-9D4E-AB899845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8483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r>
              <a:rPr lang="en-US" dirty="0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1422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4E18F065-A33A-4748-B4B4-7E61DDE16F27}"/>
              </a:ext>
            </a:extLst>
          </p:cNvPr>
          <p:cNvGrpSpPr/>
          <p:nvPr/>
        </p:nvGrpSpPr>
        <p:grpSpPr>
          <a:xfrm>
            <a:off x="143208" y="76775"/>
            <a:ext cx="5819441" cy="694749"/>
            <a:chOff x="523030" y="1212686"/>
            <a:chExt cx="5893442" cy="935622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8FB70D0C-E73D-4DC8-BAC1-D0B53A1757B5}"/>
                </a:ext>
              </a:extLst>
            </p:cNvPr>
            <p:cNvGrpSpPr/>
            <p:nvPr/>
          </p:nvGrpSpPr>
          <p:grpSpPr>
            <a:xfrm>
              <a:off x="1915642" y="1671614"/>
              <a:ext cx="3120475" cy="2332"/>
              <a:chOff x="2154941" y="2034915"/>
              <a:chExt cx="3322450" cy="2357"/>
            </a:xfrm>
          </p:grpSpPr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C599993F-1564-4F85-9102-03059DBD6434}"/>
                  </a:ext>
                </a:extLst>
              </p:cNvPr>
              <p:cNvCxnSpPr/>
              <p:nvPr/>
            </p:nvCxnSpPr>
            <p:spPr>
              <a:xfrm flipV="1">
                <a:off x="2154941" y="2035235"/>
                <a:ext cx="883651" cy="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7">
                <a:extLst>
                  <a:ext uri="{FF2B5EF4-FFF2-40B4-BE49-F238E27FC236}">
                    <a16:creationId xmlns:a16="http://schemas.microsoft.com/office/drawing/2014/main" id="{D27A26BF-187B-4A19-A0EB-29309A7B1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8375" y="2034915"/>
                <a:ext cx="949016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F62DF96A-232B-48C9-B795-FA5AD5BD1B2C}"/>
                </a:ext>
              </a:extLst>
            </p:cNvPr>
            <p:cNvSpPr/>
            <p:nvPr/>
          </p:nvSpPr>
          <p:spPr>
            <a:xfrm>
              <a:off x="523030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solidFill>
                    <a:srgbClr val="FFFF00"/>
                  </a:solidFill>
                  <a:cs typeface="Calibri"/>
                </a:rPr>
                <a:t>Compound Components</a:t>
              </a:r>
            </a:p>
          </p:txBody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17011C88-6964-4C72-9ACB-D3A44D75E1B3}"/>
                </a:ext>
              </a:extLst>
            </p:cNvPr>
            <p:cNvSpPr/>
            <p:nvPr/>
          </p:nvSpPr>
          <p:spPr>
            <a:xfrm>
              <a:off x="5027511" y="1212686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cs typeface="Calibri"/>
                </a:rPr>
                <a:t>View</a:t>
              </a: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ECA9FE15-9C4D-4D47-AAAD-8C5CCA589A45}"/>
                </a:ext>
              </a:extLst>
            </p:cNvPr>
            <p:cNvSpPr/>
            <p:nvPr/>
          </p:nvSpPr>
          <p:spPr>
            <a:xfrm>
              <a:off x="2751157" y="1231979"/>
              <a:ext cx="1388961" cy="9163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>
                  <a:solidFill>
                    <a:schemeClr val="bg1"/>
                  </a:solidFill>
                  <a:cs typeface="Calibri"/>
                </a:rPr>
                <a:t>Custom 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b="1" dirty="0" err="1">
                  <a:solidFill>
                    <a:schemeClr val="bg1"/>
                  </a:solidFill>
                  <a:cs typeface="Calibri"/>
                </a:rPr>
                <a:t>ViewGroup</a:t>
              </a: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E7B8F4F-A11B-40E0-91B9-D4364D4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68402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Compound Components (controls)</a:t>
            </a:r>
            <a:endParaRPr lang="zh-CN" altLang="en-US" dirty="0" err="1">
              <a:ea typeface="宋体"/>
              <a:cs typeface="Calibri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F21172-A882-46E6-A33B-2B4F37E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44675"/>
            <a:ext cx="69557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Scenario: </a:t>
            </a:r>
          </a:p>
          <a:p>
            <a:r>
              <a:rPr lang="en-US" altLang="zh-TW" sz="3600" dirty="0"/>
              <a:t>Comprised of multiple existing components </a:t>
            </a:r>
          </a:p>
          <a:p>
            <a:r>
              <a:rPr lang="en-US" altLang="zh-TW" sz="3600" dirty="0"/>
              <a:t>Encapsulate these components into a single class </a:t>
            </a:r>
          </a:p>
        </p:txBody>
      </p:sp>
      <p:pic>
        <p:nvPicPr>
          <p:cNvPr id="1026" name="Picture 2" descr="20191102_1913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40" y="5511875"/>
            <a:ext cx="2831782" cy="982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ck-快速打造一個carousel | Leah's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0" y="1265198"/>
            <a:ext cx="3654425" cy="40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3E15DF-8F30-48E4-8CD4-DBFF015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14754</TotalTime>
  <Words>4518</Words>
  <Application>Microsoft Office PowerPoint</Application>
  <PresentationFormat>Widescreen</PresentationFormat>
  <Paragraphs>775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DengXian</vt:lpstr>
      <vt:lpstr>KaiTi</vt:lpstr>
      <vt:lpstr>Microsoft YaHei</vt:lpstr>
      <vt:lpstr>Source Code Pro</vt:lpstr>
      <vt:lpstr>微軟正黑體</vt:lpstr>
      <vt:lpstr>Arial</vt:lpstr>
      <vt:lpstr>Arial Black</vt:lpstr>
      <vt:lpstr>Calibri</vt:lpstr>
      <vt:lpstr>Calibri Light</vt:lpstr>
      <vt:lpstr>Consolas</vt:lpstr>
      <vt:lpstr>office theme</vt:lpstr>
      <vt:lpstr>Custom View in Android</vt:lpstr>
      <vt:lpstr>3 Common Types of Custom View</vt:lpstr>
      <vt:lpstr>Outline  </vt:lpstr>
      <vt:lpstr>Introduction of View</vt:lpstr>
      <vt:lpstr>ViewGroup (Parent View)</vt:lpstr>
      <vt:lpstr>View in Activity</vt:lpstr>
      <vt:lpstr>View in Activity</vt:lpstr>
      <vt:lpstr>When to use for each Type?</vt:lpstr>
      <vt:lpstr>Compound Components (controls)</vt:lpstr>
      <vt:lpstr>Custom ViewGroup</vt:lpstr>
      <vt:lpstr>Custom View</vt:lpstr>
      <vt:lpstr>Procedure of Creating a Compound Components</vt:lpstr>
      <vt:lpstr>View的繪製流程</vt:lpstr>
      <vt:lpstr>Measure()</vt:lpstr>
      <vt:lpstr>onMeasure()</vt:lpstr>
      <vt:lpstr>  Mode of MeasureSpec</vt:lpstr>
      <vt:lpstr>Mode of MeasureSpec</vt:lpstr>
      <vt:lpstr>Purpose of MeasureSpec</vt:lpstr>
      <vt:lpstr>Mode of MeasureSpec</vt:lpstr>
      <vt:lpstr>MeasureSpec</vt:lpstr>
      <vt:lpstr>PowerPoint Presentation</vt:lpstr>
      <vt:lpstr>PowerPoint Presentation</vt:lpstr>
      <vt:lpstr>PowerPoint Presentation</vt:lpstr>
      <vt:lpstr>Child View set its own height and width by passing MeasureSpec  Measured by Parent View</vt:lpstr>
      <vt:lpstr>Mode of MeasureSpec</vt:lpstr>
      <vt:lpstr>Child View set its own height and width by measureSpec  measured by Parent View</vt:lpstr>
      <vt:lpstr>MeasureSpec calculated by Parent View is only a reference</vt:lpstr>
      <vt:lpstr>What is the Root View? How is its MeasureSpec is measured?</vt:lpstr>
      <vt:lpstr>What is the Root View? How is its MeasureSpec is measured?</vt:lpstr>
      <vt:lpstr>Recap: Stack call and FlowChart of Measure</vt:lpstr>
      <vt:lpstr>Now We Know How onMeasure() works!!!!!</vt:lpstr>
      <vt:lpstr>Recap: Stack call and FlowChart of Measure</vt:lpstr>
      <vt:lpstr>PowerPoint Presentation</vt:lpstr>
      <vt:lpstr>Step 2: Layout</vt:lpstr>
      <vt:lpstr>Layout() is called in performTraversal()</vt:lpstr>
      <vt:lpstr>layout(), onLayout()</vt:lpstr>
      <vt:lpstr>onLayout()</vt:lpstr>
      <vt:lpstr>onLayout()</vt:lpstr>
      <vt:lpstr>onLayout() in LinearLayout</vt:lpstr>
      <vt:lpstr>PowerPoint Presentation</vt:lpstr>
      <vt:lpstr>Recap: Stack call and FlowChart of layout()</vt:lpstr>
      <vt:lpstr>Now, we know How layout of a ViewGroup works</vt:lpstr>
      <vt:lpstr>Step 3: Draw</vt:lpstr>
      <vt:lpstr>What is the Root View? How is its MeasureSpec is measured?</vt:lpstr>
      <vt:lpstr>Steps of drawing</vt:lpstr>
      <vt:lpstr>PowerPoint Presentation</vt:lpstr>
      <vt:lpstr>PowerPoint Presentation</vt:lpstr>
      <vt:lpstr>PowerPoint Presentation</vt:lpstr>
      <vt:lpstr>Recap: Stack call and FlowChart of Draw</vt:lpstr>
      <vt:lpstr>Now, we know the entire drawing procedure of View and ViewGroup</vt:lpstr>
      <vt:lpstr>Recap: Stack call and FlowChart of Measure</vt:lpstr>
      <vt:lpstr>Recap: Stack call and FlowChart of layout()</vt:lpstr>
      <vt:lpstr>Recap: Stack call and FlowChart of Draw</vt:lpstr>
      <vt:lpstr>How to use each Type?</vt:lpstr>
      <vt:lpstr>Example of Custom ViewGroup: FlowLayout</vt:lpstr>
      <vt:lpstr> Implementing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Jaden Lin</dc:creator>
  <cp:lastModifiedBy>Lin Chienyeh</cp:lastModifiedBy>
  <cp:revision>814</cp:revision>
  <dcterms:created xsi:type="dcterms:W3CDTF">2020-07-28T11:35:29Z</dcterms:created>
  <dcterms:modified xsi:type="dcterms:W3CDTF">2020-08-09T05:27:54Z</dcterms:modified>
</cp:coreProperties>
</file>