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;p2" hidden="0"/>
          <p:cNvSpPr/>
          <p:nvPr isPhoto="0" userDrawn="0"/>
        </p:nvSpPr>
        <p:spPr bwMode="auto"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1;p2" hidden="0"/>
          <p:cNvSpPr/>
          <p:nvPr isPhoto="0" userDrawn="0"/>
        </p:nvSpPr>
        <p:spPr bwMode="auto"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12;p2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;p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4;p2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bg>
      <p:bgPr shadeToTitle="0">
        <a:solidFill>
          <a:schemeClr val="accent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8;p11" hidden="0"/>
          <p:cNvSpPr>
            <a:spLocks noAdjustHandles="0" noChangeArrowheads="0"/>
          </p:cNvSpPr>
          <p:nvPr isPhoto="0" userDrawn="0">
            <p:ph type="title" hasCustomPrompt="1"/>
          </p:nvPr>
        </p:nvSpPr>
        <p:spPr bwMode="auto"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" name="Google Shape;59;p1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0;p1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accent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;p12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;p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0950" y="2065349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7;p3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;p4" hidden="0"/>
          <p:cNvSpPr/>
          <p:nvPr isPhoto="0" userDrawn="0"/>
        </p:nvSpPr>
        <p:spPr bwMode="auto"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20;p4" hidden="0"/>
          <p:cNvSpPr/>
          <p:nvPr isPhoto="0" userDrawn="0"/>
        </p:nvSpPr>
        <p:spPr bwMode="auto"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1;p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2;p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3;p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;p5" hidden="0"/>
          <p:cNvSpPr/>
          <p:nvPr isPhoto="0" userDrawn="0"/>
        </p:nvSpPr>
        <p:spPr bwMode="auto"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26;p5" hidden="0"/>
          <p:cNvSpPr/>
          <p:nvPr isPhoto="0" userDrawn="0"/>
        </p:nvSpPr>
        <p:spPr bwMode="auto"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7;p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8;p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9;p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30;p5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;p6" hidden="0"/>
          <p:cNvSpPr/>
          <p:nvPr isPhoto="0" userDrawn="0"/>
        </p:nvSpPr>
        <p:spPr bwMode="auto"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3;p6" hidden="0"/>
          <p:cNvSpPr/>
          <p:nvPr isPhoto="0" userDrawn="0"/>
        </p:nvSpPr>
        <p:spPr bwMode="auto"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5;p6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;p7" hidden="0"/>
          <p:cNvSpPr>
            <a:spLocks noAdjustHandles="0" noChangeArrowheads="0"/>
          </p:cNvSpPr>
          <p:nvPr isPhoto="0" userDrawn="0"/>
        </p:nvSpPr>
        <p:spPr bwMode="auto">
          <a:xfrm rot="10800000" flipH="1">
            <a:off x="3276600" y="25"/>
            <a:ext cx="5867399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8;p7" hidden="0"/>
          <p:cNvSpPr/>
          <p:nvPr isPhoto="0" userDrawn="0"/>
        </p:nvSpPr>
        <p:spPr bwMode="auto">
          <a:xfrm rot="-5400000">
            <a:off x="759150" y="2517449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9;p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0;p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1;p7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;p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4;p8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;p9" hidden="0"/>
          <p:cNvSpPr/>
          <p:nvPr isPhoto="0" userDrawn="0"/>
        </p:nvSpPr>
        <p:spPr bwMode="auto"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47;p9" hidden="0"/>
          <p:cNvSpPr/>
          <p:nvPr isPhoto="0" userDrawn="0"/>
        </p:nvSpPr>
        <p:spPr bwMode="auto">
          <a:xfrm rot="5400000">
            <a:off x="1946425" y="2517750"/>
            <a:ext cx="51428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8;p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9;p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265500" y="2779466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0;p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1;p9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;p10" hidden="0"/>
          <p:cNvSpPr>
            <a:spLocks noAdjustHandles="0" noChangeArrowheads="0"/>
          </p:cNvSpPr>
          <p:nvPr isPhoto="0" userDrawn="0"/>
        </p:nvSpPr>
        <p:spPr bwMode="auto"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4;p10" hidden="0"/>
          <p:cNvSpPr/>
          <p:nvPr isPhoto="0" userDrawn="0"/>
        </p:nvSpPr>
        <p:spPr bwMode="auto">
          <a:xfrm rot="10800000" flipH="1">
            <a:off x="0" y="4622725"/>
            <a:ext cx="9144000" cy="74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5;p1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Google Shape;56;p10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material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;p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1pPr>
            <a:lvl2pPr marL="914400" lvl="1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lvl="2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lvl="3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lvl="4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lvl="5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lvl="6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lvl="7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lvl="8" indent="-3175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;p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ebpack.js.org/plugins/" TargetMode="External"/><Relationship Id="rId3" Type="http://schemas.openxmlformats.org/officeDocument/2006/relationships/image" Target="../media/image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3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Webpack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7" y="239082"/>
            <a:ext cx="1099230" cy="215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8;p2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Webpack</a:t>
            </a:r>
            <a:endParaRPr/>
          </a:p>
        </p:txBody>
      </p:sp>
      <p:sp>
        <p:nvSpPr>
          <p:cNvPr id="5" name="Google Shape;129;p2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ru">
                <a:solidFill>
                  <a:srgbClr val="666666"/>
                </a:solidFill>
              </a:rPr>
              <a:t>По умолчанию, вывод размещается в ./dist/main.js. В нижеприведенном примере, результат работы в Webpack генерируется в файле app.js: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" name="Google Shape;130;p22" hidden="0"/>
          <p:cNvSpPr>
            <a:spLocks noAdjustHandles="0" noChangeArrowheads="0"/>
          </p:cNvSpPr>
          <p:nvPr isPhoto="0" userDrawn="0"/>
        </p:nvSpPr>
        <p:spPr bwMode="auto">
          <a:xfrm>
            <a:off x="1316275" y="2842775"/>
            <a:ext cx="37386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module.exports = {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/*...*/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output: {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path: path.resolve(__dirname, 'dist'),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filename: 'app.js'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}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/*...*/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}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6;p2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Webpack</a:t>
            </a:r>
            <a:endParaRPr/>
          </a:p>
        </p:txBody>
      </p:sp>
      <p:sp>
        <p:nvSpPr>
          <p:cNvPr id="5" name="Google Shape;137;p2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666666"/>
                </a:solidFill>
              </a:rPr>
              <a:t>Чтобы импортировать файлы стилей: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None/>
              <a:defRPr/>
            </a:pPr>
            <a:r>
              <a:rPr lang="ru">
                <a:solidFill>
                  <a:srgbClr val="FF00FF"/>
                </a:solidFill>
              </a:rPr>
              <a:t>import 'style.css'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" name="Google Shape;138;p23" hidden="0"/>
          <p:cNvSpPr>
            <a:spLocks noAdjustHandles="0" noChangeArrowheads="0"/>
          </p:cNvSpPr>
          <p:nvPr isPhoto="0" userDrawn="0"/>
        </p:nvSpPr>
        <p:spPr bwMode="auto">
          <a:xfrm>
            <a:off x="4572000" y="2571750"/>
            <a:ext cx="39783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module.exports = {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/*...*/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module: {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rules: [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  { test: /\.css$/, use: 'css-loader' },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]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}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/*...*/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}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4;p2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Webpack</a:t>
            </a:r>
            <a:endParaRPr/>
          </a:p>
        </p:txBody>
      </p:sp>
      <p:sp>
        <p:nvSpPr>
          <p:cNvPr id="5" name="Google Shape;145;p2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2724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ru">
                <a:solidFill>
                  <a:srgbClr val="666666"/>
                </a:solidFill>
              </a:rPr>
              <a:t>Babel — он используется для транспиляции современного JavaScript в ES5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" name="Google Shape;146;p24" hidden="0"/>
          <p:cNvSpPr>
            <a:spLocks noAdjustHandles="0" noChangeArrowheads="0"/>
          </p:cNvSpPr>
          <p:nvPr isPhoto="0" userDrawn="0"/>
        </p:nvSpPr>
        <p:spPr bwMode="auto">
          <a:xfrm>
            <a:off x="4572000" y="1731100"/>
            <a:ext cx="39783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module.exports = {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/*...*/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module: {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  rules: [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    {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      test: /\.js$/,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      exclude: /(node_modules|bower_components)/,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      use: {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        loader: 'babel-loader',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        options: {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          presets: ['@babel/preset-env']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        }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      }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    }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  ]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}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  /*...*/</a:t>
            </a:r>
            <a:endParaRPr sz="1200"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>
                <a:solidFill>
                  <a:srgbClr val="1155CC"/>
                </a:solidFill>
              </a:rPr>
              <a:t>}</a:t>
            </a:r>
            <a:endParaRPr sz="1200">
              <a:solidFill>
                <a:srgbClr val="1155CC"/>
              </a:solidFill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2;p2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Webpack</a:t>
            </a:r>
            <a:endParaRPr/>
          </a:p>
        </p:txBody>
      </p:sp>
      <p:sp>
        <p:nvSpPr>
          <p:cNvPr id="5" name="Google Shape;153;p2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66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666666"/>
                </a:solidFill>
              </a:rPr>
              <a:t>Горячая перезагрузка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666666"/>
                </a:solidFill>
              </a:rPr>
              <a:t>Для горячей перезагрузки (hot reloading) нужен webpack-dev-server.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$ npm install -g webpack-dev-server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9;p2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Webpack</a:t>
            </a:r>
            <a:endParaRPr/>
          </a:p>
        </p:txBody>
      </p:sp>
      <p:sp>
        <p:nvSpPr>
          <p:cNvPr id="5" name="Google Shape;160;p2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66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ru">
                <a:solidFill>
                  <a:srgbClr val="666666"/>
                </a:solidFill>
              </a:rPr>
              <a:t>Плагины — это почти то же самое, что и загрузчики, они могут сделать то, что не могут загрузчики. Ко всему прочему, Webpack построен на системе плагинов, которые вы используете в своем файле конфигурации.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6;p2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Webpack</a:t>
            </a:r>
            <a:endParaRPr/>
          </a:p>
        </p:txBody>
      </p:sp>
      <p:sp>
        <p:nvSpPr>
          <p:cNvPr id="5" name="Google Shape;167;p2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66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ru">
                <a:solidFill>
                  <a:srgbClr val="666666"/>
                </a:solidFill>
              </a:rPr>
              <a:t>Плагин HTMLWebpackPlugin автоматически создает HTML-файл с уже подключенным скриптом.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6" name="Google Shape;168;p27" hidden="0"/>
          <p:cNvSpPr>
            <a:spLocks noAdjustHandles="0" noChangeArrowheads="0"/>
          </p:cNvSpPr>
          <p:nvPr isPhoto="0" userDrawn="0"/>
        </p:nvSpPr>
        <p:spPr bwMode="auto">
          <a:xfrm>
            <a:off x="3606000" y="2571750"/>
            <a:ext cx="3000000" cy="1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module.exports = {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/*...*/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plugins: [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new HTMLWebpackPlugin()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]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/*...*/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}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4;p2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Webpack</a:t>
            </a:r>
            <a:endParaRPr/>
          </a:p>
        </p:txBody>
      </p:sp>
      <p:sp>
        <p:nvSpPr>
          <p:cNvPr id="5" name="Google Shape;175;p2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66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ru">
                <a:solidFill>
                  <a:srgbClr val="666666"/>
                </a:solidFill>
              </a:rPr>
              <a:t>CleanWebpackPlugin - перед перегенерацией файлов, чтобы очистить нашу папку dist/ и получить файл с конфигурацией.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6" name="Google Shape;176;p28" hidden="0"/>
          <p:cNvSpPr>
            <a:spLocks noAdjustHandles="0" noChangeArrowheads="0"/>
          </p:cNvSpPr>
          <p:nvPr isPhoto="0" userDrawn="0"/>
        </p:nvSpPr>
        <p:spPr bwMode="auto">
          <a:xfrm>
            <a:off x="3871475" y="2914650"/>
            <a:ext cx="3000000" cy="1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module.exports = {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/*...*/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plugins: [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new CleanWebpackPlugin(['dist']),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]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/*...*/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}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2;p2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Webpack плагины</a:t>
            </a:r>
            <a:endParaRPr/>
          </a:p>
        </p:txBody>
      </p:sp>
      <p:sp>
        <p:nvSpPr>
          <p:cNvPr id="5" name="Google Shape;183;p2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66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ru" sz="1900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2" tooltip="https://webpack.js.org/plugins/"/>
              </a:rPr>
              <a:t>https://webpack.js.org/plugins/</a:t>
            </a:r>
            <a:endParaRPr sz="2600">
              <a:solidFill>
                <a:srgbClr val="1155CC"/>
              </a:solidFill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9;p3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Webpack</a:t>
            </a:r>
            <a:endParaRPr/>
          </a:p>
        </p:txBody>
      </p:sp>
      <p:sp>
        <p:nvSpPr>
          <p:cNvPr id="5" name="Google Shape;190;p3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66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ru">
                <a:solidFill>
                  <a:srgbClr val="666666"/>
                </a:solidFill>
              </a:rPr>
              <a:t>Режимы вебпака: режим может быть настроен на development или production (по умолчанию стоит production).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6" name="Google Shape;191;p30" hidden="0"/>
          <p:cNvSpPr>
            <a:spLocks noAdjustHandles="0" noChangeArrowheads="0"/>
          </p:cNvSpPr>
          <p:nvPr isPhoto="0" userDrawn="0"/>
        </p:nvSpPr>
        <p:spPr bwMode="auto">
          <a:xfrm>
            <a:off x="3871475" y="2914650"/>
            <a:ext cx="3000000" cy="1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module.exports = {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entry: './index.js',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mode: 'development',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output: {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path: path.resolve(__dirname, 'dist'),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filename: 'app.js'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}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}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7;p3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Webpack</a:t>
            </a:r>
            <a:endParaRPr/>
          </a:p>
        </p:txBody>
      </p:sp>
      <p:sp>
        <p:nvSpPr>
          <p:cNvPr id="5" name="Google Shape;198;p3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66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666666"/>
                </a:solidFill>
              </a:rPr>
              <a:t>Режим development:</a:t>
            </a:r>
            <a:endParaRPr>
              <a:solidFill>
                <a:srgbClr val="666666"/>
              </a:solidFill>
            </a:endParaRPr>
          </a:p>
          <a:p>
            <a:pPr marL="457200" lvl="0" indent="-34290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/>
            </a:pPr>
            <a:r>
              <a:rPr lang="ru">
                <a:solidFill>
                  <a:srgbClr val="666666"/>
                </a:solidFill>
              </a:rPr>
              <a:t>менее оптимизирован, чем production</a:t>
            </a:r>
            <a:endParaRPr>
              <a:solidFill>
                <a:srgbClr val="666666"/>
              </a:solidFill>
            </a:endParaRPr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/>
            </a:pPr>
            <a:r>
              <a:rPr lang="ru">
                <a:solidFill>
                  <a:srgbClr val="666666"/>
                </a:solidFill>
              </a:rPr>
              <a:t>работает быстрее</a:t>
            </a:r>
            <a:endParaRPr>
              <a:solidFill>
                <a:srgbClr val="666666"/>
              </a:solidFill>
            </a:endParaRPr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/>
            </a:pPr>
            <a:r>
              <a:rPr lang="ru">
                <a:solidFill>
                  <a:srgbClr val="666666"/>
                </a:solidFill>
              </a:rPr>
              <a:t>не удаляет комментарии</a:t>
            </a:r>
            <a:endParaRPr>
              <a:solidFill>
                <a:srgbClr val="666666"/>
              </a:solidFill>
            </a:endParaRPr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/>
            </a:pPr>
            <a:r>
              <a:rPr lang="ru">
                <a:solidFill>
                  <a:srgbClr val="666666"/>
                </a:solidFill>
              </a:rPr>
              <a:t>предоставляет более подробные сообщения об ошибках и способы их решения</a:t>
            </a:r>
            <a:endParaRPr>
              <a:solidFill>
                <a:srgbClr val="666666"/>
              </a:solidFill>
            </a:endParaRPr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/>
            </a:pPr>
            <a:r>
              <a:rPr lang="ru">
                <a:solidFill>
                  <a:srgbClr val="666666"/>
                </a:solidFill>
              </a:rPr>
              <a:t>сильно облегчает отладку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2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Webpack</a:t>
            </a:r>
            <a:endParaRPr/>
          </a:p>
        </p:txBody>
      </p:sp>
      <p:sp>
        <p:nvSpPr>
          <p:cNvPr id="5" name="Google Shape;73;p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Webpack — это инструмент, позволяющий скомпилировать, например, JavaScript модули в единый JS-файл. Webpack также известен как сборщик модулей.</a:t>
            </a:r>
            <a:endParaRPr/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None/>
              <a:defRPr/>
            </a:pPr>
            <a:r>
              <a:rPr lang="ru"/>
              <a:t>При большом количестве файлов он создает один объемный файл (или несколько файлов) для запуска вашего приложения.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4;p3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Обработка изображений</a:t>
            </a:r>
            <a:endParaRPr/>
          </a:p>
        </p:txBody>
      </p:sp>
      <p:sp>
        <p:nvSpPr>
          <p:cNvPr id="5" name="Google Shape;205;p32" hidden="0"/>
          <p:cNvSpPr>
            <a:spLocks noAdjustHandles="0" noChangeArrowheads="0"/>
          </p:cNvSpPr>
          <p:nvPr isPhoto="0" userDrawn="0"/>
        </p:nvSpPr>
        <p:spPr bwMode="auto">
          <a:xfrm>
            <a:off x="2201200" y="1803000"/>
            <a:ext cx="4424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module.exports = {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/*...*/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module: {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rules: [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  {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    test: /\.(png|svg|jpg|gif)$/,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    use: [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      'file-loader'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    ]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  }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  ]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}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/*...*/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}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6" name="Google Shape;206;p32" hidden="0"/>
          <p:cNvSpPr>
            <a:spLocks noAdjustHandles="0" noChangeArrowheads="0"/>
          </p:cNvSpPr>
          <p:nvPr isPhoto="0" userDrawn="0"/>
        </p:nvSpPr>
        <p:spPr bwMode="auto">
          <a:xfrm>
            <a:off x="5785050" y="1991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600">
                <a:latin typeface="Georgia"/>
                <a:ea typeface="Georgia"/>
                <a:cs typeface="Georgia"/>
                <a:highlight>
                  <a:srgbClr val="FFFFFF"/>
                </a:highlight>
              </a:rPr>
              <a:t>Позволяет импортировать изображения в ваш JavaScript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9;p1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Webpack</a:t>
            </a:r>
            <a:endParaRPr/>
          </a:p>
        </p:txBody>
      </p:sp>
      <p:sp>
        <p:nvSpPr>
          <p:cNvPr id="5" name="Google Shape;80;p1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Он также способен выполнять множество иных операций:</a:t>
            </a:r>
            <a:endParaRPr/>
          </a:p>
          <a:p>
            <a:pPr marL="457200" lvl="0" indent="-34290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/>
              <a:t>помогает собрать воедино ваши ресурсы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/>
              <a:t>следит за изменениями и повторно выполняет задачи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/>
              <a:t>может выполнить транспиляцию JavaScript следующего поколения до более старого стандарта JavaScript (ES5) с помощью Babel, что позволит использовать новейшие функции JavaScript, не беспокоясь о том, поддерживает их браузер или нет</a:t>
            </a:r>
            <a:endParaRPr/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None/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6;p1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Webpack</a:t>
            </a:r>
            <a:endParaRPr/>
          </a:p>
        </p:txBody>
      </p:sp>
      <p:sp>
        <p:nvSpPr>
          <p:cNvPr id="5" name="Google Shape;87;p1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/>
              <a:t>может конвертировать встроенные изображения в data:URI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/>
              <a:t>позволяет использовать require() для CSS файлов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/>
              <a:t>может запустить webpack-dev-server (в нём встроен локальный сервер и livereload (“живая перезагрузка браузера”))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/>
              <a:t>может работать с Hot Module Replacement (замена горячего модуля)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ru"/>
              <a:t>может разделить выходной файл (output file) на несколько файлов, чтобы избежать медленной загрузки страницы из-за большого размера JS-файла</a:t>
            </a:r>
            <a:endParaRPr/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None/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1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Webpack</a:t>
            </a:r>
            <a:endParaRPr/>
          </a:p>
        </p:txBody>
      </p:sp>
      <p:sp>
        <p:nvSpPr>
          <p:cNvPr id="5" name="Google Shape;94;p1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Вам достаточно указать точку входа в ваше приложение (это может быть даже HTML-файл с тегами &lt;script&gt;), а webpack проанализирует файлы и объединит их в один выходной JavaScript-файл, содержащий все необходимое для запуска приложения.</a:t>
            </a:r>
            <a:endParaRPr/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None/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0;p1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51191" y="152399"/>
            <a:ext cx="7281094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6;p1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Webpack</a:t>
            </a:r>
            <a:endParaRPr/>
          </a:p>
        </p:txBody>
      </p:sp>
      <p:sp>
        <p:nvSpPr>
          <p:cNvPr id="5" name="Google Shape;107;p1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Вам достаточно указать точку входа в ваше приложение (это может быть даже HTML-файл с тегами &lt;script&gt;), а webpack проанализирует файлы и объединит их в один выходной JavaScript-файл, содержащий все необходимое для запуска приложения.</a:t>
            </a:r>
            <a:endParaRPr/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None/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3;p2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Установка </a:t>
            </a:r>
            <a:r>
              <a:rPr lang="ru"/>
              <a:t>Webpack</a:t>
            </a:r>
            <a:endParaRPr/>
          </a:p>
        </p:txBody>
      </p:sp>
      <p:sp>
        <p:nvSpPr>
          <p:cNvPr id="5" name="Google Shape;114;p2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npm install -g webpack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ru"/>
              <a:t>Сборка проекта:</a:t>
            </a:r>
            <a:endParaRPr/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npm init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0;p2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 Webpack</a:t>
            </a:r>
            <a:endParaRPr/>
          </a:p>
        </p:txBody>
      </p:sp>
      <p:sp>
        <p:nvSpPr>
          <p:cNvPr id="5" name="Google Shape;121;p2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ru">
                <a:solidFill>
                  <a:srgbClr val="666666"/>
                </a:solidFill>
              </a:rPr>
              <a:t>По умолчанию, точкой входа является ./src/index.js. Нижеприведенный пример использует файл ./index.js в качестве входной точки.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" name="Google Shape;122;p21" hidden="0"/>
          <p:cNvSpPr>
            <a:spLocks noAdjustHandles="0" noChangeArrowheads="0"/>
          </p:cNvSpPr>
          <p:nvPr isPhoto="0" userDrawn="0"/>
        </p:nvSpPr>
        <p:spPr bwMode="auto">
          <a:xfrm>
            <a:off x="1316275" y="2842775"/>
            <a:ext cx="30000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module.exports = {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/*...*/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entry: './index.js'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  /*...*/</a:t>
            </a:r>
            <a:endParaRPr>
              <a:solidFill>
                <a:srgbClr val="1155CC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1155CC"/>
                </a:solidFill>
              </a:rPr>
              <a:t>}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953526" y="239081"/>
            <a:ext cx="1099229" cy="21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ONLYOFFICE/5.6.0.0</Application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