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8" r:id="rId4"/>
    <p:sldId id="257" r:id="rId5"/>
    <p:sldId id="265" r:id="rId6"/>
    <p:sldId id="266" r:id="rId7"/>
    <p:sldId id="260" r:id="rId8"/>
    <p:sldId id="267" r:id="rId9"/>
    <p:sldId id="264" r:id="rId10"/>
    <p:sldId id="270" r:id="rId11"/>
    <p:sldId id="268" r:id="rId12"/>
    <p:sldId id="275" r:id="rId13"/>
    <p:sldId id="276" r:id="rId14"/>
    <p:sldId id="279" r:id="rId15"/>
    <p:sldId id="280" r:id="rId16"/>
    <p:sldId id="281" r:id="rId17"/>
    <p:sldId id="282" r:id="rId18"/>
    <p:sldId id="262" r:id="rId19"/>
    <p:sldId id="274" r:id="rId20"/>
    <p:sldId id="26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97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754" y="502276"/>
            <a:ext cx="8915399" cy="2858427"/>
          </a:xfrm>
        </p:spPr>
        <p:txBody>
          <a:bodyPr>
            <a:normAutofit/>
          </a:bodyPr>
          <a:lstStyle/>
          <a:p>
            <a:r>
              <a:rPr lang="en-US" sz="7200" dirty="0" smtClean="0">
                <a:solidFill>
                  <a:srgbClr val="172973"/>
                </a:solidFill>
                <a:latin typeface="Castellar" panose="020A0402060406010301" pitchFamily="18" charset="0"/>
              </a:rPr>
              <a:t>PRICE COMPARE</a:t>
            </a:r>
            <a:r>
              <a:rPr lang="en-US" dirty="0" smtClean="0">
                <a:solidFill>
                  <a:srgbClr val="172973"/>
                </a:solidFill>
              </a:rPr>
              <a:t/>
            </a:r>
            <a:br>
              <a:rPr lang="en-US" dirty="0" smtClean="0">
                <a:solidFill>
                  <a:srgbClr val="172973"/>
                </a:solidFill>
              </a:rPr>
            </a:br>
            <a:r>
              <a:rPr lang="en-US" sz="2400" dirty="0" smtClean="0">
                <a:solidFill>
                  <a:srgbClr val="172973"/>
                </a:solidFill>
              </a:rPr>
              <a:t>BY TEAM 28</a:t>
            </a:r>
            <a:endParaRPr lang="en-US" dirty="0">
              <a:solidFill>
                <a:srgbClr val="172973"/>
              </a:solidFill>
            </a:endParaRPr>
          </a:p>
        </p:txBody>
      </p:sp>
      <p:sp>
        <p:nvSpPr>
          <p:cNvPr id="3" name="Subtitle 2"/>
          <p:cNvSpPr>
            <a:spLocks noGrp="1"/>
          </p:cNvSpPr>
          <p:nvPr>
            <p:ph type="subTitle" idx="1"/>
          </p:nvPr>
        </p:nvSpPr>
        <p:spPr>
          <a:xfrm>
            <a:off x="2318754" y="3708433"/>
            <a:ext cx="8915399" cy="1126283"/>
          </a:xfrm>
        </p:spPr>
        <p:txBody>
          <a:bodyPr>
            <a:normAutofit lnSpcReduction="10000"/>
          </a:bodyPr>
          <a:lstStyle/>
          <a:p>
            <a:r>
              <a:rPr lang="en-US" sz="4000" dirty="0" smtClean="0"/>
              <a:t>SHOP SMART</a:t>
            </a:r>
          </a:p>
          <a:p>
            <a:r>
              <a:rPr lang="en-US" sz="2000" dirty="0" smtClean="0">
                <a:latin typeface="Courier New" panose="02070309020205020404" pitchFamily="49" charset="0"/>
                <a:cs typeface="Courier New" panose="02070309020205020404" pitchFamily="49" charset="0"/>
              </a:rPr>
              <a:t>Shop smart at the right price</a:t>
            </a:r>
            <a:r>
              <a:rPr lang="en-US" sz="2000" dirty="0" smtClean="0"/>
              <a:t>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1235" y="-134471"/>
            <a:ext cx="3079376" cy="2810436"/>
          </a:xfrm>
          <a:prstGeom prst="rect">
            <a:avLst/>
          </a:prstGeom>
        </p:spPr>
      </p:pic>
    </p:spTree>
    <p:extLst>
      <p:ext uri="{BB962C8B-B14F-4D97-AF65-F5344CB8AC3E}">
        <p14:creationId xmlns:p14="http://schemas.microsoft.com/office/powerpoint/2010/main" val="191779253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228"/>
          </a:xfrm>
        </p:spPr>
        <p:txBody>
          <a:bodyPr>
            <a:normAutofit fontScale="90000"/>
          </a:bodyPr>
          <a:lstStyle/>
          <a:p>
            <a:endParaRPr lang="en-US" dirty="0"/>
          </a:p>
        </p:txBody>
      </p:sp>
      <p:sp>
        <p:nvSpPr>
          <p:cNvPr id="3" name="Content Placeholder 2"/>
          <p:cNvSpPr>
            <a:spLocks noGrp="1"/>
          </p:cNvSpPr>
          <p:nvPr>
            <p:ph idx="1"/>
          </p:nvPr>
        </p:nvSpPr>
        <p:spPr>
          <a:xfrm>
            <a:off x="1171977" y="1571223"/>
            <a:ext cx="10332635" cy="4339999"/>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our website design and features was based on actual research from end users and a designing thinking process.</a:t>
            </a:r>
          </a:p>
          <a:p>
            <a:r>
              <a:rPr lang="en-US" sz="2400" dirty="0" smtClean="0">
                <a:latin typeface="Times New Roman" panose="02020603050405020304" pitchFamily="18" charset="0"/>
                <a:cs typeface="Times New Roman" panose="02020603050405020304" pitchFamily="18" charset="0"/>
              </a:rPr>
              <a:t>Our </a:t>
            </a:r>
            <a:r>
              <a:rPr lang="en-US" sz="2400" dirty="0">
                <a:latin typeface="Times New Roman" panose="02020603050405020304" pitchFamily="18" charset="0"/>
                <a:cs typeface="Times New Roman" panose="02020603050405020304" pitchFamily="18" charset="0"/>
              </a:rPr>
              <a:t>research findings reveals that 80% our respondents purchase decision is greatly influences by price, while 60% compare online, about 33.3% compare from Walk in stores, given how tedious it can be doing the comparison through walk in stores, As such during our design think process we decided to embed their needs by creation a page to help them compare great deals from to notable walk in stores of notable walk in stores of popular brands. They thus have the option to call the merchant to place their order or go to the store to make their actual purchase</a:t>
            </a:r>
          </a:p>
          <a:p>
            <a:r>
              <a:rPr lang="en-US" sz="2400" dirty="0">
                <a:latin typeface="Times New Roman" panose="02020603050405020304" pitchFamily="18" charset="0"/>
                <a:cs typeface="Times New Roman" panose="02020603050405020304" pitchFamily="18" charset="0"/>
              </a:rPr>
              <a:t>Our research also reveals that end users would appreciate a real time status of products that were previously uploaded on the platform, so we added a status feature for each product status so they know if it is available, price increased or sold out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467" y="-296214"/>
            <a:ext cx="2859110" cy="2550017"/>
          </a:xfrm>
          <a:prstGeom prst="rect">
            <a:avLst/>
          </a:prstGeom>
        </p:spPr>
      </p:pic>
    </p:spTree>
    <p:extLst>
      <p:ext uri="{BB962C8B-B14F-4D97-AF65-F5344CB8AC3E}">
        <p14:creationId xmlns:p14="http://schemas.microsoft.com/office/powerpoint/2010/main" val="1580317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172973"/>
                </a:solidFill>
              </a:rPr>
              <a:t>USER FLOW</a:t>
            </a:r>
            <a:endParaRPr lang="en-US" sz="4800" b="1" dirty="0">
              <a:solidFill>
                <a:srgbClr val="172973"/>
              </a:solidFill>
            </a:endParaRPr>
          </a:p>
        </p:txBody>
      </p:sp>
      <p:pic>
        <p:nvPicPr>
          <p:cNvPr id="1026" name="Picture 2" descr="https://lh4.googleusercontent.com/aDE4jQMVNFPoo9AbGU5GAI4WTMCwBrRXsu2u-66W76w-CrAwMsT2rAcDKmPgtHGaTwfhJtLv9IoLrkr8_M4jZ7R-x-MSHOmFUAS44Ehp6bFKOji5j0WktBjYEWopcxQ8Y8QpPShX9Za-ZdatBN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7589" y="1443037"/>
            <a:ext cx="8976573" cy="48804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9001" y="-290962"/>
            <a:ext cx="2798493" cy="2649071"/>
          </a:xfrm>
          <a:prstGeom prst="rect">
            <a:avLst/>
          </a:prstGeom>
        </p:spPr>
      </p:pic>
    </p:spTree>
    <p:extLst>
      <p:ext uri="{BB962C8B-B14F-4D97-AF65-F5344CB8AC3E}">
        <p14:creationId xmlns:p14="http://schemas.microsoft.com/office/powerpoint/2010/main" val="632147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172973"/>
                </a:solidFill>
              </a:rPr>
              <a:t>FEATURES REQUEST</a:t>
            </a:r>
            <a:endParaRPr lang="en-US" sz="4800" b="1" dirty="0">
              <a:solidFill>
                <a:srgbClr val="172973"/>
              </a:solidFill>
            </a:endParaRPr>
          </a:p>
        </p:txBody>
      </p:sp>
      <p:sp>
        <p:nvSpPr>
          <p:cNvPr id="3" name="Content Placeholder 2"/>
          <p:cNvSpPr>
            <a:spLocks noGrp="1"/>
          </p:cNvSpPr>
          <p:nvPr>
            <p:ph idx="1"/>
          </p:nvPr>
        </p:nvSpPr>
        <p:spPr>
          <a:xfrm>
            <a:off x="1661934" y="1264555"/>
            <a:ext cx="8915400" cy="3777622"/>
          </a:xfrm>
        </p:spPr>
        <p:txBody>
          <a:bodyPr>
            <a:normAutofit fontScale="25000" lnSpcReduction="20000"/>
          </a:bodyPr>
          <a:lstStyle/>
          <a:p>
            <a:pPr marL="0" indent="0" fontAlgn="base">
              <a:buNone/>
            </a:pPr>
            <a:endParaRPr lang="en-US" b="1" dirty="0"/>
          </a:p>
          <a:p>
            <a:pPr>
              <a:buFont typeface="Wingdings" panose="05000000000000000000" pitchFamily="2" charset="2"/>
              <a:buChar char="Ø"/>
            </a:pPr>
            <a:r>
              <a:rPr lang="en-US" sz="9600" b="1" dirty="0" smtClean="0">
                <a:latin typeface="Times New Roman" panose="02020603050405020304" pitchFamily="18" charset="0"/>
                <a:cs typeface="Times New Roman" panose="02020603050405020304" pitchFamily="18" charset="0"/>
              </a:rPr>
              <a:t>Users: </a:t>
            </a:r>
            <a:r>
              <a:rPr lang="en-US" sz="9600" dirty="0">
                <a:latin typeface="Times New Roman" panose="02020603050405020304" pitchFamily="18" charset="0"/>
                <a:cs typeface="Times New Roman" panose="02020603050405020304" pitchFamily="18" charset="0"/>
              </a:rPr>
              <a:t>Unauthenticated</a:t>
            </a:r>
          </a:p>
          <a:p>
            <a:pPr marL="0" indent="0">
              <a:buNone/>
            </a:pPr>
            <a:r>
              <a:rPr lang="en-US" sz="9600" dirty="0">
                <a:latin typeface="Times New Roman" panose="02020603050405020304" pitchFamily="18" charset="0"/>
                <a:cs typeface="Times New Roman" panose="02020603050405020304" pitchFamily="18" charset="0"/>
              </a:rPr>
              <a:t>The user visits the platform to view basic product information, pricing, and reviews. The documentation is viewed and interacted with by the users. The user can now browse available products after interacting with the documentation. The user can use the search features to browse available products. To gain access to additional features, the user must first register with their email address and password, or via one of the following methods: Google account, Facebook account, or Twitter account.</a:t>
            </a:r>
          </a:p>
          <a:p>
            <a:pPr>
              <a:buFont typeface="Wingdings" panose="05000000000000000000" pitchFamily="2" charset="2"/>
              <a:buChar char="Ø"/>
            </a:pPr>
            <a:r>
              <a:rPr lang="en-US" sz="9600" b="1" dirty="0" smtClean="0">
                <a:latin typeface="Times New Roman" panose="02020603050405020304" pitchFamily="18" charset="0"/>
                <a:cs typeface="Times New Roman" panose="02020603050405020304" pitchFamily="18" charset="0"/>
              </a:rPr>
              <a:t>Users:</a:t>
            </a:r>
            <a:r>
              <a:rPr lang="en-US" sz="9600" dirty="0" smtClean="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Authenticated</a:t>
            </a:r>
          </a:p>
          <a:p>
            <a:pPr marL="0" indent="0">
              <a:buNone/>
            </a:pPr>
            <a:r>
              <a:rPr lang="en-US" sz="9600" dirty="0">
                <a:latin typeface="Times New Roman" panose="02020603050405020304" pitchFamily="18" charset="0"/>
                <a:cs typeface="Times New Roman" panose="02020603050405020304" pitchFamily="18" charset="0"/>
              </a:rPr>
              <a:t>The user now has full access to the platform after registering. The user can look up product history and see similar product recommendations. The user can also leave a comment under the product/price. The user can add products to their </a:t>
            </a:r>
            <a:r>
              <a:rPr lang="en-US" sz="9600" dirty="0" err="1">
                <a:latin typeface="Times New Roman" panose="02020603050405020304" pitchFamily="18" charset="0"/>
                <a:cs typeface="Times New Roman" panose="02020603050405020304" pitchFamily="18" charset="0"/>
              </a:rPr>
              <a:t>watchlist</a:t>
            </a:r>
            <a:r>
              <a:rPr lang="en-US" sz="9600" dirty="0">
                <a:latin typeface="Times New Roman" panose="02020603050405020304" pitchFamily="18" charset="0"/>
                <a:cs typeface="Times New Roman" panose="02020603050405020304" pitchFamily="18" charset="0"/>
              </a:rPr>
              <a:t> and set a price change alert. The user can share on social media and email, has access to the purchase page, can write and view reviews, can view full product details, and can also view available sellers for the desired product.</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a:r>
            <a:br>
              <a:rPr lang="en-US" sz="9600" dirty="0">
                <a:latin typeface="Times New Roman" panose="02020603050405020304" pitchFamily="18" charset="0"/>
                <a:cs typeface="Times New Roman" panose="02020603050405020304" pitchFamily="18" charset="0"/>
              </a:rPr>
            </a:br>
            <a:endParaRPr lang="en-US" sz="9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07" y="0"/>
            <a:ext cx="2798493" cy="2649071"/>
          </a:xfrm>
          <a:prstGeom prst="rect">
            <a:avLst/>
          </a:prstGeom>
        </p:spPr>
      </p:pic>
    </p:spTree>
    <p:extLst>
      <p:ext uri="{BB962C8B-B14F-4D97-AF65-F5344CB8AC3E}">
        <p14:creationId xmlns:p14="http://schemas.microsoft.com/office/powerpoint/2010/main" val="5128669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6078" y="263502"/>
            <a:ext cx="5267459" cy="470594"/>
          </a:xfrm>
        </p:spPr>
        <p:txBody>
          <a:bodyPr>
            <a:noAutofit/>
          </a:bodyPr>
          <a:lstStyle/>
          <a:p>
            <a:r>
              <a:rPr lang="en-US" sz="4400" b="1" dirty="0" smtClean="0">
                <a:solidFill>
                  <a:srgbClr val="172973"/>
                </a:solidFill>
              </a:rPr>
              <a:t>LANDING PAGE </a:t>
            </a:r>
            <a:endParaRPr lang="en-US" sz="4400" b="1" dirty="0">
              <a:solidFill>
                <a:srgbClr val="17297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6079" y="1004552"/>
            <a:ext cx="6284890" cy="585344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3507" y="1"/>
            <a:ext cx="2798493" cy="2272552"/>
          </a:xfrm>
          <a:prstGeom prst="rect">
            <a:avLst/>
          </a:prstGeom>
        </p:spPr>
      </p:pic>
    </p:spTree>
    <p:extLst>
      <p:ext uri="{BB962C8B-B14F-4D97-AF65-F5344CB8AC3E}">
        <p14:creationId xmlns:p14="http://schemas.microsoft.com/office/powerpoint/2010/main" val="39663609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172973"/>
                </a:solidFill>
                <a:cs typeface="Times New Roman" panose="02020603050405020304" pitchFamily="18" charset="0"/>
              </a:rPr>
              <a:t>SIGN UP</a:t>
            </a:r>
            <a:endParaRPr lang="en-US" sz="4800" b="1" dirty="0">
              <a:solidFill>
                <a:srgbClr val="172973"/>
              </a:solidFill>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258" y="1479176"/>
            <a:ext cx="7005917" cy="500230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3507" y="1"/>
            <a:ext cx="2798493" cy="2312894"/>
          </a:xfrm>
          <a:prstGeom prst="rect">
            <a:avLst/>
          </a:prstGeom>
        </p:spPr>
      </p:pic>
    </p:spTree>
    <p:extLst>
      <p:ext uri="{BB962C8B-B14F-4D97-AF65-F5344CB8AC3E}">
        <p14:creationId xmlns:p14="http://schemas.microsoft.com/office/powerpoint/2010/main" val="33782483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1278"/>
          </a:xfrm>
        </p:spPr>
        <p:txBody>
          <a:bodyPr>
            <a:normAutofit fontScale="90000"/>
          </a:bodyPr>
          <a:lstStyle/>
          <a:p>
            <a:r>
              <a:rPr lang="en-US" sz="4800" b="1" dirty="0" smtClean="0">
                <a:solidFill>
                  <a:srgbClr val="172973"/>
                </a:solidFill>
              </a:rPr>
              <a:t>VERIFICATION</a:t>
            </a:r>
            <a:endParaRPr lang="en-US" sz="4800" b="1" dirty="0">
              <a:solidFill>
                <a:srgbClr val="17297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459" y="1425388"/>
            <a:ext cx="6036598" cy="44864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3507" y="0"/>
            <a:ext cx="2798493" cy="2380129"/>
          </a:xfrm>
          <a:prstGeom prst="rect">
            <a:avLst/>
          </a:prstGeom>
        </p:spPr>
      </p:pic>
    </p:spTree>
    <p:extLst>
      <p:ext uri="{BB962C8B-B14F-4D97-AF65-F5344CB8AC3E}">
        <p14:creationId xmlns:p14="http://schemas.microsoft.com/office/powerpoint/2010/main" val="1107828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5959404" cy="45719"/>
          </a:xfrm>
        </p:spPr>
        <p:txBody>
          <a:bodyPr>
            <a:normAutofit fontScale="90000"/>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3282" y="0"/>
            <a:ext cx="2738718" cy="2326341"/>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4727" y="624110"/>
            <a:ext cx="8492837" cy="5956799"/>
          </a:xfrm>
        </p:spPr>
      </p:pic>
    </p:spTree>
    <p:extLst>
      <p:ext uri="{BB962C8B-B14F-4D97-AF65-F5344CB8AC3E}">
        <p14:creationId xmlns:p14="http://schemas.microsoft.com/office/powerpoint/2010/main" val="332266099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6606493" cy="1280890"/>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091" y="624109"/>
            <a:ext cx="7813964" cy="59983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282" y="0"/>
            <a:ext cx="2738718" cy="2326341"/>
          </a:xfrm>
          <a:prstGeom prst="rect">
            <a:avLst/>
          </a:prstGeom>
        </p:spPr>
      </p:pic>
    </p:spTree>
    <p:extLst>
      <p:ext uri="{BB962C8B-B14F-4D97-AF65-F5344CB8AC3E}">
        <p14:creationId xmlns:p14="http://schemas.microsoft.com/office/powerpoint/2010/main" val="179800714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211" y="975757"/>
            <a:ext cx="7400950" cy="1030464"/>
          </a:xfrm>
        </p:spPr>
        <p:txBody>
          <a:bodyPr>
            <a:normAutofit fontScale="90000"/>
          </a:bodyPr>
          <a:lstStyle/>
          <a:p>
            <a:r>
              <a:rPr lang="en-US" sz="4800" b="1" u="sng" dirty="0" smtClean="0">
                <a:solidFill>
                  <a:srgbClr val="172973"/>
                </a:solidFill>
              </a:rPr>
              <a:t>BENEFITS OF SHOP SMART</a:t>
            </a:r>
            <a:endParaRPr lang="en-US" sz="4800" b="1" u="sng" dirty="0">
              <a:solidFill>
                <a:srgbClr val="172973"/>
              </a:solidFill>
            </a:endParaRPr>
          </a:p>
        </p:txBody>
      </p:sp>
      <p:sp>
        <p:nvSpPr>
          <p:cNvPr id="3" name="Content Placeholder 2"/>
          <p:cNvSpPr>
            <a:spLocks noGrp="1"/>
          </p:cNvSpPr>
          <p:nvPr>
            <p:ph idx="1"/>
          </p:nvPr>
        </p:nvSpPr>
        <p:spPr>
          <a:xfrm>
            <a:off x="1452282" y="2133599"/>
            <a:ext cx="10052330" cy="4428565"/>
          </a:xfrm>
        </p:spPr>
        <p:txBody>
          <a:bodyPr>
            <a:normAutofit lnSpcReduction="10000"/>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Shop Smart will be user friendly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One can check for cheaper price to get value for their money</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Shop Smart is a all in one platform for Top brands, Latest deals, Promotional sales materials such as coupons, catalogues and online flyers.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Consumers love a good bargain as well as love to make informed purchase decision on best deals available and also allow them stick  the budget.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Shop smart is a platform that will help them achieve these goods in one place and with ease</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Email notifications.</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07" y="0"/>
            <a:ext cx="2798493" cy="2380129"/>
          </a:xfrm>
          <a:prstGeom prst="rect">
            <a:avLst/>
          </a:prstGeom>
        </p:spPr>
      </p:pic>
    </p:spTree>
    <p:extLst>
      <p:ext uri="{BB962C8B-B14F-4D97-AF65-F5344CB8AC3E}">
        <p14:creationId xmlns:p14="http://schemas.microsoft.com/office/powerpoint/2010/main" val="13269466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589" y="636989"/>
            <a:ext cx="8911687" cy="1280890"/>
          </a:xfrm>
        </p:spPr>
        <p:txBody>
          <a:bodyPr>
            <a:normAutofit/>
          </a:bodyPr>
          <a:lstStyle/>
          <a:p>
            <a:r>
              <a:rPr lang="en-US" sz="4800" b="1" dirty="0" smtClean="0">
                <a:solidFill>
                  <a:srgbClr val="172973"/>
                </a:solidFill>
              </a:rPr>
              <a:t>TOOLS USED</a:t>
            </a:r>
            <a:endParaRPr lang="en-US" sz="4800" b="1" dirty="0">
              <a:solidFill>
                <a:srgbClr val="172973"/>
              </a:solidFill>
            </a:endParaRPr>
          </a:p>
        </p:txBody>
      </p:sp>
      <p:sp>
        <p:nvSpPr>
          <p:cNvPr id="3" name="Content Placeholder 2"/>
          <p:cNvSpPr>
            <a:spLocks noGrp="1"/>
          </p:cNvSpPr>
          <p:nvPr>
            <p:ph idx="1"/>
          </p:nvPr>
        </p:nvSpPr>
        <p:spPr>
          <a:xfrm>
            <a:off x="1112687" y="1728863"/>
            <a:ext cx="8915400" cy="3777622"/>
          </a:xfrm>
        </p:spPr>
        <p:txBody>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tools we employed in our design are </a:t>
            </a:r>
            <a:r>
              <a:rPr lang="en-US" sz="2400" dirty="0" err="1">
                <a:latin typeface="Times New Roman" panose="02020603050405020304" pitchFamily="18" charset="0"/>
                <a:cs typeface="Times New Roman" panose="02020603050405020304" pitchFamily="18" charset="0"/>
              </a:rPr>
              <a:t>are</a:t>
            </a:r>
            <a:r>
              <a:rPr lang="en-US" sz="2400" dirty="0">
                <a:latin typeface="Times New Roman" panose="02020603050405020304" pitchFamily="18" charset="0"/>
                <a:cs typeface="Times New Roman" panose="02020603050405020304" pitchFamily="18" charset="0"/>
              </a:rPr>
              <a:t> Jira ( a management tool that helped us to organize and track our project process ,Python </a:t>
            </a:r>
            <a:r>
              <a:rPr lang="en-US" sz="2400" dirty="0" err="1">
                <a:latin typeface="Times New Roman" panose="02020603050405020304" pitchFamily="18" charset="0"/>
                <a:cs typeface="Times New Roman" panose="02020603050405020304" pitchFamily="18" charset="0"/>
              </a:rPr>
              <a:t>Django</a:t>
            </a:r>
            <a:r>
              <a:rPr lang="en-US" sz="2400" dirty="0">
                <a:latin typeface="Times New Roman" panose="02020603050405020304" pitchFamily="18" charset="0"/>
                <a:cs typeface="Times New Roman" panose="02020603050405020304" pitchFamily="18" charset="0"/>
              </a:rPr>
              <a:t>, using APIs, </a:t>
            </a:r>
            <a:r>
              <a:rPr lang="en-US" sz="2400" dirty="0" err="1">
                <a:latin typeface="Times New Roman" panose="02020603050405020304" pitchFamily="18" charset="0"/>
                <a:cs typeface="Times New Roman" panose="02020603050405020304" pitchFamily="18" charset="0"/>
              </a:rPr>
              <a:t>figma</a:t>
            </a:r>
            <a:r>
              <a:rPr lang="en-US" sz="2400" dirty="0">
                <a:latin typeface="Times New Roman" panose="02020603050405020304" pitchFamily="18" charset="0"/>
                <a:cs typeface="Times New Roman" panose="02020603050405020304" pitchFamily="18" charset="0"/>
              </a:rPr>
              <a:t> and or </a:t>
            </a:r>
            <a:r>
              <a:rPr lang="en-US" sz="2400" dirty="0" err="1">
                <a:latin typeface="Times New Roman" panose="02020603050405020304" pitchFamily="18" charset="0"/>
                <a:cs typeface="Times New Roman" panose="02020603050405020304" pitchFamily="18" charset="0"/>
              </a:rPr>
              <a:t>Webscraping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We are </a:t>
            </a:r>
            <a:r>
              <a:rPr lang="en-US" sz="2400" dirty="0" err="1">
                <a:latin typeface="Times New Roman" panose="02020603050405020304" pitchFamily="18" charset="0"/>
                <a:cs typeface="Times New Roman" panose="02020603050405020304" pitchFamily="18" charset="0"/>
              </a:rPr>
              <a:t>webscraping</a:t>
            </a:r>
            <a:r>
              <a:rPr lang="en-US" sz="2400" dirty="0">
                <a:latin typeface="Times New Roman" panose="02020603050405020304" pitchFamily="18" charset="0"/>
                <a:cs typeface="Times New Roman" panose="02020603050405020304" pitchFamily="18" charset="0"/>
              </a:rPr>
              <a:t> some Nigerian ecommerce websites like </a:t>
            </a:r>
            <a:r>
              <a:rPr lang="en-US" sz="2400" dirty="0" err="1">
                <a:latin typeface="Times New Roman" panose="02020603050405020304" pitchFamily="18" charset="0"/>
                <a:cs typeface="Times New Roman" panose="02020603050405020304" pitchFamily="18" charset="0"/>
              </a:rPr>
              <a:t>Jumia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Konga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PointekOnline</a:t>
            </a:r>
            <a:r>
              <a:rPr lang="en-US" sz="2400" dirty="0">
                <a:latin typeface="Times New Roman" panose="02020603050405020304" pitchFamily="18" charset="0"/>
                <a:cs typeface="Times New Roman" panose="02020603050405020304" pitchFamily="18" charset="0"/>
              </a:rPr>
              <a:t> and lots </a:t>
            </a:r>
            <a:r>
              <a:rPr lang="en-US" sz="2400" dirty="0" smtClean="0">
                <a:latin typeface="Times New Roman" panose="02020603050405020304" pitchFamily="18" charset="0"/>
                <a:cs typeface="Times New Roman" panose="02020603050405020304" pitchFamily="18" charset="0"/>
              </a:rPr>
              <a:t>more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For </a:t>
            </a:r>
            <a:r>
              <a:rPr lang="en-US" sz="2400" dirty="0" err="1" smtClean="0">
                <a:latin typeface="Times New Roman" panose="02020603050405020304" pitchFamily="18" charset="0"/>
                <a:cs typeface="Times New Roman" panose="02020603050405020304" pitchFamily="18" charset="0"/>
              </a:rPr>
              <a:t>webscrapping</a:t>
            </a:r>
            <a:r>
              <a:rPr lang="en-US" sz="2400" dirty="0" smtClean="0">
                <a:latin typeface="Times New Roman" panose="02020603050405020304" pitchFamily="18" charset="0"/>
                <a:cs typeface="Times New Roman" panose="02020603050405020304" pitchFamily="18" charset="0"/>
              </a:rPr>
              <a:t> we would be using selenium and we would be scraping either </a:t>
            </a:r>
            <a:r>
              <a:rPr lang="en-US" sz="2400" dirty="0" err="1" smtClean="0">
                <a:latin typeface="Times New Roman" panose="02020603050405020304" pitchFamily="18" charset="0"/>
                <a:cs typeface="Times New Roman" panose="02020603050405020304" pitchFamily="18" charset="0"/>
              </a:rPr>
              <a:t>jumia</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konga</a:t>
            </a:r>
            <a:r>
              <a:rPr lang="en-US" sz="2400" dirty="0" smtClean="0">
                <a:latin typeface="Times New Roman" panose="02020603050405020304" pitchFamily="18" charset="0"/>
                <a:cs typeface="Times New Roman" panose="02020603050405020304" pitchFamily="18" charset="0"/>
              </a:rPr>
              <a:t> or amazon and </a:t>
            </a:r>
            <a:r>
              <a:rPr lang="en-US" sz="2400" dirty="0" err="1" smtClean="0">
                <a:latin typeface="Times New Roman" panose="02020603050405020304" pitchFamily="18" charset="0"/>
                <a:cs typeface="Times New Roman" panose="02020603050405020304" pitchFamily="18" charset="0"/>
              </a:rPr>
              <a:t>flipkart</a:t>
            </a:r>
            <a:endParaRPr lang="en-US" sz="2400" dirty="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07" y="0"/>
            <a:ext cx="2798493" cy="2380129"/>
          </a:xfrm>
          <a:prstGeom prst="rect">
            <a:avLst/>
          </a:prstGeom>
        </p:spPr>
      </p:pic>
    </p:spTree>
    <p:extLst>
      <p:ext uri="{BB962C8B-B14F-4D97-AF65-F5344CB8AC3E}">
        <p14:creationId xmlns:p14="http://schemas.microsoft.com/office/powerpoint/2010/main" val="1578201993"/>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1400" y="807409"/>
            <a:ext cx="8911687" cy="1280890"/>
          </a:xfrm>
        </p:spPr>
        <p:txBody>
          <a:bodyPr>
            <a:normAutofit/>
          </a:bodyPr>
          <a:lstStyle/>
          <a:p>
            <a:r>
              <a:rPr lang="en-US" sz="4800" b="1" dirty="0" smtClean="0">
                <a:solidFill>
                  <a:srgbClr val="172973"/>
                </a:solidFill>
              </a:rPr>
              <a:t>NAME OF TEAM MEMBERS</a:t>
            </a:r>
            <a:endParaRPr lang="en-US" sz="4800" b="1" dirty="0">
              <a:solidFill>
                <a:srgbClr val="172973"/>
              </a:solidFill>
            </a:endParaRPr>
          </a:p>
        </p:txBody>
      </p:sp>
      <p:sp>
        <p:nvSpPr>
          <p:cNvPr id="5" name="Content Placeholder 4"/>
          <p:cNvSpPr>
            <a:spLocks noGrp="1"/>
          </p:cNvSpPr>
          <p:nvPr>
            <p:ph sz="half" idx="1"/>
          </p:nvPr>
        </p:nvSpPr>
        <p:spPr>
          <a:xfrm>
            <a:off x="1055662" y="1828800"/>
            <a:ext cx="4655821" cy="4909625"/>
          </a:xfrm>
        </p:spPr>
        <p:txBody>
          <a:bodyPr>
            <a:normAutofit fontScale="62500" lnSpcReduction="20000"/>
          </a:bodyPr>
          <a:lstStyle/>
          <a:p>
            <a:pPr marL="0" indent="0">
              <a:buNone/>
            </a:pPr>
            <a:r>
              <a:rPr lang="en-US" sz="2900" b="1" dirty="0" smtClean="0">
                <a:latin typeface="Times New Roman" panose="02020603050405020304" pitchFamily="18" charset="0"/>
                <a:cs typeface="Times New Roman" panose="02020603050405020304" pitchFamily="18" charset="0"/>
              </a:rPr>
              <a:t>    </a:t>
            </a:r>
            <a:r>
              <a:rPr lang="en-US" sz="2900" b="1" u="sng" dirty="0" smtClean="0">
                <a:latin typeface="Times New Roman" panose="02020603050405020304" pitchFamily="18" charset="0"/>
                <a:cs typeface="Times New Roman" panose="02020603050405020304" pitchFamily="18" charset="0"/>
              </a:rPr>
              <a:t>DESIGNERS</a:t>
            </a:r>
          </a:p>
          <a:p>
            <a:pPr lvl="0"/>
            <a:r>
              <a:rPr lang="en-US" sz="2900" dirty="0">
                <a:latin typeface="Times New Roman" panose="02020603050405020304" pitchFamily="18" charset="0"/>
                <a:cs typeface="Times New Roman" panose="02020603050405020304" pitchFamily="18" charset="0"/>
              </a:rPr>
              <a:t>Temola Remi - Remmy</a:t>
            </a:r>
          </a:p>
          <a:p>
            <a:pPr lvl="0"/>
            <a:r>
              <a:rPr lang="en-US" sz="2900" dirty="0">
                <a:latin typeface="Times New Roman" panose="02020603050405020304" pitchFamily="18" charset="0"/>
                <a:cs typeface="Times New Roman" panose="02020603050405020304" pitchFamily="18" charset="0"/>
              </a:rPr>
              <a:t>Chiluba Sarah Banda</a:t>
            </a:r>
          </a:p>
          <a:p>
            <a:pPr lvl="0"/>
            <a:r>
              <a:rPr lang="en-US" sz="2900" dirty="0">
                <a:latin typeface="Times New Roman" panose="02020603050405020304" pitchFamily="18" charset="0"/>
                <a:cs typeface="Times New Roman" panose="02020603050405020304" pitchFamily="18" charset="0"/>
              </a:rPr>
              <a:t>Ismaeel Owolabi - </a:t>
            </a:r>
            <a:r>
              <a:rPr lang="en-US" sz="2900" dirty="0" err="1" smtClean="0">
                <a:latin typeface="Times New Roman" panose="02020603050405020304" pitchFamily="18" charset="0"/>
                <a:cs typeface="Times New Roman" panose="02020603050405020304" pitchFamily="18" charset="0"/>
              </a:rPr>
              <a:t>Hismyhill</a:t>
            </a:r>
            <a:endParaRPr lang="en-US" sz="2900" dirty="0">
              <a:latin typeface="Times New Roman" panose="02020603050405020304" pitchFamily="18" charset="0"/>
              <a:cs typeface="Times New Roman" panose="02020603050405020304" pitchFamily="18" charset="0"/>
            </a:endParaRPr>
          </a:p>
          <a:p>
            <a:pPr lvl="0"/>
            <a:r>
              <a:rPr lang="en-US" sz="2900" dirty="0">
                <a:latin typeface="Times New Roman" panose="02020603050405020304" pitchFamily="18" charset="0"/>
                <a:cs typeface="Times New Roman" panose="02020603050405020304" pitchFamily="18" charset="0"/>
              </a:rPr>
              <a:t>Kareem Balikis - Kohinoor</a:t>
            </a:r>
          </a:p>
          <a:p>
            <a:pPr lvl="0"/>
            <a:r>
              <a:rPr lang="en-US" sz="2900" dirty="0">
                <a:latin typeface="Times New Roman" panose="02020603050405020304" pitchFamily="18" charset="0"/>
                <a:cs typeface="Times New Roman" panose="02020603050405020304" pitchFamily="18" charset="0"/>
              </a:rPr>
              <a:t>Vohkeh Osusuluwa- Vohkeh</a:t>
            </a:r>
          </a:p>
          <a:p>
            <a:pPr lvl="0"/>
            <a:r>
              <a:rPr lang="en-US" sz="2900" dirty="0">
                <a:latin typeface="Times New Roman" panose="02020603050405020304" pitchFamily="18" charset="0"/>
                <a:cs typeface="Times New Roman" panose="02020603050405020304" pitchFamily="18" charset="0"/>
              </a:rPr>
              <a:t>Nancy Anslem - Nancy</a:t>
            </a:r>
          </a:p>
          <a:p>
            <a:pPr lvl="0"/>
            <a:r>
              <a:rPr lang="en-US" sz="2900" dirty="0">
                <a:latin typeface="Times New Roman" panose="02020603050405020304" pitchFamily="18" charset="0"/>
                <a:cs typeface="Times New Roman" panose="02020603050405020304" pitchFamily="18" charset="0"/>
              </a:rPr>
              <a:t>Maryjuan Asieru - Juannyn</a:t>
            </a:r>
          </a:p>
          <a:p>
            <a:pPr lvl="0"/>
            <a:r>
              <a:rPr lang="en-US" sz="2900" dirty="0">
                <a:latin typeface="Times New Roman" panose="02020603050405020304" pitchFamily="18" charset="0"/>
                <a:cs typeface="Times New Roman" panose="02020603050405020304" pitchFamily="18" charset="0"/>
              </a:rPr>
              <a:t>Favour Wendee- Wendee</a:t>
            </a:r>
          </a:p>
          <a:p>
            <a:pPr lvl="0"/>
            <a:r>
              <a:rPr lang="en-US" sz="2900" dirty="0">
                <a:latin typeface="Times New Roman" panose="02020603050405020304" pitchFamily="18" charset="0"/>
                <a:cs typeface="Times New Roman" panose="02020603050405020304" pitchFamily="18" charset="0"/>
              </a:rPr>
              <a:t>Solanke Esther - estheromotola</a:t>
            </a:r>
          </a:p>
          <a:p>
            <a:pPr lvl="0"/>
            <a:r>
              <a:rPr lang="en-US" sz="2900" dirty="0">
                <a:latin typeface="Times New Roman" panose="02020603050405020304" pitchFamily="18" charset="0"/>
                <a:cs typeface="Times New Roman" panose="02020603050405020304" pitchFamily="18" charset="0"/>
              </a:rPr>
              <a:t>Sobowale Samuel - samsobocreations</a:t>
            </a:r>
          </a:p>
          <a:p>
            <a:pPr lvl="0"/>
            <a:r>
              <a:rPr lang="en-US" sz="2900" dirty="0">
                <a:latin typeface="Times New Roman" panose="02020603050405020304" pitchFamily="18" charset="0"/>
                <a:cs typeface="Times New Roman" panose="02020603050405020304" pitchFamily="18" charset="0"/>
              </a:rPr>
              <a:t>Ibeawuchi Lynda - Lynda Ibeawuchi</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endParaRPr lang="en-US" b="1" u="sng"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6077244" y="1935749"/>
            <a:ext cx="5592012" cy="4695725"/>
          </a:xfrm>
        </p:spPr>
        <p:txBody>
          <a:bodyPr>
            <a:normAutofit fontScale="62500" lnSpcReduction="20000"/>
          </a:bodyPr>
          <a:lstStyle/>
          <a:p>
            <a:pPr marL="0" indent="0">
              <a:buNone/>
            </a:pPr>
            <a:r>
              <a:rPr lang="en-US" sz="2000" b="1" dirty="0" smtClean="0">
                <a:latin typeface="Times New Roman" panose="02020603050405020304" pitchFamily="18" charset="0"/>
                <a:cs typeface="Times New Roman" panose="02020603050405020304" pitchFamily="18" charset="0"/>
              </a:rPr>
              <a:t>      </a:t>
            </a:r>
            <a:r>
              <a:rPr lang="en-US" sz="2900" b="1" u="sng" dirty="0" smtClean="0">
                <a:latin typeface="Times New Roman" panose="02020603050405020304" pitchFamily="18" charset="0"/>
                <a:cs typeface="Times New Roman" panose="02020603050405020304" pitchFamily="18" charset="0"/>
              </a:rPr>
              <a:t>DEVELOPERS</a:t>
            </a:r>
            <a:endParaRPr lang="en-US" sz="2400" dirty="0"/>
          </a:p>
          <a:p>
            <a:pPr lvl="0"/>
            <a:r>
              <a:rPr lang="en-US" sz="2900" dirty="0" err="1">
                <a:latin typeface="Times New Roman" panose="02020603050405020304" pitchFamily="18" charset="0"/>
                <a:cs typeface="Times New Roman" panose="02020603050405020304" pitchFamily="18" charset="0"/>
              </a:rPr>
              <a:t>Adeoluwa</a:t>
            </a:r>
            <a:r>
              <a:rPr lang="en-US" sz="2900" dirty="0">
                <a:latin typeface="Times New Roman" panose="02020603050405020304" pitchFamily="18" charset="0"/>
                <a:cs typeface="Times New Roman" panose="02020603050405020304" pitchFamily="18" charset="0"/>
              </a:rPr>
              <a:t> Agbakosi - 180 Memes</a:t>
            </a:r>
          </a:p>
          <a:p>
            <a:pPr lvl="0"/>
            <a:r>
              <a:rPr lang="en-US" sz="2900" dirty="0" err="1">
                <a:latin typeface="Times New Roman" panose="02020603050405020304" pitchFamily="18" charset="0"/>
                <a:cs typeface="Times New Roman" panose="02020603050405020304" pitchFamily="18" charset="0"/>
              </a:rPr>
              <a:t>Akintade</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Olumuyiwa</a:t>
            </a:r>
            <a:r>
              <a:rPr lang="en-US" sz="2900"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Exousia</a:t>
            </a:r>
            <a:endParaRPr lang="en-US" sz="2900" dirty="0">
              <a:latin typeface="Times New Roman" panose="02020603050405020304" pitchFamily="18" charset="0"/>
              <a:cs typeface="Times New Roman" panose="02020603050405020304" pitchFamily="18" charset="0"/>
            </a:endParaRPr>
          </a:p>
          <a:p>
            <a:pPr lvl="0"/>
            <a:r>
              <a:rPr lang="en-US" sz="2900" dirty="0">
                <a:latin typeface="Times New Roman" panose="02020603050405020304" pitchFamily="18" charset="0"/>
                <a:cs typeface="Times New Roman" panose="02020603050405020304" pitchFamily="18" charset="0"/>
              </a:rPr>
              <a:t>Angel </a:t>
            </a:r>
            <a:r>
              <a:rPr lang="en-US" sz="2900" dirty="0" err="1">
                <a:latin typeface="Times New Roman" panose="02020603050405020304" pitchFamily="18" charset="0"/>
                <a:cs typeface="Times New Roman" panose="02020603050405020304" pitchFamily="18" charset="0"/>
              </a:rPr>
              <a:t>OkeyMoses</a:t>
            </a:r>
            <a:r>
              <a:rPr lang="en-US" sz="2900" dirty="0">
                <a:latin typeface="Times New Roman" panose="02020603050405020304" pitchFamily="18" charset="0"/>
                <a:cs typeface="Times New Roman" panose="02020603050405020304" pitchFamily="18" charset="0"/>
              </a:rPr>
              <a:t> - Angel</a:t>
            </a:r>
          </a:p>
          <a:p>
            <a:pPr lvl="0"/>
            <a:r>
              <a:rPr lang="en-US" sz="2900" dirty="0" err="1">
                <a:latin typeface="Times New Roman" panose="02020603050405020304" pitchFamily="18" charset="0"/>
                <a:cs typeface="Times New Roman" panose="02020603050405020304" pitchFamily="18" charset="0"/>
              </a:rPr>
              <a:t>Ifeyinwa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Nwabueze</a:t>
            </a:r>
            <a:r>
              <a:rPr lang="en-US" sz="2900" dirty="0">
                <a:latin typeface="Times New Roman" panose="02020603050405020304" pitchFamily="18" charset="0"/>
                <a:cs typeface="Times New Roman" panose="02020603050405020304" pitchFamily="18" charset="0"/>
              </a:rPr>
              <a:t> </a:t>
            </a:r>
          </a:p>
          <a:p>
            <a:pPr lvl="0"/>
            <a:r>
              <a:rPr lang="en-US" sz="2900" dirty="0" err="1">
                <a:latin typeface="Times New Roman" panose="02020603050405020304" pitchFamily="18" charset="0"/>
                <a:cs typeface="Times New Roman" panose="02020603050405020304" pitchFamily="18" charset="0"/>
              </a:rPr>
              <a:t>Ejimole</a:t>
            </a:r>
            <a:r>
              <a:rPr lang="en-US" sz="2900" dirty="0">
                <a:latin typeface="Times New Roman" panose="02020603050405020304" pitchFamily="18" charset="0"/>
                <a:cs typeface="Times New Roman" panose="02020603050405020304" pitchFamily="18" charset="0"/>
              </a:rPr>
              <a:t> Eudora - Eudora </a:t>
            </a:r>
          </a:p>
          <a:p>
            <a:pPr lvl="0"/>
            <a:r>
              <a:rPr lang="en-US" sz="2900" dirty="0" err="1">
                <a:latin typeface="Times New Roman" panose="02020603050405020304" pitchFamily="18" charset="0"/>
                <a:cs typeface="Times New Roman" panose="02020603050405020304" pitchFamily="18" charset="0"/>
              </a:rPr>
              <a:t>Viashima</a:t>
            </a:r>
            <a:r>
              <a:rPr lang="en-US" sz="2900" dirty="0">
                <a:latin typeface="Times New Roman" panose="02020603050405020304" pitchFamily="18" charset="0"/>
                <a:cs typeface="Times New Roman" panose="02020603050405020304" pitchFamily="18" charset="0"/>
              </a:rPr>
              <a:t> Collins - Clins10</a:t>
            </a:r>
          </a:p>
          <a:p>
            <a:pPr lvl="0"/>
            <a:r>
              <a:rPr lang="en-US" sz="2900" dirty="0" err="1">
                <a:latin typeface="Times New Roman" panose="02020603050405020304" pitchFamily="18" charset="0"/>
                <a:cs typeface="Times New Roman" panose="02020603050405020304" pitchFamily="18" charset="0"/>
              </a:rPr>
              <a:t>Godswill</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Utong</a:t>
            </a:r>
            <a:r>
              <a:rPr lang="en-US" sz="2900" dirty="0">
                <a:latin typeface="Times New Roman" panose="02020603050405020304" pitchFamily="18" charset="0"/>
                <a:cs typeface="Times New Roman" panose="02020603050405020304" pitchFamily="18" charset="0"/>
              </a:rPr>
              <a:t> - </a:t>
            </a:r>
            <a:r>
              <a:rPr lang="en-US" sz="2900" dirty="0" err="1" smtClean="0">
                <a:latin typeface="Times New Roman" panose="02020603050405020304" pitchFamily="18" charset="0"/>
                <a:cs typeface="Times New Roman" panose="02020603050405020304" pitchFamily="18" charset="0"/>
              </a:rPr>
              <a:t>g_v_utong</a:t>
            </a:r>
            <a:endParaRPr lang="en-US" sz="2900" dirty="0">
              <a:latin typeface="Times New Roman" panose="02020603050405020304" pitchFamily="18" charset="0"/>
              <a:cs typeface="Times New Roman" panose="02020603050405020304" pitchFamily="18" charset="0"/>
            </a:endParaRPr>
          </a:p>
          <a:p>
            <a:pPr lvl="0"/>
            <a:r>
              <a:rPr lang="en-US" sz="2900" dirty="0" err="1">
                <a:latin typeface="Times New Roman" panose="02020603050405020304" pitchFamily="18" charset="0"/>
                <a:cs typeface="Times New Roman" panose="02020603050405020304" pitchFamily="18" charset="0"/>
              </a:rPr>
              <a:t>Timi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Babalola</a:t>
            </a:r>
            <a:r>
              <a:rPr lang="en-US" sz="2900"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Olutimi</a:t>
            </a:r>
            <a:endParaRPr lang="en-US" sz="2900" dirty="0">
              <a:latin typeface="Times New Roman" panose="02020603050405020304" pitchFamily="18" charset="0"/>
              <a:cs typeface="Times New Roman" panose="02020603050405020304" pitchFamily="18" charset="0"/>
            </a:endParaRPr>
          </a:p>
          <a:p>
            <a:pPr lvl="0"/>
            <a:r>
              <a:rPr lang="en-US" sz="2900" dirty="0">
                <a:latin typeface="Times New Roman" panose="02020603050405020304" pitchFamily="18" charset="0"/>
                <a:cs typeface="Times New Roman" panose="02020603050405020304" pitchFamily="18" charset="0"/>
              </a:rPr>
              <a:t>Ebenezer </a:t>
            </a:r>
            <a:r>
              <a:rPr lang="en-US" sz="2900" dirty="0" err="1">
                <a:latin typeface="Times New Roman" panose="02020603050405020304" pitchFamily="18" charset="0"/>
                <a:cs typeface="Times New Roman" panose="02020603050405020304" pitchFamily="18" charset="0"/>
              </a:rPr>
              <a:t>Somtochi</a:t>
            </a:r>
            <a:r>
              <a:rPr lang="en-US" sz="2900" dirty="0">
                <a:latin typeface="Times New Roman" panose="02020603050405020304" pitchFamily="18" charset="0"/>
                <a:cs typeface="Times New Roman" panose="02020603050405020304" pitchFamily="18" charset="0"/>
              </a:rPr>
              <a:t> - Pascal</a:t>
            </a:r>
          </a:p>
          <a:p>
            <a:pPr lvl="0"/>
            <a:r>
              <a:rPr lang="en-US" sz="2900" dirty="0">
                <a:latin typeface="Times New Roman" panose="02020603050405020304" pitchFamily="18" charset="0"/>
                <a:cs typeface="Times New Roman" panose="02020603050405020304" pitchFamily="18" charset="0"/>
              </a:rPr>
              <a:t>Hussein </a:t>
            </a:r>
            <a:r>
              <a:rPr lang="en-US" sz="2900" dirty="0" err="1">
                <a:latin typeface="Times New Roman" panose="02020603050405020304" pitchFamily="18" charset="0"/>
                <a:cs typeface="Times New Roman" panose="02020603050405020304" pitchFamily="18" charset="0"/>
              </a:rPr>
              <a:t>Khidr</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Khidr</a:t>
            </a:r>
            <a:endParaRPr lang="en-US" sz="2900" dirty="0" smtClean="0">
              <a:latin typeface="Times New Roman" panose="02020603050405020304" pitchFamily="18" charset="0"/>
              <a:cs typeface="Times New Roman" panose="02020603050405020304" pitchFamily="18" charset="0"/>
            </a:endParaRPr>
          </a:p>
          <a:p>
            <a:pPr lvl="0"/>
            <a:r>
              <a:rPr lang="en-US" sz="2900" dirty="0" smtClean="0">
                <a:latin typeface="Times New Roman" panose="02020603050405020304" pitchFamily="18" charset="0"/>
                <a:cs typeface="Times New Roman" panose="02020603050405020304" pitchFamily="18" charset="0"/>
              </a:rPr>
              <a:t>Kingsley </a:t>
            </a:r>
            <a:r>
              <a:rPr lang="en-US" sz="2900" dirty="0" err="1" smtClean="0">
                <a:latin typeface="Times New Roman" panose="02020603050405020304" pitchFamily="18" charset="0"/>
                <a:cs typeface="Times New Roman" panose="02020603050405020304" pitchFamily="18" charset="0"/>
              </a:rPr>
              <a:t>Isong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saint_kedro</a:t>
            </a:r>
            <a:r>
              <a:rPr lang="en-US" sz="2900" dirty="0" smtClean="0">
                <a:latin typeface="Times New Roman" panose="02020603050405020304" pitchFamily="18" charset="0"/>
                <a:cs typeface="Times New Roman" panose="02020603050405020304" pitchFamily="18" charset="0"/>
              </a:rPr>
              <a:t> </a:t>
            </a: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endParaRPr lang="en-US" sz="2900" b="1" u="sng"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07" y="0"/>
            <a:ext cx="2798493" cy="2649071"/>
          </a:xfrm>
          <a:prstGeom prst="rect">
            <a:avLst/>
          </a:prstGeom>
        </p:spPr>
      </p:pic>
    </p:spTree>
    <p:extLst>
      <p:ext uri="{BB962C8B-B14F-4D97-AF65-F5344CB8AC3E}">
        <p14:creationId xmlns:p14="http://schemas.microsoft.com/office/powerpoint/2010/main" val="1209753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487" y="708002"/>
            <a:ext cx="4080830" cy="1280890"/>
          </a:xfrm>
        </p:spPr>
        <p:txBody>
          <a:bodyPr>
            <a:normAutofit/>
          </a:bodyPr>
          <a:lstStyle/>
          <a:p>
            <a:r>
              <a:rPr lang="en-US" sz="4800" b="1" u="sng" dirty="0" smtClean="0">
                <a:solidFill>
                  <a:srgbClr val="172973"/>
                </a:solidFill>
              </a:rPr>
              <a:t>CONSLUSION</a:t>
            </a:r>
            <a:endParaRPr lang="en-US" sz="4800" b="1" u="sng" dirty="0">
              <a:solidFill>
                <a:srgbClr val="172973"/>
              </a:solidFill>
            </a:endParaRPr>
          </a:p>
        </p:txBody>
      </p:sp>
      <p:sp>
        <p:nvSpPr>
          <p:cNvPr id="3" name="Content Placeholder 2"/>
          <p:cNvSpPr>
            <a:spLocks noGrp="1"/>
          </p:cNvSpPr>
          <p:nvPr>
            <p:ph idx="1"/>
          </p:nvPr>
        </p:nvSpPr>
        <p:spPr>
          <a:xfrm>
            <a:off x="1169845" y="1713930"/>
            <a:ext cx="8915400" cy="4538952"/>
          </a:xfrm>
        </p:spPr>
        <p:txBody>
          <a:bodyPr>
            <a:normAutofit fontScale="62500" lnSpcReduction="20000"/>
          </a:bodyPr>
          <a:lstStyle/>
          <a:p>
            <a:pPr marL="0" indent="0">
              <a:buNone/>
            </a:pPr>
            <a:r>
              <a:rPr lang="en-US" sz="3400" dirty="0">
                <a:latin typeface="Times New Roman" panose="02020603050405020304" pitchFamily="18" charset="0"/>
                <a:cs typeface="Times New Roman" panose="02020603050405020304" pitchFamily="18" charset="0"/>
              </a:rPr>
              <a:t> </a:t>
            </a:r>
            <a:r>
              <a:rPr lang="en-US" sz="3400" dirty="0" smtClean="0">
                <a:latin typeface="Times New Roman" panose="02020603050405020304" pitchFamily="18" charset="0"/>
                <a:cs typeface="Times New Roman" panose="02020603050405020304" pitchFamily="18" charset="0"/>
              </a:rPr>
              <a:t>  </a:t>
            </a:r>
            <a:r>
              <a:rPr lang="en-US" sz="3800" dirty="0" smtClean="0">
                <a:latin typeface="Times New Roman" panose="02020603050405020304" pitchFamily="18" charset="0"/>
                <a:cs typeface="Times New Roman" panose="02020603050405020304" pitchFamily="18" charset="0"/>
              </a:rPr>
              <a:t>        Shop Smart provides users with useful information that will help them making informed decision. With this price comparison websites, it  solves the problems of the working people to check on price before buying products.</a:t>
            </a:r>
          </a:p>
          <a:p>
            <a:pPr marL="0" indent="0">
              <a:buNone/>
            </a:pPr>
            <a:r>
              <a:rPr lang="en-US" sz="3800" dirty="0">
                <a:latin typeface="Times New Roman" panose="02020603050405020304" pitchFamily="18" charset="0"/>
                <a:cs typeface="Times New Roman" panose="02020603050405020304" pitchFamily="18" charset="0"/>
              </a:rPr>
              <a:t> Our websites </a:t>
            </a:r>
            <a:r>
              <a:rPr lang="en-US" sz="3800" dirty="0" smtClean="0">
                <a:latin typeface="Times New Roman" panose="02020603050405020304" pitchFamily="18" charset="0"/>
                <a:cs typeface="Times New Roman" panose="02020603050405020304" pitchFamily="18" charset="0"/>
              </a:rPr>
              <a:t>will serve </a:t>
            </a:r>
            <a:r>
              <a:rPr lang="en-US" sz="3800" dirty="0">
                <a:latin typeface="Times New Roman" panose="02020603050405020304" pitchFamily="18" charset="0"/>
                <a:cs typeface="Times New Roman" panose="02020603050405020304" pitchFamily="18" charset="0"/>
              </a:rPr>
              <a:t>as a platform or intermediary between buyers and sellers. It enables consumers to view various price lists for the products selected by the user, allowing them to make an informed decision about which products to purchase in order to save money. It also serves as a tool to assist consumers in increasing their price consciousness so that they do not feel cheated by advertisements from retailers claiming to offer the lowest price but actually offering the opposite.</a:t>
            </a:r>
          </a:p>
          <a:p>
            <a:pPr marL="0" indent="0">
              <a:buNone/>
            </a:pPr>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07" y="0"/>
            <a:ext cx="2798493" cy="2380129"/>
          </a:xfrm>
          <a:prstGeom prst="rect">
            <a:avLst/>
          </a:prstGeom>
        </p:spPr>
      </p:pic>
    </p:spTree>
    <p:extLst>
      <p:ext uri="{BB962C8B-B14F-4D97-AF65-F5344CB8AC3E}">
        <p14:creationId xmlns:p14="http://schemas.microsoft.com/office/powerpoint/2010/main" val="5251103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996225"/>
            <a:ext cx="8911687" cy="4417453"/>
          </a:xfrm>
        </p:spPr>
        <p:txBody>
          <a:bodyPr>
            <a:normAutofit/>
          </a:bodyPr>
          <a:lstStyle/>
          <a:p>
            <a:r>
              <a:rPr lang="en-US" sz="8800" dirty="0" smtClean="0">
                <a:latin typeface="Algerian" panose="04020705040A02060702" pitchFamily="82" charset="0"/>
              </a:rPr>
              <a:t>    </a:t>
            </a:r>
            <a:r>
              <a:rPr lang="en-US" sz="8800" b="1" dirty="0" smtClean="0">
                <a:solidFill>
                  <a:srgbClr val="172973"/>
                </a:solidFill>
                <a:effectLst>
                  <a:outerShdw blurRad="38100" dist="38100" dir="2700000" algn="tl">
                    <a:srgbClr val="000000">
                      <a:alpha val="43137"/>
                    </a:srgbClr>
                  </a:outerShdw>
                </a:effectLst>
                <a:latin typeface="Algerian" panose="04020705040A02060702" pitchFamily="82" charset="0"/>
              </a:rPr>
              <a:t>THANK YOU </a:t>
            </a:r>
            <a:br>
              <a:rPr lang="en-US" sz="8800" b="1" dirty="0" smtClean="0">
                <a:solidFill>
                  <a:srgbClr val="172973"/>
                </a:solidFill>
                <a:effectLst>
                  <a:outerShdw blurRad="38100" dist="38100" dir="2700000" algn="tl">
                    <a:srgbClr val="000000">
                      <a:alpha val="43137"/>
                    </a:srgbClr>
                  </a:outerShdw>
                </a:effectLst>
                <a:latin typeface="Algerian" panose="04020705040A02060702" pitchFamily="82" charset="0"/>
              </a:rPr>
            </a:br>
            <a:r>
              <a:rPr lang="en-US" sz="8800" b="1" dirty="0" smtClean="0">
                <a:solidFill>
                  <a:srgbClr val="172973"/>
                </a:solidFill>
                <a:effectLst>
                  <a:outerShdw blurRad="38100" dist="38100" dir="2700000" algn="tl">
                    <a:srgbClr val="000000">
                      <a:alpha val="43137"/>
                    </a:srgbClr>
                  </a:outerShdw>
                </a:effectLst>
                <a:latin typeface="Algerian" panose="04020705040A02060702" pitchFamily="82" charset="0"/>
              </a:rPr>
              <a:t>  FOR LISTENING </a:t>
            </a:r>
            <a:endParaRPr lang="en-US" sz="8800" b="1" dirty="0">
              <a:solidFill>
                <a:srgbClr val="172973"/>
              </a:solidFill>
              <a:effectLst>
                <a:outerShdw blurRad="38100" dist="38100" dir="2700000" algn="tl">
                  <a:srgbClr val="000000">
                    <a:alpha val="43137"/>
                  </a:srgbClr>
                </a:outerShdw>
              </a:effectLst>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07" y="0"/>
            <a:ext cx="2798493" cy="2380129"/>
          </a:xfrm>
          <a:prstGeom prst="rect">
            <a:avLst/>
          </a:prstGeom>
        </p:spPr>
      </p:pic>
    </p:spTree>
    <p:extLst>
      <p:ext uri="{BB962C8B-B14F-4D97-AF65-F5344CB8AC3E}">
        <p14:creationId xmlns:p14="http://schemas.microsoft.com/office/powerpoint/2010/main" val="1912843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1" y="624109"/>
            <a:ext cx="9251576" cy="5332937"/>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6000" dirty="0" smtClean="0"/>
              <a:t/>
            </a:r>
            <a:br>
              <a:rPr lang="en-US" sz="6000" dirty="0" smtClean="0"/>
            </a:br>
            <a:r>
              <a:rPr lang="en-US" sz="8000" b="1" dirty="0" smtClean="0">
                <a:solidFill>
                  <a:srgbClr val="172973"/>
                </a:solidFill>
                <a:effectLst>
                  <a:outerShdw blurRad="38100" dist="38100" dir="2700000" algn="tl">
                    <a:srgbClr val="000000">
                      <a:alpha val="43137"/>
                    </a:srgbClr>
                  </a:outerShdw>
                </a:effectLst>
              </a:rPr>
              <a:t>SHOP SMART</a:t>
            </a:r>
            <a:r>
              <a:rPr lang="en-US" sz="5400" b="1" dirty="0" smtClean="0">
                <a:effectLst>
                  <a:outerShdw blurRad="38100" dist="38100" dir="2700000" algn="tl">
                    <a:srgbClr val="000000">
                      <a:alpha val="43137"/>
                    </a:srgbClr>
                  </a:outerShdw>
                </a:effectLst>
              </a:rPr>
              <a:t/>
            </a:r>
            <a:br>
              <a:rPr lang="en-US" sz="5400" b="1" dirty="0" smtClean="0">
                <a:effectLst>
                  <a:outerShdw blurRad="38100" dist="38100" dir="2700000" algn="tl">
                    <a:srgbClr val="000000">
                      <a:alpha val="43137"/>
                    </a:srgbClr>
                  </a:outerShdw>
                </a:effectLst>
              </a:rPr>
            </a:br>
            <a:r>
              <a:rPr lang="en-US" sz="2800" dirty="0" smtClean="0">
                <a:solidFill>
                  <a:srgbClr val="FFCC00"/>
                </a:solidFill>
                <a:effectLst>
                  <a:outerShdw blurRad="38100" dist="38100" dir="2700000" algn="tl">
                    <a:srgbClr val="000000">
                      <a:alpha val="43137"/>
                    </a:srgbClr>
                  </a:outerShdw>
                </a:effectLst>
                <a:latin typeface="Adobe Myungjo Std M" panose="02020600000000000000" pitchFamily="18" charset="-128"/>
                <a:ea typeface="Adobe Myungjo Std M" panose="02020600000000000000" pitchFamily="18" charset="-128"/>
              </a:rPr>
              <a:t>Shop smart at the right price</a:t>
            </a:r>
            <a:endParaRPr lang="en-US" sz="2800" dirty="0">
              <a:solidFill>
                <a:srgbClr val="FFCC00"/>
              </a:solidFill>
              <a:effectLst>
                <a:outerShdw blurRad="38100" dist="38100" dir="2700000" algn="tl">
                  <a:srgbClr val="000000">
                    <a:alpha val="43137"/>
                  </a:srgbClr>
                </a:outerShdw>
              </a:effectLst>
              <a:latin typeface="Adobe Myungjo Std M" panose="02020600000000000000" pitchFamily="18" charset="-128"/>
              <a:ea typeface="Adobe Myungjo Std M" panose="02020600000000000000" pitchFamily="18"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929" y="624109"/>
            <a:ext cx="4034118" cy="3988232"/>
          </a:xfrm>
          <a:prstGeom prst="rect">
            <a:avLst/>
          </a:prstGeom>
        </p:spPr>
      </p:pic>
    </p:spTree>
    <p:extLst>
      <p:ext uri="{BB962C8B-B14F-4D97-AF65-F5344CB8AC3E}">
        <p14:creationId xmlns:p14="http://schemas.microsoft.com/office/powerpoint/2010/main" val="176555918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0" y="992599"/>
            <a:ext cx="5131708" cy="882718"/>
          </a:xfrm>
        </p:spPr>
        <p:txBody>
          <a:bodyPr>
            <a:normAutofit/>
          </a:bodyPr>
          <a:lstStyle/>
          <a:p>
            <a:r>
              <a:rPr lang="en-US" sz="4800" b="1" u="sng" dirty="0" smtClean="0">
                <a:solidFill>
                  <a:srgbClr val="172973"/>
                </a:solidFill>
              </a:rPr>
              <a:t>INTRODUTION</a:t>
            </a:r>
            <a:endParaRPr lang="en-US" sz="4800" b="1" u="sng" dirty="0">
              <a:solidFill>
                <a:srgbClr val="172973"/>
              </a:solidFill>
            </a:endParaRPr>
          </a:p>
        </p:txBody>
      </p:sp>
      <p:sp>
        <p:nvSpPr>
          <p:cNvPr id="3" name="Content Placeholder 2"/>
          <p:cNvSpPr>
            <a:spLocks noGrp="1"/>
          </p:cNvSpPr>
          <p:nvPr>
            <p:ph idx="1"/>
          </p:nvPr>
        </p:nvSpPr>
        <p:spPr>
          <a:xfrm>
            <a:off x="1896890" y="2010955"/>
            <a:ext cx="8915400" cy="4404394"/>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Price comparison websites are also known as “Aggregators” because they aggregate information on a product from many websites offering online shopping of the product. These sites render you easy lucid comparisons of the prices on offer of product under consideration, without any toiling involved, on a single screen in a matter of few clicks of the mouse. The sites manage to save a substantial amount of effort, time and money of the prospective shopper, and above all, take away the headache of compiling information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1251" y="0"/>
            <a:ext cx="2798493" cy="2649071"/>
          </a:xfrm>
          <a:prstGeom prst="rect">
            <a:avLst/>
          </a:prstGeom>
        </p:spPr>
      </p:pic>
    </p:spTree>
    <p:extLst>
      <p:ext uri="{BB962C8B-B14F-4D97-AF65-F5344CB8AC3E}">
        <p14:creationId xmlns:p14="http://schemas.microsoft.com/office/powerpoint/2010/main" val="379052583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56373"/>
            <a:ext cx="8911687" cy="1280890"/>
          </a:xfrm>
        </p:spPr>
        <p:txBody>
          <a:bodyPr>
            <a:normAutofit/>
          </a:bodyPr>
          <a:lstStyle/>
          <a:p>
            <a:r>
              <a:rPr lang="en-US" sz="6000" b="1" dirty="0" smtClean="0">
                <a:solidFill>
                  <a:srgbClr val="172973"/>
                </a:solidFill>
              </a:rPr>
              <a:t>SHOP SMART</a:t>
            </a:r>
            <a:endParaRPr lang="en-US" sz="6000" b="1" dirty="0">
              <a:solidFill>
                <a:srgbClr val="172973"/>
              </a:solidFill>
            </a:endParaRPr>
          </a:p>
        </p:txBody>
      </p:sp>
      <p:sp>
        <p:nvSpPr>
          <p:cNvPr id="3" name="Content Placeholder 2"/>
          <p:cNvSpPr>
            <a:spLocks noGrp="1"/>
          </p:cNvSpPr>
          <p:nvPr>
            <p:ph idx="1"/>
          </p:nvPr>
        </p:nvSpPr>
        <p:spPr/>
        <p:txBody>
          <a:bodyPr/>
          <a:lstStyle/>
          <a:p>
            <a:pPr marL="0" indent="0">
              <a:buNone/>
            </a:pPr>
            <a:r>
              <a:rPr lang="en-US" sz="3200" dirty="0">
                <a:latin typeface="Times New Roman" panose="02020603050405020304" pitchFamily="18" charset="0"/>
                <a:cs typeface="Times New Roman" panose="02020603050405020304" pitchFamily="18" charset="0"/>
              </a:rPr>
              <a:t>As a startup</a:t>
            </a:r>
            <a:r>
              <a:rPr lang="en-US" sz="3200" dirty="0" smtClean="0">
                <a:latin typeface="Times New Roman" panose="02020603050405020304" pitchFamily="18" charset="0"/>
                <a:cs typeface="Times New Roman" panose="02020603050405020304" pitchFamily="18" charset="0"/>
              </a:rPr>
              <a:t>, we </a:t>
            </a:r>
            <a:r>
              <a:rPr lang="en-US" sz="3200" dirty="0">
                <a:latin typeface="Times New Roman" panose="02020603050405020304" pitchFamily="18" charset="0"/>
                <a:cs typeface="Times New Roman" panose="02020603050405020304" pitchFamily="18" charset="0"/>
              </a:rPr>
              <a:t>decided to niche down to technological Gadgets</a:t>
            </a:r>
            <a:r>
              <a:rPr lang="en-US" sz="3200" dirty="0" smtClean="0">
                <a:latin typeface="Times New Roman" panose="02020603050405020304" pitchFamily="18" charset="0"/>
                <a:cs typeface="Times New Roman" panose="02020603050405020304" pitchFamily="18" charset="0"/>
              </a:rPr>
              <a:t>, that </a:t>
            </a:r>
            <a:r>
              <a:rPr lang="en-US" sz="3200" dirty="0">
                <a:latin typeface="Times New Roman" panose="02020603050405020304" pitchFamily="18" charset="0"/>
                <a:cs typeface="Times New Roman" panose="02020603050405020304" pitchFamily="18" charset="0"/>
              </a:rPr>
              <a:t>is mobile phones, tablets laptops and others. As we grow we hope to have more niches so we can have a more varied price compare platform</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07" y="0"/>
            <a:ext cx="2798493" cy="2649071"/>
          </a:xfrm>
          <a:prstGeom prst="rect">
            <a:avLst/>
          </a:prstGeom>
        </p:spPr>
      </p:pic>
    </p:spTree>
    <p:extLst>
      <p:ext uri="{BB962C8B-B14F-4D97-AF65-F5344CB8AC3E}">
        <p14:creationId xmlns:p14="http://schemas.microsoft.com/office/powerpoint/2010/main" val="52994640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088" y="1011822"/>
            <a:ext cx="8911687" cy="1280890"/>
          </a:xfrm>
        </p:spPr>
        <p:txBody>
          <a:bodyPr>
            <a:normAutofit/>
          </a:bodyPr>
          <a:lstStyle/>
          <a:p>
            <a:r>
              <a:rPr lang="en-US" sz="4800" b="1" dirty="0" smtClean="0">
                <a:solidFill>
                  <a:srgbClr val="172973"/>
                </a:solidFill>
              </a:rPr>
              <a:t>RESEARCH METHODLOGY</a:t>
            </a:r>
            <a:endParaRPr lang="en-US" sz="4800" b="1" dirty="0">
              <a:solidFill>
                <a:srgbClr val="172973"/>
              </a:solidFill>
            </a:endParaRPr>
          </a:p>
        </p:txBody>
      </p:sp>
      <p:sp>
        <p:nvSpPr>
          <p:cNvPr id="3" name="Content Placeholder 2"/>
          <p:cNvSpPr>
            <a:spLocks noGrp="1"/>
          </p:cNvSpPr>
          <p:nvPr>
            <p:ph idx="1"/>
          </p:nvPr>
        </p:nvSpPr>
        <p:spPr>
          <a:xfrm>
            <a:off x="1777843" y="2004811"/>
            <a:ext cx="8915400" cy="3777622"/>
          </a:xfrm>
        </p:spPr>
        <p:txBody>
          <a:bodyPr>
            <a:normAutofit lnSpcReduction="10000"/>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RESEARCH </a:t>
            </a:r>
            <a:r>
              <a:rPr lang="en-US" sz="2400" dirty="0">
                <a:latin typeface="Times New Roman" panose="02020603050405020304" pitchFamily="18" charset="0"/>
                <a:cs typeface="Times New Roman" panose="02020603050405020304" pitchFamily="18" charset="0"/>
              </a:rPr>
              <a:t>METHOD</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our </a:t>
            </a:r>
            <a:r>
              <a:rPr lang="en-US" sz="2400" dirty="0" smtClean="0">
                <a:latin typeface="Times New Roman" panose="02020603050405020304" pitchFamily="18" charset="0"/>
                <a:cs typeface="Times New Roman" panose="02020603050405020304" pitchFamily="18" charset="0"/>
              </a:rPr>
              <a:t>research, we </a:t>
            </a:r>
            <a:r>
              <a:rPr lang="en-US" sz="2400" dirty="0">
                <a:latin typeface="Times New Roman" panose="02020603050405020304" pitchFamily="18" charset="0"/>
                <a:cs typeface="Times New Roman" panose="02020603050405020304" pitchFamily="18" charset="0"/>
              </a:rPr>
              <a:t>employed both the quantitative research method where we interviewed one on one</a:t>
            </a:r>
            <a:r>
              <a:rPr lang="en-US" sz="2400" dirty="0" smtClean="0">
                <a:latin typeface="Times New Roman" panose="02020603050405020304" pitchFamily="18" charset="0"/>
                <a:cs typeface="Times New Roman" panose="02020603050405020304" pitchFamily="18" charset="0"/>
              </a:rPr>
              <a:t>, some </a:t>
            </a:r>
            <a:r>
              <a:rPr lang="en-US" sz="2400" dirty="0">
                <a:latin typeface="Times New Roman" panose="02020603050405020304" pitchFamily="18" charset="0"/>
                <a:cs typeface="Times New Roman" panose="02020603050405020304" pitchFamily="18" charset="0"/>
              </a:rPr>
              <a:t>respondents as well as a quantitative research method to understand the needs and challenges of our users.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implies that in designing the </a:t>
            </a:r>
            <a:r>
              <a:rPr lang="en-US" sz="2400" dirty="0" err="1" smtClean="0">
                <a:latin typeface="Times New Roman" panose="02020603050405020304" pitchFamily="18" charset="0"/>
                <a:cs typeface="Times New Roman" panose="02020603050405020304" pitchFamily="18" charset="0"/>
              </a:rPr>
              <a:t>shopsmart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platform</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website was based on actual research from end users.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 we collected was used for our design thinking process as evident in the user persona, brainstorming and idea prioritization</a:t>
            </a:r>
          </a:p>
          <a:p>
            <a:pPr marL="0" indent="0">
              <a:buNone/>
            </a:pP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9528" y="-40626"/>
            <a:ext cx="2798493" cy="2649071"/>
          </a:xfrm>
          <a:prstGeom prst="rect">
            <a:avLst/>
          </a:prstGeom>
        </p:spPr>
      </p:pic>
    </p:spTree>
    <p:extLst>
      <p:ext uri="{BB962C8B-B14F-4D97-AF65-F5344CB8AC3E}">
        <p14:creationId xmlns:p14="http://schemas.microsoft.com/office/powerpoint/2010/main" val="1417373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6" y="0"/>
            <a:ext cx="8911687" cy="1081825"/>
          </a:xfrm>
        </p:spPr>
        <p:txBody>
          <a:bodyPr>
            <a:noAutofit/>
          </a:bodyPr>
          <a:lstStyle/>
          <a:p>
            <a:r>
              <a:rPr lang="en-US" sz="4200" b="1" dirty="0" smtClean="0">
                <a:solidFill>
                  <a:srgbClr val="172973"/>
                </a:solidFill>
              </a:rPr>
              <a:t>USER PERSONA AND EMPATHY MAP</a:t>
            </a:r>
            <a:endParaRPr lang="en-US" sz="4200" b="1" dirty="0">
              <a:solidFill>
                <a:srgbClr val="172973"/>
              </a:solidFill>
            </a:endParaRPr>
          </a:p>
        </p:txBody>
      </p:sp>
      <p:pic>
        <p:nvPicPr>
          <p:cNvPr id="1026" name="Picture 2" descr="https://lh4.googleusercontent.com/PYAIttjc571qPfv6abBVFMxU_vzYvzBPeUKMDmXji9cekxZatpUr7aYWilxP8vbuNb00VZ4Kk1sYit3LrJG1-NibCgWNQ4a78Rn_jqEl0XYxZPKbK-PFJihslhqyhSj9uQ0dOTUchSqiMQdKys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843" y="1264555"/>
            <a:ext cx="4378325" cy="48633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PBQfQFn2JGdV-PhBMAxZ3abrfChMGh1_cc4ewUBH5CXrbKMd3sXi9pNBJVat90YiHdKlHsxj-4ON9RXWfJaaJ8u3VLB6JkOks1O9GvNMHndrXpFlJkzBsY89efbsbgJ2VuxUXp4UM14UKFkZGW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168" y="1445635"/>
            <a:ext cx="6555345" cy="50709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2565" y="0"/>
            <a:ext cx="2429435" cy="2151529"/>
          </a:xfrm>
          <a:prstGeom prst="rect">
            <a:avLst/>
          </a:prstGeom>
        </p:spPr>
      </p:pic>
    </p:spTree>
    <p:extLst>
      <p:ext uri="{BB962C8B-B14F-4D97-AF65-F5344CB8AC3E}">
        <p14:creationId xmlns:p14="http://schemas.microsoft.com/office/powerpoint/2010/main" val="168827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245" y="1197735"/>
            <a:ext cx="8911687" cy="1280890"/>
          </a:xfrm>
        </p:spPr>
        <p:txBody>
          <a:bodyPr>
            <a:normAutofit/>
          </a:bodyPr>
          <a:lstStyle/>
          <a:p>
            <a:r>
              <a:rPr lang="en-US" sz="4000" b="1" dirty="0" smtClean="0">
                <a:solidFill>
                  <a:srgbClr val="172973"/>
                </a:solidFill>
              </a:rPr>
              <a:t>USERS</a:t>
            </a:r>
            <a:endParaRPr lang="en-US" sz="4000" b="1" dirty="0">
              <a:solidFill>
                <a:srgbClr val="172973"/>
              </a:solidFill>
            </a:endParaRPr>
          </a:p>
        </p:txBody>
      </p:sp>
      <p:sp>
        <p:nvSpPr>
          <p:cNvPr id="3" name="Content Placeholder 2"/>
          <p:cNvSpPr>
            <a:spLocks noGrp="1"/>
          </p:cNvSpPr>
          <p:nvPr>
            <p:ph idx="1"/>
          </p:nvPr>
        </p:nvSpPr>
        <p:spPr>
          <a:xfrm>
            <a:off x="1440488" y="1838180"/>
            <a:ext cx="8128706" cy="4713487"/>
          </a:xfrm>
        </p:spPr>
        <p:txBody>
          <a:bodyPr>
            <a:noAutofit/>
          </a:bodyPr>
          <a:lstStyle/>
          <a:p>
            <a:pPr marL="0" indent="0">
              <a:buNone/>
            </a:pPr>
            <a:r>
              <a:rPr lang="en-US" sz="2800" dirty="0"/>
              <a:t> </a:t>
            </a:r>
            <a:r>
              <a:rPr lang="en-US" sz="2800" dirty="0">
                <a:latin typeface="Times New Roman" panose="02020603050405020304" pitchFamily="18" charset="0"/>
                <a:cs typeface="Times New Roman" panose="02020603050405020304" pitchFamily="18" charset="0"/>
              </a:rPr>
              <a:t>The shop smart price compare platform will cater to the needs of consumers as well as vendors who will list their products on the site and register as Merchants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07" y="0"/>
            <a:ext cx="2798493" cy="2649071"/>
          </a:xfrm>
          <a:prstGeom prst="rect">
            <a:avLst/>
          </a:prstGeom>
        </p:spPr>
      </p:pic>
    </p:spTree>
    <p:extLst>
      <p:ext uri="{BB962C8B-B14F-4D97-AF65-F5344CB8AC3E}">
        <p14:creationId xmlns:p14="http://schemas.microsoft.com/office/powerpoint/2010/main" val="16813908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173" y="583167"/>
            <a:ext cx="7697487" cy="1280890"/>
          </a:xfrm>
        </p:spPr>
        <p:txBody>
          <a:bodyPr>
            <a:normAutofit fontScale="90000"/>
          </a:bodyPr>
          <a:lstStyle/>
          <a:p>
            <a:r>
              <a:rPr lang="en-US" sz="4800" b="1" u="sng" dirty="0" smtClean="0">
                <a:solidFill>
                  <a:srgbClr val="172973"/>
                </a:solidFill>
              </a:rPr>
              <a:t>USP (</a:t>
            </a:r>
            <a:r>
              <a:rPr lang="en-US" sz="4800" b="1" u="sng" dirty="0" err="1">
                <a:solidFill>
                  <a:srgbClr val="172973"/>
                </a:solidFill>
              </a:rPr>
              <a:t>U</a:t>
            </a:r>
            <a:r>
              <a:rPr lang="en-US" sz="4800" b="1" u="sng" dirty="0" err="1" smtClean="0">
                <a:solidFill>
                  <a:srgbClr val="172973"/>
                </a:solidFill>
              </a:rPr>
              <a:t>niques</a:t>
            </a:r>
            <a:r>
              <a:rPr lang="en-US" sz="4800" b="1" u="sng" dirty="0" smtClean="0">
                <a:solidFill>
                  <a:srgbClr val="172973"/>
                </a:solidFill>
              </a:rPr>
              <a:t> Selling Point) Of Shop Smart</a:t>
            </a:r>
            <a:endParaRPr lang="en-US" sz="4800" b="1" u="sng" dirty="0">
              <a:solidFill>
                <a:srgbClr val="172973"/>
              </a:solidFill>
            </a:endParaRPr>
          </a:p>
        </p:txBody>
      </p:sp>
      <p:sp>
        <p:nvSpPr>
          <p:cNvPr id="5" name="AutoShape 2" descr="Forms response chart. Question title:  Have you experienced any challenges with using a price check app or website?&#10;&#10;&#10;. Number of responses: 45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Forms response chart. Question title:  What influences your shopping decision?&#10;&#10;&#10;. Number of responses: 45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10" y="3383410"/>
            <a:ext cx="5477961" cy="2937877"/>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0" descr="Forms response chart. Question title:  If  yes, where and how do you do your price check?&#10;&#10;&#10;. Number of responses: 45 responses."/>
          <p:cNvSpPr>
            <a:spLocks noChangeAspect="1" noChangeArrowheads="1"/>
          </p:cNvSpPr>
          <p:nvPr/>
        </p:nvSpPr>
        <p:spPr bwMode="auto">
          <a:xfrm>
            <a:off x="130175" y="-966788"/>
            <a:ext cx="5943600" cy="2505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Forms response chart. Question title:  If  yes, where and how do you do your price check?&#10;&#10;&#10;. Number of responses: 45 responses."/>
          <p:cNvSpPr>
            <a:spLocks noChangeAspect="1" noChangeArrowheads="1"/>
          </p:cNvSpPr>
          <p:nvPr/>
        </p:nvSpPr>
        <p:spPr bwMode="auto">
          <a:xfrm>
            <a:off x="282575" y="-814388"/>
            <a:ext cx="5943600" cy="2505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Forms response chart. Question title:  If  yes, where and how do you do your price check?&#10;&#10;&#10;. Number of responses: 45 responses."/>
          <p:cNvSpPr>
            <a:spLocks noChangeAspect="1" noChangeArrowheads="1"/>
          </p:cNvSpPr>
          <p:nvPr/>
        </p:nvSpPr>
        <p:spPr bwMode="auto">
          <a:xfrm>
            <a:off x="247609" y="2971191"/>
            <a:ext cx="6510086" cy="2505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6" descr="Forms response chart. Question title:  If  yes, where and how do you do your price check?&#10;&#10;&#10;. Number of responses: 45 responses."/>
          <p:cNvSpPr>
            <a:spLocks noChangeAspect="1" noChangeArrowheads="1"/>
          </p:cNvSpPr>
          <p:nvPr/>
        </p:nvSpPr>
        <p:spPr bwMode="auto">
          <a:xfrm>
            <a:off x="130175" y="-966788"/>
            <a:ext cx="3990975" cy="2505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74" name="Picture 26" descr="Forms response chart. Question title:  If  yes, where and how do you do your price check?&#10;&#10;&#10;. Number of responses: 45 respons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25572" y="3383409"/>
            <a:ext cx="6090960" cy="293787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501700" y="2645422"/>
            <a:ext cx="5396824" cy="461665"/>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In designing the shop smart platform,</a:t>
            </a:r>
            <a:endParaRPr lang="en-US" sz="2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3507" y="0"/>
            <a:ext cx="2798493" cy="2649071"/>
          </a:xfrm>
          <a:prstGeom prst="rect">
            <a:avLst/>
          </a:prstGeom>
        </p:spPr>
      </p:pic>
    </p:spTree>
    <p:extLst>
      <p:ext uri="{BB962C8B-B14F-4D97-AF65-F5344CB8AC3E}">
        <p14:creationId xmlns:p14="http://schemas.microsoft.com/office/powerpoint/2010/main" val="39393454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639</TotalTime>
  <Words>848</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Adobe Myungjo Std M</vt:lpstr>
      <vt:lpstr>Algerian</vt:lpstr>
      <vt:lpstr>Arial</vt:lpstr>
      <vt:lpstr>Castellar</vt:lpstr>
      <vt:lpstr>Century Gothic</vt:lpstr>
      <vt:lpstr>Courier New</vt:lpstr>
      <vt:lpstr>Times New Roman</vt:lpstr>
      <vt:lpstr>Wingdings</vt:lpstr>
      <vt:lpstr>Wingdings 3</vt:lpstr>
      <vt:lpstr>Wisp</vt:lpstr>
      <vt:lpstr>PRICE COMPARE BY TEAM 28</vt:lpstr>
      <vt:lpstr>NAME OF TEAM MEMBERS</vt:lpstr>
      <vt:lpstr>     SHOP SMART Shop smart at the right price</vt:lpstr>
      <vt:lpstr>INTRODUTION</vt:lpstr>
      <vt:lpstr>SHOP SMART</vt:lpstr>
      <vt:lpstr>RESEARCH METHODLOGY</vt:lpstr>
      <vt:lpstr>USER PERSONA AND EMPATHY MAP</vt:lpstr>
      <vt:lpstr>USERS</vt:lpstr>
      <vt:lpstr>USP (Uniques Selling Point) Of Shop Smart</vt:lpstr>
      <vt:lpstr>PowerPoint Presentation</vt:lpstr>
      <vt:lpstr>USER FLOW</vt:lpstr>
      <vt:lpstr>FEATURES REQUEST</vt:lpstr>
      <vt:lpstr>LANDING PAGE </vt:lpstr>
      <vt:lpstr>SIGN UP</vt:lpstr>
      <vt:lpstr>VERIFICATION</vt:lpstr>
      <vt:lpstr>PowerPoint Presentation</vt:lpstr>
      <vt:lpstr>PowerPoint Presentation</vt:lpstr>
      <vt:lpstr>BENEFITS OF SHOP SMART</vt:lpstr>
      <vt:lpstr>TOOLS USED</vt:lpstr>
      <vt:lpstr>CONSLUSION</vt:lpstr>
      <vt:lpstr>    THANK YOU    FOR LISTENING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COMPARE BY TEAM 28</dc:title>
  <dc:creator>nacy</dc:creator>
  <cp:lastModifiedBy>nacy</cp:lastModifiedBy>
  <cp:revision>54</cp:revision>
  <dcterms:created xsi:type="dcterms:W3CDTF">2022-07-24T10:46:46Z</dcterms:created>
  <dcterms:modified xsi:type="dcterms:W3CDTF">2022-07-28T11:37:46Z</dcterms:modified>
</cp:coreProperties>
</file>