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2"/>
  </p:notesMasterIdLst>
  <p:sldIdLst>
    <p:sldId id="287" r:id="rId3"/>
    <p:sldId id="288" r:id="rId4"/>
    <p:sldId id="297" r:id="rId5"/>
    <p:sldId id="299" r:id="rId6"/>
    <p:sldId id="29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4" r:id="rId35"/>
    <p:sldId id="325" r:id="rId36"/>
    <p:sldId id="322" r:id="rId37"/>
    <p:sldId id="323" r:id="rId38"/>
    <p:sldId id="326" r:id="rId39"/>
    <p:sldId id="327" r:id="rId40"/>
    <p:sldId id="328" r:id="rId41"/>
  </p:sldIdLst>
  <p:sldSz cx="9144000" cy="5143500" type="screen16x9"/>
  <p:notesSz cx="6797675" cy="987425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Lakontsev" initials="DL" lastIdx="1" clrIdx="0">
    <p:extLst>
      <p:ext uri="{19B8F6BF-5375-455C-9EA6-DF929625EA0E}">
        <p15:presenceInfo xmlns:p15="http://schemas.microsoft.com/office/powerpoint/2012/main" userId="S-1-5-21-3323604574-3833187214-1353823002-59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9EF"/>
    <a:srgbClr val="C1EFFF"/>
    <a:srgbClr val="FFEEB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2294" autoAdjust="0"/>
  </p:normalViewPr>
  <p:slideViewPr>
    <p:cSldViewPr snapToGrid="0" snapToObjects="1">
      <p:cViewPr varScale="1">
        <p:scale>
          <a:sx n="145" d="100"/>
          <a:sy n="145" d="100"/>
        </p:scale>
        <p:origin x="432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FCDB-3C88-4399-8B8F-0480CFAAF19D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5843-95A7-4506-A0BB-BE19B8D96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78599" indent="0" algn="ctr">
              <a:buNone/>
              <a:defRPr/>
            </a:lvl2pPr>
            <a:lvl3pPr marL="557199" indent="0" algn="ctr">
              <a:buNone/>
              <a:defRPr/>
            </a:lvl3pPr>
            <a:lvl4pPr marL="835798" indent="0" algn="ctr">
              <a:buNone/>
              <a:defRPr/>
            </a:lvl4pPr>
            <a:lvl5pPr marL="1114397" indent="0" algn="ctr">
              <a:buNone/>
              <a:defRPr/>
            </a:lvl5pPr>
            <a:lvl6pPr marL="1392996" indent="0" algn="ctr">
              <a:buNone/>
              <a:defRPr/>
            </a:lvl6pPr>
            <a:lvl7pPr marL="1671596" indent="0" algn="ctr">
              <a:buNone/>
              <a:defRPr/>
            </a:lvl7pPr>
            <a:lvl8pPr marL="1950195" indent="0" algn="ctr">
              <a:buNone/>
              <a:defRPr/>
            </a:lvl8pPr>
            <a:lvl9pPr marL="2228795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85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-76200" y="0"/>
            <a:ext cx="381000" cy="4686300"/>
          </a:xfrm>
          <a:prstGeom prst="rect">
            <a:avLst/>
          </a:prstGeom>
          <a:solidFill>
            <a:srgbClr val="8E9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63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587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30" y="213126"/>
            <a:ext cx="7064375" cy="5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71550"/>
            <a:ext cx="7221539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2" y="4857750"/>
            <a:ext cx="208438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1">
                <a:latin typeface="Arial" pitchFamily="34" charset="0"/>
              </a:defRPr>
            </a:lvl1pPr>
          </a:lstStyle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  <a:ea typeface="MS PGothic" pitchFamily="34" charset="-128"/>
              </a:rPr>
              <a:pPr algn="ctr" defTabSz="6857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533400" y="857250"/>
            <a:ext cx="80772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63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033" name="Picture 9" descr="C:\Users\Admin\Downloads\skoltech-logo (2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00604"/>
            <a:ext cx="1066800" cy="2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5pPr>
      <a:lvl6pPr marL="2785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6pPr>
      <a:lvl7pPr marL="5571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7pPr>
      <a:lvl8pPr marL="835798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8pPr>
      <a:lvl9pPr marL="1114397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9pPr>
    </p:titleStyle>
    <p:bodyStyle>
      <a:lvl1pPr marL="208950" indent="-208950" algn="l" rtl="0" eaLnBrk="1" fontAlgn="base" hangingPunct="1">
        <a:lnSpc>
          <a:spcPts val="1645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marL="487549" indent="-208950" algn="l" rtl="0" eaLnBrk="1" fontAlgn="base" hangingPunct="1">
        <a:lnSpc>
          <a:spcPts val="1706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2pPr>
      <a:lvl3pPr marL="766148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3pPr>
      <a:lvl4pPr marL="10447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4pPr>
      <a:lvl5pPr marL="13233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5pPr>
      <a:lvl6pPr marL="1532297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6pPr>
      <a:lvl7pPr marL="1810896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7pPr>
      <a:lvl8pPr marL="20894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8pPr>
      <a:lvl9pPr marL="23680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98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97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30" y="213126"/>
            <a:ext cx="7064375" cy="5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71550"/>
            <a:ext cx="7221539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033" name="Picture 9" descr="C:\Users\Admin\Downloads\skoltech-logo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00604"/>
            <a:ext cx="1066800" cy="2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2854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5pPr>
      <a:lvl6pPr marL="2785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6pPr>
      <a:lvl7pPr marL="5571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7pPr>
      <a:lvl8pPr marL="835798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8pPr>
      <a:lvl9pPr marL="1114397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9pPr>
    </p:titleStyle>
    <p:bodyStyle>
      <a:lvl1pPr marL="208950" indent="-208950" algn="l" rtl="0" eaLnBrk="1" fontAlgn="base" hangingPunct="1">
        <a:lnSpc>
          <a:spcPts val="1645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marL="487549" indent="-208950" algn="l" rtl="0" eaLnBrk="1" fontAlgn="base" hangingPunct="1">
        <a:lnSpc>
          <a:spcPts val="1706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2pPr>
      <a:lvl3pPr marL="766148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3pPr>
      <a:lvl4pPr marL="10447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4pPr>
      <a:lvl5pPr marL="13233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5pPr>
      <a:lvl6pPr marL="1532297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6pPr>
      <a:lvl7pPr marL="1810896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7pPr>
      <a:lvl8pPr marL="20894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8pPr>
      <a:lvl9pPr marL="23680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98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97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me.co/blog/best-data-visualizations/#GhMQDUYUzb1AvoyD.9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Oq8AHIC92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-Oq8AHIC92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Oq8AHIC92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71550"/>
            <a:ext cx="8023859" cy="3086100"/>
          </a:xfrm>
        </p:spPr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/>
              <a:t>Intro: what is a good visualization?</a:t>
            </a:r>
            <a:endParaRPr lang="ru-RU" sz="28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endParaRPr lang="ru-RU" sz="18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endParaRPr lang="ru-RU" sz="14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dirty="0" smtClean="0"/>
              <a:t> 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smtClean="0"/>
              <a:t>Alexey </a:t>
            </a:r>
            <a:r>
              <a:rPr lang="en-US" sz="1800" dirty="0" err="1" smtClean="0"/>
              <a:t>Zaytsev</a:t>
            </a:r>
            <a:r>
              <a:rPr lang="en-US" sz="1800" dirty="0" smtClean="0"/>
              <a:t>,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err="1"/>
              <a:t>Skoltech</a:t>
            </a:r>
            <a:r>
              <a:rPr lang="en-US" sz="1800" dirty="0"/>
              <a:t>, </a:t>
            </a:r>
            <a:r>
              <a:rPr lang="en-US" sz="1800" dirty="0" smtClean="0"/>
              <a:t>CDISE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smtClean="0"/>
              <a:t>14 January</a:t>
            </a:r>
            <a:endParaRPr lang="ru-RU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2887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Craft of Data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 </a:t>
            </a:r>
            <a:r>
              <a:rPr lang="en-US" dirty="0"/>
              <a:t>the </a:t>
            </a:r>
            <a:r>
              <a:rPr lang="en-US" dirty="0" smtClean="0"/>
              <a:t>context: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10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3" y="971550"/>
            <a:ext cx="3975174" cy="30861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Who: </a:t>
            </a:r>
            <a:r>
              <a:rPr lang="en-US" dirty="0"/>
              <a:t>The budget committee that can approve funding for </a:t>
            </a:r>
            <a:r>
              <a:rPr lang="en-US" dirty="0" smtClean="0"/>
              <a:t>continuation </a:t>
            </a:r>
            <a:r>
              <a:rPr lang="en-US" dirty="0"/>
              <a:t>of the summer learning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What: </a:t>
            </a:r>
            <a:r>
              <a:rPr lang="en-US" dirty="0"/>
              <a:t>The summer learning program on science was a </a:t>
            </a:r>
            <a:r>
              <a:rPr lang="en-US" dirty="0" smtClean="0"/>
              <a:t>success; please </a:t>
            </a:r>
            <a:r>
              <a:rPr lang="en-US" dirty="0"/>
              <a:t>approve budget of $X to continue.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How: </a:t>
            </a:r>
            <a:r>
              <a:rPr lang="en-US" dirty="0"/>
              <a:t>Illustrate success with data collected through the </a:t>
            </a:r>
            <a:r>
              <a:rPr lang="en-US" dirty="0" smtClean="0"/>
              <a:t>survey conducted </a:t>
            </a:r>
            <a:r>
              <a:rPr lang="en-US" dirty="0"/>
              <a:t>before and after the pilot program.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77" y="971550"/>
            <a:ext cx="45148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</a:t>
            </a:r>
            <a:r>
              <a:rPr lang="en-US" dirty="0" smtClean="0"/>
              <a:t>Choose </a:t>
            </a:r>
            <a:r>
              <a:rPr lang="en-US" dirty="0"/>
              <a:t>an appropriate visual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11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849" y="4393580"/>
            <a:ext cx="435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Knaflic</a:t>
            </a:r>
            <a:r>
              <a:rPr lang="en-US" sz="1200" dirty="0"/>
              <a:t>, </a:t>
            </a:r>
            <a:r>
              <a:rPr lang="en-US" sz="1200" dirty="0" smtClean="0"/>
              <a:t>C.N.</a:t>
            </a:r>
            <a:r>
              <a:rPr lang="en-US" sz="1200" dirty="0"/>
              <a:t> </a:t>
            </a:r>
            <a:r>
              <a:rPr lang="en-US" sz="1200" i="1" dirty="0"/>
              <a:t>Storytelling with data: A data visualization guide 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>for </a:t>
            </a:r>
            <a:r>
              <a:rPr lang="en-US" sz="1200" i="1" dirty="0"/>
              <a:t>business professionals</a:t>
            </a:r>
            <a:r>
              <a:rPr lang="en-US" sz="1200" dirty="0"/>
              <a:t>. John Wiley &amp; Sons, 2015</a:t>
            </a:r>
            <a:r>
              <a:rPr lang="en-US" sz="1200" dirty="0" smtClean="0"/>
              <a:t>. p. 37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4" y="945159"/>
            <a:ext cx="2330677" cy="3314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443" y="913588"/>
            <a:ext cx="2312265" cy="33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display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12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68" y="1159727"/>
            <a:ext cx="3062869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Simple text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Tables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Graphs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9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13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68" y="1159727"/>
            <a:ext cx="1717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Slope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38" y="1000130"/>
            <a:ext cx="2116601" cy="180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94" y="1000130"/>
            <a:ext cx="2488928" cy="1855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8" y="2572495"/>
            <a:ext cx="1761894" cy="2072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169" y="3062056"/>
            <a:ext cx="4582313" cy="16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types to avoid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14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68" y="1159727"/>
            <a:ext cx="306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 charts are </a:t>
            </a:r>
            <a:r>
              <a:rPr lang="en-US" dirty="0" smtClean="0"/>
              <a:t>evil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use </a:t>
            </a:r>
            <a:r>
              <a:rPr lang="en-US" dirty="0" smtClean="0"/>
              <a:t>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y‐axis: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generally </a:t>
            </a:r>
            <a:r>
              <a:rPr lang="en-US" dirty="0"/>
              <a:t>not a good idea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52" y="1159727"/>
            <a:ext cx="2144866" cy="148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204358"/>
            <a:ext cx="2065994" cy="1398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819" y="2891849"/>
            <a:ext cx="2718980" cy="2137748"/>
          </a:xfrm>
          <a:prstGeom prst="rect">
            <a:avLst/>
          </a:prstGeom>
        </p:spPr>
      </p:pic>
      <p:sp>
        <p:nvSpPr>
          <p:cNvPr id="23" name="Multiply 22"/>
          <p:cNvSpPr/>
          <p:nvPr/>
        </p:nvSpPr>
        <p:spPr bwMode="auto">
          <a:xfrm>
            <a:off x="3925229" y="1274747"/>
            <a:ext cx="1315844" cy="112259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4" name="Multiply 23"/>
          <p:cNvSpPr/>
          <p:nvPr/>
        </p:nvSpPr>
        <p:spPr bwMode="auto">
          <a:xfrm>
            <a:off x="6775874" y="1254362"/>
            <a:ext cx="1315844" cy="112259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4383387" y="3179680"/>
            <a:ext cx="1315844" cy="112259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Eliminate clutter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15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972876"/>
            <a:ext cx="5740090" cy="34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chart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16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01751"/>
            <a:ext cx="6109010" cy="3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gridlines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17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70518"/>
            <a:ext cx="6023434" cy="30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data markers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18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85385"/>
            <a:ext cx="6366547" cy="34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axis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19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9" y="1115163"/>
            <a:ext cx="5954752" cy="28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Yes, </a:t>
            </a:r>
            <a:r>
              <a:rPr lang="en-US" b="0" dirty="0" smtClean="0"/>
              <a:t>there really </a:t>
            </a:r>
            <a:r>
              <a:rPr lang="en-US" b="0" dirty="0"/>
              <a:t>i</a:t>
            </a:r>
            <a:r>
              <a:rPr lang="en-US" b="0" dirty="0" smtClean="0"/>
              <a:t>s </a:t>
            </a:r>
            <a:r>
              <a:rPr lang="en-US" b="0" dirty="0"/>
              <a:t>a</a:t>
            </a:r>
            <a:r>
              <a:rPr lang="en-US" b="0" dirty="0" smtClean="0"/>
              <a:t> </a:t>
            </a:r>
            <a:r>
              <a:rPr lang="en-US" b="0" dirty="0"/>
              <a:t>l</a:t>
            </a:r>
            <a:r>
              <a:rPr lang="en-US" b="0" dirty="0" smtClean="0"/>
              <a:t>ot </a:t>
            </a:r>
            <a:r>
              <a:rPr lang="en-US" b="0" dirty="0"/>
              <a:t>of </a:t>
            </a:r>
            <a:r>
              <a:rPr lang="en-US" b="0" dirty="0" smtClean="0"/>
              <a:t>space </a:t>
            </a:r>
            <a:r>
              <a:rPr lang="en-US" b="0" dirty="0"/>
              <a:t>j</a:t>
            </a:r>
            <a:r>
              <a:rPr lang="en-US" b="0" dirty="0" smtClean="0"/>
              <a:t>unk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19885"/>
            <a:ext cx="5914392" cy="35609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05667" y="4594254"/>
            <a:ext cx="51778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https://visme.co/blog/best-data-visualizations/#</a:t>
            </a:r>
            <a:r>
              <a:rPr lang="en-US" sz="1000" dirty="0" smtClean="0">
                <a:hlinkClick r:id="rId3"/>
              </a:rPr>
              <a:t>GhMQDUYUzb1AvoyD.99</a:t>
            </a:r>
            <a:endParaRPr lang="en-US" sz="1000" dirty="0" smtClean="0"/>
          </a:p>
          <a:p>
            <a:r>
              <a:rPr lang="en-US" sz="1000" dirty="0"/>
              <a:t>https://www.axios.com/yes-there-really-is-a-lot-of-space-junk-930b166d-68c4-4803-9bd6-9e23514eb942.html</a:t>
            </a:r>
          </a:p>
        </p:txBody>
      </p:sp>
    </p:spTree>
    <p:extLst>
      <p:ext uri="{BB962C8B-B14F-4D97-AF65-F5344CB8AC3E}">
        <p14:creationId xmlns:p14="http://schemas.microsoft.com/office/powerpoint/2010/main" val="33973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data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20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66775"/>
            <a:ext cx="8077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consistent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21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37528"/>
            <a:ext cx="7953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22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2" y="966438"/>
            <a:ext cx="8609888" cy="27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23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dirty="0" smtClean="0"/>
              <a:t>4. Focus </a:t>
            </a:r>
            <a:r>
              <a:rPr lang="en-US" sz="2800" dirty="0"/>
              <a:t>attention where you want </a:t>
            </a:r>
            <a:r>
              <a:rPr lang="en-US" sz="2800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8123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the 3s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24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947969"/>
            <a:ext cx="5305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/>
              <a:t>the 3s with </a:t>
            </a:r>
            <a:r>
              <a:rPr lang="en-US" dirty="0" err="1"/>
              <a:t>preattentive</a:t>
            </a:r>
            <a:r>
              <a:rPr lang="en-US" dirty="0"/>
              <a:t>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25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890587"/>
            <a:ext cx="52197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preattentive</a:t>
            </a:r>
            <a:r>
              <a:rPr lang="en-US" dirty="0" smtClean="0"/>
              <a:t> </a:t>
            </a:r>
            <a:r>
              <a:rPr lang="en-US" dirty="0"/>
              <a:t>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26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2" y="1011042"/>
            <a:ext cx="5656763" cy="37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preattentive</a:t>
            </a:r>
            <a:r>
              <a:rPr lang="en-US" dirty="0" smtClean="0"/>
              <a:t> attributes in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27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514475"/>
            <a:ext cx="4267200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64" y="1514475"/>
            <a:ext cx="4000665" cy="21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preattentive</a:t>
            </a:r>
            <a:r>
              <a:rPr lang="en-US" dirty="0" smtClean="0"/>
              <a:t> attributes in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28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7" y="1254102"/>
            <a:ext cx="4541451" cy="25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preattentive</a:t>
            </a:r>
            <a:r>
              <a:rPr lang="en-US" dirty="0" smtClean="0"/>
              <a:t> attributes in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29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165976"/>
            <a:ext cx="6273851" cy="31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="0" dirty="0" smtClean="0"/>
              <a:t> and how well does our domain adaptation work?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89988"/>
            <a:ext cx="6436317" cy="2619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76762" y="4333270"/>
            <a:ext cx="6683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Ganin</a:t>
            </a:r>
            <a:r>
              <a:rPr lang="en-US" sz="1000" dirty="0"/>
              <a:t>, </a:t>
            </a:r>
            <a:r>
              <a:rPr lang="en-US" sz="1000" dirty="0" err="1"/>
              <a:t>Yaroslav</a:t>
            </a:r>
            <a:r>
              <a:rPr lang="en-US" sz="1000" dirty="0"/>
              <a:t>, and Victor </a:t>
            </a:r>
            <a:r>
              <a:rPr lang="en-US" sz="1000" dirty="0" err="1"/>
              <a:t>Lempitsky</a:t>
            </a:r>
            <a:r>
              <a:rPr lang="en-US" sz="1000" dirty="0"/>
              <a:t>. "Unsupervised domain adaptation by backpropagation." </a:t>
            </a:r>
            <a:r>
              <a:rPr lang="en-US" sz="1000" i="1" dirty="0" err="1"/>
              <a:t>arXiv</a:t>
            </a:r>
            <a:r>
              <a:rPr lang="en-US" sz="1000" i="1" dirty="0"/>
              <a:t> preprint arXiv:1409.7495</a:t>
            </a:r>
            <a:r>
              <a:rPr lang="en-US" sz="1000" dirty="0"/>
              <a:t> (2014</a:t>
            </a:r>
            <a:r>
              <a:rPr lang="en-US" sz="1000" dirty="0" smtClean="0"/>
              <a:t>).</a:t>
            </a:r>
          </a:p>
          <a:p>
            <a:r>
              <a:rPr lang="en-US" sz="1000" dirty="0"/>
              <a:t>MSCVS2011: </a:t>
            </a:r>
            <a:r>
              <a:rPr lang="en-US" sz="1000" dirty="0" smtClean="0"/>
              <a:t>V. </a:t>
            </a:r>
            <a:r>
              <a:rPr lang="en-US" sz="1000" dirty="0" err="1" smtClean="0"/>
              <a:t>Lempitsky</a:t>
            </a:r>
            <a:r>
              <a:rPr lang="en-US" sz="1000" dirty="0" smtClean="0"/>
              <a:t>, </a:t>
            </a:r>
            <a:r>
              <a:rPr lang="en-US" sz="1000" dirty="0" err="1" smtClean="0"/>
              <a:t>Skoltech</a:t>
            </a:r>
            <a:r>
              <a:rPr lang="en-US" sz="1000" dirty="0" smtClean="0"/>
              <a:t> </a:t>
            </a:r>
            <a:r>
              <a:rPr lang="en-US" sz="1000" dirty="0"/>
              <a:t>- Writing a computer vision paper </a:t>
            </a:r>
            <a:r>
              <a:rPr lang="en-US" sz="1000" dirty="0">
                <a:hlinkClick r:id="rId3"/>
              </a:rPr>
              <a:t>https://youtu.be/-</a:t>
            </a:r>
            <a:r>
              <a:rPr lang="en-US" sz="1000" dirty="0" smtClean="0">
                <a:hlinkClick r:id="rId3"/>
              </a:rPr>
              <a:t>Oq8AHIC92A</a:t>
            </a:r>
            <a:endParaRPr lang="en-US" sz="1000" dirty="0" smtClean="0"/>
          </a:p>
          <a:p>
            <a:r>
              <a:rPr lang="en-US" sz="1000" dirty="0"/>
              <a:t>How to Write a Great Research </a:t>
            </a:r>
            <a:r>
              <a:rPr lang="en-US" sz="1000" dirty="0" smtClean="0"/>
              <a:t>Paper, S.P. Jones, Microsoft Research. https</a:t>
            </a:r>
            <a:r>
              <a:rPr lang="en-US" sz="1000" dirty="0"/>
              <a:t>://youtu.be/WP-FkUaOcOM</a:t>
            </a:r>
          </a:p>
        </p:txBody>
      </p:sp>
    </p:spTree>
    <p:extLst>
      <p:ext uri="{BB962C8B-B14F-4D97-AF65-F5344CB8AC3E}">
        <p14:creationId xmlns:p14="http://schemas.microsoft.com/office/powerpoint/2010/main" val="22207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preattentive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30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430" y="1055649"/>
            <a:ext cx="31534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Position on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26" y="3241289"/>
            <a:ext cx="1760786" cy="1341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18" y="1055649"/>
            <a:ext cx="4059377" cy="196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31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44" y="1087989"/>
            <a:ext cx="6497444" cy="3158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5844" y="4406681"/>
            <a:ext cx="396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                                       After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467921" y="936702"/>
            <a:ext cx="3442010" cy="383931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32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44" y="1087989"/>
            <a:ext cx="6497444" cy="3158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5844" y="4406681"/>
            <a:ext cx="396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                                      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33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408" y="1812719"/>
            <a:ext cx="66275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Form follows function. This adage of product design has clear </a:t>
            </a:r>
            <a:r>
              <a:rPr lang="en-US" sz="2800" dirty="0" smtClean="0"/>
              <a:t>application </a:t>
            </a:r>
            <a:r>
              <a:rPr lang="en-US" sz="2800" dirty="0"/>
              <a:t>to communicating with data.</a:t>
            </a:r>
          </a:p>
        </p:txBody>
      </p:sp>
    </p:spTree>
    <p:extLst>
      <p:ext uri="{BB962C8B-B14F-4D97-AF65-F5344CB8AC3E}">
        <p14:creationId xmlns:p14="http://schemas.microsoft.com/office/powerpoint/2010/main" val="3791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A-principles of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34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408" y="1812719"/>
            <a:ext cx="66275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ffordances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ccessibility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esthetic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87" y="1011043"/>
            <a:ext cx="2037180" cy="22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35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5844" y="4406681"/>
            <a:ext cx="46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                                       </a:t>
            </a:r>
            <a:r>
              <a:rPr lang="ru-RU" dirty="0" smtClean="0"/>
              <a:t>            </a:t>
            </a:r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9" y="1607287"/>
            <a:ext cx="4045562" cy="2273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80" y="1269011"/>
            <a:ext cx="4061978" cy="28654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617991" y="929268"/>
            <a:ext cx="4228643" cy="384674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36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5844" y="4406681"/>
            <a:ext cx="46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                                       </a:t>
            </a:r>
            <a:r>
              <a:rPr lang="ru-RU" dirty="0" smtClean="0"/>
              <a:t>            </a:t>
            </a:r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9" y="1607287"/>
            <a:ext cx="4045562" cy="2273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80" y="1269011"/>
            <a:ext cx="4061978" cy="28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Tell a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37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277" y="1091300"/>
            <a:ext cx="60699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The setting: When and where does the story take place?</a:t>
            </a:r>
          </a:p>
          <a:p>
            <a:r>
              <a:rPr lang="en-US" dirty="0"/>
              <a:t>2. The main character: Who is driving the action? (This should </a:t>
            </a:r>
            <a:r>
              <a:rPr lang="en-US" dirty="0" smtClean="0"/>
              <a:t>be framed </a:t>
            </a:r>
            <a:r>
              <a:rPr lang="en-US" dirty="0"/>
              <a:t>in terms of your audience!)</a:t>
            </a:r>
          </a:p>
          <a:p>
            <a:r>
              <a:rPr lang="en-US" dirty="0"/>
              <a:t>3. The imbalance: Why is it necessary, what has changed?</a:t>
            </a:r>
          </a:p>
          <a:p>
            <a:r>
              <a:rPr lang="en-US" dirty="0"/>
              <a:t>4. The balance: What do you want to see happen?</a:t>
            </a:r>
          </a:p>
          <a:p>
            <a:r>
              <a:rPr lang="en-US" dirty="0"/>
              <a:t>5. The solution: How will you bring about the changes?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745" y="4349698"/>
            <a:ext cx="377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Beyond </a:t>
            </a:r>
            <a:r>
              <a:rPr lang="en-US" dirty="0"/>
              <a:t>Bullet Points, Cliff Atkinson</a:t>
            </a:r>
          </a:p>
        </p:txBody>
      </p:sp>
    </p:spTree>
    <p:extLst>
      <p:ext uri="{BB962C8B-B14F-4D97-AF65-F5344CB8AC3E}">
        <p14:creationId xmlns:p14="http://schemas.microsoft.com/office/powerpoint/2010/main" val="40600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arcs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38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277" y="1091300"/>
            <a:ext cx="60699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beginning: </a:t>
            </a:r>
            <a:br>
              <a:rPr lang="en-US" sz="2400" b="1" dirty="0" smtClean="0"/>
            </a:br>
            <a:r>
              <a:rPr lang="en-US" sz="2400" dirty="0" smtClean="0"/>
              <a:t>problem introduced</a:t>
            </a:r>
          </a:p>
          <a:p>
            <a:endParaRPr lang="en-US" sz="2400" dirty="0" smtClean="0"/>
          </a:p>
          <a:p>
            <a:r>
              <a:rPr lang="en-US" sz="2400" b="1" dirty="0"/>
              <a:t>The </a:t>
            </a:r>
            <a:r>
              <a:rPr lang="en-US" sz="2400" b="1" dirty="0" smtClean="0"/>
              <a:t>middle: </a:t>
            </a:r>
            <a:br>
              <a:rPr lang="en-US" sz="2400" b="1" dirty="0" smtClean="0"/>
            </a:br>
            <a:r>
              <a:rPr lang="en-US" sz="2400" dirty="0" smtClean="0"/>
              <a:t>how to solve the problem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The end: </a:t>
            </a:r>
            <a:br>
              <a:rPr lang="en-US" sz="2400" b="1" dirty="0" smtClean="0"/>
            </a:br>
            <a:r>
              <a:rPr lang="en-US" sz="2400" dirty="0" smtClean="0"/>
              <a:t>call to action</a:t>
            </a:r>
          </a:p>
          <a:p>
            <a:r>
              <a:rPr lang="en-US" sz="2000" i="1" dirty="0"/>
              <a:t> tie it back to the beginning</a:t>
            </a:r>
          </a:p>
        </p:txBody>
      </p:sp>
    </p:spTree>
    <p:extLst>
      <p:ext uri="{BB962C8B-B14F-4D97-AF65-F5344CB8AC3E}">
        <p14:creationId xmlns:p14="http://schemas.microsoft.com/office/powerpoint/2010/main" val="42344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intro on storytelling with data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39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Understand the </a:t>
            </a:r>
            <a:r>
              <a:rPr lang="en-US" sz="2000" dirty="0" smtClean="0"/>
              <a:t>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Choose an appropriate visual </a:t>
            </a:r>
            <a:r>
              <a:rPr lang="en-US" sz="2000" dirty="0" smtClean="0"/>
              <a:t>display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Eliminate </a:t>
            </a:r>
            <a:r>
              <a:rPr lang="en-US" sz="2000" dirty="0" smtClean="0"/>
              <a:t>clutter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Focus attention where you want </a:t>
            </a:r>
            <a:r>
              <a:rPr lang="en-US" sz="2000" dirty="0" smtClean="0"/>
              <a:t>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Think like a </a:t>
            </a:r>
            <a:r>
              <a:rPr lang="en-US" sz="2000" dirty="0" smtClean="0"/>
              <a:t>designer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Tell a story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07" y="1157400"/>
            <a:ext cx="2102995" cy="31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and </a:t>
            </a:r>
            <a:r>
              <a:rPr lang="en-US" dirty="0" smtClean="0"/>
              <a:t>how well </a:t>
            </a:r>
            <a:r>
              <a:rPr lang="en-US" b="0" dirty="0" smtClean="0"/>
              <a:t>does our domain adaptation work?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4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1435" y="4435614"/>
            <a:ext cx="6683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Ganin</a:t>
            </a:r>
            <a:r>
              <a:rPr lang="en-US" sz="1000" dirty="0"/>
              <a:t>, </a:t>
            </a:r>
            <a:r>
              <a:rPr lang="en-US" sz="1000" dirty="0" err="1"/>
              <a:t>Yaroslav</a:t>
            </a:r>
            <a:r>
              <a:rPr lang="en-US" sz="1000" dirty="0"/>
              <a:t>, and Victor </a:t>
            </a:r>
            <a:r>
              <a:rPr lang="en-US" sz="1000" dirty="0" err="1"/>
              <a:t>Lempitsky</a:t>
            </a:r>
            <a:r>
              <a:rPr lang="en-US" sz="1000" dirty="0"/>
              <a:t>. "Unsupervised domain adaptation by backpropagation." </a:t>
            </a:r>
            <a:r>
              <a:rPr lang="en-US" sz="1000" i="1" dirty="0" err="1"/>
              <a:t>arXiv</a:t>
            </a:r>
            <a:r>
              <a:rPr lang="en-US" sz="1000" i="1" dirty="0"/>
              <a:t> preprint arXiv:1409.7495</a:t>
            </a:r>
            <a:r>
              <a:rPr lang="en-US" sz="1000" dirty="0"/>
              <a:t> (2014</a:t>
            </a:r>
            <a:r>
              <a:rPr lang="en-US" sz="1000" dirty="0" smtClean="0"/>
              <a:t>).</a:t>
            </a:r>
          </a:p>
          <a:p>
            <a:r>
              <a:rPr lang="en-US" sz="1000" dirty="0"/>
              <a:t>MSCVS2011: </a:t>
            </a:r>
            <a:r>
              <a:rPr lang="en-US" sz="1000" dirty="0" smtClean="0"/>
              <a:t>V. </a:t>
            </a:r>
            <a:r>
              <a:rPr lang="en-US" sz="1000" dirty="0" err="1" smtClean="0"/>
              <a:t>Lempitsky</a:t>
            </a:r>
            <a:r>
              <a:rPr lang="en-US" sz="1000" dirty="0" smtClean="0"/>
              <a:t>, </a:t>
            </a:r>
            <a:r>
              <a:rPr lang="en-US" sz="1000" dirty="0" err="1" smtClean="0"/>
              <a:t>Skoltech</a:t>
            </a:r>
            <a:r>
              <a:rPr lang="en-US" sz="1000" dirty="0" smtClean="0"/>
              <a:t> </a:t>
            </a:r>
            <a:r>
              <a:rPr lang="en-US" sz="1000" dirty="0"/>
              <a:t>- Writing a computer vision paper </a:t>
            </a:r>
            <a:r>
              <a:rPr lang="en-US" sz="1000" dirty="0">
                <a:hlinkClick r:id="rId2"/>
              </a:rPr>
              <a:t>https://youtu.be/-</a:t>
            </a:r>
            <a:r>
              <a:rPr lang="en-US" sz="1000" dirty="0" smtClean="0">
                <a:hlinkClick r:id="rId2"/>
              </a:rPr>
              <a:t>Oq8AHIC92A</a:t>
            </a:r>
            <a:endParaRPr lang="en-US" sz="1000" dirty="0" smtClean="0"/>
          </a:p>
          <a:p>
            <a:r>
              <a:rPr lang="en-US" sz="1000" dirty="0"/>
              <a:t>How to Write a Great Research </a:t>
            </a:r>
            <a:r>
              <a:rPr lang="en-US" sz="1000" dirty="0" smtClean="0"/>
              <a:t>Paper, S.P. Jones, Microsoft Research. https</a:t>
            </a:r>
            <a:r>
              <a:rPr lang="en-US" sz="1000" dirty="0"/>
              <a:t>://youtu.be/WP-FkUaOcOM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472726"/>
            <a:ext cx="8209943" cy="18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and </a:t>
            </a:r>
            <a:r>
              <a:rPr lang="en-US" dirty="0" smtClean="0"/>
              <a:t>how well </a:t>
            </a:r>
            <a:r>
              <a:rPr lang="en-US" b="0" dirty="0" smtClean="0"/>
              <a:t>does our domain adaptation work?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5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9" y="1117754"/>
            <a:ext cx="5970721" cy="3476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1435" y="4435614"/>
            <a:ext cx="6683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Ganin</a:t>
            </a:r>
            <a:r>
              <a:rPr lang="en-US" sz="1000" dirty="0"/>
              <a:t>, </a:t>
            </a:r>
            <a:r>
              <a:rPr lang="en-US" sz="1000" dirty="0" err="1"/>
              <a:t>Yaroslav</a:t>
            </a:r>
            <a:r>
              <a:rPr lang="en-US" sz="1000" dirty="0"/>
              <a:t>, and Victor </a:t>
            </a:r>
            <a:r>
              <a:rPr lang="en-US" sz="1000" dirty="0" err="1"/>
              <a:t>Lempitsky</a:t>
            </a:r>
            <a:r>
              <a:rPr lang="en-US" sz="1000" dirty="0"/>
              <a:t>. "Unsupervised domain adaptation by backpropagation." </a:t>
            </a:r>
            <a:r>
              <a:rPr lang="en-US" sz="1000" i="1" dirty="0" err="1"/>
              <a:t>arXiv</a:t>
            </a:r>
            <a:r>
              <a:rPr lang="en-US" sz="1000" i="1" dirty="0"/>
              <a:t> preprint arXiv:1409.7495</a:t>
            </a:r>
            <a:r>
              <a:rPr lang="en-US" sz="1000" dirty="0"/>
              <a:t> (2014</a:t>
            </a:r>
            <a:r>
              <a:rPr lang="en-US" sz="1000" dirty="0" smtClean="0"/>
              <a:t>).</a:t>
            </a:r>
          </a:p>
          <a:p>
            <a:r>
              <a:rPr lang="en-US" sz="1000" dirty="0"/>
              <a:t>MSCVS2011: </a:t>
            </a:r>
            <a:r>
              <a:rPr lang="en-US" sz="1000" dirty="0" smtClean="0"/>
              <a:t>V. </a:t>
            </a:r>
            <a:r>
              <a:rPr lang="en-US" sz="1000" dirty="0" err="1" smtClean="0"/>
              <a:t>Lempitsky</a:t>
            </a:r>
            <a:r>
              <a:rPr lang="en-US" sz="1000" dirty="0" smtClean="0"/>
              <a:t>, </a:t>
            </a:r>
            <a:r>
              <a:rPr lang="en-US" sz="1000" dirty="0" err="1" smtClean="0"/>
              <a:t>Skoltech</a:t>
            </a:r>
            <a:r>
              <a:rPr lang="en-US" sz="1000" dirty="0" smtClean="0"/>
              <a:t> </a:t>
            </a:r>
            <a:r>
              <a:rPr lang="en-US" sz="1000" dirty="0"/>
              <a:t>- Writing a computer vision paper </a:t>
            </a:r>
            <a:r>
              <a:rPr lang="en-US" sz="1000" dirty="0">
                <a:hlinkClick r:id="rId3"/>
              </a:rPr>
              <a:t>https://youtu.be/-</a:t>
            </a:r>
            <a:r>
              <a:rPr lang="en-US" sz="1000" dirty="0" smtClean="0">
                <a:hlinkClick r:id="rId3"/>
              </a:rPr>
              <a:t>Oq8AHIC92A</a:t>
            </a:r>
            <a:endParaRPr lang="en-US" sz="1000" dirty="0" smtClean="0"/>
          </a:p>
          <a:p>
            <a:r>
              <a:rPr lang="en-US" sz="1000" dirty="0"/>
              <a:t>How to Write a Great Research </a:t>
            </a:r>
            <a:r>
              <a:rPr lang="en-US" sz="1000" dirty="0" smtClean="0"/>
              <a:t>Paper, S.P. Jones, Microsoft Research. https</a:t>
            </a:r>
            <a:r>
              <a:rPr lang="en-US" sz="1000" dirty="0"/>
              <a:t>://youtu.be/WP-FkUaOcOM</a:t>
            </a:r>
          </a:p>
        </p:txBody>
      </p:sp>
    </p:spTree>
    <p:extLst>
      <p:ext uri="{BB962C8B-B14F-4D97-AF65-F5344CB8AC3E}">
        <p14:creationId xmlns:p14="http://schemas.microsoft.com/office/powerpoint/2010/main" val="8574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intro on storytelling with data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6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Understand the </a:t>
            </a:r>
            <a:r>
              <a:rPr lang="en-US" sz="2000" dirty="0" smtClean="0"/>
              <a:t>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Choose an appropriate visual </a:t>
            </a:r>
            <a:r>
              <a:rPr lang="en-US" sz="2000" dirty="0" smtClean="0"/>
              <a:t>display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Eliminate </a:t>
            </a:r>
            <a:r>
              <a:rPr lang="en-US" sz="2000" dirty="0" smtClean="0"/>
              <a:t>clutter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Focus attention where you want </a:t>
            </a:r>
            <a:r>
              <a:rPr lang="en-US" sz="2000" dirty="0" smtClean="0"/>
              <a:t>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Think like a </a:t>
            </a:r>
            <a:r>
              <a:rPr lang="en-US" sz="2000" dirty="0" smtClean="0"/>
              <a:t>designer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Tell a 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0849" y="4393580"/>
            <a:ext cx="435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Knaflic</a:t>
            </a:r>
            <a:r>
              <a:rPr lang="en-US" sz="1200" dirty="0"/>
              <a:t>, </a:t>
            </a:r>
            <a:r>
              <a:rPr lang="en-US" sz="1200" dirty="0" smtClean="0"/>
              <a:t>C.N.</a:t>
            </a:r>
            <a:r>
              <a:rPr lang="en-US" sz="1200" dirty="0"/>
              <a:t> </a:t>
            </a:r>
            <a:r>
              <a:rPr lang="en-US" sz="1200" i="1" dirty="0"/>
              <a:t>Storytelling with data: A data visualization guide 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>for </a:t>
            </a:r>
            <a:r>
              <a:rPr lang="en-US" sz="1200" i="1" dirty="0"/>
              <a:t>business professionals</a:t>
            </a:r>
            <a:r>
              <a:rPr lang="en-US" sz="1200" dirty="0"/>
              <a:t>. John Wiley &amp; Sons, 2015</a:t>
            </a:r>
            <a:r>
              <a:rPr lang="en-US" sz="1200" dirty="0" smtClean="0"/>
              <a:t>. p. 254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 </a:t>
            </a:r>
            <a:r>
              <a:rPr lang="en-US" dirty="0"/>
              <a:t>the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7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Who</a:t>
            </a:r>
          </a:p>
          <a:p>
            <a:pPr lvl="1"/>
            <a:r>
              <a:rPr lang="en-US" dirty="0" smtClean="0"/>
              <a:t>Your audience </a:t>
            </a:r>
          </a:p>
          <a:p>
            <a:pPr lvl="1"/>
            <a:r>
              <a:rPr lang="en-US" dirty="0" smtClean="0"/>
              <a:t>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45" b="45525"/>
          <a:stretch/>
        </p:blipFill>
        <p:spPr>
          <a:xfrm>
            <a:off x="6603024" y="971550"/>
            <a:ext cx="1956293" cy="3425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8900" y="4549591"/>
            <a:ext cx="545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Klyuchnikov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N.,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Zaytsev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A et al., 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2018. Data-driven model for the </a:t>
            </a: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identification </a:t>
            </a:r>
            <a:b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of 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the rock type at a drilling bit. </a:t>
            </a:r>
            <a:r>
              <a:rPr lang="en-US" sz="105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arXiv:1806.03218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9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 </a:t>
            </a:r>
            <a:r>
              <a:rPr lang="en-US" dirty="0"/>
              <a:t>the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8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Who</a:t>
            </a:r>
          </a:p>
          <a:p>
            <a:pPr lvl="1"/>
            <a:r>
              <a:rPr lang="en-US" dirty="0" smtClean="0"/>
              <a:t>Your audience </a:t>
            </a:r>
          </a:p>
          <a:p>
            <a:pPr lvl="1"/>
            <a:r>
              <a:rPr lang="en-US" dirty="0" smtClean="0"/>
              <a:t>You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Action</a:t>
            </a:r>
            <a:endParaRPr lang="ru-RU" dirty="0" smtClean="0"/>
          </a:p>
          <a:p>
            <a:pPr marL="278599" lvl="1" indent="0">
              <a:buNone/>
            </a:pPr>
            <a:r>
              <a:rPr lang="en-US" i="1" dirty="0" smtClean="0"/>
              <a:t>What do you need your audience to know or do? </a:t>
            </a:r>
            <a:endParaRPr lang="ru-RU" i="1" dirty="0" smtClean="0"/>
          </a:p>
          <a:p>
            <a:pPr lvl="1"/>
            <a:r>
              <a:rPr lang="en-US" dirty="0" smtClean="0"/>
              <a:t>Mechanism</a:t>
            </a:r>
            <a:endParaRPr lang="ru-RU" dirty="0" smtClean="0"/>
          </a:p>
          <a:p>
            <a:pPr marL="278599" lvl="1" indent="0">
              <a:buNone/>
            </a:pPr>
            <a:r>
              <a:rPr lang="en-US" i="1" dirty="0" smtClean="0"/>
              <a:t>How will you communicate to your audience? </a:t>
            </a:r>
          </a:p>
        </p:txBody>
      </p:sp>
    </p:spTree>
    <p:extLst>
      <p:ext uri="{BB962C8B-B14F-4D97-AF65-F5344CB8AC3E}">
        <p14:creationId xmlns:p14="http://schemas.microsoft.com/office/powerpoint/2010/main" val="25214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 </a:t>
            </a:r>
            <a:r>
              <a:rPr lang="en-US" dirty="0"/>
              <a:t>the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9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Who</a:t>
            </a:r>
          </a:p>
          <a:p>
            <a:pPr lvl="1"/>
            <a:r>
              <a:rPr lang="en-US" dirty="0" smtClean="0"/>
              <a:t>Your audience </a:t>
            </a:r>
          </a:p>
          <a:p>
            <a:pPr lvl="1"/>
            <a:r>
              <a:rPr lang="en-US" dirty="0" smtClean="0"/>
              <a:t>You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Action</a:t>
            </a:r>
            <a:endParaRPr lang="ru-RU" dirty="0" smtClean="0"/>
          </a:p>
          <a:p>
            <a:pPr marL="278599" lvl="1" indent="0">
              <a:buNone/>
            </a:pPr>
            <a:r>
              <a:rPr lang="en-US" i="1" dirty="0" smtClean="0"/>
              <a:t>What do you need your audience to know or do? </a:t>
            </a:r>
            <a:endParaRPr lang="ru-RU" i="1" dirty="0" smtClean="0"/>
          </a:p>
          <a:p>
            <a:pPr lvl="1"/>
            <a:r>
              <a:rPr lang="en-US" dirty="0" smtClean="0"/>
              <a:t>Mechanism</a:t>
            </a:r>
            <a:endParaRPr lang="ru-RU" dirty="0" smtClean="0"/>
          </a:p>
          <a:p>
            <a:pPr marL="278599" lvl="1" indent="0">
              <a:buNone/>
            </a:pPr>
            <a:r>
              <a:rPr lang="en-US" i="1" dirty="0" smtClean="0"/>
              <a:t>How will you communicate to your audience?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How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      </a:t>
            </a:r>
            <a:r>
              <a:rPr lang="en-US" i="1" dirty="0" smtClean="0"/>
              <a:t>What data is available that will help make my</a:t>
            </a:r>
            <a:r>
              <a:rPr lang="ru-RU" i="1" dirty="0" smtClean="0"/>
              <a:t> </a:t>
            </a:r>
            <a:r>
              <a:rPr lang="en-US" i="1" dirty="0" smtClean="0"/>
              <a:t>point?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19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koltech">
  <a:themeElements>
    <a:clrScheme name="Sktec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koltech">
  <a:themeElements>
    <a:clrScheme name="Sktec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10059</TotalTime>
  <Words>590</Words>
  <Application>Microsoft Office PowerPoint</Application>
  <PresentationFormat>On-screen Show (16:9)</PresentationFormat>
  <Paragraphs>173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ＭＳ Ｐゴシック</vt:lpstr>
      <vt:lpstr>ＭＳ Ｐゴシック</vt:lpstr>
      <vt:lpstr>Arial</vt:lpstr>
      <vt:lpstr>Calibri</vt:lpstr>
      <vt:lpstr>Lucida Grande</vt:lpstr>
      <vt:lpstr>Times</vt:lpstr>
      <vt:lpstr>2_Skoltech</vt:lpstr>
      <vt:lpstr>3_Skoltech</vt:lpstr>
      <vt:lpstr>PowerPoint Presentation</vt:lpstr>
      <vt:lpstr>Yes, there really is a lot of space junk</vt:lpstr>
      <vt:lpstr>How and how well does our domain adaptation work?</vt:lpstr>
      <vt:lpstr>How and how well does our domain adaptation work?</vt:lpstr>
      <vt:lpstr>How and how well does our domain adaptation work?</vt:lpstr>
      <vt:lpstr>A quick intro on storytelling with data</vt:lpstr>
      <vt:lpstr>1. Understand the context</vt:lpstr>
      <vt:lpstr>1. Understand the context</vt:lpstr>
      <vt:lpstr>1. Understand the context</vt:lpstr>
      <vt:lpstr>1. Understand the context: example</vt:lpstr>
      <vt:lpstr>2. Choose an appropriate visual display</vt:lpstr>
      <vt:lpstr>Main display types</vt:lpstr>
      <vt:lpstr>Graph types</vt:lpstr>
      <vt:lpstr>Graph types to avoid</vt:lpstr>
      <vt:lpstr>3. Eliminate clutter</vt:lpstr>
      <vt:lpstr>Remove chart border</vt:lpstr>
      <vt:lpstr>Remove gridlines</vt:lpstr>
      <vt:lpstr>Remove data markers</vt:lpstr>
      <vt:lpstr>Clean up axis labels</vt:lpstr>
      <vt:lpstr>Label data directly</vt:lpstr>
      <vt:lpstr>Leverage consistent color</vt:lpstr>
      <vt:lpstr>Before and after</vt:lpstr>
      <vt:lpstr>PowerPoint Presentation</vt:lpstr>
      <vt:lpstr>Count the 3s</vt:lpstr>
      <vt:lpstr>Count the 3s with preattentive attributes</vt:lpstr>
      <vt:lpstr>Types of preattentive attributes</vt:lpstr>
      <vt:lpstr>Example of preattentive attributes in text</vt:lpstr>
      <vt:lpstr>Example of preattentive attributes in graphs</vt:lpstr>
      <vt:lpstr>Example of preattentive attributes in graphs</vt:lpstr>
      <vt:lpstr>Other preattentive attributes</vt:lpstr>
      <vt:lpstr>5. Think like a designer</vt:lpstr>
      <vt:lpstr>5. Think like a designer</vt:lpstr>
      <vt:lpstr>5. Think like a designer</vt:lpstr>
      <vt:lpstr>Three A-principles of design</vt:lpstr>
      <vt:lpstr>5. Think like a designer</vt:lpstr>
      <vt:lpstr>5. Think like a designer</vt:lpstr>
      <vt:lpstr>5. Tell a story</vt:lpstr>
      <vt:lpstr>Three arcs structure</vt:lpstr>
      <vt:lpstr>A quick intro on storytelling with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Кузнецова</dc:creator>
  <cp:lastModifiedBy>Alexey Zaytsev</cp:lastModifiedBy>
  <cp:revision>447</cp:revision>
  <cp:lastPrinted>2018-05-25T13:52:10Z</cp:lastPrinted>
  <dcterms:created xsi:type="dcterms:W3CDTF">2016-01-26T13:21:13Z</dcterms:created>
  <dcterms:modified xsi:type="dcterms:W3CDTF">2019-01-14T10:57:57Z</dcterms:modified>
</cp:coreProperties>
</file>