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2" r:id="rId2"/>
  </p:sldMasterIdLst>
  <p:notesMasterIdLst>
    <p:notesMasterId r:id="rId42"/>
  </p:notesMasterIdLst>
  <p:sldIdLst>
    <p:sldId id="287" r:id="rId3"/>
    <p:sldId id="288" r:id="rId4"/>
    <p:sldId id="297" r:id="rId5"/>
    <p:sldId id="299" r:id="rId6"/>
    <p:sldId id="298" r:id="rId7"/>
    <p:sldId id="290" r:id="rId8"/>
    <p:sldId id="291" r:id="rId9"/>
    <p:sldId id="292" r:id="rId10"/>
    <p:sldId id="293" r:id="rId11"/>
    <p:sldId id="294" r:id="rId12"/>
    <p:sldId id="295" r:id="rId13"/>
    <p:sldId id="296" r:id="rId14"/>
    <p:sldId id="300" r:id="rId15"/>
    <p:sldId id="301" r:id="rId16"/>
    <p:sldId id="302" r:id="rId17"/>
    <p:sldId id="303" r:id="rId18"/>
    <p:sldId id="304" r:id="rId19"/>
    <p:sldId id="305" r:id="rId20"/>
    <p:sldId id="306" r:id="rId21"/>
    <p:sldId id="307" r:id="rId22"/>
    <p:sldId id="309" r:id="rId23"/>
    <p:sldId id="310" r:id="rId24"/>
    <p:sldId id="311" r:id="rId25"/>
    <p:sldId id="313" r:id="rId26"/>
    <p:sldId id="314" r:id="rId27"/>
    <p:sldId id="315" r:id="rId28"/>
    <p:sldId id="316" r:id="rId29"/>
    <p:sldId id="317" r:id="rId30"/>
    <p:sldId id="318" r:id="rId31"/>
    <p:sldId id="319" r:id="rId32"/>
    <p:sldId id="320" r:id="rId33"/>
    <p:sldId id="321" r:id="rId34"/>
    <p:sldId id="324" r:id="rId35"/>
    <p:sldId id="325" r:id="rId36"/>
    <p:sldId id="322" r:id="rId37"/>
    <p:sldId id="323" r:id="rId38"/>
    <p:sldId id="326" r:id="rId39"/>
    <p:sldId id="327" r:id="rId40"/>
    <p:sldId id="328" r:id="rId41"/>
  </p:sldIdLst>
  <p:sldSz cx="9144000" cy="5143500" type="screen16x9"/>
  <p:notesSz cx="6797675" cy="9874250"/>
  <p:defaultTextStyle>
    <a:defPPr>
      <a:defRPr lang="ru-R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mitry Lakontsev" initials="DL" lastIdx="1" clrIdx="0">
    <p:extLst>
      <p:ext uri="{19B8F6BF-5375-455C-9EA6-DF929625EA0E}">
        <p15:presenceInfo xmlns:p15="http://schemas.microsoft.com/office/powerpoint/2012/main" userId="S-1-5-21-3323604574-3833187214-1353823002-591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C9EF"/>
    <a:srgbClr val="C1EFFF"/>
    <a:srgbClr val="FFEEB7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Средний стиль 2 -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Средний стиль 2 -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4B1156A-380E-4F78-BDF5-A606A8083BF9}" styleName="Средний стиль 4 - акцент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505E3EF-67EA-436B-97B2-0124C06EBD24}" styleName="Средний стиль 4 -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FABFCF23-3B69-468F-B69F-88F6DE6A72F2}" styleName="Средний стиль 1 -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00A15C55-8517-42AA-B614-E9B94910E393}" styleName="Средний стиль 2 -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E25E649-3F16-4E02-A733-19D2CDBF48F0}" styleName="Средний стиль 3 - акцент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27" autoAdjust="0"/>
    <p:restoredTop sz="92294" autoAdjust="0"/>
  </p:normalViewPr>
  <p:slideViewPr>
    <p:cSldViewPr snapToGrid="0" snapToObjects="1">
      <p:cViewPr varScale="1">
        <p:scale>
          <a:sx n="86" d="100"/>
          <a:sy n="86" d="100"/>
        </p:scale>
        <p:origin x="580" y="4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commentAuthors" Target="commentAuthor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AAFCDB-3C88-4399-8B8F-0480CFAAF19D}" type="datetimeFigureOut">
              <a:rPr lang="en-US" smtClean="0"/>
              <a:pPr/>
              <a:t>1/13/2019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8150" y="1235075"/>
            <a:ext cx="5921375" cy="33321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51388"/>
            <a:ext cx="5438775" cy="38893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B45843-95A7-4506-A0BB-BE19B8D9682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125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B45843-95A7-4506-A0BB-BE19B8D96825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9248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B45843-95A7-4506-A0BB-BE19B8D96825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452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7"/>
            <a:ext cx="7772400" cy="110251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278599" indent="0" algn="ctr">
              <a:buNone/>
              <a:defRPr/>
            </a:lvl2pPr>
            <a:lvl3pPr marL="557199" indent="0" algn="ctr">
              <a:buNone/>
              <a:defRPr/>
            </a:lvl3pPr>
            <a:lvl4pPr marL="835798" indent="0" algn="ctr">
              <a:buNone/>
              <a:defRPr/>
            </a:lvl4pPr>
            <a:lvl5pPr marL="1114397" indent="0" algn="ctr">
              <a:buNone/>
              <a:defRPr/>
            </a:lvl5pPr>
            <a:lvl6pPr marL="1392996" indent="0" algn="ctr">
              <a:buNone/>
              <a:defRPr/>
            </a:lvl6pPr>
            <a:lvl7pPr marL="1671596" indent="0" algn="ctr">
              <a:buNone/>
              <a:defRPr/>
            </a:lvl7pPr>
            <a:lvl8pPr marL="1950195" indent="0" algn="ctr">
              <a:buNone/>
              <a:defRPr/>
            </a:lvl8pPr>
            <a:lvl9pPr marL="2228795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/>
            </a:lvl1pPr>
          </a:lstStyle>
          <a:p>
            <a:pPr algn="ctr">
              <a:defRPr/>
            </a:pPr>
            <a:fld id="{E72CDBCD-DC01-4FAC-8FDF-C9CFE58E3371}" type="slidenum">
              <a:rPr lang="sv-SE" smtClean="0">
                <a:solidFill>
                  <a:srgbClr val="000000"/>
                </a:solidFill>
              </a:rPr>
              <a:pPr algn="ctr">
                <a:defRPr/>
              </a:pPr>
              <a:t>‹#›</a:t>
            </a:fld>
            <a:endParaRPr lang="sv-SE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258506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/>
            </a:lvl1pPr>
          </a:lstStyle>
          <a:p>
            <a:pPr algn="ctr">
              <a:defRPr/>
            </a:pPr>
            <a:fld id="{E72CDBCD-DC01-4FAC-8FDF-C9CFE58E3371}" type="slidenum">
              <a:rPr lang="sv-SE" smtClean="0">
                <a:solidFill>
                  <a:srgbClr val="000000"/>
                </a:solidFill>
              </a:rPr>
              <a:pPr algn="ctr">
                <a:defRPr/>
              </a:pPr>
              <a:t>‹#›</a:t>
            </a:fld>
            <a:endParaRPr lang="sv-SE" dirty="0">
              <a:solidFill>
                <a:srgbClr val="000000"/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 userDrawn="1"/>
        </p:nvSpPr>
        <p:spPr bwMode="auto">
          <a:xfrm>
            <a:off x="-76200" y="0"/>
            <a:ext cx="381000" cy="4686300"/>
          </a:xfrm>
          <a:prstGeom prst="rect">
            <a:avLst/>
          </a:prstGeom>
          <a:solidFill>
            <a:srgbClr val="8E9B2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685783" eaLnBrk="0" fontAlgn="base" hangingPunct="0">
              <a:spcBef>
                <a:spcPct val="0"/>
              </a:spcBef>
              <a:spcAft>
                <a:spcPct val="0"/>
              </a:spcAft>
            </a:pPr>
            <a:endParaRPr lang="ru-RU" sz="1463">
              <a:solidFill>
                <a:srgbClr val="000000"/>
              </a:solidFill>
              <a:latin typeface="Times" charset="0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0558787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79430" y="213126"/>
            <a:ext cx="7064375" cy="5298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</a:t>
            </a:r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1" y="971550"/>
            <a:ext cx="7221539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81002" y="4857750"/>
            <a:ext cx="2084388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731">
                <a:latin typeface="Arial" pitchFamily="34" charset="0"/>
              </a:defRPr>
            </a:lvl1pPr>
          </a:lstStyle>
          <a:p>
            <a:pPr algn="ctr" defTabSz="685783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E72CDBCD-DC01-4FAC-8FDF-C9CFE58E3371}" type="slidenum">
              <a:rPr lang="sv-SE" smtClean="0">
                <a:solidFill>
                  <a:srgbClr val="000000"/>
                </a:solidFill>
                <a:ea typeface="MS PGothic" pitchFamily="34" charset="-128"/>
              </a:rPr>
              <a:pPr algn="ctr" defTabSz="685783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sv-SE" dirty="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22" name="Line 8"/>
          <p:cNvSpPr>
            <a:spLocks noChangeShapeType="1"/>
          </p:cNvSpPr>
          <p:nvPr/>
        </p:nvSpPr>
        <p:spPr bwMode="auto">
          <a:xfrm>
            <a:off x="533400" y="857250"/>
            <a:ext cx="8077200" cy="0"/>
          </a:xfrm>
          <a:prstGeom prst="line">
            <a:avLst/>
          </a:prstGeom>
          <a:noFill/>
          <a:ln w="25400">
            <a:solidFill>
              <a:schemeClr val="accent1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783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463">
              <a:solidFill>
                <a:srgbClr val="000000"/>
              </a:solidFill>
              <a:latin typeface="Times" charset="0"/>
              <a:ea typeface="ＭＳ Ｐゴシック" charset="0"/>
            </a:endParaRPr>
          </a:p>
        </p:txBody>
      </p:sp>
      <p:pic>
        <p:nvPicPr>
          <p:cNvPr id="1033" name="Picture 9" descr="C:\Users\Admin\Downloads\skoltech-logo (2)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4800604"/>
            <a:ext cx="1066800" cy="231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5982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1" fontAlgn="base" hangingPunct="1">
        <a:lnSpc>
          <a:spcPts val="2438"/>
        </a:lnSpc>
        <a:spcBef>
          <a:spcPct val="0"/>
        </a:spcBef>
        <a:spcAft>
          <a:spcPct val="0"/>
        </a:spcAft>
        <a:defRPr sz="1829" b="1">
          <a:solidFill>
            <a:srgbClr val="595959"/>
          </a:solidFill>
          <a:latin typeface="+mj-lt"/>
          <a:ea typeface="MS PGothic" pitchFamily="34" charset="-128"/>
          <a:cs typeface="ＭＳ Ｐゴシック" charset="0"/>
        </a:defRPr>
      </a:lvl1pPr>
      <a:lvl2pPr algn="l" rtl="0" eaLnBrk="1" fontAlgn="base" hangingPunct="1">
        <a:lnSpc>
          <a:spcPts val="2438"/>
        </a:lnSpc>
        <a:spcBef>
          <a:spcPct val="0"/>
        </a:spcBef>
        <a:spcAft>
          <a:spcPct val="0"/>
        </a:spcAft>
        <a:defRPr sz="1829" b="1">
          <a:solidFill>
            <a:srgbClr val="595959"/>
          </a:solidFill>
          <a:latin typeface="Arial" charset="0"/>
          <a:ea typeface="MS PGothic" pitchFamily="34" charset="-128"/>
          <a:cs typeface="ＭＳ Ｐゴシック" charset="0"/>
        </a:defRPr>
      </a:lvl2pPr>
      <a:lvl3pPr algn="l" rtl="0" eaLnBrk="1" fontAlgn="base" hangingPunct="1">
        <a:lnSpc>
          <a:spcPts val="2438"/>
        </a:lnSpc>
        <a:spcBef>
          <a:spcPct val="0"/>
        </a:spcBef>
        <a:spcAft>
          <a:spcPct val="0"/>
        </a:spcAft>
        <a:defRPr sz="1829" b="1">
          <a:solidFill>
            <a:srgbClr val="595959"/>
          </a:solidFill>
          <a:latin typeface="Arial" charset="0"/>
          <a:ea typeface="MS PGothic" pitchFamily="34" charset="-128"/>
          <a:cs typeface="ＭＳ Ｐゴシック" charset="0"/>
        </a:defRPr>
      </a:lvl3pPr>
      <a:lvl4pPr algn="l" rtl="0" eaLnBrk="1" fontAlgn="base" hangingPunct="1">
        <a:lnSpc>
          <a:spcPts val="2438"/>
        </a:lnSpc>
        <a:spcBef>
          <a:spcPct val="0"/>
        </a:spcBef>
        <a:spcAft>
          <a:spcPct val="0"/>
        </a:spcAft>
        <a:defRPr sz="1829" b="1">
          <a:solidFill>
            <a:srgbClr val="595959"/>
          </a:solidFill>
          <a:latin typeface="Arial" charset="0"/>
          <a:ea typeface="MS PGothic" pitchFamily="34" charset="-128"/>
          <a:cs typeface="ＭＳ Ｐゴシック" charset="0"/>
        </a:defRPr>
      </a:lvl4pPr>
      <a:lvl5pPr algn="l" rtl="0" eaLnBrk="1" fontAlgn="base" hangingPunct="1">
        <a:lnSpc>
          <a:spcPts val="2438"/>
        </a:lnSpc>
        <a:spcBef>
          <a:spcPct val="0"/>
        </a:spcBef>
        <a:spcAft>
          <a:spcPct val="0"/>
        </a:spcAft>
        <a:defRPr sz="1829" b="1">
          <a:solidFill>
            <a:srgbClr val="595959"/>
          </a:solidFill>
          <a:latin typeface="Arial" charset="0"/>
          <a:ea typeface="MS PGothic" pitchFamily="34" charset="-128"/>
          <a:cs typeface="ＭＳ Ｐゴシック" charset="0"/>
        </a:defRPr>
      </a:lvl5pPr>
      <a:lvl6pPr marL="278599" algn="l" rtl="0" eaLnBrk="1" fontAlgn="base" hangingPunct="1">
        <a:lnSpc>
          <a:spcPts val="2438"/>
        </a:lnSpc>
        <a:spcBef>
          <a:spcPct val="0"/>
        </a:spcBef>
        <a:spcAft>
          <a:spcPct val="0"/>
        </a:spcAft>
        <a:defRPr sz="2072" b="1">
          <a:solidFill>
            <a:srgbClr val="993333"/>
          </a:solidFill>
          <a:latin typeface="Arial" charset="0"/>
          <a:ea typeface="ＭＳ Ｐゴシック" charset="0"/>
        </a:defRPr>
      </a:lvl6pPr>
      <a:lvl7pPr marL="557199" algn="l" rtl="0" eaLnBrk="1" fontAlgn="base" hangingPunct="1">
        <a:lnSpc>
          <a:spcPts val="2438"/>
        </a:lnSpc>
        <a:spcBef>
          <a:spcPct val="0"/>
        </a:spcBef>
        <a:spcAft>
          <a:spcPct val="0"/>
        </a:spcAft>
        <a:defRPr sz="2072" b="1">
          <a:solidFill>
            <a:srgbClr val="993333"/>
          </a:solidFill>
          <a:latin typeface="Arial" charset="0"/>
          <a:ea typeface="ＭＳ Ｐゴシック" charset="0"/>
        </a:defRPr>
      </a:lvl7pPr>
      <a:lvl8pPr marL="835798" algn="l" rtl="0" eaLnBrk="1" fontAlgn="base" hangingPunct="1">
        <a:lnSpc>
          <a:spcPts val="2438"/>
        </a:lnSpc>
        <a:spcBef>
          <a:spcPct val="0"/>
        </a:spcBef>
        <a:spcAft>
          <a:spcPct val="0"/>
        </a:spcAft>
        <a:defRPr sz="2072" b="1">
          <a:solidFill>
            <a:srgbClr val="993333"/>
          </a:solidFill>
          <a:latin typeface="Arial" charset="0"/>
          <a:ea typeface="ＭＳ Ｐゴシック" charset="0"/>
        </a:defRPr>
      </a:lvl8pPr>
      <a:lvl9pPr marL="1114397" algn="l" rtl="0" eaLnBrk="1" fontAlgn="base" hangingPunct="1">
        <a:lnSpc>
          <a:spcPts val="2438"/>
        </a:lnSpc>
        <a:spcBef>
          <a:spcPct val="0"/>
        </a:spcBef>
        <a:spcAft>
          <a:spcPct val="0"/>
        </a:spcAft>
        <a:defRPr sz="2072" b="1">
          <a:solidFill>
            <a:srgbClr val="993333"/>
          </a:solidFill>
          <a:latin typeface="Arial" charset="0"/>
          <a:ea typeface="ＭＳ Ｐゴシック" charset="0"/>
        </a:defRPr>
      </a:lvl9pPr>
    </p:titleStyle>
    <p:bodyStyle>
      <a:lvl1pPr marL="208950" indent="-208950" algn="l" rtl="0" eaLnBrk="1" fontAlgn="base" hangingPunct="1">
        <a:lnSpc>
          <a:spcPts val="1645"/>
        </a:lnSpc>
        <a:spcBef>
          <a:spcPct val="0"/>
        </a:spcBef>
        <a:spcAft>
          <a:spcPts val="854"/>
        </a:spcAft>
        <a:buClr>
          <a:srgbClr val="9FAD28"/>
        </a:buClr>
        <a:buFont typeface="Lucida Grande" charset="0"/>
        <a:buChar char="➜"/>
        <a:defRPr sz="1402">
          <a:solidFill>
            <a:schemeClr val="tx1"/>
          </a:solidFill>
          <a:latin typeface="+mj-lt"/>
          <a:ea typeface="MS PGothic" pitchFamily="34" charset="-128"/>
          <a:cs typeface="ＭＳ Ｐゴシック" charset="0"/>
        </a:defRPr>
      </a:lvl1pPr>
      <a:lvl2pPr marL="487549" indent="-208950" algn="l" rtl="0" eaLnBrk="1" fontAlgn="base" hangingPunct="1">
        <a:lnSpc>
          <a:spcPts val="1706"/>
        </a:lnSpc>
        <a:spcBef>
          <a:spcPct val="0"/>
        </a:spcBef>
        <a:spcAft>
          <a:spcPts val="854"/>
        </a:spcAft>
        <a:buClr>
          <a:srgbClr val="9FAD28"/>
        </a:buClr>
        <a:buFont typeface="Lucida Grande" charset="0"/>
        <a:buChar char="➜"/>
        <a:defRPr sz="1402">
          <a:solidFill>
            <a:schemeClr val="tx1"/>
          </a:solidFill>
          <a:latin typeface="+mj-lt"/>
          <a:ea typeface="MS PGothic" pitchFamily="34" charset="-128"/>
        </a:defRPr>
      </a:lvl2pPr>
      <a:lvl3pPr marL="766148" indent="-208950" algn="l" rtl="0" eaLnBrk="1" fontAlgn="base" hangingPunct="1">
        <a:spcBef>
          <a:spcPct val="20000"/>
        </a:spcBef>
        <a:spcAft>
          <a:spcPct val="0"/>
        </a:spcAft>
        <a:buClr>
          <a:srgbClr val="9FAD28"/>
        </a:buClr>
        <a:buFont typeface="Lucida Grande" charset="0"/>
        <a:buChar char="➜"/>
        <a:defRPr sz="1402">
          <a:solidFill>
            <a:schemeClr val="tx1"/>
          </a:solidFill>
          <a:latin typeface="+mj-lt"/>
          <a:ea typeface="MS PGothic" pitchFamily="34" charset="-128"/>
        </a:defRPr>
      </a:lvl3pPr>
      <a:lvl4pPr marL="1044747" indent="-208950" algn="l" rtl="0" eaLnBrk="1" fontAlgn="base" hangingPunct="1">
        <a:spcBef>
          <a:spcPct val="20000"/>
        </a:spcBef>
        <a:spcAft>
          <a:spcPct val="0"/>
        </a:spcAft>
        <a:buClr>
          <a:srgbClr val="9FAD28"/>
        </a:buClr>
        <a:buFont typeface="Lucida Grande" charset="0"/>
        <a:buChar char="➜"/>
        <a:defRPr sz="1402">
          <a:solidFill>
            <a:schemeClr val="tx1"/>
          </a:solidFill>
          <a:latin typeface="+mj-lt"/>
          <a:ea typeface="MS PGothic" pitchFamily="34" charset="-128"/>
        </a:defRPr>
      </a:lvl4pPr>
      <a:lvl5pPr marL="1323347" indent="-208950" algn="l" rtl="0" eaLnBrk="1" fontAlgn="base" hangingPunct="1">
        <a:spcBef>
          <a:spcPct val="20000"/>
        </a:spcBef>
        <a:spcAft>
          <a:spcPct val="0"/>
        </a:spcAft>
        <a:buClr>
          <a:srgbClr val="9FAD28"/>
        </a:buClr>
        <a:buFont typeface="Lucida Grande" charset="0"/>
        <a:buChar char="➜"/>
        <a:defRPr sz="1402">
          <a:solidFill>
            <a:schemeClr val="tx1"/>
          </a:solidFill>
          <a:latin typeface="+mj-lt"/>
          <a:ea typeface="MS PGothic" pitchFamily="34" charset="-128"/>
        </a:defRPr>
      </a:lvl5pPr>
      <a:lvl6pPr marL="1532297" indent="-139301" algn="l" rtl="0" eaLnBrk="1" fontAlgn="base" hangingPunct="1">
        <a:spcBef>
          <a:spcPct val="20000"/>
        </a:spcBef>
        <a:spcAft>
          <a:spcPct val="0"/>
        </a:spcAft>
        <a:buChar char="»"/>
        <a:defRPr sz="1402">
          <a:solidFill>
            <a:schemeClr val="tx1"/>
          </a:solidFill>
          <a:latin typeface="+mn-lt"/>
          <a:ea typeface="+mn-ea"/>
        </a:defRPr>
      </a:lvl6pPr>
      <a:lvl7pPr marL="1810896" indent="-139301" algn="l" rtl="0" eaLnBrk="1" fontAlgn="base" hangingPunct="1">
        <a:spcBef>
          <a:spcPct val="20000"/>
        </a:spcBef>
        <a:spcAft>
          <a:spcPct val="0"/>
        </a:spcAft>
        <a:buChar char="»"/>
        <a:defRPr sz="1402">
          <a:solidFill>
            <a:schemeClr val="tx1"/>
          </a:solidFill>
          <a:latin typeface="+mn-lt"/>
          <a:ea typeface="+mn-ea"/>
        </a:defRPr>
      </a:lvl7pPr>
      <a:lvl8pPr marL="2089495" indent="-139301" algn="l" rtl="0" eaLnBrk="1" fontAlgn="base" hangingPunct="1">
        <a:spcBef>
          <a:spcPct val="20000"/>
        </a:spcBef>
        <a:spcAft>
          <a:spcPct val="0"/>
        </a:spcAft>
        <a:buChar char="»"/>
        <a:defRPr sz="1402">
          <a:solidFill>
            <a:schemeClr val="tx1"/>
          </a:solidFill>
          <a:latin typeface="+mn-lt"/>
          <a:ea typeface="+mn-ea"/>
        </a:defRPr>
      </a:lvl8pPr>
      <a:lvl9pPr marL="2368095" indent="-139301" algn="l" rtl="0" eaLnBrk="1" fontAlgn="base" hangingPunct="1">
        <a:spcBef>
          <a:spcPct val="20000"/>
        </a:spcBef>
        <a:spcAft>
          <a:spcPct val="0"/>
        </a:spcAft>
        <a:buChar char="»"/>
        <a:defRPr sz="1402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278599" rtl="0" eaLnBrk="1" latinLnBrk="0" hangingPunct="1">
        <a:defRPr sz="1097" kern="1200">
          <a:solidFill>
            <a:schemeClr val="tx1"/>
          </a:solidFill>
          <a:latin typeface="+mn-lt"/>
          <a:ea typeface="+mn-ea"/>
          <a:cs typeface="+mn-cs"/>
        </a:defRPr>
      </a:lvl1pPr>
      <a:lvl2pPr marL="278599" algn="l" defTabSz="278599" rtl="0" eaLnBrk="1" latinLnBrk="0" hangingPunct="1">
        <a:defRPr sz="1097" kern="1200">
          <a:solidFill>
            <a:schemeClr val="tx1"/>
          </a:solidFill>
          <a:latin typeface="+mn-lt"/>
          <a:ea typeface="+mn-ea"/>
          <a:cs typeface="+mn-cs"/>
        </a:defRPr>
      </a:lvl2pPr>
      <a:lvl3pPr marL="557199" algn="l" defTabSz="278599" rtl="0" eaLnBrk="1" latinLnBrk="0" hangingPunct="1">
        <a:defRPr sz="1097" kern="1200">
          <a:solidFill>
            <a:schemeClr val="tx1"/>
          </a:solidFill>
          <a:latin typeface="+mn-lt"/>
          <a:ea typeface="+mn-ea"/>
          <a:cs typeface="+mn-cs"/>
        </a:defRPr>
      </a:lvl3pPr>
      <a:lvl4pPr marL="835798" algn="l" defTabSz="278599" rtl="0" eaLnBrk="1" latinLnBrk="0" hangingPunct="1">
        <a:defRPr sz="1097" kern="1200">
          <a:solidFill>
            <a:schemeClr val="tx1"/>
          </a:solidFill>
          <a:latin typeface="+mn-lt"/>
          <a:ea typeface="+mn-ea"/>
          <a:cs typeface="+mn-cs"/>
        </a:defRPr>
      </a:lvl4pPr>
      <a:lvl5pPr marL="1114397" algn="l" defTabSz="278599" rtl="0" eaLnBrk="1" latinLnBrk="0" hangingPunct="1">
        <a:defRPr sz="1097" kern="1200">
          <a:solidFill>
            <a:schemeClr val="tx1"/>
          </a:solidFill>
          <a:latin typeface="+mn-lt"/>
          <a:ea typeface="+mn-ea"/>
          <a:cs typeface="+mn-cs"/>
        </a:defRPr>
      </a:lvl5pPr>
      <a:lvl6pPr marL="1392996" algn="l" defTabSz="278599" rtl="0" eaLnBrk="1" latinLnBrk="0" hangingPunct="1">
        <a:defRPr sz="1097" kern="1200">
          <a:solidFill>
            <a:schemeClr val="tx1"/>
          </a:solidFill>
          <a:latin typeface="+mn-lt"/>
          <a:ea typeface="+mn-ea"/>
          <a:cs typeface="+mn-cs"/>
        </a:defRPr>
      </a:lvl6pPr>
      <a:lvl7pPr marL="1671596" algn="l" defTabSz="278599" rtl="0" eaLnBrk="1" latinLnBrk="0" hangingPunct="1">
        <a:defRPr sz="1097" kern="1200">
          <a:solidFill>
            <a:schemeClr val="tx1"/>
          </a:solidFill>
          <a:latin typeface="+mn-lt"/>
          <a:ea typeface="+mn-ea"/>
          <a:cs typeface="+mn-cs"/>
        </a:defRPr>
      </a:lvl7pPr>
      <a:lvl8pPr marL="1950195" algn="l" defTabSz="278599" rtl="0" eaLnBrk="1" latinLnBrk="0" hangingPunct="1">
        <a:defRPr sz="1097" kern="1200">
          <a:solidFill>
            <a:schemeClr val="tx1"/>
          </a:solidFill>
          <a:latin typeface="+mn-lt"/>
          <a:ea typeface="+mn-ea"/>
          <a:cs typeface="+mn-cs"/>
        </a:defRPr>
      </a:lvl8pPr>
      <a:lvl9pPr marL="2228795" algn="l" defTabSz="278599" rtl="0" eaLnBrk="1" latinLnBrk="0" hangingPunct="1">
        <a:defRPr sz="10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79430" y="213126"/>
            <a:ext cx="7064375" cy="5298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</a:t>
            </a:r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1" y="971550"/>
            <a:ext cx="7221539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pic>
        <p:nvPicPr>
          <p:cNvPr id="1033" name="Picture 9" descr="C:\Users\Admin\Downloads\skoltech-logo (2)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4800604"/>
            <a:ext cx="1066800" cy="231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9728547"/>
      </p:ext>
    </p:extLst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/>
      </p:par>
    </p:tnLst>
  </p:timing>
  <p:hf hdr="0" ftr="0"/>
  <p:txStyles>
    <p:titleStyle>
      <a:lvl1pPr algn="l" rtl="0" eaLnBrk="1" fontAlgn="base" hangingPunct="1">
        <a:lnSpc>
          <a:spcPts val="2438"/>
        </a:lnSpc>
        <a:spcBef>
          <a:spcPct val="0"/>
        </a:spcBef>
        <a:spcAft>
          <a:spcPct val="0"/>
        </a:spcAft>
        <a:defRPr sz="1829" b="1">
          <a:solidFill>
            <a:srgbClr val="595959"/>
          </a:solidFill>
          <a:latin typeface="+mj-lt"/>
          <a:ea typeface="MS PGothic" pitchFamily="34" charset="-128"/>
          <a:cs typeface="ＭＳ Ｐゴシック" charset="0"/>
        </a:defRPr>
      </a:lvl1pPr>
      <a:lvl2pPr algn="l" rtl="0" eaLnBrk="1" fontAlgn="base" hangingPunct="1">
        <a:lnSpc>
          <a:spcPts val="2438"/>
        </a:lnSpc>
        <a:spcBef>
          <a:spcPct val="0"/>
        </a:spcBef>
        <a:spcAft>
          <a:spcPct val="0"/>
        </a:spcAft>
        <a:defRPr sz="1829" b="1">
          <a:solidFill>
            <a:srgbClr val="595959"/>
          </a:solidFill>
          <a:latin typeface="Arial" charset="0"/>
          <a:ea typeface="MS PGothic" pitchFamily="34" charset="-128"/>
          <a:cs typeface="ＭＳ Ｐゴシック" charset="0"/>
        </a:defRPr>
      </a:lvl2pPr>
      <a:lvl3pPr algn="l" rtl="0" eaLnBrk="1" fontAlgn="base" hangingPunct="1">
        <a:lnSpc>
          <a:spcPts val="2438"/>
        </a:lnSpc>
        <a:spcBef>
          <a:spcPct val="0"/>
        </a:spcBef>
        <a:spcAft>
          <a:spcPct val="0"/>
        </a:spcAft>
        <a:defRPr sz="1829" b="1">
          <a:solidFill>
            <a:srgbClr val="595959"/>
          </a:solidFill>
          <a:latin typeface="Arial" charset="0"/>
          <a:ea typeface="MS PGothic" pitchFamily="34" charset="-128"/>
          <a:cs typeface="ＭＳ Ｐゴシック" charset="0"/>
        </a:defRPr>
      </a:lvl3pPr>
      <a:lvl4pPr algn="l" rtl="0" eaLnBrk="1" fontAlgn="base" hangingPunct="1">
        <a:lnSpc>
          <a:spcPts val="2438"/>
        </a:lnSpc>
        <a:spcBef>
          <a:spcPct val="0"/>
        </a:spcBef>
        <a:spcAft>
          <a:spcPct val="0"/>
        </a:spcAft>
        <a:defRPr sz="1829" b="1">
          <a:solidFill>
            <a:srgbClr val="595959"/>
          </a:solidFill>
          <a:latin typeface="Arial" charset="0"/>
          <a:ea typeface="MS PGothic" pitchFamily="34" charset="-128"/>
          <a:cs typeface="ＭＳ Ｐゴシック" charset="0"/>
        </a:defRPr>
      </a:lvl4pPr>
      <a:lvl5pPr algn="l" rtl="0" eaLnBrk="1" fontAlgn="base" hangingPunct="1">
        <a:lnSpc>
          <a:spcPts val="2438"/>
        </a:lnSpc>
        <a:spcBef>
          <a:spcPct val="0"/>
        </a:spcBef>
        <a:spcAft>
          <a:spcPct val="0"/>
        </a:spcAft>
        <a:defRPr sz="1829" b="1">
          <a:solidFill>
            <a:srgbClr val="595959"/>
          </a:solidFill>
          <a:latin typeface="Arial" charset="0"/>
          <a:ea typeface="MS PGothic" pitchFamily="34" charset="-128"/>
          <a:cs typeface="ＭＳ Ｐゴシック" charset="0"/>
        </a:defRPr>
      </a:lvl5pPr>
      <a:lvl6pPr marL="278599" algn="l" rtl="0" eaLnBrk="1" fontAlgn="base" hangingPunct="1">
        <a:lnSpc>
          <a:spcPts val="2438"/>
        </a:lnSpc>
        <a:spcBef>
          <a:spcPct val="0"/>
        </a:spcBef>
        <a:spcAft>
          <a:spcPct val="0"/>
        </a:spcAft>
        <a:defRPr sz="2072" b="1">
          <a:solidFill>
            <a:srgbClr val="993333"/>
          </a:solidFill>
          <a:latin typeface="Arial" charset="0"/>
          <a:ea typeface="ＭＳ Ｐゴシック" charset="0"/>
        </a:defRPr>
      </a:lvl6pPr>
      <a:lvl7pPr marL="557199" algn="l" rtl="0" eaLnBrk="1" fontAlgn="base" hangingPunct="1">
        <a:lnSpc>
          <a:spcPts val="2438"/>
        </a:lnSpc>
        <a:spcBef>
          <a:spcPct val="0"/>
        </a:spcBef>
        <a:spcAft>
          <a:spcPct val="0"/>
        </a:spcAft>
        <a:defRPr sz="2072" b="1">
          <a:solidFill>
            <a:srgbClr val="993333"/>
          </a:solidFill>
          <a:latin typeface="Arial" charset="0"/>
          <a:ea typeface="ＭＳ Ｐゴシック" charset="0"/>
        </a:defRPr>
      </a:lvl7pPr>
      <a:lvl8pPr marL="835798" algn="l" rtl="0" eaLnBrk="1" fontAlgn="base" hangingPunct="1">
        <a:lnSpc>
          <a:spcPts val="2438"/>
        </a:lnSpc>
        <a:spcBef>
          <a:spcPct val="0"/>
        </a:spcBef>
        <a:spcAft>
          <a:spcPct val="0"/>
        </a:spcAft>
        <a:defRPr sz="2072" b="1">
          <a:solidFill>
            <a:srgbClr val="993333"/>
          </a:solidFill>
          <a:latin typeface="Arial" charset="0"/>
          <a:ea typeface="ＭＳ Ｐゴシック" charset="0"/>
        </a:defRPr>
      </a:lvl8pPr>
      <a:lvl9pPr marL="1114397" algn="l" rtl="0" eaLnBrk="1" fontAlgn="base" hangingPunct="1">
        <a:lnSpc>
          <a:spcPts val="2438"/>
        </a:lnSpc>
        <a:spcBef>
          <a:spcPct val="0"/>
        </a:spcBef>
        <a:spcAft>
          <a:spcPct val="0"/>
        </a:spcAft>
        <a:defRPr sz="2072" b="1">
          <a:solidFill>
            <a:srgbClr val="993333"/>
          </a:solidFill>
          <a:latin typeface="Arial" charset="0"/>
          <a:ea typeface="ＭＳ Ｐゴシック" charset="0"/>
        </a:defRPr>
      </a:lvl9pPr>
    </p:titleStyle>
    <p:bodyStyle>
      <a:lvl1pPr marL="208950" indent="-208950" algn="l" rtl="0" eaLnBrk="1" fontAlgn="base" hangingPunct="1">
        <a:lnSpc>
          <a:spcPts val="1645"/>
        </a:lnSpc>
        <a:spcBef>
          <a:spcPct val="0"/>
        </a:spcBef>
        <a:spcAft>
          <a:spcPts val="854"/>
        </a:spcAft>
        <a:buClr>
          <a:srgbClr val="9FAD28"/>
        </a:buClr>
        <a:buFont typeface="Lucida Grande" charset="0"/>
        <a:buChar char="➜"/>
        <a:defRPr sz="1402">
          <a:solidFill>
            <a:schemeClr val="tx1"/>
          </a:solidFill>
          <a:latin typeface="+mj-lt"/>
          <a:ea typeface="MS PGothic" pitchFamily="34" charset="-128"/>
          <a:cs typeface="ＭＳ Ｐゴシック" charset="0"/>
        </a:defRPr>
      </a:lvl1pPr>
      <a:lvl2pPr marL="487549" indent="-208950" algn="l" rtl="0" eaLnBrk="1" fontAlgn="base" hangingPunct="1">
        <a:lnSpc>
          <a:spcPts val="1706"/>
        </a:lnSpc>
        <a:spcBef>
          <a:spcPct val="0"/>
        </a:spcBef>
        <a:spcAft>
          <a:spcPts val="854"/>
        </a:spcAft>
        <a:buClr>
          <a:srgbClr val="9FAD28"/>
        </a:buClr>
        <a:buFont typeface="Lucida Grande" charset="0"/>
        <a:buChar char="➜"/>
        <a:defRPr sz="1402">
          <a:solidFill>
            <a:schemeClr val="tx1"/>
          </a:solidFill>
          <a:latin typeface="+mj-lt"/>
          <a:ea typeface="MS PGothic" pitchFamily="34" charset="-128"/>
        </a:defRPr>
      </a:lvl2pPr>
      <a:lvl3pPr marL="766148" indent="-208950" algn="l" rtl="0" eaLnBrk="1" fontAlgn="base" hangingPunct="1">
        <a:spcBef>
          <a:spcPct val="20000"/>
        </a:spcBef>
        <a:spcAft>
          <a:spcPct val="0"/>
        </a:spcAft>
        <a:buClr>
          <a:srgbClr val="9FAD28"/>
        </a:buClr>
        <a:buFont typeface="Lucida Grande" charset="0"/>
        <a:buChar char="➜"/>
        <a:defRPr sz="1402">
          <a:solidFill>
            <a:schemeClr val="tx1"/>
          </a:solidFill>
          <a:latin typeface="+mj-lt"/>
          <a:ea typeface="MS PGothic" pitchFamily="34" charset="-128"/>
        </a:defRPr>
      </a:lvl3pPr>
      <a:lvl4pPr marL="1044747" indent="-208950" algn="l" rtl="0" eaLnBrk="1" fontAlgn="base" hangingPunct="1">
        <a:spcBef>
          <a:spcPct val="20000"/>
        </a:spcBef>
        <a:spcAft>
          <a:spcPct val="0"/>
        </a:spcAft>
        <a:buClr>
          <a:srgbClr val="9FAD28"/>
        </a:buClr>
        <a:buFont typeface="Lucida Grande" charset="0"/>
        <a:buChar char="➜"/>
        <a:defRPr sz="1402">
          <a:solidFill>
            <a:schemeClr val="tx1"/>
          </a:solidFill>
          <a:latin typeface="+mj-lt"/>
          <a:ea typeface="MS PGothic" pitchFamily="34" charset="-128"/>
        </a:defRPr>
      </a:lvl4pPr>
      <a:lvl5pPr marL="1323347" indent="-208950" algn="l" rtl="0" eaLnBrk="1" fontAlgn="base" hangingPunct="1">
        <a:spcBef>
          <a:spcPct val="20000"/>
        </a:spcBef>
        <a:spcAft>
          <a:spcPct val="0"/>
        </a:spcAft>
        <a:buClr>
          <a:srgbClr val="9FAD28"/>
        </a:buClr>
        <a:buFont typeface="Lucida Grande" charset="0"/>
        <a:buChar char="➜"/>
        <a:defRPr sz="1402">
          <a:solidFill>
            <a:schemeClr val="tx1"/>
          </a:solidFill>
          <a:latin typeface="+mj-lt"/>
          <a:ea typeface="MS PGothic" pitchFamily="34" charset="-128"/>
        </a:defRPr>
      </a:lvl5pPr>
      <a:lvl6pPr marL="1532297" indent="-139301" algn="l" rtl="0" eaLnBrk="1" fontAlgn="base" hangingPunct="1">
        <a:spcBef>
          <a:spcPct val="20000"/>
        </a:spcBef>
        <a:spcAft>
          <a:spcPct val="0"/>
        </a:spcAft>
        <a:buChar char="»"/>
        <a:defRPr sz="1402">
          <a:solidFill>
            <a:schemeClr val="tx1"/>
          </a:solidFill>
          <a:latin typeface="+mn-lt"/>
          <a:ea typeface="+mn-ea"/>
        </a:defRPr>
      </a:lvl6pPr>
      <a:lvl7pPr marL="1810896" indent="-139301" algn="l" rtl="0" eaLnBrk="1" fontAlgn="base" hangingPunct="1">
        <a:spcBef>
          <a:spcPct val="20000"/>
        </a:spcBef>
        <a:spcAft>
          <a:spcPct val="0"/>
        </a:spcAft>
        <a:buChar char="»"/>
        <a:defRPr sz="1402">
          <a:solidFill>
            <a:schemeClr val="tx1"/>
          </a:solidFill>
          <a:latin typeface="+mn-lt"/>
          <a:ea typeface="+mn-ea"/>
        </a:defRPr>
      </a:lvl7pPr>
      <a:lvl8pPr marL="2089495" indent="-139301" algn="l" rtl="0" eaLnBrk="1" fontAlgn="base" hangingPunct="1">
        <a:spcBef>
          <a:spcPct val="20000"/>
        </a:spcBef>
        <a:spcAft>
          <a:spcPct val="0"/>
        </a:spcAft>
        <a:buChar char="»"/>
        <a:defRPr sz="1402">
          <a:solidFill>
            <a:schemeClr val="tx1"/>
          </a:solidFill>
          <a:latin typeface="+mn-lt"/>
          <a:ea typeface="+mn-ea"/>
        </a:defRPr>
      </a:lvl8pPr>
      <a:lvl9pPr marL="2368095" indent="-139301" algn="l" rtl="0" eaLnBrk="1" fontAlgn="base" hangingPunct="1">
        <a:spcBef>
          <a:spcPct val="20000"/>
        </a:spcBef>
        <a:spcAft>
          <a:spcPct val="0"/>
        </a:spcAft>
        <a:buChar char="»"/>
        <a:defRPr sz="1402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278599" rtl="0" eaLnBrk="1" latinLnBrk="0" hangingPunct="1">
        <a:defRPr sz="1097" kern="1200">
          <a:solidFill>
            <a:schemeClr val="tx1"/>
          </a:solidFill>
          <a:latin typeface="+mn-lt"/>
          <a:ea typeface="+mn-ea"/>
          <a:cs typeface="+mn-cs"/>
        </a:defRPr>
      </a:lvl1pPr>
      <a:lvl2pPr marL="278599" algn="l" defTabSz="278599" rtl="0" eaLnBrk="1" latinLnBrk="0" hangingPunct="1">
        <a:defRPr sz="1097" kern="1200">
          <a:solidFill>
            <a:schemeClr val="tx1"/>
          </a:solidFill>
          <a:latin typeface="+mn-lt"/>
          <a:ea typeface="+mn-ea"/>
          <a:cs typeface="+mn-cs"/>
        </a:defRPr>
      </a:lvl2pPr>
      <a:lvl3pPr marL="557199" algn="l" defTabSz="278599" rtl="0" eaLnBrk="1" latinLnBrk="0" hangingPunct="1">
        <a:defRPr sz="1097" kern="1200">
          <a:solidFill>
            <a:schemeClr val="tx1"/>
          </a:solidFill>
          <a:latin typeface="+mn-lt"/>
          <a:ea typeface="+mn-ea"/>
          <a:cs typeface="+mn-cs"/>
        </a:defRPr>
      </a:lvl3pPr>
      <a:lvl4pPr marL="835798" algn="l" defTabSz="278599" rtl="0" eaLnBrk="1" latinLnBrk="0" hangingPunct="1">
        <a:defRPr sz="1097" kern="1200">
          <a:solidFill>
            <a:schemeClr val="tx1"/>
          </a:solidFill>
          <a:latin typeface="+mn-lt"/>
          <a:ea typeface="+mn-ea"/>
          <a:cs typeface="+mn-cs"/>
        </a:defRPr>
      </a:lvl4pPr>
      <a:lvl5pPr marL="1114397" algn="l" defTabSz="278599" rtl="0" eaLnBrk="1" latinLnBrk="0" hangingPunct="1">
        <a:defRPr sz="1097" kern="1200">
          <a:solidFill>
            <a:schemeClr val="tx1"/>
          </a:solidFill>
          <a:latin typeface="+mn-lt"/>
          <a:ea typeface="+mn-ea"/>
          <a:cs typeface="+mn-cs"/>
        </a:defRPr>
      </a:lvl5pPr>
      <a:lvl6pPr marL="1392996" algn="l" defTabSz="278599" rtl="0" eaLnBrk="1" latinLnBrk="0" hangingPunct="1">
        <a:defRPr sz="1097" kern="1200">
          <a:solidFill>
            <a:schemeClr val="tx1"/>
          </a:solidFill>
          <a:latin typeface="+mn-lt"/>
          <a:ea typeface="+mn-ea"/>
          <a:cs typeface="+mn-cs"/>
        </a:defRPr>
      </a:lvl6pPr>
      <a:lvl7pPr marL="1671596" algn="l" defTabSz="278599" rtl="0" eaLnBrk="1" latinLnBrk="0" hangingPunct="1">
        <a:defRPr sz="1097" kern="1200">
          <a:solidFill>
            <a:schemeClr val="tx1"/>
          </a:solidFill>
          <a:latin typeface="+mn-lt"/>
          <a:ea typeface="+mn-ea"/>
          <a:cs typeface="+mn-cs"/>
        </a:defRPr>
      </a:lvl7pPr>
      <a:lvl8pPr marL="1950195" algn="l" defTabSz="278599" rtl="0" eaLnBrk="1" latinLnBrk="0" hangingPunct="1">
        <a:defRPr sz="1097" kern="1200">
          <a:solidFill>
            <a:schemeClr val="tx1"/>
          </a:solidFill>
          <a:latin typeface="+mn-lt"/>
          <a:ea typeface="+mn-ea"/>
          <a:cs typeface="+mn-cs"/>
        </a:defRPr>
      </a:lvl8pPr>
      <a:lvl9pPr marL="2228795" algn="l" defTabSz="278599" rtl="0" eaLnBrk="1" latinLnBrk="0" hangingPunct="1">
        <a:defRPr sz="10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visme.co/blog/best-data-visualizations/#GhMQDUYUzb1AvoyD.99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-Oq8AHIC92A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youtu.be/-Oq8AHIC92A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-Oq8AHIC92A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971550"/>
            <a:ext cx="8023859" cy="3086100"/>
          </a:xfrm>
        </p:spPr>
        <p:txBody>
          <a:bodyPr/>
          <a:lstStyle/>
          <a:p>
            <a:pPr algn="ctr">
              <a:buNone/>
            </a:pPr>
            <a:endParaRPr lang="ru-RU" dirty="0" smtClean="0"/>
          </a:p>
          <a:p>
            <a:pPr algn="ctr">
              <a:lnSpc>
                <a:spcPct val="150000"/>
              </a:lnSpc>
              <a:spcAft>
                <a:spcPts val="0"/>
              </a:spcAft>
              <a:buNone/>
            </a:pPr>
            <a:r>
              <a:rPr lang="en-US" sz="2800" dirty="0" smtClean="0"/>
              <a:t>Intro: what is a good visualization?</a:t>
            </a:r>
            <a:endParaRPr lang="ru-RU" sz="2800" dirty="0" smtClean="0"/>
          </a:p>
          <a:p>
            <a:pPr algn="r">
              <a:lnSpc>
                <a:spcPct val="150000"/>
              </a:lnSpc>
              <a:spcAft>
                <a:spcPts val="0"/>
              </a:spcAft>
              <a:buNone/>
            </a:pPr>
            <a:endParaRPr lang="ru-RU" sz="1800" dirty="0" smtClean="0"/>
          </a:p>
          <a:p>
            <a:pPr algn="r">
              <a:lnSpc>
                <a:spcPct val="150000"/>
              </a:lnSpc>
              <a:spcAft>
                <a:spcPts val="0"/>
              </a:spcAft>
              <a:buNone/>
            </a:pPr>
            <a:endParaRPr lang="ru-RU" sz="1400" dirty="0" smtClean="0"/>
          </a:p>
          <a:p>
            <a:pPr algn="r">
              <a:lnSpc>
                <a:spcPct val="150000"/>
              </a:lnSpc>
              <a:spcAft>
                <a:spcPts val="0"/>
              </a:spcAft>
              <a:buNone/>
            </a:pPr>
            <a:r>
              <a:rPr lang="en-US" sz="1400" dirty="0" smtClean="0"/>
              <a:t> </a:t>
            </a:r>
          </a:p>
          <a:p>
            <a:pPr>
              <a:lnSpc>
                <a:spcPct val="150000"/>
              </a:lnSpc>
              <a:spcAft>
                <a:spcPts val="0"/>
              </a:spcAft>
              <a:buNone/>
            </a:pPr>
            <a:r>
              <a:rPr lang="en-US" sz="1800" dirty="0" smtClean="0"/>
              <a:t>Alexey </a:t>
            </a:r>
            <a:r>
              <a:rPr lang="en-US" sz="1800" dirty="0" err="1" smtClean="0"/>
              <a:t>Zaytsev</a:t>
            </a:r>
            <a:r>
              <a:rPr lang="en-US" sz="1800" dirty="0" smtClean="0"/>
              <a:t>,</a:t>
            </a:r>
          </a:p>
          <a:p>
            <a:pPr>
              <a:lnSpc>
                <a:spcPct val="150000"/>
              </a:lnSpc>
              <a:spcAft>
                <a:spcPts val="0"/>
              </a:spcAft>
              <a:buNone/>
            </a:pPr>
            <a:r>
              <a:rPr lang="en-US" sz="1800" dirty="0" err="1"/>
              <a:t>Skoltech</a:t>
            </a:r>
            <a:r>
              <a:rPr lang="en-US" sz="1800" dirty="0"/>
              <a:t>, </a:t>
            </a:r>
            <a:r>
              <a:rPr lang="en-US" sz="1800" dirty="0" smtClean="0"/>
              <a:t>CDISE</a:t>
            </a:r>
          </a:p>
          <a:p>
            <a:pPr>
              <a:lnSpc>
                <a:spcPct val="150000"/>
              </a:lnSpc>
              <a:spcAft>
                <a:spcPts val="0"/>
              </a:spcAft>
              <a:buNone/>
            </a:pPr>
            <a:r>
              <a:rPr lang="en-US" sz="1800" dirty="0" smtClean="0"/>
              <a:t>14 January</a:t>
            </a:r>
            <a:endParaRPr lang="ru-RU" sz="1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E72CDBCD-DC01-4FAC-8FDF-C9CFE58E3371}" type="slidenum">
              <a:rPr lang="sv-SE" smtClean="0">
                <a:solidFill>
                  <a:srgbClr val="000000"/>
                </a:solidFill>
              </a:rPr>
              <a:pPr algn="ctr">
                <a:defRPr/>
              </a:pPr>
              <a:t>1</a:t>
            </a:fld>
            <a:endParaRPr lang="sv-SE" dirty="0">
              <a:solidFill>
                <a:srgbClr val="0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328876"/>
            <a:ext cx="9144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Craft of Data Visualization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Understand </a:t>
            </a:r>
            <a:r>
              <a:rPr lang="en-US" dirty="0"/>
              <a:t>the </a:t>
            </a:r>
            <a:r>
              <a:rPr lang="en-US" dirty="0" smtClean="0"/>
              <a:t>context: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E72CDBCD-DC01-4FAC-8FDF-C9CFE58E3371}" type="slidenum">
              <a:rPr lang="sv-SE" smtClean="0">
                <a:solidFill>
                  <a:srgbClr val="000000"/>
                </a:solidFill>
              </a:rPr>
              <a:pPr algn="ctr">
                <a:defRPr/>
              </a:pPr>
              <a:t>10</a:t>
            </a:fld>
            <a:endParaRPr lang="sv-SE" dirty="0">
              <a:solidFill>
                <a:srgbClr val="00000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3" y="971550"/>
            <a:ext cx="3975174" cy="3086100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b="1" dirty="0"/>
              <a:t>Who: </a:t>
            </a:r>
            <a:r>
              <a:rPr lang="en-US" dirty="0"/>
              <a:t>The budget committee that can approve funding for </a:t>
            </a:r>
            <a:r>
              <a:rPr lang="en-US" dirty="0" smtClean="0"/>
              <a:t>continuation </a:t>
            </a:r>
            <a:r>
              <a:rPr lang="en-US" dirty="0"/>
              <a:t>of the summer learning program.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What: </a:t>
            </a:r>
            <a:r>
              <a:rPr lang="en-US" dirty="0"/>
              <a:t>The summer learning program on science was a </a:t>
            </a:r>
            <a:r>
              <a:rPr lang="en-US" dirty="0" smtClean="0"/>
              <a:t>success; please </a:t>
            </a:r>
            <a:r>
              <a:rPr lang="en-US" dirty="0"/>
              <a:t>approve budget of $X to continue.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How: </a:t>
            </a:r>
            <a:r>
              <a:rPr lang="en-US" dirty="0"/>
              <a:t>Illustrate success with data collected through the </a:t>
            </a:r>
            <a:r>
              <a:rPr lang="en-US" dirty="0" smtClean="0"/>
              <a:t>survey conducted </a:t>
            </a:r>
            <a:r>
              <a:rPr lang="en-US" dirty="0"/>
              <a:t>before and after the pilot program.</a:t>
            </a: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2377" y="971550"/>
            <a:ext cx="4514850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612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2. </a:t>
            </a:r>
            <a:r>
              <a:rPr lang="en-US" dirty="0" smtClean="0"/>
              <a:t>Choose </a:t>
            </a:r>
            <a:r>
              <a:rPr lang="en-US" dirty="0"/>
              <a:t>an appropriate visual display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E72CDBCD-DC01-4FAC-8FDF-C9CFE58E3371}" type="slidenum">
              <a:rPr lang="sv-SE" smtClean="0">
                <a:solidFill>
                  <a:srgbClr val="000000"/>
                </a:solidFill>
              </a:rPr>
              <a:pPr algn="ctr">
                <a:defRPr/>
              </a:pPr>
              <a:t>11</a:t>
            </a:fld>
            <a:endParaRPr lang="sv-SE" dirty="0">
              <a:solidFill>
                <a:srgbClr val="0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50849" y="4393580"/>
            <a:ext cx="4353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Knaflic</a:t>
            </a:r>
            <a:r>
              <a:rPr lang="en-US" sz="1200" dirty="0"/>
              <a:t>, </a:t>
            </a:r>
            <a:r>
              <a:rPr lang="en-US" sz="1200" dirty="0" smtClean="0"/>
              <a:t>C.N.</a:t>
            </a:r>
            <a:r>
              <a:rPr lang="en-US" sz="1200" dirty="0"/>
              <a:t> </a:t>
            </a:r>
            <a:r>
              <a:rPr lang="en-US" sz="1200" i="1" dirty="0"/>
              <a:t>Storytelling with data: A data visualization guide </a:t>
            </a:r>
            <a:r>
              <a:rPr lang="en-US" sz="1200" i="1" dirty="0" smtClean="0"/>
              <a:t/>
            </a:r>
            <a:br>
              <a:rPr lang="en-US" sz="1200" i="1" dirty="0" smtClean="0"/>
            </a:br>
            <a:r>
              <a:rPr lang="en-US" sz="1200" i="1" dirty="0" smtClean="0"/>
              <a:t>for </a:t>
            </a:r>
            <a:r>
              <a:rPr lang="en-US" sz="1200" i="1" dirty="0"/>
              <a:t>business professionals</a:t>
            </a:r>
            <a:r>
              <a:rPr lang="en-US" sz="1200" dirty="0"/>
              <a:t>. John Wiley &amp; Sons, 2015</a:t>
            </a:r>
            <a:r>
              <a:rPr lang="en-US" sz="1200" dirty="0" smtClean="0"/>
              <a:t>. p. 37</a:t>
            </a:r>
            <a:endParaRPr lang="en-US" sz="1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114" y="945159"/>
            <a:ext cx="2330677" cy="331443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9443" y="913588"/>
            <a:ext cx="2312265" cy="3377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859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display types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E72CDBCD-DC01-4FAC-8FDF-C9CFE58E3371}" type="slidenum">
              <a:rPr lang="sv-SE" smtClean="0">
                <a:solidFill>
                  <a:srgbClr val="000000"/>
                </a:solidFill>
              </a:rPr>
              <a:pPr algn="ctr">
                <a:defRPr/>
              </a:pPr>
              <a:t>12</a:t>
            </a:fld>
            <a:endParaRPr lang="sv-SE" dirty="0">
              <a:solidFill>
                <a:srgbClr val="0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4468" y="1159727"/>
            <a:ext cx="3062869" cy="21936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Simple text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Tables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Graphs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r="45455" b="34212"/>
          <a:stretch/>
        </p:blipFill>
        <p:spPr>
          <a:xfrm>
            <a:off x="5107568" y="980328"/>
            <a:ext cx="1363570" cy="233885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0982" y="3408992"/>
            <a:ext cx="1400156" cy="1193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956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types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E72CDBCD-DC01-4FAC-8FDF-C9CFE58E3371}" type="slidenum">
              <a:rPr lang="sv-SE" smtClean="0">
                <a:solidFill>
                  <a:srgbClr val="000000"/>
                </a:solidFill>
              </a:rPr>
              <a:pPr algn="ctr">
                <a:defRPr/>
              </a:pPr>
              <a:t>13</a:t>
            </a:fld>
            <a:endParaRPr lang="sv-SE" dirty="0">
              <a:solidFill>
                <a:srgbClr val="0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4468" y="1159727"/>
            <a:ext cx="24994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Scatter plot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Lines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Parallel coordinates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Bars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4838" y="1000130"/>
            <a:ext cx="2116601" cy="18047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9094" y="1000130"/>
            <a:ext cx="2488928" cy="18551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1169" y="3062056"/>
            <a:ext cx="4582313" cy="167908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237" y="2821130"/>
            <a:ext cx="2741019" cy="1575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989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types to avoid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E72CDBCD-DC01-4FAC-8FDF-C9CFE58E3371}" type="slidenum">
              <a:rPr lang="sv-SE" smtClean="0">
                <a:solidFill>
                  <a:srgbClr val="000000"/>
                </a:solidFill>
              </a:rPr>
              <a:pPr algn="ctr">
                <a:defRPr/>
              </a:pPr>
              <a:t>14</a:t>
            </a:fld>
            <a:endParaRPr lang="sv-SE" dirty="0">
              <a:solidFill>
                <a:srgbClr val="0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4468" y="1159727"/>
            <a:ext cx="30636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Pie charts are </a:t>
            </a:r>
            <a:r>
              <a:rPr lang="en-US" dirty="0" smtClean="0"/>
              <a:t>evil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Never use </a:t>
            </a:r>
            <a:r>
              <a:rPr lang="en-US" dirty="0" smtClean="0"/>
              <a:t>3D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Secondary y‐axis: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generally </a:t>
            </a:r>
            <a:r>
              <a:rPr lang="en-US" dirty="0"/>
              <a:t>not a good idea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1152" y="1159727"/>
            <a:ext cx="2144866" cy="14881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799" y="1204358"/>
            <a:ext cx="2065994" cy="139889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1819" y="2891849"/>
            <a:ext cx="2718980" cy="2137748"/>
          </a:xfrm>
          <a:prstGeom prst="rect">
            <a:avLst/>
          </a:prstGeom>
        </p:spPr>
      </p:pic>
      <p:sp>
        <p:nvSpPr>
          <p:cNvPr id="23" name="Multiply 22"/>
          <p:cNvSpPr/>
          <p:nvPr/>
        </p:nvSpPr>
        <p:spPr bwMode="auto">
          <a:xfrm>
            <a:off x="3925229" y="1274747"/>
            <a:ext cx="1315844" cy="1122590"/>
          </a:xfrm>
          <a:prstGeom prst="mathMultiply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24" name="Multiply 23"/>
          <p:cNvSpPr/>
          <p:nvPr/>
        </p:nvSpPr>
        <p:spPr bwMode="auto">
          <a:xfrm>
            <a:off x="6775874" y="1254362"/>
            <a:ext cx="1315844" cy="1122590"/>
          </a:xfrm>
          <a:prstGeom prst="mathMultiply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25" name="Multiply 24"/>
          <p:cNvSpPr/>
          <p:nvPr/>
        </p:nvSpPr>
        <p:spPr bwMode="auto">
          <a:xfrm>
            <a:off x="4383387" y="3179680"/>
            <a:ext cx="1315844" cy="1122590"/>
          </a:xfrm>
          <a:prstGeom prst="mathMultiply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1103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Eliminate clutter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E72CDBCD-DC01-4FAC-8FDF-C9CFE58E3371}" type="slidenum">
              <a:rPr lang="sv-SE" smtClean="0">
                <a:solidFill>
                  <a:srgbClr val="000000"/>
                </a:solidFill>
              </a:rPr>
              <a:pPr algn="ctr">
                <a:defRPr/>
              </a:pPr>
              <a:t>15</a:t>
            </a:fld>
            <a:endParaRPr lang="sv-SE" dirty="0">
              <a:solidFill>
                <a:srgbClr val="00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430" y="972876"/>
            <a:ext cx="5740090" cy="3485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368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Remove chart border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E72CDBCD-DC01-4FAC-8FDF-C9CFE58E3371}" type="slidenum">
              <a:rPr lang="sv-SE" smtClean="0">
                <a:solidFill>
                  <a:srgbClr val="000000"/>
                </a:solidFill>
              </a:rPr>
              <a:pPr algn="ctr">
                <a:defRPr/>
              </a:pPr>
              <a:t>16</a:t>
            </a:fld>
            <a:endParaRPr lang="sv-SE" dirty="0">
              <a:solidFill>
                <a:srgbClr val="00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430" y="1001751"/>
            <a:ext cx="6109010" cy="3436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703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Remove </a:t>
            </a:r>
            <a:r>
              <a:rPr lang="en-US" dirty="0" smtClean="0"/>
              <a:t>gridlines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E72CDBCD-DC01-4FAC-8FDF-C9CFE58E3371}" type="slidenum">
              <a:rPr lang="sv-SE" smtClean="0">
                <a:solidFill>
                  <a:srgbClr val="000000"/>
                </a:solidFill>
              </a:rPr>
              <a:pPr algn="ctr">
                <a:defRPr/>
              </a:pPr>
              <a:t>17</a:t>
            </a:fld>
            <a:endParaRPr lang="sv-SE" dirty="0">
              <a:solidFill>
                <a:srgbClr val="00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430" y="1070518"/>
            <a:ext cx="6023434" cy="3096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395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Remove </a:t>
            </a:r>
            <a:r>
              <a:rPr lang="en-US" dirty="0" smtClean="0"/>
              <a:t>data markers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E72CDBCD-DC01-4FAC-8FDF-C9CFE58E3371}" type="slidenum">
              <a:rPr lang="sv-SE" smtClean="0">
                <a:solidFill>
                  <a:srgbClr val="000000"/>
                </a:solidFill>
              </a:rPr>
              <a:pPr algn="ctr">
                <a:defRPr/>
              </a:pPr>
              <a:t>18</a:t>
            </a:fld>
            <a:endParaRPr lang="sv-SE" dirty="0">
              <a:solidFill>
                <a:srgbClr val="00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430" y="1085385"/>
            <a:ext cx="6366547" cy="340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156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Clean up axis labels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E72CDBCD-DC01-4FAC-8FDF-C9CFE58E3371}" type="slidenum">
              <a:rPr lang="sv-SE" smtClean="0">
                <a:solidFill>
                  <a:srgbClr val="000000"/>
                </a:solidFill>
              </a:rPr>
              <a:pPr algn="ctr">
                <a:defRPr/>
              </a:pPr>
              <a:t>19</a:t>
            </a:fld>
            <a:endParaRPr lang="sv-SE" dirty="0">
              <a:solidFill>
                <a:srgbClr val="00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259" y="1115163"/>
            <a:ext cx="5954752" cy="2883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950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Yes, </a:t>
            </a:r>
            <a:r>
              <a:rPr lang="en-US" b="0" dirty="0" smtClean="0"/>
              <a:t>there really </a:t>
            </a:r>
            <a:r>
              <a:rPr lang="en-US" b="0" dirty="0"/>
              <a:t>i</a:t>
            </a:r>
            <a:r>
              <a:rPr lang="en-US" b="0" dirty="0" smtClean="0"/>
              <a:t>s </a:t>
            </a:r>
            <a:r>
              <a:rPr lang="en-US" b="0" dirty="0"/>
              <a:t>a</a:t>
            </a:r>
            <a:r>
              <a:rPr lang="en-US" b="0" dirty="0" smtClean="0"/>
              <a:t> </a:t>
            </a:r>
            <a:r>
              <a:rPr lang="en-US" b="0" dirty="0"/>
              <a:t>l</a:t>
            </a:r>
            <a:r>
              <a:rPr lang="en-US" b="0" dirty="0" smtClean="0"/>
              <a:t>ot </a:t>
            </a:r>
            <a:r>
              <a:rPr lang="en-US" b="0" dirty="0"/>
              <a:t>of </a:t>
            </a:r>
            <a:r>
              <a:rPr lang="en-US" b="0" dirty="0" smtClean="0"/>
              <a:t>space </a:t>
            </a:r>
            <a:r>
              <a:rPr lang="en-US" b="0" dirty="0"/>
              <a:t>j</a:t>
            </a:r>
            <a:r>
              <a:rPr lang="en-US" b="0" dirty="0" smtClean="0"/>
              <a:t>unk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E72CDBCD-DC01-4FAC-8FDF-C9CFE58E3371}" type="slidenum">
              <a:rPr lang="sv-SE" smtClean="0">
                <a:solidFill>
                  <a:srgbClr val="000000"/>
                </a:solidFill>
              </a:rPr>
              <a:pPr algn="ctr">
                <a:defRPr/>
              </a:pPr>
              <a:t>2</a:t>
            </a:fld>
            <a:endParaRPr lang="sv-SE" dirty="0">
              <a:solidFill>
                <a:srgbClr val="0000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430" y="1019885"/>
            <a:ext cx="5914392" cy="356093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605667" y="4594254"/>
            <a:ext cx="517788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hlinkClick r:id="rId3"/>
              </a:rPr>
              <a:t>https://visme.co/blog/best-data-visualizations/#</a:t>
            </a:r>
            <a:r>
              <a:rPr lang="en-US" sz="1000" dirty="0" smtClean="0">
                <a:hlinkClick r:id="rId3"/>
              </a:rPr>
              <a:t>GhMQDUYUzb1AvoyD.99</a:t>
            </a:r>
            <a:endParaRPr lang="en-US" sz="1000" dirty="0" smtClean="0"/>
          </a:p>
          <a:p>
            <a:r>
              <a:rPr lang="en-US" sz="1000" dirty="0"/>
              <a:t>https://www.axios.com/yes-there-really-is-a-lot-of-space-junk-930b166d-68c4-4803-9bd6-9e23514eb942.html</a:t>
            </a:r>
          </a:p>
        </p:txBody>
      </p:sp>
    </p:spTree>
    <p:extLst>
      <p:ext uri="{BB962C8B-B14F-4D97-AF65-F5344CB8AC3E}">
        <p14:creationId xmlns:p14="http://schemas.microsoft.com/office/powerpoint/2010/main" val="3397352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Label data directly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E72CDBCD-DC01-4FAC-8FDF-C9CFE58E3371}" type="slidenum">
              <a:rPr lang="sv-SE" smtClean="0">
                <a:solidFill>
                  <a:srgbClr val="000000"/>
                </a:solidFill>
              </a:rPr>
              <a:pPr algn="ctr">
                <a:defRPr/>
              </a:pPr>
              <a:t>20</a:t>
            </a:fld>
            <a:endParaRPr lang="sv-SE" dirty="0">
              <a:solidFill>
                <a:srgbClr val="00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866775"/>
            <a:ext cx="8077200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426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Leverage consistent color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E72CDBCD-DC01-4FAC-8FDF-C9CFE58E3371}" type="slidenum">
              <a:rPr lang="sv-SE" smtClean="0">
                <a:solidFill>
                  <a:srgbClr val="000000"/>
                </a:solidFill>
              </a:rPr>
              <a:pPr algn="ctr">
                <a:defRPr/>
              </a:pPr>
              <a:t>21</a:t>
            </a:fld>
            <a:endParaRPr lang="sv-SE" dirty="0">
              <a:solidFill>
                <a:srgbClr val="00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430" y="1037528"/>
            <a:ext cx="7953375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354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Before and after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E72CDBCD-DC01-4FAC-8FDF-C9CFE58E3371}" type="slidenum">
              <a:rPr lang="sv-SE" smtClean="0">
                <a:solidFill>
                  <a:srgbClr val="000000"/>
                </a:solidFill>
              </a:rPr>
              <a:pPr algn="ctr">
                <a:defRPr/>
              </a:pPr>
              <a:t>22</a:t>
            </a:fld>
            <a:endParaRPr lang="sv-SE" dirty="0">
              <a:solidFill>
                <a:srgbClr val="00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2" y="966438"/>
            <a:ext cx="8609888" cy="2725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440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E72CDBCD-DC01-4FAC-8FDF-C9CFE58E3371}" type="slidenum">
              <a:rPr lang="sv-SE" smtClean="0">
                <a:solidFill>
                  <a:srgbClr val="000000"/>
                </a:solidFill>
              </a:rPr>
              <a:pPr algn="ctr">
                <a:defRPr/>
              </a:pPr>
              <a:t>23</a:t>
            </a:fld>
            <a:endParaRPr lang="sv-SE" dirty="0">
              <a:solidFill>
                <a:srgbClr val="00000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en-US" sz="2800" dirty="0" smtClean="0"/>
              <a:t>4. Focus </a:t>
            </a:r>
            <a:r>
              <a:rPr lang="en-US" sz="2800" dirty="0"/>
              <a:t>attention where you want </a:t>
            </a:r>
            <a:r>
              <a:rPr lang="en-US" sz="2800" dirty="0" smtClean="0"/>
              <a:t>it</a:t>
            </a:r>
          </a:p>
        </p:txBody>
      </p:sp>
    </p:spTree>
    <p:extLst>
      <p:ext uri="{BB962C8B-B14F-4D97-AF65-F5344CB8AC3E}">
        <p14:creationId xmlns:p14="http://schemas.microsoft.com/office/powerpoint/2010/main" val="2812315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 the 3s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E72CDBCD-DC01-4FAC-8FDF-C9CFE58E3371}" type="slidenum">
              <a:rPr lang="sv-SE" smtClean="0">
                <a:solidFill>
                  <a:srgbClr val="000000"/>
                </a:solidFill>
              </a:rPr>
              <a:pPr algn="ctr">
                <a:defRPr/>
              </a:pPr>
              <a:t>24</a:t>
            </a:fld>
            <a:endParaRPr lang="sv-SE" dirty="0">
              <a:solidFill>
                <a:srgbClr val="00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430" y="947969"/>
            <a:ext cx="5305425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032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 </a:t>
            </a:r>
            <a:r>
              <a:rPr lang="en-US" dirty="0"/>
              <a:t>the 3s with </a:t>
            </a:r>
            <a:r>
              <a:rPr lang="en-US" dirty="0" err="1"/>
              <a:t>preattentive</a:t>
            </a:r>
            <a:r>
              <a:rPr lang="en-US" dirty="0"/>
              <a:t> attributes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E72CDBCD-DC01-4FAC-8FDF-C9CFE58E3371}" type="slidenum">
              <a:rPr lang="sv-SE" smtClean="0">
                <a:solidFill>
                  <a:srgbClr val="000000"/>
                </a:solidFill>
              </a:rPr>
              <a:pPr algn="ctr">
                <a:defRPr/>
              </a:pPr>
              <a:t>25</a:t>
            </a:fld>
            <a:endParaRPr lang="sv-SE" dirty="0">
              <a:solidFill>
                <a:srgbClr val="00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430" y="890587"/>
            <a:ext cx="5219700" cy="336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802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</a:t>
            </a:r>
            <a:r>
              <a:rPr lang="en-US" dirty="0" err="1" smtClean="0"/>
              <a:t>preattentive</a:t>
            </a:r>
            <a:r>
              <a:rPr lang="en-US" dirty="0" smtClean="0"/>
              <a:t> </a:t>
            </a:r>
            <a:r>
              <a:rPr lang="en-US" dirty="0"/>
              <a:t>attributes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E72CDBCD-DC01-4FAC-8FDF-C9CFE58E3371}" type="slidenum">
              <a:rPr lang="sv-SE" smtClean="0">
                <a:solidFill>
                  <a:srgbClr val="000000"/>
                </a:solidFill>
              </a:rPr>
              <a:pPr algn="ctr">
                <a:defRPr/>
              </a:pPr>
              <a:t>26</a:t>
            </a:fld>
            <a:endParaRPr lang="sv-SE" dirty="0">
              <a:solidFill>
                <a:srgbClr val="00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2" y="1011042"/>
            <a:ext cx="5656763" cy="3745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911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</a:t>
            </a:r>
            <a:r>
              <a:rPr lang="en-US" dirty="0" err="1" smtClean="0"/>
              <a:t>preattentive</a:t>
            </a:r>
            <a:r>
              <a:rPr lang="en-US" dirty="0" smtClean="0"/>
              <a:t> attributes in text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E72CDBCD-DC01-4FAC-8FDF-C9CFE58E3371}" type="slidenum">
              <a:rPr lang="sv-SE" smtClean="0">
                <a:solidFill>
                  <a:srgbClr val="000000"/>
                </a:solidFill>
              </a:rPr>
              <a:pPr algn="ctr">
                <a:defRPr/>
              </a:pPr>
              <a:t>27</a:t>
            </a:fld>
            <a:endParaRPr lang="sv-SE" dirty="0">
              <a:solidFill>
                <a:srgbClr val="00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430" y="1514475"/>
            <a:ext cx="4267200" cy="21145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8864" y="1514475"/>
            <a:ext cx="4000665" cy="2188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663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</a:t>
            </a:r>
            <a:r>
              <a:rPr lang="en-US" dirty="0" err="1" smtClean="0"/>
              <a:t>preattentive</a:t>
            </a:r>
            <a:r>
              <a:rPr lang="en-US" dirty="0" smtClean="0"/>
              <a:t> attributes in graphs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E72CDBCD-DC01-4FAC-8FDF-C9CFE58E3371}" type="slidenum">
              <a:rPr lang="sv-SE" smtClean="0">
                <a:solidFill>
                  <a:srgbClr val="000000"/>
                </a:solidFill>
              </a:rPr>
              <a:pPr algn="ctr">
                <a:defRPr/>
              </a:pPr>
              <a:t>28</a:t>
            </a:fld>
            <a:endParaRPr lang="sv-SE" dirty="0">
              <a:solidFill>
                <a:srgbClr val="00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127" y="1254102"/>
            <a:ext cx="4541451" cy="2551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242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</a:t>
            </a:r>
            <a:r>
              <a:rPr lang="en-US" dirty="0" err="1" smtClean="0"/>
              <a:t>preattentive</a:t>
            </a:r>
            <a:r>
              <a:rPr lang="en-US" dirty="0" smtClean="0"/>
              <a:t> attributes in graphs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E72CDBCD-DC01-4FAC-8FDF-C9CFE58E3371}" type="slidenum">
              <a:rPr lang="sv-SE" smtClean="0">
                <a:solidFill>
                  <a:srgbClr val="000000"/>
                </a:solidFill>
              </a:rPr>
              <a:pPr algn="ctr">
                <a:defRPr/>
              </a:pPr>
              <a:t>29</a:t>
            </a:fld>
            <a:endParaRPr lang="sv-SE" dirty="0">
              <a:solidFill>
                <a:srgbClr val="0000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430" y="1165976"/>
            <a:ext cx="6273851" cy="3190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653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</a:t>
            </a:r>
            <a:r>
              <a:rPr lang="en-US" b="0" dirty="0" smtClean="0"/>
              <a:t> and how well does our domain adaptation work?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E72CDBCD-DC01-4FAC-8FDF-C9CFE58E3371}" type="slidenum">
              <a:rPr lang="sv-SE" smtClean="0">
                <a:solidFill>
                  <a:srgbClr val="000000"/>
                </a:solidFill>
              </a:rPr>
              <a:pPr algn="ctr">
                <a:defRPr/>
              </a:pPr>
              <a:t>3</a:t>
            </a:fld>
            <a:endParaRPr lang="sv-SE" dirty="0">
              <a:solidFill>
                <a:srgbClr val="00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430" y="1089988"/>
            <a:ext cx="6436317" cy="261965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776762" y="4333270"/>
            <a:ext cx="668329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err="1"/>
              <a:t>Ganin</a:t>
            </a:r>
            <a:r>
              <a:rPr lang="en-US" sz="1000" dirty="0"/>
              <a:t>, </a:t>
            </a:r>
            <a:r>
              <a:rPr lang="en-US" sz="1000" dirty="0" err="1"/>
              <a:t>Yaroslav</a:t>
            </a:r>
            <a:r>
              <a:rPr lang="en-US" sz="1000" dirty="0"/>
              <a:t>, and Victor </a:t>
            </a:r>
            <a:r>
              <a:rPr lang="en-US" sz="1000" dirty="0" err="1"/>
              <a:t>Lempitsky</a:t>
            </a:r>
            <a:r>
              <a:rPr lang="en-US" sz="1000" dirty="0"/>
              <a:t>. "Unsupervised domain adaptation by backpropagation." </a:t>
            </a:r>
            <a:r>
              <a:rPr lang="en-US" sz="1000" i="1" dirty="0" err="1"/>
              <a:t>arXiv</a:t>
            </a:r>
            <a:r>
              <a:rPr lang="en-US" sz="1000" i="1" dirty="0"/>
              <a:t> preprint arXiv:1409.7495</a:t>
            </a:r>
            <a:r>
              <a:rPr lang="en-US" sz="1000" dirty="0"/>
              <a:t> (2014</a:t>
            </a:r>
            <a:r>
              <a:rPr lang="en-US" sz="1000" dirty="0" smtClean="0"/>
              <a:t>).</a:t>
            </a:r>
          </a:p>
          <a:p>
            <a:r>
              <a:rPr lang="en-US" sz="1000" dirty="0"/>
              <a:t>MSCVS2011: </a:t>
            </a:r>
            <a:r>
              <a:rPr lang="en-US" sz="1000" dirty="0" smtClean="0"/>
              <a:t>V. </a:t>
            </a:r>
            <a:r>
              <a:rPr lang="en-US" sz="1000" dirty="0" err="1" smtClean="0"/>
              <a:t>Lempitsky</a:t>
            </a:r>
            <a:r>
              <a:rPr lang="en-US" sz="1000" dirty="0" smtClean="0"/>
              <a:t>, </a:t>
            </a:r>
            <a:r>
              <a:rPr lang="en-US" sz="1000" dirty="0" err="1" smtClean="0"/>
              <a:t>Skoltech</a:t>
            </a:r>
            <a:r>
              <a:rPr lang="en-US" sz="1000" dirty="0" smtClean="0"/>
              <a:t> </a:t>
            </a:r>
            <a:r>
              <a:rPr lang="en-US" sz="1000" dirty="0"/>
              <a:t>- Writing a computer vision paper </a:t>
            </a:r>
            <a:r>
              <a:rPr lang="en-US" sz="1000" dirty="0">
                <a:hlinkClick r:id="rId3"/>
              </a:rPr>
              <a:t>https://youtu.be/-</a:t>
            </a:r>
            <a:r>
              <a:rPr lang="en-US" sz="1000" dirty="0" smtClean="0">
                <a:hlinkClick r:id="rId3"/>
              </a:rPr>
              <a:t>Oq8AHIC92A</a:t>
            </a:r>
            <a:endParaRPr lang="en-US" sz="1000" dirty="0" smtClean="0"/>
          </a:p>
          <a:p>
            <a:r>
              <a:rPr lang="en-US" sz="1000" dirty="0"/>
              <a:t>How to Write a Great Research </a:t>
            </a:r>
            <a:r>
              <a:rPr lang="en-US" sz="1000" dirty="0" smtClean="0"/>
              <a:t>Paper, S.P. Jones, Microsoft Research. https</a:t>
            </a:r>
            <a:r>
              <a:rPr lang="en-US" sz="1000" dirty="0"/>
              <a:t>://youtu.be/WP-FkUaOcOM</a:t>
            </a:r>
          </a:p>
        </p:txBody>
      </p:sp>
    </p:spTree>
    <p:extLst>
      <p:ext uri="{BB962C8B-B14F-4D97-AF65-F5344CB8AC3E}">
        <p14:creationId xmlns:p14="http://schemas.microsoft.com/office/powerpoint/2010/main" val="2220755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</a:t>
            </a:r>
            <a:r>
              <a:rPr lang="en-US" dirty="0" err="1" smtClean="0"/>
              <a:t>preattentive</a:t>
            </a:r>
            <a:r>
              <a:rPr lang="en-US" dirty="0" smtClean="0"/>
              <a:t> attributes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E72CDBCD-DC01-4FAC-8FDF-C9CFE58E3371}" type="slidenum">
              <a:rPr lang="sv-SE" smtClean="0">
                <a:solidFill>
                  <a:srgbClr val="000000"/>
                </a:solidFill>
              </a:rPr>
              <a:pPr algn="ctr">
                <a:defRPr/>
              </a:pPr>
              <a:t>30</a:t>
            </a:fld>
            <a:endParaRPr lang="sv-SE" dirty="0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9430" y="1055649"/>
            <a:ext cx="315342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Size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Color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Position on page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3126" y="3241289"/>
            <a:ext cx="1760786" cy="134186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4718" y="1055649"/>
            <a:ext cx="4059377" cy="196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277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</a:t>
            </a:r>
            <a:r>
              <a:rPr lang="en-US" dirty="0" smtClean="0"/>
              <a:t>. Think like a designer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E72CDBCD-DC01-4FAC-8FDF-C9CFE58E3371}" type="slidenum">
              <a:rPr lang="sv-SE" smtClean="0">
                <a:solidFill>
                  <a:srgbClr val="000000"/>
                </a:solidFill>
              </a:rPr>
              <a:pPr algn="ctr">
                <a:defRPr/>
              </a:pPr>
              <a:t>31</a:t>
            </a:fld>
            <a:endParaRPr lang="sv-SE" dirty="0">
              <a:solidFill>
                <a:srgbClr val="00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5844" y="1087989"/>
            <a:ext cx="6497444" cy="315832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15844" y="4406681"/>
            <a:ext cx="3967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Before                                        After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 bwMode="auto">
          <a:xfrm>
            <a:off x="4467921" y="936702"/>
            <a:ext cx="3442010" cy="3839311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3021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</a:t>
            </a:r>
            <a:r>
              <a:rPr lang="en-US" dirty="0" smtClean="0"/>
              <a:t>. Think like a designer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E72CDBCD-DC01-4FAC-8FDF-C9CFE58E3371}" type="slidenum">
              <a:rPr lang="sv-SE" smtClean="0">
                <a:solidFill>
                  <a:srgbClr val="000000"/>
                </a:solidFill>
              </a:rPr>
              <a:pPr algn="ctr">
                <a:defRPr/>
              </a:pPr>
              <a:t>32</a:t>
            </a:fld>
            <a:endParaRPr lang="sv-SE" dirty="0">
              <a:solidFill>
                <a:srgbClr val="00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5844" y="1087989"/>
            <a:ext cx="6497444" cy="315832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15844" y="4406681"/>
            <a:ext cx="3967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Before                                        After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940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</a:t>
            </a:r>
            <a:r>
              <a:rPr lang="en-US" dirty="0" smtClean="0"/>
              <a:t>. Think like a designer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E72CDBCD-DC01-4FAC-8FDF-C9CFE58E3371}" type="slidenum">
              <a:rPr lang="sv-SE" smtClean="0">
                <a:solidFill>
                  <a:srgbClr val="000000"/>
                </a:solidFill>
              </a:rPr>
              <a:pPr algn="ctr">
                <a:defRPr/>
              </a:pPr>
              <a:t>33</a:t>
            </a:fld>
            <a:endParaRPr lang="sv-SE" dirty="0">
              <a:solidFill>
                <a:srgbClr val="0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46408" y="1812719"/>
            <a:ext cx="662754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Form follows function. This adage of product design has clear </a:t>
            </a:r>
            <a:r>
              <a:rPr lang="en-US" sz="2800" dirty="0" smtClean="0"/>
              <a:t>application </a:t>
            </a:r>
            <a:r>
              <a:rPr lang="en-US" sz="2800" dirty="0"/>
              <a:t>to communicating with data.</a:t>
            </a:r>
          </a:p>
        </p:txBody>
      </p:sp>
    </p:spTree>
    <p:extLst>
      <p:ext uri="{BB962C8B-B14F-4D97-AF65-F5344CB8AC3E}">
        <p14:creationId xmlns:p14="http://schemas.microsoft.com/office/powerpoint/2010/main" val="3791330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A-principles of design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E72CDBCD-DC01-4FAC-8FDF-C9CFE58E3371}" type="slidenum">
              <a:rPr lang="sv-SE" smtClean="0">
                <a:solidFill>
                  <a:srgbClr val="000000"/>
                </a:solidFill>
              </a:rPr>
              <a:pPr algn="ctr">
                <a:defRPr/>
              </a:pPr>
              <a:t>34</a:t>
            </a:fld>
            <a:endParaRPr lang="sv-SE" dirty="0">
              <a:solidFill>
                <a:srgbClr val="0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46408" y="1812719"/>
            <a:ext cx="662754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</a:t>
            </a:r>
            <a:r>
              <a:rPr lang="en-US" sz="2800" dirty="0" smtClean="0"/>
              <a:t>ffordances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</a:t>
            </a:r>
            <a:r>
              <a:rPr lang="en-US" sz="2800" dirty="0" smtClean="0"/>
              <a:t>ccessibility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</a:t>
            </a:r>
            <a:r>
              <a:rPr lang="en-US" sz="2800" dirty="0" smtClean="0"/>
              <a:t>esthetic</a:t>
            </a:r>
            <a:endParaRPr 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3987" y="1011043"/>
            <a:ext cx="2037180" cy="2259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322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</a:t>
            </a:r>
            <a:r>
              <a:rPr lang="en-US" dirty="0" smtClean="0"/>
              <a:t>. Think like a designer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E72CDBCD-DC01-4FAC-8FDF-C9CFE58E3371}" type="slidenum">
              <a:rPr lang="sv-SE" smtClean="0">
                <a:solidFill>
                  <a:srgbClr val="000000"/>
                </a:solidFill>
              </a:rPr>
              <a:pPr algn="ctr">
                <a:defRPr/>
              </a:pPr>
              <a:t>35</a:t>
            </a:fld>
            <a:endParaRPr lang="sv-SE" dirty="0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15844" y="4406681"/>
            <a:ext cx="4673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Before                                        </a:t>
            </a:r>
            <a:r>
              <a:rPr lang="ru-RU" dirty="0" smtClean="0"/>
              <a:t>            </a:t>
            </a:r>
            <a:r>
              <a:rPr lang="en-US" dirty="0" smtClean="0"/>
              <a:t>After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429" y="1607287"/>
            <a:ext cx="4045562" cy="227333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8380" y="1269011"/>
            <a:ext cx="4061978" cy="286542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auto">
          <a:xfrm>
            <a:off x="4617991" y="929268"/>
            <a:ext cx="4228643" cy="3846745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3279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</a:t>
            </a:r>
            <a:r>
              <a:rPr lang="en-US" dirty="0" smtClean="0"/>
              <a:t>. Think like a designer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E72CDBCD-DC01-4FAC-8FDF-C9CFE58E3371}" type="slidenum">
              <a:rPr lang="sv-SE" smtClean="0">
                <a:solidFill>
                  <a:srgbClr val="000000"/>
                </a:solidFill>
              </a:rPr>
              <a:pPr algn="ctr">
                <a:defRPr/>
              </a:pPr>
              <a:t>36</a:t>
            </a:fld>
            <a:endParaRPr lang="sv-SE" dirty="0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15844" y="4406681"/>
            <a:ext cx="4673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Before                                        </a:t>
            </a:r>
            <a:r>
              <a:rPr lang="ru-RU" dirty="0" smtClean="0"/>
              <a:t>            </a:t>
            </a:r>
            <a:r>
              <a:rPr lang="en-US" dirty="0" smtClean="0"/>
              <a:t>After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429" y="1607287"/>
            <a:ext cx="4045562" cy="227333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8380" y="1269011"/>
            <a:ext cx="4061978" cy="2865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468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</a:t>
            </a:r>
            <a:r>
              <a:rPr lang="en-US" dirty="0" smtClean="0"/>
              <a:t>. Tell a story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E72CDBCD-DC01-4FAC-8FDF-C9CFE58E3371}" type="slidenum">
              <a:rPr lang="sv-SE" smtClean="0">
                <a:solidFill>
                  <a:srgbClr val="000000"/>
                </a:solidFill>
              </a:rPr>
              <a:pPr algn="ctr">
                <a:defRPr/>
              </a:pPr>
              <a:t>37</a:t>
            </a:fld>
            <a:endParaRPr lang="sv-SE" dirty="0">
              <a:solidFill>
                <a:srgbClr val="0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61277" y="1091300"/>
            <a:ext cx="606998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1. The setting: When and where does the story take place?</a:t>
            </a:r>
          </a:p>
          <a:p>
            <a:r>
              <a:rPr lang="en-US" dirty="0"/>
              <a:t>2. The main character: Who is driving the action? (This should </a:t>
            </a:r>
            <a:r>
              <a:rPr lang="en-US" dirty="0" smtClean="0"/>
              <a:t>be framed </a:t>
            </a:r>
            <a:r>
              <a:rPr lang="en-US" dirty="0"/>
              <a:t>in terms of your audience!)</a:t>
            </a:r>
          </a:p>
          <a:p>
            <a:r>
              <a:rPr lang="en-US" dirty="0"/>
              <a:t>3. The imbalance: Why is it necessary, what has changed?</a:t>
            </a:r>
          </a:p>
          <a:p>
            <a:r>
              <a:rPr lang="en-US" dirty="0"/>
              <a:t>4. The balance: What do you want to see happen?</a:t>
            </a:r>
          </a:p>
          <a:p>
            <a:r>
              <a:rPr lang="en-US" dirty="0"/>
              <a:t>5. The solution: How will you bring about the changes?</a:t>
            </a:r>
          </a:p>
        </p:txBody>
      </p:sp>
      <p:sp>
        <p:nvSpPr>
          <p:cNvPr id="8" name="Rectangle 7"/>
          <p:cNvSpPr/>
          <p:nvPr/>
        </p:nvSpPr>
        <p:spPr>
          <a:xfrm>
            <a:off x="579745" y="4349698"/>
            <a:ext cx="37712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Beyond </a:t>
            </a:r>
            <a:r>
              <a:rPr lang="en-US" dirty="0"/>
              <a:t>Bullet Points, Cliff Atkinson</a:t>
            </a:r>
          </a:p>
        </p:txBody>
      </p:sp>
    </p:spTree>
    <p:extLst>
      <p:ext uri="{BB962C8B-B14F-4D97-AF65-F5344CB8AC3E}">
        <p14:creationId xmlns:p14="http://schemas.microsoft.com/office/powerpoint/2010/main" val="4060076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arcs structure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E72CDBCD-DC01-4FAC-8FDF-C9CFE58E3371}" type="slidenum">
              <a:rPr lang="sv-SE" smtClean="0">
                <a:solidFill>
                  <a:srgbClr val="000000"/>
                </a:solidFill>
              </a:rPr>
              <a:pPr algn="ctr">
                <a:defRPr/>
              </a:pPr>
              <a:t>38</a:t>
            </a:fld>
            <a:endParaRPr lang="sv-SE" dirty="0">
              <a:solidFill>
                <a:srgbClr val="0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61277" y="1091300"/>
            <a:ext cx="6069981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The beginning: </a:t>
            </a:r>
            <a:br>
              <a:rPr lang="en-US" sz="2400" b="1" dirty="0" smtClean="0"/>
            </a:br>
            <a:r>
              <a:rPr lang="en-US" sz="2400" dirty="0" smtClean="0"/>
              <a:t>problem introduced</a:t>
            </a:r>
          </a:p>
          <a:p>
            <a:endParaRPr lang="en-US" sz="2400" dirty="0" smtClean="0"/>
          </a:p>
          <a:p>
            <a:r>
              <a:rPr lang="en-US" sz="2400" b="1" dirty="0"/>
              <a:t>The </a:t>
            </a:r>
            <a:r>
              <a:rPr lang="en-US" sz="2400" b="1" dirty="0" smtClean="0"/>
              <a:t>middle: </a:t>
            </a:r>
            <a:br>
              <a:rPr lang="en-US" sz="2400" b="1" dirty="0" smtClean="0"/>
            </a:br>
            <a:r>
              <a:rPr lang="en-US" sz="2400" dirty="0" smtClean="0"/>
              <a:t>how to solve the problem</a:t>
            </a:r>
          </a:p>
          <a:p>
            <a:endParaRPr lang="en-US" sz="2400" dirty="0" smtClean="0"/>
          </a:p>
          <a:p>
            <a:r>
              <a:rPr lang="en-US" sz="2400" b="1" dirty="0" smtClean="0"/>
              <a:t>The end: </a:t>
            </a:r>
            <a:br>
              <a:rPr lang="en-US" sz="2400" b="1" dirty="0" smtClean="0"/>
            </a:br>
            <a:r>
              <a:rPr lang="en-US" sz="2400" dirty="0" smtClean="0"/>
              <a:t>call to action</a:t>
            </a:r>
          </a:p>
          <a:p>
            <a:r>
              <a:rPr lang="en-US" sz="2000" i="1" dirty="0"/>
              <a:t> tie it back to the beginning</a:t>
            </a:r>
          </a:p>
        </p:txBody>
      </p:sp>
    </p:spTree>
    <p:extLst>
      <p:ext uri="{BB962C8B-B14F-4D97-AF65-F5344CB8AC3E}">
        <p14:creationId xmlns:p14="http://schemas.microsoft.com/office/powerpoint/2010/main" val="4234467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quick intro on storytelling with data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E72CDBCD-DC01-4FAC-8FDF-C9CFE58E3371}" type="slidenum">
              <a:rPr lang="sv-SE" smtClean="0">
                <a:solidFill>
                  <a:srgbClr val="000000"/>
                </a:solidFill>
              </a:rPr>
              <a:pPr algn="ctr">
                <a:defRPr/>
              </a:pPr>
              <a:t>39</a:t>
            </a:fld>
            <a:endParaRPr lang="sv-SE" dirty="0">
              <a:solidFill>
                <a:srgbClr val="00000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Understand the </a:t>
            </a:r>
            <a:r>
              <a:rPr lang="en-US" sz="2000" dirty="0" smtClean="0"/>
              <a:t>context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Choose an appropriate visual </a:t>
            </a:r>
            <a:r>
              <a:rPr lang="en-US" sz="2000" dirty="0" smtClean="0"/>
              <a:t>display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Eliminate </a:t>
            </a:r>
            <a:r>
              <a:rPr lang="en-US" sz="2000" dirty="0" smtClean="0"/>
              <a:t>clutter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Focus attention where you want </a:t>
            </a:r>
            <a:r>
              <a:rPr lang="en-US" sz="2000" dirty="0" smtClean="0"/>
              <a:t>it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Think like a </a:t>
            </a:r>
            <a:r>
              <a:rPr lang="en-US" sz="2000" dirty="0" smtClean="0"/>
              <a:t>designer	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Tell a story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2307" y="1157400"/>
            <a:ext cx="2102995" cy="3128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05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How and </a:t>
            </a:r>
            <a:r>
              <a:rPr lang="en-US" dirty="0" smtClean="0"/>
              <a:t>how well </a:t>
            </a:r>
            <a:r>
              <a:rPr lang="en-US" b="0" dirty="0" smtClean="0"/>
              <a:t>does our domain adaptation work?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E72CDBCD-DC01-4FAC-8FDF-C9CFE58E3371}" type="slidenum">
              <a:rPr lang="sv-SE" smtClean="0">
                <a:solidFill>
                  <a:srgbClr val="000000"/>
                </a:solidFill>
              </a:rPr>
              <a:pPr algn="ctr">
                <a:defRPr/>
              </a:pPr>
              <a:t>4</a:t>
            </a:fld>
            <a:endParaRPr lang="sv-SE" dirty="0">
              <a:solidFill>
                <a:srgbClr val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31435" y="4435614"/>
            <a:ext cx="668329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err="1"/>
              <a:t>Ganin</a:t>
            </a:r>
            <a:r>
              <a:rPr lang="en-US" sz="1000" dirty="0"/>
              <a:t>, </a:t>
            </a:r>
            <a:r>
              <a:rPr lang="en-US" sz="1000" dirty="0" err="1"/>
              <a:t>Yaroslav</a:t>
            </a:r>
            <a:r>
              <a:rPr lang="en-US" sz="1000" dirty="0"/>
              <a:t>, and Victor </a:t>
            </a:r>
            <a:r>
              <a:rPr lang="en-US" sz="1000" dirty="0" err="1"/>
              <a:t>Lempitsky</a:t>
            </a:r>
            <a:r>
              <a:rPr lang="en-US" sz="1000" dirty="0"/>
              <a:t>. "Unsupervised domain adaptation by backpropagation." </a:t>
            </a:r>
            <a:r>
              <a:rPr lang="en-US" sz="1000" i="1" dirty="0" err="1"/>
              <a:t>arXiv</a:t>
            </a:r>
            <a:r>
              <a:rPr lang="en-US" sz="1000" i="1" dirty="0"/>
              <a:t> preprint arXiv:1409.7495</a:t>
            </a:r>
            <a:r>
              <a:rPr lang="en-US" sz="1000" dirty="0"/>
              <a:t> (2014</a:t>
            </a:r>
            <a:r>
              <a:rPr lang="en-US" sz="1000" dirty="0" smtClean="0"/>
              <a:t>).</a:t>
            </a:r>
          </a:p>
          <a:p>
            <a:r>
              <a:rPr lang="en-US" sz="1000" dirty="0"/>
              <a:t>MSCVS2011: </a:t>
            </a:r>
            <a:r>
              <a:rPr lang="en-US" sz="1000" dirty="0" smtClean="0"/>
              <a:t>V. </a:t>
            </a:r>
            <a:r>
              <a:rPr lang="en-US" sz="1000" dirty="0" err="1" smtClean="0"/>
              <a:t>Lempitsky</a:t>
            </a:r>
            <a:r>
              <a:rPr lang="en-US" sz="1000" dirty="0" smtClean="0"/>
              <a:t>, </a:t>
            </a:r>
            <a:r>
              <a:rPr lang="en-US" sz="1000" dirty="0" err="1" smtClean="0"/>
              <a:t>Skoltech</a:t>
            </a:r>
            <a:r>
              <a:rPr lang="en-US" sz="1000" dirty="0" smtClean="0"/>
              <a:t> </a:t>
            </a:r>
            <a:r>
              <a:rPr lang="en-US" sz="1000" dirty="0"/>
              <a:t>- Writing a computer vision paper </a:t>
            </a:r>
            <a:r>
              <a:rPr lang="en-US" sz="1000" dirty="0">
                <a:hlinkClick r:id="rId2"/>
              </a:rPr>
              <a:t>https://youtu.be/-</a:t>
            </a:r>
            <a:r>
              <a:rPr lang="en-US" sz="1000" dirty="0" smtClean="0">
                <a:hlinkClick r:id="rId2"/>
              </a:rPr>
              <a:t>Oq8AHIC92A</a:t>
            </a:r>
            <a:endParaRPr lang="en-US" sz="1000" dirty="0" smtClean="0"/>
          </a:p>
          <a:p>
            <a:r>
              <a:rPr lang="en-US" sz="1000" dirty="0"/>
              <a:t>How to Write a Great Research </a:t>
            </a:r>
            <a:r>
              <a:rPr lang="en-US" sz="1000" dirty="0" smtClean="0"/>
              <a:t>Paper, S.P. Jones, Microsoft Research. https</a:t>
            </a:r>
            <a:r>
              <a:rPr lang="en-US" sz="1000" dirty="0"/>
              <a:t>://youtu.be/WP-FkUaOcOM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1" y="1472726"/>
            <a:ext cx="8209943" cy="1857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165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How and </a:t>
            </a:r>
            <a:r>
              <a:rPr lang="en-US" dirty="0" smtClean="0"/>
              <a:t>how well </a:t>
            </a:r>
            <a:r>
              <a:rPr lang="en-US" b="0" dirty="0" smtClean="0"/>
              <a:t>does our domain adaptation work?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E72CDBCD-DC01-4FAC-8FDF-C9CFE58E3371}" type="slidenum">
              <a:rPr lang="sv-SE" smtClean="0">
                <a:solidFill>
                  <a:srgbClr val="000000"/>
                </a:solidFill>
              </a:rPr>
              <a:pPr algn="ctr">
                <a:defRPr/>
              </a:pPr>
              <a:t>5</a:t>
            </a:fld>
            <a:endParaRPr lang="sv-SE" dirty="0">
              <a:solidFill>
                <a:srgbClr val="00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429" y="1117754"/>
            <a:ext cx="5970721" cy="34765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531435" y="4435614"/>
            <a:ext cx="668329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err="1"/>
              <a:t>Ganin</a:t>
            </a:r>
            <a:r>
              <a:rPr lang="en-US" sz="1000" dirty="0"/>
              <a:t>, </a:t>
            </a:r>
            <a:r>
              <a:rPr lang="en-US" sz="1000" dirty="0" err="1"/>
              <a:t>Yaroslav</a:t>
            </a:r>
            <a:r>
              <a:rPr lang="en-US" sz="1000" dirty="0"/>
              <a:t>, and Victor </a:t>
            </a:r>
            <a:r>
              <a:rPr lang="en-US" sz="1000" dirty="0" err="1"/>
              <a:t>Lempitsky</a:t>
            </a:r>
            <a:r>
              <a:rPr lang="en-US" sz="1000" dirty="0"/>
              <a:t>. "Unsupervised domain adaptation by backpropagation." </a:t>
            </a:r>
            <a:r>
              <a:rPr lang="en-US" sz="1000" i="1" dirty="0" err="1"/>
              <a:t>arXiv</a:t>
            </a:r>
            <a:r>
              <a:rPr lang="en-US" sz="1000" i="1" dirty="0"/>
              <a:t> preprint arXiv:1409.7495</a:t>
            </a:r>
            <a:r>
              <a:rPr lang="en-US" sz="1000" dirty="0"/>
              <a:t> (2014</a:t>
            </a:r>
            <a:r>
              <a:rPr lang="en-US" sz="1000" dirty="0" smtClean="0"/>
              <a:t>).</a:t>
            </a:r>
          </a:p>
          <a:p>
            <a:r>
              <a:rPr lang="en-US" sz="1000" dirty="0"/>
              <a:t>MSCVS2011: </a:t>
            </a:r>
            <a:r>
              <a:rPr lang="en-US" sz="1000" dirty="0" smtClean="0"/>
              <a:t>V. </a:t>
            </a:r>
            <a:r>
              <a:rPr lang="en-US" sz="1000" dirty="0" err="1" smtClean="0"/>
              <a:t>Lempitsky</a:t>
            </a:r>
            <a:r>
              <a:rPr lang="en-US" sz="1000" dirty="0" smtClean="0"/>
              <a:t>, </a:t>
            </a:r>
            <a:r>
              <a:rPr lang="en-US" sz="1000" dirty="0" err="1" smtClean="0"/>
              <a:t>Skoltech</a:t>
            </a:r>
            <a:r>
              <a:rPr lang="en-US" sz="1000" dirty="0" smtClean="0"/>
              <a:t> </a:t>
            </a:r>
            <a:r>
              <a:rPr lang="en-US" sz="1000" dirty="0"/>
              <a:t>- Writing a computer vision paper </a:t>
            </a:r>
            <a:r>
              <a:rPr lang="en-US" sz="1000" dirty="0">
                <a:hlinkClick r:id="rId3"/>
              </a:rPr>
              <a:t>https://youtu.be/-</a:t>
            </a:r>
            <a:r>
              <a:rPr lang="en-US" sz="1000" dirty="0" smtClean="0">
                <a:hlinkClick r:id="rId3"/>
              </a:rPr>
              <a:t>Oq8AHIC92A</a:t>
            </a:r>
            <a:endParaRPr lang="en-US" sz="1000" dirty="0" smtClean="0"/>
          </a:p>
          <a:p>
            <a:r>
              <a:rPr lang="en-US" sz="1000" dirty="0"/>
              <a:t>How to Write a Great Research </a:t>
            </a:r>
            <a:r>
              <a:rPr lang="en-US" sz="1000" dirty="0" smtClean="0"/>
              <a:t>Paper, S.P. Jones, Microsoft Research. https</a:t>
            </a:r>
            <a:r>
              <a:rPr lang="en-US" sz="1000" dirty="0"/>
              <a:t>://youtu.be/WP-FkUaOcOM</a:t>
            </a:r>
          </a:p>
        </p:txBody>
      </p:sp>
    </p:spTree>
    <p:extLst>
      <p:ext uri="{BB962C8B-B14F-4D97-AF65-F5344CB8AC3E}">
        <p14:creationId xmlns:p14="http://schemas.microsoft.com/office/powerpoint/2010/main" val="857447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quick intro on storytelling with data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E72CDBCD-DC01-4FAC-8FDF-C9CFE58E3371}" type="slidenum">
              <a:rPr lang="sv-SE" smtClean="0">
                <a:solidFill>
                  <a:srgbClr val="000000"/>
                </a:solidFill>
              </a:rPr>
              <a:pPr algn="ctr">
                <a:defRPr/>
              </a:pPr>
              <a:t>6</a:t>
            </a:fld>
            <a:endParaRPr lang="sv-SE" dirty="0">
              <a:solidFill>
                <a:srgbClr val="00000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Understand the </a:t>
            </a:r>
            <a:r>
              <a:rPr lang="en-US" sz="2000" dirty="0" smtClean="0"/>
              <a:t>context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Choose an appropriate visual </a:t>
            </a:r>
            <a:r>
              <a:rPr lang="en-US" sz="2000" dirty="0" smtClean="0"/>
              <a:t>display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Eliminate </a:t>
            </a:r>
            <a:r>
              <a:rPr lang="en-US" sz="2000" dirty="0" smtClean="0"/>
              <a:t>clutter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Focus attention where you want </a:t>
            </a:r>
            <a:r>
              <a:rPr lang="en-US" sz="2000" dirty="0" smtClean="0"/>
              <a:t>it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Think like a </a:t>
            </a:r>
            <a:r>
              <a:rPr lang="en-US" sz="2000" dirty="0" smtClean="0"/>
              <a:t>designer	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Tell a story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50849" y="4393580"/>
            <a:ext cx="4353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Knaflic</a:t>
            </a:r>
            <a:r>
              <a:rPr lang="en-US" sz="1200" dirty="0"/>
              <a:t>, </a:t>
            </a:r>
            <a:r>
              <a:rPr lang="en-US" sz="1200" dirty="0" smtClean="0"/>
              <a:t>C.N.</a:t>
            </a:r>
            <a:r>
              <a:rPr lang="en-US" sz="1200" dirty="0"/>
              <a:t> </a:t>
            </a:r>
            <a:r>
              <a:rPr lang="en-US" sz="1200" i="1" dirty="0"/>
              <a:t>Storytelling with data: A data visualization guide </a:t>
            </a:r>
            <a:r>
              <a:rPr lang="en-US" sz="1200" i="1" dirty="0" smtClean="0"/>
              <a:t/>
            </a:r>
            <a:br>
              <a:rPr lang="en-US" sz="1200" i="1" dirty="0" smtClean="0"/>
            </a:br>
            <a:r>
              <a:rPr lang="en-US" sz="1200" i="1" dirty="0" smtClean="0"/>
              <a:t>for </a:t>
            </a:r>
            <a:r>
              <a:rPr lang="en-US" sz="1200" i="1" dirty="0"/>
              <a:t>business professionals</a:t>
            </a:r>
            <a:r>
              <a:rPr lang="en-US" sz="1200" dirty="0"/>
              <a:t>. John Wiley &amp; Sons, 2015</a:t>
            </a:r>
            <a:r>
              <a:rPr lang="en-US" sz="1200" dirty="0" smtClean="0"/>
              <a:t>. p. 254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6283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Understand </a:t>
            </a:r>
            <a:r>
              <a:rPr lang="en-US" dirty="0"/>
              <a:t>the context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E72CDBCD-DC01-4FAC-8FDF-C9CFE58E3371}" type="slidenum">
              <a:rPr lang="sv-SE" smtClean="0">
                <a:solidFill>
                  <a:srgbClr val="000000"/>
                </a:solidFill>
              </a:rPr>
              <a:pPr algn="ctr">
                <a:defRPr/>
              </a:pPr>
              <a:t>7</a:t>
            </a:fld>
            <a:endParaRPr lang="sv-SE" dirty="0">
              <a:solidFill>
                <a:srgbClr val="00000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b="1" dirty="0" smtClean="0"/>
              <a:t>Who</a:t>
            </a:r>
          </a:p>
          <a:p>
            <a:pPr lvl="1"/>
            <a:r>
              <a:rPr lang="en-US" dirty="0" smtClean="0"/>
              <a:t>Your audience </a:t>
            </a:r>
          </a:p>
          <a:p>
            <a:pPr lvl="1"/>
            <a:r>
              <a:rPr lang="en-US" dirty="0" smtClean="0"/>
              <a:t>You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445" b="45525"/>
          <a:stretch/>
        </p:blipFill>
        <p:spPr>
          <a:xfrm>
            <a:off x="6603024" y="971550"/>
            <a:ext cx="1956293" cy="342520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838900" y="4549591"/>
            <a:ext cx="545264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 err="1">
                <a:solidFill>
                  <a:srgbClr val="222222"/>
                </a:solidFill>
                <a:latin typeface="Arial" panose="020B0604020202020204" pitchFamily="34" charset="0"/>
              </a:rPr>
              <a:t>Klyuchnikov</a:t>
            </a:r>
            <a:r>
              <a:rPr lang="en-US" sz="1050" dirty="0">
                <a:solidFill>
                  <a:srgbClr val="222222"/>
                </a:solidFill>
                <a:latin typeface="Arial" panose="020B0604020202020204" pitchFamily="34" charset="0"/>
              </a:rPr>
              <a:t>, N., </a:t>
            </a:r>
            <a:r>
              <a:rPr lang="en-US" sz="1050" dirty="0" err="1">
                <a:solidFill>
                  <a:srgbClr val="222222"/>
                </a:solidFill>
                <a:latin typeface="Arial" panose="020B0604020202020204" pitchFamily="34" charset="0"/>
              </a:rPr>
              <a:t>Zaytsev</a:t>
            </a:r>
            <a:r>
              <a:rPr lang="en-US" sz="1050" dirty="0">
                <a:solidFill>
                  <a:srgbClr val="222222"/>
                </a:solidFill>
                <a:latin typeface="Arial" panose="020B0604020202020204" pitchFamily="34" charset="0"/>
              </a:rPr>
              <a:t>, </a:t>
            </a:r>
            <a:r>
              <a:rPr lang="en-US" sz="1050" dirty="0" smtClean="0">
                <a:solidFill>
                  <a:srgbClr val="222222"/>
                </a:solidFill>
                <a:latin typeface="Arial" panose="020B0604020202020204" pitchFamily="34" charset="0"/>
              </a:rPr>
              <a:t>A et al., </a:t>
            </a:r>
            <a:r>
              <a:rPr lang="en-US" sz="1050" dirty="0">
                <a:solidFill>
                  <a:srgbClr val="222222"/>
                </a:solidFill>
                <a:latin typeface="Arial" panose="020B0604020202020204" pitchFamily="34" charset="0"/>
              </a:rPr>
              <a:t>2018. Data-driven model for the </a:t>
            </a:r>
            <a:r>
              <a:rPr lang="en-US" sz="1050" dirty="0" smtClean="0">
                <a:solidFill>
                  <a:srgbClr val="222222"/>
                </a:solidFill>
                <a:latin typeface="Arial" panose="020B0604020202020204" pitchFamily="34" charset="0"/>
              </a:rPr>
              <a:t>identification </a:t>
            </a:r>
            <a:br>
              <a:rPr lang="en-US" sz="1050" dirty="0" smtClean="0">
                <a:solidFill>
                  <a:srgbClr val="222222"/>
                </a:solidFill>
                <a:latin typeface="Arial" panose="020B0604020202020204" pitchFamily="34" charset="0"/>
              </a:rPr>
            </a:br>
            <a:r>
              <a:rPr lang="en-US" sz="1050" dirty="0" smtClean="0">
                <a:solidFill>
                  <a:srgbClr val="222222"/>
                </a:solidFill>
                <a:latin typeface="Arial" panose="020B0604020202020204" pitchFamily="34" charset="0"/>
              </a:rPr>
              <a:t>of </a:t>
            </a:r>
            <a:r>
              <a:rPr lang="en-US" sz="1050" dirty="0">
                <a:solidFill>
                  <a:srgbClr val="222222"/>
                </a:solidFill>
                <a:latin typeface="Arial" panose="020B0604020202020204" pitchFamily="34" charset="0"/>
              </a:rPr>
              <a:t>the rock type at a drilling bit. </a:t>
            </a:r>
            <a:r>
              <a:rPr lang="en-US" sz="1050" i="1" dirty="0" err="1">
                <a:solidFill>
                  <a:srgbClr val="222222"/>
                </a:solidFill>
                <a:latin typeface="Arial" panose="020B0604020202020204" pitchFamily="34" charset="0"/>
              </a:rPr>
              <a:t>arXiv</a:t>
            </a:r>
            <a:r>
              <a:rPr lang="en-US" sz="1050" i="1" dirty="0">
                <a:solidFill>
                  <a:srgbClr val="222222"/>
                </a:solidFill>
                <a:latin typeface="Arial" panose="020B0604020202020204" pitchFamily="34" charset="0"/>
              </a:rPr>
              <a:t> preprint arXiv:1806.03218</a:t>
            </a:r>
            <a:r>
              <a:rPr lang="en-US" sz="1050" dirty="0">
                <a:solidFill>
                  <a:srgbClr val="222222"/>
                </a:solidFill>
                <a:latin typeface="Arial" panose="020B0604020202020204" pitchFamily="34" charset="0"/>
              </a:rPr>
              <a:t>.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29923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Understand </a:t>
            </a:r>
            <a:r>
              <a:rPr lang="en-US" dirty="0"/>
              <a:t>the context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E72CDBCD-DC01-4FAC-8FDF-C9CFE58E3371}" type="slidenum">
              <a:rPr lang="sv-SE" smtClean="0">
                <a:solidFill>
                  <a:srgbClr val="000000"/>
                </a:solidFill>
              </a:rPr>
              <a:pPr algn="ctr">
                <a:defRPr/>
              </a:pPr>
              <a:t>8</a:t>
            </a:fld>
            <a:endParaRPr lang="sv-SE" dirty="0">
              <a:solidFill>
                <a:srgbClr val="00000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b="1" dirty="0" smtClean="0"/>
              <a:t>Who</a:t>
            </a:r>
          </a:p>
          <a:p>
            <a:pPr lvl="1"/>
            <a:r>
              <a:rPr lang="en-US" dirty="0" smtClean="0"/>
              <a:t>Your audience </a:t>
            </a:r>
          </a:p>
          <a:p>
            <a:pPr lvl="1"/>
            <a:r>
              <a:rPr lang="en-US" dirty="0" smtClean="0"/>
              <a:t>You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 smtClean="0"/>
              <a:t>What</a:t>
            </a:r>
            <a:r>
              <a:rPr lang="en-US" dirty="0" smtClean="0"/>
              <a:t>	</a:t>
            </a:r>
          </a:p>
          <a:p>
            <a:pPr lvl="1"/>
            <a:r>
              <a:rPr lang="en-US" dirty="0" smtClean="0"/>
              <a:t>Action</a:t>
            </a:r>
            <a:endParaRPr lang="ru-RU" dirty="0" smtClean="0"/>
          </a:p>
          <a:p>
            <a:pPr marL="278599" lvl="1" indent="0">
              <a:buNone/>
            </a:pPr>
            <a:r>
              <a:rPr lang="en-US" i="1" dirty="0" smtClean="0"/>
              <a:t>What do you need your audience to know or do? </a:t>
            </a:r>
            <a:endParaRPr lang="ru-RU" i="1" dirty="0" smtClean="0"/>
          </a:p>
          <a:p>
            <a:pPr lvl="1"/>
            <a:r>
              <a:rPr lang="en-US" dirty="0" smtClean="0"/>
              <a:t>Mechanism</a:t>
            </a:r>
            <a:endParaRPr lang="ru-RU" dirty="0" smtClean="0"/>
          </a:p>
          <a:p>
            <a:pPr marL="278599" lvl="1" indent="0">
              <a:buNone/>
            </a:pPr>
            <a:r>
              <a:rPr lang="en-US" i="1" dirty="0" smtClean="0"/>
              <a:t>How will you communicate to your audience? </a:t>
            </a:r>
          </a:p>
        </p:txBody>
      </p:sp>
    </p:spTree>
    <p:extLst>
      <p:ext uri="{BB962C8B-B14F-4D97-AF65-F5344CB8AC3E}">
        <p14:creationId xmlns:p14="http://schemas.microsoft.com/office/powerpoint/2010/main" val="2521444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Understand </a:t>
            </a:r>
            <a:r>
              <a:rPr lang="en-US" dirty="0"/>
              <a:t>the context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E72CDBCD-DC01-4FAC-8FDF-C9CFE58E3371}" type="slidenum">
              <a:rPr lang="sv-SE" smtClean="0">
                <a:solidFill>
                  <a:srgbClr val="000000"/>
                </a:solidFill>
              </a:rPr>
              <a:pPr algn="ctr">
                <a:defRPr/>
              </a:pPr>
              <a:t>9</a:t>
            </a:fld>
            <a:endParaRPr lang="sv-SE" dirty="0">
              <a:solidFill>
                <a:srgbClr val="00000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b="1" dirty="0" smtClean="0"/>
              <a:t>Who</a:t>
            </a:r>
          </a:p>
          <a:p>
            <a:pPr lvl="1"/>
            <a:r>
              <a:rPr lang="en-US" dirty="0" smtClean="0"/>
              <a:t>Your audience </a:t>
            </a:r>
          </a:p>
          <a:p>
            <a:pPr lvl="1"/>
            <a:r>
              <a:rPr lang="en-US" dirty="0" smtClean="0"/>
              <a:t>You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 smtClean="0"/>
              <a:t>What</a:t>
            </a:r>
            <a:r>
              <a:rPr lang="en-US" dirty="0" smtClean="0"/>
              <a:t>	</a:t>
            </a:r>
          </a:p>
          <a:p>
            <a:pPr lvl="1"/>
            <a:r>
              <a:rPr lang="en-US" dirty="0" smtClean="0"/>
              <a:t>Action</a:t>
            </a:r>
            <a:endParaRPr lang="ru-RU" dirty="0" smtClean="0"/>
          </a:p>
          <a:p>
            <a:pPr marL="278599" lvl="1" indent="0">
              <a:buNone/>
            </a:pPr>
            <a:r>
              <a:rPr lang="en-US" i="1" dirty="0" smtClean="0"/>
              <a:t>What do you need your audience to know or do? </a:t>
            </a:r>
            <a:endParaRPr lang="ru-RU" i="1" dirty="0" smtClean="0"/>
          </a:p>
          <a:p>
            <a:pPr lvl="1"/>
            <a:r>
              <a:rPr lang="en-US" dirty="0" smtClean="0"/>
              <a:t>Mechanism</a:t>
            </a:r>
            <a:endParaRPr lang="ru-RU" dirty="0" smtClean="0"/>
          </a:p>
          <a:p>
            <a:pPr marL="278599" lvl="1" indent="0">
              <a:buNone/>
            </a:pPr>
            <a:r>
              <a:rPr lang="en-US" i="1" dirty="0" smtClean="0"/>
              <a:t>How will you communicate to your audience? 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 smtClean="0"/>
              <a:t>How</a:t>
            </a:r>
            <a:endParaRPr lang="ru-RU" b="1" dirty="0" smtClean="0"/>
          </a:p>
          <a:p>
            <a:pPr marL="0" indent="0">
              <a:buNone/>
            </a:pPr>
            <a:r>
              <a:rPr lang="ru-RU" dirty="0" smtClean="0"/>
              <a:t>      </a:t>
            </a:r>
            <a:r>
              <a:rPr lang="en-US" i="1" dirty="0" smtClean="0"/>
              <a:t>What data is available that will help make my</a:t>
            </a:r>
            <a:r>
              <a:rPr lang="ru-RU" i="1" dirty="0" smtClean="0"/>
              <a:t> </a:t>
            </a:r>
            <a:r>
              <a:rPr lang="en-US" i="1" dirty="0" smtClean="0"/>
              <a:t>point?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91924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Skoltech">
  <a:themeElements>
    <a:clrScheme name="Sktech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D7E282"/>
      </a:accent2>
      <a:accent3>
        <a:srgbClr val="C0D23E"/>
      </a:accent3>
      <a:accent4>
        <a:srgbClr val="8E9C24"/>
      </a:accent4>
      <a:accent5>
        <a:srgbClr val="606A18"/>
      </a:accent5>
      <a:accent6>
        <a:srgbClr val="31360C"/>
      </a:accent6>
      <a:hlink>
        <a:srgbClr val="FF0000"/>
      </a:hlink>
      <a:folHlink>
        <a:srgbClr val="009900"/>
      </a:folHlink>
    </a:clrScheme>
    <a:fontScheme name="Классическая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  <a:ea typeface="ＭＳ Ｐゴシック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3_Skoltech">
  <a:themeElements>
    <a:clrScheme name="Sktech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D7E282"/>
      </a:accent2>
      <a:accent3>
        <a:srgbClr val="C0D23E"/>
      </a:accent3>
      <a:accent4>
        <a:srgbClr val="8E9C24"/>
      </a:accent4>
      <a:accent5>
        <a:srgbClr val="606A18"/>
      </a:accent5>
      <a:accent6>
        <a:srgbClr val="31360C"/>
      </a:accent6>
      <a:hlink>
        <a:srgbClr val="FF0000"/>
      </a:hlink>
      <a:folHlink>
        <a:srgbClr val="009900"/>
      </a:folHlink>
    </a:clrScheme>
    <a:fontScheme name="Классическая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  <a:ea typeface="ＭＳ Ｐゴシック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10152</TotalTime>
  <Words>590</Words>
  <Application>Microsoft Office PowerPoint</Application>
  <PresentationFormat>On-screen Show (16:9)</PresentationFormat>
  <Paragraphs>173</Paragraphs>
  <Slides>39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39</vt:i4>
      </vt:variant>
    </vt:vector>
  </HeadingPairs>
  <TitlesOfParts>
    <vt:vector size="47" baseType="lpstr">
      <vt:lpstr>ＭＳ Ｐゴシック</vt:lpstr>
      <vt:lpstr>ＭＳ Ｐゴシック</vt:lpstr>
      <vt:lpstr>Arial</vt:lpstr>
      <vt:lpstr>Calibri</vt:lpstr>
      <vt:lpstr>Lucida Grande</vt:lpstr>
      <vt:lpstr>Times</vt:lpstr>
      <vt:lpstr>2_Skoltech</vt:lpstr>
      <vt:lpstr>3_Skoltech</vt:lpstr>
      <vt:lpstr>PowerPoint Presentation</vt:lpstr>
      <vt:lpstr>Yes, there really is a lot of space junk</vt:lpstr>
      <vt:lpstr>How and how well does our domain adaptation work?</vt:lpstr>
      <vt:lpstr>How and how well does our domain adaptation work?</vt:lpstr>
      <vt:lpstr>How and how well does our domain adaptation work?</vt:lpstr>
      <vt:lpstr>A quick intro on storytelling with data</vt:lpstr>
      <vt:lpstr>1. Understand the context</vt:lpstr>
      <vt:lpstr>1. Understand the context</vt:lpstr>
      <vt:lpstr>1. Understand the context</vt:lpstr>
      <vt:lpstr>1. Understand the context: example</vt:lpstr>
      <vt:lpstr>2. Choose an appropriate visual display</vt:lpstr>
      <vt:lpstr>Main display types</vt:lpstr>
      <vt:lpstr>Graph types</vt:lpstr>
      <vt:lpstr>Graph types to avoid</vt:lpstr>
      <vt:lpstr>3. Eliminate clutter</vt:lpstr>
      <vt:lpstr>Remove chart border</vt:lpstr>
      <vt:lpstr>Remove gridlines</vt:lpstr>
      <vt:lpstr>Remove data markers</vt:lpstr>
      <vt:lpstr>Clean up axis labels</vt:lpstr>
      <vt:lpstr>Label data directly</vt:lpstr>
      <vt:lpstr>Leverage consistent color</vt:lpstr>
      <vt:lpstr>Before and after</vt:lpstr>
      <vt:lpstr>PowerPoint Presentation</vt:lpstr>
      <vt:lpstr>Count the 3s</vt:lpstr>
      <vt:lpstr>Count the 3s with preattentive attributes</vt:lpstr>
      <vt:lpstr>Types of preattentive attributes</vt:lpstr>
      <vt:lpstr>Example of preattentive attributes in text</vt:lpstr>
      <vt:lpstr>Example of preattentive attributes in graphs</vt:lpstr>
      <vt:lpstr>Example of preattentive attributes in graphs</vt:lpstr>
      <vt:lpstr>Other preattentive attributes</vt:lpstr>
      <vt:lpstr>5. Think like a designer</vt:lpstr>
      <vt:lpstr>5. Think like a designer</vt:lpstr>
      <vt:lpstr>5. Think like a designer</vt:lpstr>
      <vt:lpstr>Three A-principles of design</vt:lpstr>
      <vt:lpstr>5. Think like a designer</vt:lpstr>
      <vt:lpstr>5. Think like a designer</vt:lpstr>
      <vt:lpstr>5. Tell a story</vt:lpstr>
      <vt:lpstr>Three arcs structure</vt:lpstr>
      <vt:lpstr>A quick intro on storytelling with data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Светлана Кузнецова</dc:creator>
  <cp:lastModifiedBy>Alexey Zaytsev</cp:lastModifiedBy>
  <cp:revision>449</cp:revision>
  <cp:lastPrinted>2018-05-25T13:52:10Z</cp:lastPrinted>
  <dcterms:created xsi:type="dcterms:W3CDTF">2016-01-26T13:21:13Z</dcterms:created>
  <dcterms:modified xsi:type="dcterms:W3CDTF">2019-01-14T12:30:36Z</dcterms:modified>
</cp:coreProperties>
</file>