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61" r:id="rId5"/>
    <p:sldId id="263" r:id="rId6"/>
    <p:sldId id="264" r:id="rId7"/>
    <p:sldId id="265" r:id="rId8"/>
    <p:sldId id="268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94B36-D7C7-4DAC-A357-571733C6551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FDDC161-64C1-438F-8AEE-EF3E22404044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1" dirty="0"/>
            <a:t>Detection Accuracy</a:t>
          </a:r>
          <a:endParaRPr lang="en-IN" dirty="0"/>
        </a:p>
      </dgm:t>
    </dgm:pt>
    <dgm:pt modelId="{7A5C93C2-AEDC-433C-BEED-52AADC2D5318}" type="parTrans" cxnId="{CC4463D8-378E-40A6-842B-6F9791FCE54A}">
      <dgm:prSet/>
      <dgm:spPr/>
      <dgm:t>
        <a:bodyPr/>
        <a:lstStyle/>
        <a:p>
          <a:endParaRPr lang="en-IN"/>
        </a:p>
      </dgm:t>
    </dgm:pt>
    <dgm:pt modelId="{B62A1B78-6EF1-4747-B217-0A9E2D26C44D}" type="sibTrans" cxnId="{CC4463D8-378E-40A6-842B-6F9791FCE54A}">
      <dgm:prSet/>
      <dgm:spPr/>
      <dgm:t>
        <a:bodyPr/>
        <a:lstStyle/>
        <a:p>
          <a:endParaRPr lang="en-IN"/>
        </a:p>
      </dgm:t>
    </dgm:pt>
    <dgm:pt modelId="{915AC2F8-9B4E-46BB-8B43-3C9964F14050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1" dirty="0"/>
            <a:t>Real-time Performance</a:t>
          </a:r>
          <a:endParaRPr lang="en-IN" dirty="0"/>
        </a:p>
      </dgm:t>
    </dgm:pt>
    <dgm:pt modelId="{4C80129E-44A9-4DCB-B695-698003074675}" type="parTrans" cxnId="{2842903E-DCD1-4A0F-BC16-EC12B50A858B}">
      <dgm:prSet/>
      <dgm:spPr/>
      <dgm:t>
        <a:bodyPr/>
        <a:lstStyle/>
        <a:p>
          <a:endParaRPr lang="en-IN"/>
        </a:p>
      </dgm:t>
    </dgm:pt>
    <dgm:pt modelId="{54C5AC77-4691-4384-BDD9-2ABECDC1147A}" type="sibTrans" cxnId="{2842903E-DCD1-4A0F-BC16-EC12B50A858B}">
      <dgm:prSet/>
      <dgm:spPr/>
      <dgm:t>
        <a:bodyPr/>
        <a:lstStyle/>
        <a:p>
          <a:endParaRPr lang="en-IN"/>
        </a:p>
      </dgm:t>
    </dgm:pt>
    <dgm:pt modelId="{148941B6-9641-41E1-A9C8-ED0FAC4A7F0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Achieve high precision and recall rates in identifying cut-in events using sensor data (e.g., camera, radar, </a:t>
          </a:r>
          <a:r>
            <a:rPr lang="en-IN" dirty="0" err="1"/>
            <a:t>lidar</a:t>
          </a:r>
          <a:r>
            <a:rPr lang="en-IN" dirty="0"/>
            <a:t>).</a:t>
          </a:r>
        </a:p>
      </dgm:t>
    </dgm:pt>
    <dgm:pt modelId="{0FE3E73B-E400-488D-B068-6463C5C5C364}" type="parTrans" cxnId="{D3FDD6DD-7BCC-4C84-82B0-8BAB8720CBEC}">
      <dgm:prSet/>
      <dgm:spPr/>
      <dgm:t>
        <a:bodyPr/>
        <a:lstStyle/>
        <a:p>
          <a:endParaRPr lang="en-IN"/>
        </a:p>
      </dgm:t>
    </dgm:pt>
    <dgm:pt modelId="{2747FA7D-852F-4148-9F80-B2487512DBD2}" type="sibTrans" cxnId="{D3FDD6DD-7BCC-4C84-82B0-8BAB8720CBEC}">
      <dgm:prSet/>
      <dgm:spPr/>
      <dgm:t>
        <a:bodyPr/>
        <a:lstStyle/>
        <a:p>
          <a:endParaRPr lang="en-IN"/>
        </a:p>
      </dgm:t>
    </dgm:pt>
    <dgm:pt modelId="{7B222E9F-5E7D-4B17-8382-2556573C821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1" dirty="0"/>
            <a:t>:</a:t>
          </a:r>
          <a:r>
            <a:rPr lang="en-IN" dirty="0"/>
            <a:t> Ensure the algorithm operates efficiently with minimal latency, suitable for real-time decision-making in AVs.</a:t>
          </a:r>
        </a:p>
      </dgm:t>
    </dgm:pt>
    <dgm:pt modelId="{ADBD3D3E-9DDC-400E-926F-F7F39EFD5CD9}" type="parTrans" cxnId="{27589AE7-6A85-4CFE-A4DC-C452BDF7145E}">
      <dgm:prSet/>
      <dgm:spPr/>
      <dgm:t>
        <a:bodyPr/>
        <a:lstStyle/>
        <a:p>
          <a:endParaRPr lang="en-IN"/>
        </a:p>
      </dgm:t>
    </dgm:pt>
    <dgm:pt modelId="{601432F7-30B4-4263-8126-00FEF3454DF1}" type="sibTrans" cxnId="{27589AE7-6A85-4CFE-A4DC-C452BDF7145E}">
      <dgm:prSet/>
      <dgm:spPr/>
      <dgm:t>
        <a:bodyPr/>
        <a:lstStyle/>
        <a:p>
          <a:endParaRPr lang="en-IN"/>
        </a:p>
      </dgm:t>
    </dgm:pt>
    <dgm:pt modelId="{F643B4CA-D592-400D-95B3-F4300C08000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Achieve high precision and recall rates in identifying cut-in events using sensor data</a:t>
          </a:r>
        </a:p>
      </dgm:t>
    </dgm:pt>
    <dgm:pt modelId="{6C27F9B7-4942-4628-9E50-9A010401E4D8}" type="parTrans" cxnId="{C5944688-BF12-4EE1-A91C-27E7DFB1D43B}">
      <dgm:prSet/>
      <dgm:spPr/>
      <dgm:t>
        <a:bodyPr/>
        <a:lstStyle/>
        <a:p>
          <a:endParaRPr lang="en-IN"/>
        </a:p>
      </dgm:t>
    </dgm:pt>
    <dgm:pt modelId="{44EAFA0F-0A71-4655-83E9-7EBA7963C3AB}" type="sibTrans" cxnId="{C5944688-BF12-4EE1-A91C-27E7DFB1D43B}">
      <dgm:prSet/>
      <dgm:spPr/>
      <dgm:t>
        <a:bodyPr/>
        <a:lstStyle/>
        <a:p>
          <a:endParaRPr lang="en-IN"/>
        </a:p>
      </dgm:t>
    </dgm:pt>
    <dgm:pt modelId="{ED9E8639-B674-4FB5-8C48-A9B0C315480B}" type="pres">
      <dgm:prSet presAssocID="{D0F94B36-D7C7-4DAC-A357-571733C65516}" presName="linear" presStyleCnt="0">
        <dgm:presLayoutVars>
          <dgm:dir/>
          <dgm:animLvl val="lvl"/>
          <dgm:resizeHandles val="exact"/>
        </dgm:presLayoutVars>
      </dgm:prSet>
      <dgm:spPr/>
    </dgm:pt>
    <dgm:pt modelId="{3EAABEE2-A4BD-4507-9518-5F004CD00DEA}" type="pres">
      <dgm:prSet presAssocID="{2FDDC161-64C1-438F-8AEE-EF3E22404044}" presName="parentLin" presStyleCnt="0"/>
      <dgm:spPr/>
    </dgm:pt>
    <dgm:pt modelId="{0FF368B2-F279-42F5-8F9B-AABCA9D50645}" type="pres">
      <dgm:prSet presAssocID="{2FDDC161-64C1-438F-8AEE-EF3E22404044}" presName="parentLeftMargin" presStyleLbl="node1" presStyleIdx="0" presStyleCnt="2"/>
      <dgm:spPr/>
    </dgm:pt>
    <dgm:pt modelId="{441AD128-18CC-4328-AE3B-AD4DC33016B8}" type="pres">
      <dgm:prSet presAssocID="{2FDDC161-64C1-438F-8AEE-EF3E2240404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5D05769-91CD-4855-A988-9AAC5E45BEC7}" type="pres">
      <dgm:prSet presAssocID="{2FDDC161-64C1-438F-8AEE-EF3E22404044}" presName="negativeSpace" presStyleCnt="0"/>
      <dgm:spPr/>
    </dgm:pt>
    <dgm:pt modelId="{E91AF853-5157-4398-86B5-64485C79FC1E}" type="pres">
      <dgm:prSet presAssocID="{2FDDC161-64C1-438F-8AEE-EF3E22404044}" presName="childText" presStyleLbl="conFgAcc1" presStyleIdx="0" presStyleCnt="2">
        <dgm:presLayoutVars>
          <dgm:bulletEnabled val="1"/>
        </dgm:presLayoutVars>
      </dgm:prSet>
      <dgm:spPr/>
    </dgm:pt>
    <dgm:pt modelId="{27491644-E09F-4685-A0ED-2A90BF12EF3C}" type="pres">
      <dgm:prSet presAssocID="{B62A1B78-6EF1-4747-B217-0A9E2D26C44D}" presName="spaceBetweenRectangles" presStyleCnt="0"/>
      <dgm:spPr/>
    </dgm:pt>
    <dgm:pt modelId="{C0C2E2E1-C244-42CC-9760-B6C585C66BF7}" type="pres">
      <dgm:prSet presAssocID="{915AC2F8-9B4E-46BB-8B43-3C9964F14050}" presName="parentLin" presStyleCnt="0"/>
      <dgm:spPr/>
    </dgm:pt>
    <dgm:pt modelId="{848B8392-67A6-43AE-8440-69102077B7AD}" type="pres">
      <dgm:prSet presAssocID="{915AC2F8-9B4E-46BB-8B43-3C9964F14050}" presName="parentLeftMargin" presStyleLbl="node1" presStyleIdx="0" presStyleCnt="2"/>
      <dgm:spPr/>
    </dgm:pt>
    <dgm:pt modelId="{78EA389B-0EF2-447B-A707-1FC52539D94A}" type="pres">
      <dgm:prSet presAssocID="{915AC2F8-9B4E-46BB-8B43-3C9964F1405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C9397B-B5FB-40A5-9BAD-AC04AC7043FC}" type="pres">
      <dgm:prSet presAssocID="{915AC2F8-9B4E-46BB-8B43-3C9964F14050}" presName="negativeSpace" presStyleCnt="0"/>
      <dgm:spPr/>
    </dgm:pt>
    <dgm:pt modelId="{F8D3A4A4-7CCE-42C4-8FB2-7A568EDBBA77}" type="pres">
      <dgm:prSet presAssocID="{915AC2F8-9B4E-46BB-8B43-3C9964F14050}" presName="childText" presStyleLbl="conFgAcc1" presStyleIdx="1" presStyleCnt="2" custLinFactNeighborY="9554">
        <dgm:presLayoutVars>
          <dgm:bulletEnabled val="1"/>
        </dgm:presLayoutVars>
      </dgm:prSet>
      <dgm:spPr/>
    </dgm:pt>
  </dgm:ptLst>
  <dgm:cxnLst>
    <dgm:cxn modelId="{FC662119-01A1-497C-9104-4ABCCA697C75}" type="presOf" srcId="{2FDDC161-64C1-438F-8AEE-EF3E22404044}" destId="{441AD128-18CC-4328-AE3B-AD4DC33016B8}" srcOrd="1" destOrd="0" presId="urn:microsoft.com/office/officeart/2005/8/layout/list1"/>
    <dgm:cxn modelId="{4C8A6931-B3BA-4D89-9259-FDB9DC95D40D}" type="presOf" srcId="{F643B4CA-D592-400D-95B3-F4300C080002}" destId="{F8D3A4A4-7CCE-42C4-8FB2-7A568EDBBA77}" srcOrd="0" destOrd="1" presId="urn:microsoft.com/office/officeart/2005/8/layout/list1"/>
    <dgm:cxn modelId="{2842903E-DCD1-4A0F-BC16-EC12B50A858B}" srcId="{D0F94B36-D7C7-4DAC-A357-571733C65516}" destId="{915AC2F8-9B4E-46BB-8B43-3C9964F14050}" srcOrd="1" destOrd="0" parTransId="{4C80129E-44A9-4DCB-B695-698003074675}" sibTransId="{54C5AC77-4691-4384-BDD9-2ABECDC1147A}"/>
    <dgm:cxn modelId="{7282EB5D-E456-4799-A452-D8FEEAB62BFC}" type="presOf" srcId="{7B222E9F-5E7D-4B17-8382-2556573C821F}" destId="{F8D3A4A4-7CCE-42C4-8FB2-7A568EDBBA77}" srcOrd="0" destOrd="0" presId="urn:microsoft.com/office/officeart/2005/8/layout/list1"/>
    <dgm:cxn modelId="{D9CCFA4E-3446-45C3-A85F-841B0B7D6956}" type="presOf" srcId="{915AC2F8-9B4E-46BB-8B43-3C9964F14050}" destId="{848B8392-67A6-43AE-8440-69102077B7AD}" srcOrd="0" destOrd="0" presId="urn:microsoft.com/office/officeart/2005/8/layout/list1"/>
    <dgm:cxn modelId="{0DEED577-E300-4F63-960C-286A8D6BF4CD}" type="presOf" srcId="{2FDDC161-64C1-438F-8AEE-EF3E22404044}" destId="{0FF368B2-F279-42F5-8F9B-AABCA9D50645}" srcOrd="0" destOrd="0" presId="urn:microsoft.com/office/officeart/2005/8/layout/list1"/>
    <dgm:cxn modelId="{E2CA757C-A479-4EDE-B78A-E88EE0D06AF1}" type="presOf" srcId="{D0F94B36-D7C7-4DAC-A357-571733C65516}" destId="{ED9E8639-B674-4FB5-8C48-A9B0C315480B}" srcOrd="0" destOrd="0" presId="urn:microsoft.com/office/officeart/2005/8/layout/list1"/>
    <dgm:cxn modelId="{2F998581-4F04-4FA1-AA69-1E04158EC0B3}" type="presOf" srcId="{148941B6-9641-41E1-A9C8-ED0FAC4A7F06}" destId="{E91AF853-5157-4398-86B5-64485C79FC1E}" srcOrd="0" destOrd="0" presId="urn:microsoft.com/office/officeart/2005/8/layout/list1"/>
    <dgm:cxn modelId="{C5944688-BF12-4EE1-A91C-27E7DFB1D43B}" srcId="{915AC2F8-9B4E-46BB-8B43-3C9964F14050}" destId="{F643B4CA-D592-400D-95B3-F4300C080002}" srcOrd="1" destOrd="0" parTransId="{6C27F9B7-4942-4628-9E50-9A010401E4D8}" sibTransId="{44EAFA0F-0A71-4655-83E9-7EBA7963C3AB}"/>
    <dgm:cxn modelId="{E66A1AC6-93CC-4ADE-894D-D2CA823DBBE6}" type="presOf" srcId="{915AC2F8-9B4E-46BB-8B43-3C9964F14050}" destId="{78EA389B-0EF2-447B-A707-1FC52539D94A}" srcOrd="1" destOrd="0" presId="urn:microsoft.com/office/officeart/2005/8/layout/list1"/>
    <dgm:cxn modelId="{CC4463D8-378E-40A6-842B-6F9791FCE54A}" srcId="{D0F94B36-D7C7-4DAC-A357-571733C65516}" destId="{2FDDC161-64C1-438F-8AEE-EF3E22404044}" srcOrd="0" destOrd="0" parTransId="{7A5C93C2-AEDC-433C-BEED-52AADC2D5318}" sibTransId="{B62A1B78-6EF1-4747-B217-0A9E2D26C44D}"/>
    <dgm:cxn modelId="{D3FDD6DD-7BCC-4C84-82B0-8BAB8720CBEC}" srcId="{2FDDC161-64C1-438F-8AEE-EF3E22404044}" destId="{148941B6-9641-41E1-A9C8-ED0FAC4A7F06}" srcOrd="0" destOrd="0" parTransId="{0FE3E73B-E400-488D-B068-6463C5C5C364}" sibTransId="{2747FA7D-852F-4148-9F80-B2487512DBD2}"/>
    <dgm:cxn modelId="{27589AE7-6A85-4CFE-A4DC-C452BDF7145E}" srcId="{915AC2F8-9B4E-46BB-8B43-3C9964F14050}" destId="{7B222E9F-5E7D-4B17-8382-2556573C821F}" srcOrd="0" destOrd="0" parTransId="{ADBD3D3E-9DDC-400E-926F-F7F39EFD5CD9}" sibTransId="{601432F7-30B4-4263-8126-00FEF3454DF1}"/>
    <dgm:cxn modelId="{4C3D63D0-609E-406F-A065-1DD2EC55ADE9}" type="presParOf" srcId="{ED9E8639-B674-4FB5-8C48-A9B0C315480B}" destId="{3EAABEE2-A4BD-4507-9518-5F004CD00DEA}" srcOrd="0" destOrd="0" presId="urn:microsoft.com/office/officeart/2005/8/layout/list1"/>
    <dgm:cxn modelId="{B993743F-CEA6-4D77-996A-82E0E4CED624}" type="presParOf" srcId="{3EAABEE2-A4BD-4507-9518-5F004CD00DEA}" destId="{0FF368B2-F279-42F5-8F9B-AABCA9D50645}" srcOrd="0" destOrd="0" presId="urn:microsoft.com/office/officeart/2005/8/layout/list1"/>
    <dgm:cxn modelId="{9936901E-8A11-48B0-9253-DBB515335435}" type="presParOf" srcId="{3EAABEE2-A4BD-4507-9518-5F004CD00DEA}" destId="{441AD128-18CC-4328-AE3B-AD4DC33016B8}" srcOrd="1" destOrd="0" presId="urn:microsoft.com/office/officeart/2005/8/layout/list1"/>
    <dgm:cxn modelId="{CFBF3856-6828-4C5C-A78B-D359FD431E21}" type="presParOf" srcId="{ED9E8639-B674-4FB5-8C48-A9B0C315480B}" destId="{75D05769-91CD-4855-A988-9AAC5E45BEC7}" srcOrd="1" destOrd="0" presId="urn:microsoft.com/office/officeart/2005/8/layout/list1"/>
    <dgm:cxn modelId="{731BCC50-F594-4B07-87B8-99BD8948F5E3}" type="presParOf" srcId="{ED9E8639-B674-4FB5-8C48-A9B0C315480B}" destId="{E91AF853-5157-4398-86B5-64485C79FC1E}" srcOrd="2" destOrd="0" presId="urn:microsoft.com/office/officeart/2005/8/layout/list1"/>
    <dgm:cxn modelId="{DCBAD042-9D20-41E7-83CE-C7AEF866E552}" type="presParOf" srcId="{ED9E8639-B674-4FB5-8C48-A9B0C315480B}" destId="{27491644-E09F-4685-A0ED-2A90BF12EF3C}" srcOrd="3" destOrd="0" presId="urn:microsoft.com/office/officeart/2005/8/layout/list1"/>
    <dgm:cxn modelId="{0AC7ED59-3962-444F-AECD-7A64BF2C70EE}" type="presParOf" srcId="{ED9E8639-B674-4FB5-8C48-A9B0C315480B}" destId="{C0C2E2E1-C244-42CC-9760-B6C585C66BF7}" srcOrd="4" destOrd="0" presId="urn:microsoft.com/office/officeart/2005/8/layout/list1"/>
    <dgm:cxn modelId="{D0362EC8-927E-4B5C-8B4C-904B752EB119}" type="presParOf" srcId="{C0C2E2E1-C244-42CC-9760-B6C585C66BF7}" destId="{848B8392-67A6-43AE-8440-69102077B7AD}" srcOrd="0" destOrd="0" presId="urn:microsoft.com/office/officeart/2005/8/layout/list1"/>
    <dgm:cxn modelId="{FB58A683-CCB4-4FF8-A6F5-729C8946E1E4}" type="presParOf" srcId="{C0C2E2E1-C244-42CC-9760-B6C585C66BF7}" destId="{78EA389B-0EF2-447B-A707-1FC52539D94A}" srcOrd="1" destOrd="0" presId="urn:microsoft.com/office/officeart/2005/8/layout/list1"/>
    <dgm:cxn modelId="{FE1CD349-C61C-4D21-8E03-AB50931EA07B}" type="presParOf" srcId="{ED9E8639-B674-4FB5-8C48-A9B0C315480B}" destId="{6CC9397B-B5FB-40A5-9BAD-AC04AC7043FC}" srcOrd="5" destOrd="0" presId="urn:microsoft.com/office/officeart/2005/8/layout/list1"/>
    <dgm:cxn modelId="{85ABBCF7-8BAD-41D8-8F93-C4410E2C2893}" type="presParOf" srcId="{ED9E8639-B674-4FB5-8C48-A9B0C315480B}" destId="{F8D3A4A4-7CCE-42C4-8FB2-7A568EDBBA7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C1725-F433-4526-A83C-437BF04F934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DDA30D-3351-4763-9FD1-F912399EDC4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YOLOV8</a:t>
          </a:r>
        </a:p>
      </dgm:t>
    </dgm:pt>
    <dgm:pt modelId="{6DE803AB-2114-4A3B-910C-9C12F84B79AD}" type="parTrans" cxnId="{54EC55A4-0E01-4FDB-975D-C49B27442B53}">
      <dgm:prSet/>
      <dgm:spPr/>
      <dgm:t>
        <a:bodyPr/>
        <a:lstStyle/>
        <a:p>
          <a:endParaRPr lang="en-IN"/>
        </a:p>
      </dgm:t>
    </dgm:pt>
    <dgm:pt modelId="{05B768F6-002C-48E2-B07A-8113FA3BF774}" type="sibTrans" cxnId="{54EC55A4-0E01-4FDB-975D-C49B27442B53}">
      <dgm:prSet/>
      <dgm:spPr/>
      <dgm:t>
        <a:bodyPr/>
        <a:lstStyle/>
        <a:p>
          <a:endParaRPr lang="en-IN"/>
        </a:p>
      </dgm:t>
    </dgm:pt>
    <dgm:pt modelId="{21CB14F6-8EE9-47A9-8959-2C15D9B08C8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 err="1"/>
            <a:t>OpenCV</a:t>
          </a:r>
          <a:endParaRPr lang="en-IN" dirty="0"/>
        </a:p>
      </dgm:t>
    </dgm:pt>
    <dgm:pt modelId="{214DCE0E-F392-4815-9B42-6ED77E290314}" type="parTrans" cxnId="{AFA11283-6A4C-487F-85AE-CC4F347F95CE}">
      <dgm:prSet/>
      <dgm:spPr/>
      <dgm:t>
        <a:bodyPr/>
        <a:lstStyle/>
        <a:p>
          <a:endParaRPr lang="en-IN"/>
        </a:p>
      </dgm:t>
    </dgm:pt>
    <dgm:pt modelId="{78A29629-3BCA-4012-92A6-9843A19F60AF}" type="sibTrans" cxnId="{AFA11283-6A4C-487F-85AE-CC4F347F95CE}">
      <dgm:prSet/>
      <dgm:spPr/>
      <dgm:t>
        <a:bodyPr/>
        <a:lstStyle/>
        <a:p>
          <a:endParaRPr lang="en-IN"/>
        </a:p>
      </dgm:t>
    </dgm:pt>
    <dgm:pt modelId="{3FFF9B18-431A-48A3-A2DF-42BF0BFBD03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Python 3.12.3</a:t>
          </a:r>
        </a:p>
      </dgm:t>
    </dgm:pt>
    <dgm:pt modelId="{22A206F1-A56E-49E5-AC8E-248373C0FC76}" type="sibTrans" cxnId="{1033754F-FA0D-4F82-9DCB-370DF12D8AD9}">
      <dgm:prSet/>
      <dgm:spPr/>
      <dgm:t>
        <a:bodyPr/>
        <a:lstStyle/>
        <a:p>
          <a:endParaRPr lang="en-IN"/>
        </a:p>
      </dgm:t>
    </dgm:pt>
    <dgm:pt modelId="{F8EEE1EA-0E7D-4CD6-BA4F-7EB4B666A48A}" type="parTrans" cxnId="{1033754F-FA0D-4F82-9DCB-370DF12D8AD9}">
      <dgm:prSet/>
      <dgm:spPr/>
      <dgm:t>
        <a:bodyPr/>
        <a:lstStyle/>
        <a:p>
          <a:endParaRPr lang="en-IN"/>
        </a:p>
      </dgm:t>
    </dgm:pt>
    <dgm:pt modelId="{E73E3C8A-C1CB-4269-B12C-0ABFF8D250B9}" type="pres">
      <dgm:prSet presAssocID="{A88C1725-F433-4526-A83C-437BF04F934E}" presName="linear" presStyleCnt="0">
        <dgm:presLayoutVars>
          <dgm:dir/>
          <dgm:resizeHandles val="exact"/>
        </dgm:presLayoutVars>
      </dgm:prSet>
      <dgm:spPr/>
    </dgm:pt>
    <dgm:pt modelId="{BAFAD7B6-D1BF-4DAA-A359-4278667FF5F5}" type="pres">
      <dgm:prSet presAssocID="{80DDA30D-3351-4763-9FD1-F912399EDC46}" presName="comp" presStyleCnt="0"/>
      <dgm:spPr/>
    </dgm:pt>
    <dgm:pt modelId="{BFF4B9E6-0CB2-44AC-AA05-3A1886670CE7}" type="pres">
      <dgm:prSet presAssocID="{80DDA30D-3351-4763-9FD1-F912399EDC46}" presName="box" presStyleLbl="node1" presStyleIdx="0" presStyleCnt="3"/>
      <dgm:spPr/>
    </dgm:pt>
    <dgm:pt modelId="{E7F3B3F1-1F28-4856-A017-231D03991ACD}" type="pres">
      <dgm:prSet presAssocID="{80DDA30D-3351-4763-9FD1-F912399EDC46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CEBE6D7-0278-4604-B010-CB979500CA02}" type="pres">
      <dgm:prSet presAssocID="{80DDA30D-3351-4763-9FD1-F912399EDC46}" presName="text" presStyleLbl="node1" presStyleIdx="0" presStyleCnt="3">
        <dgm:presLayoutVars>
          <dgm:bulletEnabled val="1"/>
        </dgm:presLayoutVars>
      </dgm:prSet>
      <dgm:spPr/>
    </dgm:pt>
    <dgm:pt modelId="{AC35A56E-5B9B-4DFE-A1A5-7F1FCD062AC4}" type="pres">
      <dgm:prSet presAssocID="{05B768F6-002C-48E2-B07A-8113FA3BF774}" presName="spacer" presStyleCnt="0"/>
      <dgm:spPr/>
    </dgm:pt>
    <dgm:pt modelId="{59E4D18E-4AE2-4797-B294-57E8DDBB9782}" type="pres">
      <dgm:prSet presAssocID="{3FFF9B18-431A-48A3-A2DF-42BF0BFBD033}" presName="comp" presStyleCnt="0"/>
      <dgm:spPr/>
    </dgm:pt>
    <dgm:pt modelId="{2920D3A6-2E4F-40CD-AEE0-8303BA9B974A}" type="pres">
      <dgm:prSet presAssocID="{3FFF9B18-431A-48A3-A2DF-42BF0BFBD033}" presName="box" presStyleLbl="node1" presStyleIdx="1" presStyleCnt="3"/>
      <dgm:spPr/>
    </dgm:pt>
    <dgm:pt modelId="{FCD3D218-E559-4E7F-963F-8F925AB8E58D}" type="pres">
      <dgm:prSet presAssocID="{3FFF9B18-431A-48A3-A2DF-42BF0BFBD033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3AA57F0-F7D5-4A1B-BC33-BCA5DAF01CE1}" type="pres">
      <dgm:prSet presAssocID="{3FFF9B18-431A-48A3-A2DF-42BF0BFBD033}" presName="text" presStyleLbl="node1" presStyleIdx="1" presStyleCnt="3">
        <dgm:presLayoutVars>
          <dgm:bulletEnabled val="1"/>
        </dgm:presLayoutVars>
      </dgm:prSet>
      <dgm:spPr/>
    </dgm:pt>
    <dgm:pt modelId="{F2FD9D03-60BC-47ED-93B7-8B3E168B4A50}" type="pres">
      <dgm:prSet presAssocID="{22A206F1-A56E-49E5-AC8E-248373C0FC76}" presName="spacer" presStyleCnt="0"/>
      <dgm:spPr/>
    </dgm:pt>
    <dgm:pt modelId="{7EF1C478-0A68-452B-956D-E034D20D130A}" type="pres">
      <dgm:prSet presAssocID="{21CB14F6-8EE9-47A9-8959-2C15D9B08C87}" presName="comp" presStyleCnt="0"/>
      <dgm:spPr/>
    </dgm:pt>
    <dgm:pt modelId="{AD43F893-A878-4B83-AD6F-AA91181D5B6E}" type="pres">
      <dgm:prSet presAssocID="{21CB14F6-8EE9-47A9-8959-2C15D9B08C87}" presName="box" presStyleLbl="node1" presStyleIdx="2" presStyleCnt="3"/>
      <dgm:spPr/>
    </dgm:pt>
    <dgm:pt modelId="{9C06F1CB-3E76-4A4D-865A-C458D4B130E0}" type="pres">
      <dgm:prSet presAssocID="{21CB14F6-8EE9-47A9-8959-2C15D9B08C87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E30195B9-71CB-440F-B637-77C4591E24D9}" type="pres">
      <dgm:prSet presAssocID="{21CB14F6-8EE9-47A9-8959-2C15D9B08C87}" presName="text" presStyleLbl="node1" presStyleIdx="2" presStyleCnt="3">
        <dgm:presLayoutVars>
          <dgm:bulletEnabled val="1"/>
        </dgm:presLayoutVars>
      </dgm:prSet>
      <dgm:spPr/>
    </dgm:pt>
  </dgm:ptLst>
  <dgm:cxnLst>
    <dgm:cxn modelId="{818C8C27-1720-4A82-924B-3966B1D43A8F}" type="presOf" srcId="{3FFF9B18-431A-48A3-A2DF-42BF0BFBD033}" destId="{2920D3A6-2E4F-40CD-AEE0-8303BA9B974A}" srcOrd="0" destOrd="0" presId="urn:microsoft.com/office/officeart/2005/8/layout/vList4"/>
    <dgm:cxn modelId="{49A06437-4BDD-423E-8EEB-E5EA3067FD9F}" type="presOf" srcId="{80DDA30D-3351-4763-9FD1-F912399EDC46}" destId="{BFF4B9E6-0CB2-44AC-AA05-3A1886670CE7}" srcOrd="0" destOrd="0" presId="urn:microsoft.com/office/officeart/2005/8/layout/vList4"/>
    <dgm:cxn modelId="{3839B546-D474-4773-9AE7-C0A80FCAA71E}" type="presOf" srcId="{80DDA30D-3351-4763-9FD1-F912399EDC46}" destId="{8CEBE6D7-0278-4604-B010-CB979500CA02}" srcOrd="1" destOrd="0" presId="urn:microsoft.com/office/officeart/2005/8/layout/vList4"/>
    <dgm:cxn modelId="{EF2C844D-FB14-460F-AD49-D83D8F3E0550}" type="presOf" srcId="{21CB14F6-8EE9-47A9-8959-2C15D9B08C87}" destId="{E30195B9-71CB-440F-B637-77C4591E24D9}" srcOrd="1" destOrd="0" presId="urn:microsoft.com/office/officeart/2005/8/layout/vList4"/>
    <dgm:cxn modelId="{1033754F-FA0D-4F82-9DCB-370DF12D8AD9}" srcId="{A88C1725-F433-4526-A83C-437BF04F934E}" destId="{3FFF9B18-431A-48A3-A2DF-42BF0BFBD033}" srcOrd="1" destOrd="0" parTransId="{F8EEE1EA-0E7D-4CD6-BA4F-7EB4B666A48A}" sibTransId="{22A206F1-A56E-49E5-AC8E-248373C0FC76}"/>
    <dgm:cxn modelId="{AFA11283-6A4C-487F-85AE-CC4F347F95CE}" srcId="{A88C1725-F433-4526-A83C-437BF04F934E}" destId="{21CB14F6-8EE9-47A9-8959-2C15D9B08C87}" srcOrd="2" destOrd="0" parTransId="{214DCE0E-F392-4815-9B42-6ED77E290314}" sibTransId="{78A29629-3BCA-4012-92A6-9843A19F60AF}"/>
    <dgm:cxn modelId="{92CD2C85-F641-4DC0-9060-635DDF0B0876}" type="presOf" srcId="{21CB14F6-8EE9-47A9-8959-2C15D9B08C87}" destId="{AD43F893-A878-4B83-AD6F-AA91181D5B6E}" srcOrd="0" destOrd="0" presId="urn:microsoft.com/office/officeart/2005/8/layout/vList4"/>
    <dgm:cxn modelId="{54EC55A4-0E01-4FDB-975D-C49B27442B53}" srcId="{A88C1725-F433-4526-A83C-437BF04F934E}" destId="{80DDA30D-3351-4763-9FD1-F912399EDC46}" srcOrd="0" destOrd="0" parTransId="{6DE803AB-2114-4A3B-910C-9C12F84B79AD}" sibTransId="{05B768F6-002C-48E2-B07A-8113FA3BF774}"/>
    <dgm:cxn modelId="{86A8DEC9-E01B-469E-A933-62361FB7A8D2}" type="presOf" srcId="{3FFF9B18-431A-48A3-A2DF-42BF0BFBD033}" destId="{E3AA57F0-F7D5-4A1B-BC33-BCA5DAF01CE1}" srcOrd="1" destOrd="0" presId="urn:microsoft.com/office/officeart/2005/8/layout/vList4"/>
    <dgm:cxn modelId="{D20EE0DC-9A79-4F9C-9170-EAAFB97C7F6C}" type="presOf" srcId="{A88C1725-F433-4526-A83C-437BF04F934E}" destId="{E73E3C8A-C1CB-4269-B12C-0ABFF8D250B9}" srcOrd="0" destOrd="0" presId="urn:microsoft.com/office/officeart/2005/8/layout/vList4"/>
    <dgm:cxn modelId="{093AA7CE-FAE6-4321-9087-83FA62C03CF0}" type="presParOf" srcId="{E73E3C8A-C1CB-4269-B12C-0ABFF8D250B9}" destId="{BAFAD7B6-D1BF-4DAA-A359-4278667FF5F5}" srcOrd="0" destOrd="0" presId="urn:microsoft.com/office/officeart/2005/8/layout/vList4"/>
    <dgm:cxn modelId="{52226CF6-D743-441D-9212-59E3C7F1E20D}" type="presParOf" srcId="{BAFAD7B6-D1BF-4DAA-A359-4278667FF5F5}" destId="{BFF4B9E6-0CB2-44AC-AA05-3A1886670CE7}" srcOrd="0" destOrd="0" presId="urn:microsoft.com/office/officeart/2005/8/layout/vList4"/>
    <dgm:cxn modelId="{609EE363-A95F-47B2-A85D-3BB94F71B782}" type="presParOf" srcId="{BAFAD7B6-D1BF-4DAA-A359-4278667FF5F5}" destId="{E7F3B3F1-1F28-4856-A017-231D03991ACD}" srcOrd="1" destOrd="0" presId="urn:microsoft.com/office/officeart/2005/8/layout/vList4"/>
    <dgm:cxn modelId="{AA2D8BD7-90C0-416E-ACEB-F916B0C4C875}" type="presParOf" srcId="{BAFAD7B6-D1BF-4DAA-A359-4278667FF5F5}" destId="{8CEBE6D7-0278-4604-B010-CB979500CA02}" srcOrd="2" destOrd="0" presId="urn:microsoft.com/office/officeart/2005/8/layout/vList4"/>
    <dgm:cxn modelId="{AE23365A-1C76-452C-AEAB-28A4992A3018}" type="presParOf" srcId="{E73E3C8A-C1CB-4269-B12C-0ABFF8D250B9}" destId="{AC35A56E-5B9B-4DFE-A1A5-7F1FCD062AC4}" srcOrd="1" destOrd="0" presId="urn:microsoft.com/office/officeart/2005/8/layout/vList4"/>
    <dgm:cxn modelId="{E8DB9DE4-913C-4DC7-AA9E-4CDD6F9F0A10}" type="presParOf" srcId="{E73E3C8A-C1CB-4269-B12C-0ABFF8D250B9}" destId="{59E4D18E-4AE2-4797-B294-57E8DDBB9782}" srcOrd="2" destOrd="0" presId="urn:microsoft.com/office/officeart/2005/8/layout/vList4"/>
    <dgm:cxn modelId="{FFCA3391-8F81-4307-8F5B-4B6A7B6049AA}" type="presParOf" srcId="{59E4D18E-4AE2-4797-B294-57E8DDBB9782}" destId="{2920D3A6-2E4F-40CD-AEE0-8303BA9B974A}" srcOrd="0" destOrd="0" presId="urn:microsoft.com/office/officeart/2005/8/layout/vList4"/>
    <dgm:cxn modelId="{BA1622CC-2061-4311-AD95-D71C8E4E3C07}" type="presParOf" srcId="{59E4D18E-4AE2-4797-B294-57E8DDBB9782}" destId="{FCD3D218-E559-4E7F-963F-8F925AB8E58D}" srcOrd="1" destOrd="0" presId="urn:microsoft.com/office/officeart/2005/8/layout/vList4"/>
    <dgm:cxn modelId="{A5EC50A9-AF82-4987-A665-F76657C557E9}" type="presParOf" srcId="{59E4D18E-4AE2-4797-B294-57E8DDBB9782}" destId="{E3AA57F0-F7D5-4A1B-BC33-BCA5DAF01CE1}" srcOrd="2" destOrd="0" presId="urn:microsoft.com/office/officeart/2005/8/layout/vList4"/>
    <dgm:cxn modelId="{EBFCDC16-ACE4-4868-AF27-0797B1CAE5BE}" type="presParOf" srcId="{E73E3C8A-C1CB-4269-B12C-0ABFF8D250B9}" destId="{F2FD9D03-60BC-47ED-93B7-8B3E168B4A50}" srcOrd="3" destOrd="0" presId="urn:microsoft.com/office/officeart/2005/8/layout/vList4"/>
    <dgm:cxn modelId="{4C09E06C-FC10-4390-851B-23126F4E2B33}" type="presParOf" srcId="{E73E3C8A-C1CB-4269-B12C-0ABFF8D250B9}" destId="{7EF1C478-0A68-452B-956D-E034D20D130A}" srcOrd="4" destOrd="0" presId="urn:microsoft.com/office/officeart/2005/8/layout/vList4"/>
    <dgm:cxn modelId="{BE3A47D6-830B-4462-8B57-D28222DD0CD6}" type="presParOf" srcId="{7EF1C478-0A68-452B-956D-E034D20D130A}" destId="{AD43F893-A878-4B83-AD6F-AA91181D5B6E}" srcOrd="0" destOrd="0" presId="urn:microsoft.com/office/officeart/2005/8/layout/vList4"/>
    <dgm:cxn modelId="{5A18FEED-84F1-418F-91E4-0FD0CF028EA1}" type="presParOf" srcId="{7EF1C478-0A68-452B-956D-E034D20D130A}" destId="{9C06F1CB-3E76-4A4D-865A-C458D4B130E0}" srcOrd="1" destOrd="0" presId="urn:microsoft.com/office/officeart/2005/8/layout/vList4"/>
    <dgm:cxn modelId="{B9C97693-D3EC-4A05-888D-0A88E947F221}" type="presParOf" srcId="{7EF1C478-0A68-452B-956D-E034D20D130A}" destId="{E30195B9-71CB-440F-B637-77C4591E24D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AF853-5157-4398-86B5-64485C79FC1E}">
      <dsp:nvSpPr>
        <dsp:cNvPr id="0" name=""/>
        <dsp:cNvSpPr/>
      </dsp:nvSpPr>
      <dsp:spPr>
        <a:xfrm>
          <a:off x="0" y="201687"/>
          <a:ext cx="5181600" cy="7371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2150" tIns="270764" rIns="40215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Achieve high precision and recall rates in identifying cut-in events using sensor data (e.g., camera, radar, </a:t>
          </a:r>
          <a:r>
            <a:rPr lang="en-IN" sz="1300" kern="1200" dirty="0" err="1"/>
            <a:t>lidar</a:t>
          </a:r>
          <a:r>
            <a:rPr lang="en-IN" sz="1300" kern="1200" dirty="0"/>
            <a:t>).</a:t>
          </a:r>
        </a:p>
      </dsp:txBody>
      <dsp:txXfrm>
        <a:off x="0" y="201687"/>
        <a:ext cx="5181600" cy="737100"/>
      </dsp:txXfrm>
    </dsp:sp>
    <dsp:sp modelId="{441AD128-18CC-4328-AE3B-AD4DC33016B8}">
      <dsp:nvSpPr>
        <dsp:cNvPr id="0" name=""/>
        <dsp:cNvSpPr/>
      </dsp:nvSpPr>
      <dsp:spPr>
        <a:xfrm>
          <a:off x="259080" y="9807"/>
          <a:ext cx="3627120" cy="383760"/>
        </a:xfrm>
        <a:prstGeom prst="roundRec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Detection Accuracy</a:t>
          </a:r>
          <a:endParaRPr lang="en-IN" sz="1300" kern="1200" dirty="0"/>
        </a:p>
      </dsp:txBody>
      <dsp:txXfrm>
        <a:off x="277814" y="28541"/>
        <a:ext cx="3589652" cy="346292"/>
      </dsp:txXfrm>
    </dsp:sp>
    <dsp:sp modelId="{F8D3A4A4-7CCE-42C4-8FB2-7A568EDBBA77}">
      <dsp:nvSpPr>
        <dsp:cNvPr id="0" name=""/>
        <dsp:cNvSpPr/>
      </dsp:nvSpPr>
      <dsp:spPr>
        <a:xfrm>
          <a:off x="0" y="1210675"/>
          <a:ext cx="5181600" cy="1126125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2150" tIns="270764" rIns="40215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b="1" kern="1200" dirty="0"/>
            <a:t>:</a:t>
          </a:r>
          <a:r>
            <a:rPr lang="en-IN" sz="1300" kern="1200" dirty="0"/>
            <a:t> Ensure the algorithm operates efficiently with minimal latency, suitable for real-time decision-making in AVs.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Achieve high precision and recall rates in identifying cut-in events using sensor data</a:t>
          </a:r>
        </a:p>
      </dsp:txBody>
      <dsp:txXfrm>
        <a:off x="0" y="1210675"/>
        <a:ext cx="5181600" cy="1126125"/>
      </dsp:txXfrm>
    </dsp:sp>
    <dsp:sp modelId="{78EA389B-0EF2-447B-A707-1FC52539D94A}">
      <dsp:nvSpPr>
        <dsp:cNvPr id="0" name=""/>
        <dsp:cNvSpPr/>
      </dsp:nvSpPr>
      <dsp:spPr>
        <a:xfrm>
          <a:off x="259080" y="1008987"/>
          <a:ext cx="3627120" cy="383760"/>
        </a:xfrm>
        <a:prstGeom prst="roundRec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Real-time Performance</a:t>
          </a:r>
          <a:endParaRPr lang="en-IN" sz="1300" kern="1200" dirty="0"/>
        </a:p>
      </dsp:txBody>
      <dsp:txXfrm>
        <a:off x="277814" y="1027721"/>
        <a:ext cx="358965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4B9E6-0CB2-44AC-AA05-3A1886670CE7}">
      <dsp:nvSpPr>
        <dsp:cNvPr id="0" name=""/>
        <dsp:cNvSpPr/>
      </dsp:nvSpPr>
      <dsp:spPr>
        <a:xfrm>
          <a:off x="0" y="0"/>
          <a:ext cx="6096000" cy="126999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kern="1200" dirty="0"/>
            <a:t>YOLOV8</a:t>
          </a:r>
        </a:p>
      </dsp:txBody>
      <dsp:txXfrm>
        <a:off x="1346200" y="0"/>
        <a:ext cx="4749800" cy="1269999"/>
      </dsp:txXfrm>
    </dsp:sp>
    <dsp:sp modelId="{E7F3B3F1-1F28-4856-A017-231D03991ACD}">
      <dsp:nvSpPr>
        <dsp:cNvPr id="0" name=""/>
        <dsp:cNvSpPr/>
      </dsp:nvSpPr>
      <dsp:spPr>
        <a:xfrm>
          <a:off x="126999" y="126999"/>
          <a:ext cx="1219200" cy="10159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0D3A6-2E4F-40CD-AEE0-8303BA9B974A}">
      <dsp:nvSpPr>
        <dsp:cNvPr id="0" name=""/>
        <dsp:cNvSpPr/>
      </dsp:nvSpPr>
      <dsp:spPr>
        <a:xfrm>
          <a:off x="0" y="1396999"/>
          <a:ext cx="6096000" cy="126999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kern="1200" dirty="0"/>
            <a:t>Python 3.12.3</a:t>
          </a:r>
        </a:p>
      </dsp:txBody>
      <dsp:txXfrm>
        <a:off x="1346200" y="1396999"/>
        <a:ext cx="4749800" cy="1269999"/>
      </dsp:txXfrm>
    </dsp:sp>
    <dsp:sp modelId="{FCD3D218-E559-4E7F-963F-8F925AB8E58D}">
      <dsp:nvSpPr>
        <dsp:cNvPr id="0" name=""/>
        <dsp:cNvSpPr/>
      </dsp:nvSpPr>
      <dsp:spPr>
        <a:xfrm>
          <a:off x="126999" y="1523999"/>
          <a:ext cx="1219200" cy="10159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3F893-A878-4B83-AD6F-AA91181D5B6E}">
      <dsp:nvSpPr>
        <dsp:cNvPr id="0" name=""/>
        <dsp:cNvSpPr/>
      </dsp:nvSpPr>
      <dsp:spPr>
        <a:xfrm>
          <a:off x="0" y="2793999"/>
          <a:ext cx="6096000" cy="126999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kern="1200" dirty="0" err="1"/>
            <a:t>OpenCV</a:t>
          </a:r>
          <a:endParaRPr lang="en-IN" sz="5800" kern="1200" dirty="0"/>
        </a:p>
      </dsp:txBody>
      <dsp:txXfrm>
        <a:off x="1346200" y="2793999"/>
        <a:ext cx="4749800" cy="1269999"/>
      </dsp:txXfrm>
    </dsp:sp>
    <dsp:sp modelId="{9C06F1CB-3E76-4A4D-865A-C458D4B130E0}">
      <dsp:nvSpPr>
        <dsp:cNvPr id="0" name=""/>
        <dsp:cNvSpPr/>
      </dsp:nvSpPr>
      <dsp:spPr>
        <a:xfrm>
          <a:off x="126999" y="2920999"/>
          <a:ext cx="1219200" cy="10159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28600"/>
            <a:ext cx="3352800" cy="8667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" y="28575"/>
            <a:ext cx="1562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1981200" y="3048000"/>
            <a:ext cx="5410200" cy="76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981200" y="30480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rial Black" pitchFamily="34" charset="0"/>
              </a:rPr>
              <a:t>Cut in detection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19C54-167C-2632-C0AD-991E0B944EF2}"/>
              </a:ext>
            </a:extLst>
          </p:cNvPr>
          <p:cNvSpPr txBox="1"/>
          <p:nvPr/>
        </p:nvSpPr>
        <p:spPr>
          <a:xfrm>
            <a:off x="3352800" y="4303455"/>
            <a:ext cx="57912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>
                <a:latin typeface="Arial Black" pitchFamily="34" charset="0"/>
              </a:rPr>
              <a:t>S B Pranav Sumesh - 220051601091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>
                <a:latin typeface="Arial Black" pitchFamily="34" charset="0"/>
              </a:rPr>
              <a:t>Bhuvanesh  S           - 220051601023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>
                <a:latin typeface="Arial Black" pitchFamily="34" charset="0"/>
              </a:rPr>
              <a:t>Mohammed </a:t>
            </a:r>
            <a:r>
              <a:rPr lang="en-IN" sz="1600" dirty="0" err="1">
                <a:latin typeface="Arial Black" pitchFamily="34" charset="0"/>
              </a:rPr>
              <a:t>Khashif</a:t>
            </a:r>
            <a:r>
              <a:rPr lang="en-IN" sz="1600" dirty="0">
                <a:latin typeface="Arial Black" pitchFamily="34" charset="0"/>
              </a:rPr>
              <a:t> Khan</a:t>
            </a:r>
            <a:r>
              <a:rPr lang="en-IN" sz="2000" dirty="0">
                <a:latin typeface="Arial Black" pitchFamily="34" charset="0"/>
              </a:rPr>
              <a:t> - 230051601069</a:t>
            </a:r>
          </a:p>
          <a:p>
            <a:pPr>
              <a:buFont typeface="Wingdings" pitchFamily="2" charset="2"/>
              <a:buChar char="Ø"/>
            </a:pPr>
            <a:endParaRPr lang="en-IN" sz="2000" dirty="0">
              <a:latin typeface="Arial Black" pitchFamily="34" charset="0"/>
            </a:endParaRPr>
          </a:p>
          <a:p>
            <a:pPr algn="l"/>
            <a:r>
              <a:rPr lang="en-IN" sz="2000" dirty="0">
                <a:latin typeface="Arial Black" pitchFamily="34" charset="0"/>
              </a:rPr>
              <a:t>                           - Under the Guidance of</a:t>
            </a:r>
          </a:p>
          <a:p>
            <a:pPr algn="l"/>
            <a:r>
              <a:rPr lang="en-IN" sz="2000" dirty="0">
                <a:latin typeface="Arial Black" pitchFamily="34" charset="0"/>
              </a:rPr>
              <a:t>                                    </a:t>
            </a:r>
            <a:r>
              <a:rPr lang="en-IN" sz="20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Dr . V. Jean Shilpa</a:t>
            </a:r>
          </a:p>
          <a:p>
            <a:pPr algn="l"/>
            <a:r>
              <a:rPr lang="en-IN" sz="20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                                Associate Professor</a:t>
            </a:r>
          </a:p>
          <a:p>
            <a:endParaRPr lang="en-IN" sz="2000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28600"/>
            <a:ext cx="3352800" cy="8667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" y="28575"/>
            <a:ext cx="1562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>
          <a:xfrm>
            <a:off x="2438400" y="5486400"/>
            <a:ext cx="3962400" cy="770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438400" y="5486400"/>
            <a:ext cx="403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Arial Black" pitchFamily="34" charset="0"/>
              </a:rPr>
              <a:t>THANK YOU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9200" y="1981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28600"/>
            <a:ext cx="3352800" cy="8667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" y="28575"/>
            <a:ext cx="1562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1638300" y="193161"/>
            <a:ext cx="3962400" cy="770400"/>
            <a:chOff x="152400" y="1363200"/>
            <a:chExt cx="3962400" cy="770400"/>
          </a:xfrm>
        </p:grpSpPr>
        <p:sp>
          <p:nvSpPr>
            <p:cNvPr id="9" name="Rounded Rectangle 8"/>
            <p:cNvSpPr/>
            <p:nvPr/>
          </p:nvSpPr>
          <p:spPr>
            <a:xfrm>
              <a:off x="152400" y="1363200"/>
              <a:ext cx="3962400" cy="770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600" y="1439400"/>
              <a:ext cx="3886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bg1"/>
                  </a:solidFill>
                </a:rPr>
                <a:t>Problem Statement</a:t>
              </a:r>
            </a:p>
          </p:txBody>
        </p:sp>
      </p:grpSp>
      <p:graphicFrame>
        <p:nvGraphicFramePr>
          <p:cNvPr id="18" name="Diagram 17"/>
          <p:cNvGraphicFramePr/>
          <p:nvPr/>
        </p:nvGraphicFramePr>
        <p:xfrm>
          <a:off x="1828800" y="4521200"/>
          <a:ext cx="5181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BB6735-8CB5-FD0D-0F2C-FB7CCD182CD1}"/>
              </a:ext>
            </a:extLst>
          </p:cNvPr>
          <p:cNvSpPr/>
          <p:nvPr/>
        </p:nvSpPr>
        <p:spPr>
          <a:xfrm>
            <a:off x="0" y="1095375"/>
            <a:ext cx="9144000" cy="3112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vehicle cut-in occurs when another vehicle enters the lane directly in front of your vehicle, typically with minimal space and often without signaling.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Cut-ins pose a significant risk of collision, especially if the cut-in vehicle merges abruptly or at   high speed, requiring quick reaction from the driver.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Drivers must react swiftly to cut-ins by adjusting speed, increasing following distance, or changing lanes to maintain safety and avoid accidents.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Cut-ins can happen due to various reasons, including distracted driving, misjudgment of gaps in traffic, aggressive driving behavior, or sudden lane changes by other drivers.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28600"/>
            <a:ext cx="3352800" cy="8667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" y="28575"/>
            <a:ext cx="1562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152400" y="1363200"/>
            <a:ext cx="2590800" cy="770400"/>
            <a:chOff x="533400" y="1676400"/>
            <a:chExt cx="2590800" cy="770400"/>
          </a:xfrm>
        </p:grpSpPr>
        <p:sp>
          <p:nvSpPr>
            <p:cNvPr id="6" name="Rounded Rectangle 5"/>
            <p:cNvSpPr/>
            <p:nvPr/>
          </p:nvSpPr>
          <p:spPr>
            <a:xfrm>
              <a:off x="533400" y="1676400"/>
              <a:ext cx="2514600" cy="770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1752600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bg1"/>
                  </a:solidFill>
                </a:rPr>
                <a:t>Unique Idea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199F651-AEB9-57A5-6A63-B37A6F6781CC}"/>
              </a:ext>
            </a:extLst>
          </p:cNvPr>
          <p:cNvSpPr txBox="1"/>
          <p:nvPr/>
        </p:nvSpPr>
        <p:spPr>
          <a:xfrm>
            <a:off x="0" y="2480729"/>
            <a:ext cx="91440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YOLOv8-based Python code excels in detecting diverse vehicles on congested Indian roads.</a:t>
            </a: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Challenges include identifying bicycles, motorcycles, auto-rickshaws, cars, and buses.</a:t>
            </a: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algorithm distinguishes vehicles amidst cluttered backgrounds with high accuracy.</a:t>
            </a: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Training with a comprehensive dataset ensures effective real-time detection and categorization.</a:t>
            </a: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Enables efficient traffic monitoring and management in dynamic Indian road conditions.</a:t>
            </a:r>
          </a:p>
        </p:txBody>
      </p:sp>
    </p:spTree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28600"/>
            <a:ext cx="3352800" cy="8667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" y="28575"/>
            <a:ext cx="1562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1828800" y="276787"/>
            <a:ext cx="2743200" cy="770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897626" y="338821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Process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D8462-E343-F3F7-2ADA-DF057486E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24" y="1219200"/>
            <a:ext cx="9166123" cy="567075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28600"/>
            <a:ext cx="3352800" cy="8667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" y="28575"/>
            <a:ext cx="1562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4394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Process Flow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1363200"/>
            <a:ext cx="4419600" cy="770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28600" y="14394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Architecture  Diagram</a:t>
            </a:r>
          </a:p>
        </p:txBody>
      </p:sp>
      <p:pic>
        <p:nvPicPr>
          <p:cNvPr id="10" name="Picture 9" descr="Detailed-illustration-of-YOLOv8-model-architecture-The-Backbone-Neck-and-Head-are-th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286000"/>
            <a:ext cx="4419602" cy="3803906"/>
          </a:xfrm>
          <a:prstGeom prst="rect">
            <a:avLst/>
          </a:prstGeom>
        </p:spPr>
      </p:pic>
      <p:pic>
        <p:nvPicPr>
          <p:cNvPr id="11" name="Picture 10" descr="OpenCV-software-architectur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76800" y="2590800"/>
            <a:ext cx="3962400" cy="3238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00200" y="6248400"/>
            <a:ext cx="1676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latin typeface="Arial Black" pitchFamily="34" charset="0"/>
              </a:rPr>
              <a:t>YOLOV8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6172200"/>
            <a:ext cx="1676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latin typeface="Arial Black" pitchFamily="34" charset="0"/>
              </a:rPr>
              <a:t>OPENCV</a:t>
            </a:r>
          </a:p>
        </p:txBody>
      </p:sp>
    </p:spTree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28600"/>
            <a:ext cx="3352800" cy="8667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" y="28575"/>
            <a:ext cx="1562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4394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Process Flow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1363200"/>
            <a:ext cx="3429000" cy="770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28600" y="1439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Technology used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1676400" y="2438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28600"/>
            <a:ext cx="3352800" cy="8667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" y="28575"/>
            <a:ext cx="1562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4394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Process Flow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4394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Architecture  Diagram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1439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Technology used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400" y="1363200"/>
            <a:ext cx="6477000" cy="770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28600" y="1439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Team Members and contribution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310" y="2197510"/>
            <a:ext cx="57912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>
                <a:latin typeface="Arial Black" pitchFamily="34" charset="0"/>
              </a:rPr>
              <a:t>S B </a:t>
            </a:r>
            <a:r>
              <a:rPr lang="en-IN" sz="2000" dirty="0" err="1">
                <a:latin typeface="Arial Black" pitchFamily="34" charset="0"/>
              </a:rPr>
              <a:t>Pranav</a:t>
            </a:r>
            <a:r>
              <a:rPr lang="en-IN" sz="2000" dirty="0">
                <a:latin typeface="Arial Black" pitchFamily="34" charset="0"/>
              </a:rPr>
              <a:t> </a:t>
            </a:r>
            <a:r>
              <a:rPr lang="en-IN" sz="2000" dirty="0" err="1">
                <a:latin typeface="Arial Black" pitchFamily="34" charset="0"/>
              </a:rPr>
              <a:t>Sumesh</a:t>
            </a:r>
            <a:r>
              <a:rPr lang="en-IN" sz="2000" dirty="0">
                <a:latin typeface="Arial Black" pitchFamily="34" charset="0"/>
              </a:rPr>
              <a:t> - 220051601091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>
                <a:latin typeface="Arial Black" pitchFamily="34" charset="0"/>
              </a:rPr>
              <a:t>Bhuvanesh  S           - 220051601023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err="1">
                <a:latin typeface="Arial Black" pitchFamily="34" charset="0"/>
              </a:rPr>
              <a:t>Khasif</a:t>
            </a:r>
            <a:r>
              <a:rPr lang="en-IN" sz="2000" dirty="0">
                <a:latin typeface="Arial Black" pitchFamily="34" charset="0"/>
              </a:rPr>
              <a:t> Khan             - 230051601069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9666" y="3465615"/>
            <a:ext cx="916366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R&amp;D:This</a:t>
            </a:r>
            <a:r>
              <a:rPr lang="en-US" dirty="0"/>
              <a:t> part plays a crucial role is understanding the concept of the problem statement and we as a team decided to allocate weeks in doing the R&amp;D for vehicle cut-in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completing the R&amp;D part of the development we split our works accordingly, the team lead (Bhuvanesh) came up with the idea of using yolo as a base for training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rookies we were unable to train a model from scratch so we decided to use pretrained weights from official yolo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teammates played a crucial role in stabilizing the code error free and get a solid output from the trained model.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28600"/>
            <a:ext cx="3352800" cy="8667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" y="28575"/>
            <a:ext cx="1562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>
          <a:xfrm>
            <a:off x="1600200" y="360943"/>
            <a:ext cx="1676400" cy="646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657350" y="33882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Results</a:t>
            </a:r>
            <a:endParaRPr lang="en-IN" sz="3600" dirty="0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946D4F-ACD8-CB31-1C52-39614CB239CC}"/>
              </a:ext>
            </a:extLst>
          </p:cNvPr>
          <p:cNvGrpSpPr/>
          <p:nvPr/>
        </p:nvGrpSpPr>
        <p:grpSpPr>
          <a:xfrm>
            <a:off x="-46927" y="1241322"/>
            <a:ext cx="9200759" cy="5638800"/>
            <a:chOff x="-46927" y="1241322"/>
            <a:chExt cx="9200759" cy="56388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E8F966-B9C9-7919-81DF-6DEB5A629A41}"/>
                </a:ext>
              </a:extLst>
            </p:cNvPr>
            <p:cNvGrpSpPr/>
            <p:nvPr/>
          </p:nvGrpSpPr>
          <p:grpSpPr>
            <a:xfrm>
              <a:off x="-16983" y="1241322"/>
              <a:ext cx="9170815" cy="2771775"/>
              <a:chOff x="-16983" y="1241322"/>
              <a:chExt cx="9170815" cy="2771775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35D16F6-8A41-EE5F-57CB-E44172DC0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983" y="1241322"/>
                <a:ext cx="4606413" cy="2771775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3D79C7E-5FB9-839D-6B4D-08D260A3B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1241322"/>
                <a:ext cx="4581832" cy="2743200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629224A-BB7B-3DED-64EC-B043236D1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927" y="3976996"/>
              <a:ext cx="4636357" cy="288100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9E2DFBC-012B-B545-7F56-9789B2A14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03" y="3982064"/>
              <a:ext cx="4606413" cy="2898058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C493EDE-C4E8-56C6-B1F0-CAB6688CE6D6}"/>
              </a:ext>
            </a:extLst>
          </p:cNvPr>
          <p:cNvSpPr txBox="1"/>
          <p:nvPr/>
        </p:nvSpPr>
        <p:spPr>
          <a:xfrm>
            <a:off x="470391" y="1455704"/>
            <a:ext cx="3263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These footages were taken from Sanatorium, Chennai</a:t>
            </a:r>
            <a:endParaRPr lang="en-IN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D8C7C3-463C-1D34-FE1A-0D4EC4E6B804}"/>
              </a:ext>
            </a:extLst>
          </p:cNvPr>
          <p:cNvSpPr txBox="1"/>
          <p:nvPr/>
        </p:nvSpPr>
        <p:spPr>
          <a:xfrm>
            <a:off x="5181600" y="1472037"/>
            <a:ext cx="3276600" cy="26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These footages were taken from Sanatorium, Chennai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436895956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28600"/>
            <a:ext cx="3352800" cy="8667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" y="28575"/>
            <a:ext cx="1562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4394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Process Flow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1363200"/>
            <a:ext cx="2438400" cy="770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14394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475538"/>
            <a:ext cx="91440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Cut-in detection is crucial for autonomous driving and collaborative robotics, relying on advanced sensors and predictive analytics.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sensors like cameras, radar, and lidar enable detection of subtle traffic changes signaling potential cut-ins.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Teammates enhance detection with predictive abilities, clear communication, and coordinated response strategies.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synergy between technology and teamwork ensures swift and safe reactions to dynamic traffic scenarios.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Overall, this approach improves system safety and efficiency in complex environments.</a:t>
            </a:r>
            <a:endParaRPr lang="en-IN" sz="2000" dirty="0"/>
          </a:p>
        </p:txBody>
      </p:sp>
    </p:spTree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532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Bhuvanesh S</cp:lastModifiedBy>
  <cp:revision>23</cp:revision>
  <dcterms:created xsi:type="dcterms:W3CDTF">2006-08-16T00:00:00Z</dcterms:created>
  <dcterms:modified xsi:type="dcterms:W3CDTF">2024-07-10T17:05:47Z</dcterms:modified>
</cp:coreProperties>
</file>