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>
        <p:scale>
          <a:sx n="129" d="100"/>
          <a:sy n="129" d="100"/>
        </p:scale>
        <p:origin x="-272" y="-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E17B-6F95-5C4A-8B21-AF74A89B19E1}" type="datetimeFigureOut">
              <a:rPr kumimoji="1" lang="zh-CN" altLang="en-US" smtClean="0"/>
              <a:t>2022/1/8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A8E1B18-AFB1-1A4C-9D5B-5EB8133695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90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E17B-6F95-5C4A-8B21-AF74A89B19E1}" type="datetimeFigureOut">
              <a:rPr kumimoji="1" lang="zh-CN" altLang="en-US" smtClean="0"/>
              <a:t>2022/1/8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1B18-AFB1-1A4C-9D5B-5EB8133695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595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E17B-6F95-5C4A-8B21-AF74A89B19E1}" type="datetimeFigureOut">
              <a:rPr kumimoji="1" lang="zh-CN" altLang="en-US" smtClean="0"/>
              <a:t>2022/1/8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1B18-AFB1-1A4C-9D5B-5EB8133695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87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E17B-6F95-5C4A-8B21-AF74A89B19E1}" type="datetimeFigureOut">
              <a:rPr kumimoji="1" lang="zh-CN" altLang="en-US" smtClean="0"/>
              <a:t>2022/1/8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1B18-AFB1-1A4C-9D5B-5EB8133695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684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9B1E17B-6F95-5C4A-8B21-AF74A89B19E1}" type="datetimeFigureOut">
              <a:rPr kumimoji="1" lang="zh-CN" altLang="en-US" smtClean="0"/>
              <a:t>2022/1/8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A8E1B18-AFB1-1A4C-9D5B-5EB8133695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080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E17B-6F95-5C4A-8B21-AF74A89B19E1}" type="datetimeFigureOut">
              <a:rPr kumimoji="1" lang="zh-CN" altLang="en-US" smtClean="0"/>
              <a:t>2022/1/8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1B18-AFB1-1A4C-9D5B-5EB8133695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73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E17B-6F95-5C4A-8B21-AF74A89B19E1}" type="datetimeFigureOut">
              <a:rPr kumimoji="1" lang="zh-CN" altLang="en-US" smtClean="0"/>
              <a:t>2022/1/8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1B18-AFB1-1A4C-9D5B-5EB81336950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5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E17B-6F95-5C4A-8B21-AF74A89B19E1}" type="datetimeFigureOut">
              <a:rPr kumimoji="1" lang="zh-CN" altLang="en-US" smtClean="0"/>
              <a:t>2022/1/8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1B18-AFB1-1A4C-9D5B-5EB81336950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9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E17B-6F95-5C4A-8B21-AF74A89B19E1}" type="datetimeFigureOut">
              <a:rPr kumimoji="1" lang="zh-CN" altLang="en-US" smtClean="0"/>
              <a:t>2022/1/8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1B18-AFB1-1A4C-9D5B-5EB8133695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366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E17B-6F95-5C4A-8B21-AF74A89B19E1}" type="datetimeFigureOut">
              <a:rPr kumimoji="1" lang="zh-CN" altLang="en-US" smtClean="0"/>
              <a:t>2022/1/8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1B18-AFB1-1A4C-9D5B-5EB8133695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512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E17B-6F95-5C4A-8B21-AF74A89B19E1}" type="datetimeFigureOut">
              <a:rPr kumimoji="1" lang="zh-CN" altLang="en-US" smtClean="0"/>
              <a:t>2022/1/8</a:t>
            </a:fld>
            <a:endParaRPr kumimoji="1"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1B18-AFB1-1A4C-9D5B-5EB8133695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81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9B1E17B-6F95-5C4A-8B21-AF74A89B19E1}" type="datetimeFigureOut">
              <a:rPr kumimoji="1" lang="zh-CN" altLang="en-US" smtClean="0"/>
              <a:t>2022/1/8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A8E1B18-AFB1-1A4C-9D5B-5EB8133695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771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5B786-38B3-4E4F-A444-06C97192FF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CN" sz="8000" b="1" dirty="0"/>
            </a:br>
            <a:br>
              <a:rPr lang="en-US" altLang="zh-CN" sz="8000" b="1" dirty="0"/>
            </a:br>
            <a:r>
              <a:rPr lang="zh-CN" altLang="en-US" sz="8000" b="1" dirty="0"/>
              <a:t>链式法则和自动求导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A42012-424B-5D4B-9B27-DC5608EE0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动手学深度学习</a:t>
            </a:r>
            <a:r>
              <a:rPr kumimoji="1" lang="en-US" altLang="zh-CN" dirty="0"/>
              <a:t>07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03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38EBD-DA4D-264F-8AB6-7C23FB7B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Q&amp;A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F7785-1A7B-2946-AA40-416EFBA9A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/>
              <a:t>Q1</a:t>
            </a:r>
            <a:r>
              <a:rPr lang="zh-CN" altLang="en-US" b="1" dirty="0"/>
              <a:t>：</a:t>
            </a:r>
            <a:r>
              <a:rPr lang="en-US" altLang="zh-CN" b="1" dirty="0"/>
              <a:t>ppt</a:t>
            </a:r>
            <a:r>
              <a:rPr lang="zh-CN" altLang="en-US" b="1" dirty="0"/>
              <a:t>上隐式构造和显式构造看起来为啥差不多？</a:t>
            </a:r>
            <a:endParaRPr lang="zh-CN" altLang="en-US" dirty="0"/>
          </a:p>
          <a:p>
            <a:r>
              <a:rPr lang="zh-CN" altLang="en-US" dirty="0"/>
              <a:t>显式和隐式的差别其实就是数学上求梯度和</a:t>
            </a:r>
            <a:r>
              <a:rPr lang="en-US" altLang="zh-CN" dirty="0"/>
              <a:t>python</a:t>
            </a:r>
            <a:r>
              <a:rPr lang="zh-CN" altLang="en-US" dirty="0"/>
              <a:t>求梯度计算上的差别，不用深究</a:t>
            </a:r>
          </a:p>
          <a:p>
            <a:r>
              <a:rPr lang="zh-CN" altLang="en-US" dirty="0"/>
              <a:t>显式构造就是我们数学上正常求导数的求法，先把所有求导的表达式选出来再代值</a:t>
            </a:r>
          </a:p>
          <a:p>
            <a:r>
              <a:rPr lang="en-US" altLang="zh-CN" b="1" dirty="0"/>
              <a:t>Q2:</a:t>
            </a:r>
            <a:r>
              <a:rPr lang="zh-CN" altLang="en-US" b="1" dirty="0"/>
              <a:t>需要正向和反向都算一遍吗？</a:t>
            </a:r>
            <a:endParaRPr lang="zh-CN" altLang="en-US" dirty="0"/>
          </a:p>
          <a:p>
            <a:r>
              <a:rPr lang="zh-CN" altLang="en-US" dirty="0"/>
              <a:t>需要正向先算一遍，自动求导时只进行反向就可以，因为正向的结果已经存储</a:t>
            </a:r>
          </a:p>
          <a:p>
            <a:r>
              <a:rPr lang="en-US" altLang="zh-CN" b="1" dirty="0"/>
              <a:t>Q3:</a:t>
            </a:r>
            <a:r>
              <a:rPr lang="zh-CN" altLang="en-US" b="1" dirty="0"/>
              <a:t>为什么</a:t>
            </a:r>
            <a:r>
              <a:rPr lang="en-US" altLang="zh-CN" b="1" dirty="0" err="1"/>
              <a:t>PyTorch</a:t>
            </a:r>
            <a:r>
              <a:rPr lang="zh-CN" altLang="en-US" b="1" dirty="0"/>
              <a:t>会默认累积梯度</a:t>
            </a:r>
            <a:endParaRPr lang="zh-CN" altLang="en-US" dirty="0"/>
          </a:p>
          <a:p>
            <a:r>
              <a:rPr lang="zh-CN" altLang="en-US" dirty="0"/>
              <a:t>便于计算大批量；方便进一步设计</a:t>
            </a:r>
          </a:p>
          <a:p>
            <a:r>
              <a:rPr lang="en-US" altLang="zh-CN" b="1" dirty="0"/>
              <a:t>Q4:</a:t>
            </a:r>
            <a:r>
              <a:rPr lang="zh-CN" altLang="en-US" b="1" dirty="0"/>
              <a:t>为什么深度学习中一般对标量求导而不是对矩阵或向量求导</a:t>
            </a:r>
            <a:endParaRPr lang="zh-CN" altLang="en-US" dirty="0"/>
          </a:p>
          <a:p>
            <a:r>
              <a:rPr lang="en-US" altLang="zh-CN" dirty="0"/>
              <a:t>loss</a:t>
            </a:r>
            <a:r>
              <a:rPr lang="zh-CN" altLang="en-US" dirty="0"/>
              <a:t>一般都是标量</a:t>
            </a:r>
          </a:p>
          <a:p>
            <a:r>
              <a:rPr lang="en-US" altLang="zh-CN" b="1" dirty="0"/>
              <a:t>Q5:</a:t>
            </a:r>
            <a:r>
              <a:rPr lang="zh-CN" altLang="en-US" b="1" dirty="0"/>
              <a:t>为什么获取</a:t>
            </a:r>
            <a:r>
              <a:rPr lang="en-US" altLang="zh-CN" b="1" dirty="0"/>
              <a:t>.grad</a:t>
            </a:r>
            <a:r>
              <a:rPr lang="zh-CN" altLang="en-US" b="1" dirty="0"/>
              <a:t>前需要</a:t>
            </a:r>
            <a:r>
              <a:rPr lang="en-US" altLang="zh-CN" b="1" dirty="0"/>
              <a:t>backward</a:t>
            </a:r>
            <a:endParaRPr lang="en-US" altLang="zh-CN" dirty="0"/>
          </a:p>
          <a:p>
            <a:r>
              <a:rPr lang="zh-CN" altLang="en-US" dirty="0"/>
              <a:t>相当于告诉程序需要计算梯度，因为计算梯度的代价很大，默认不计算</a:t>
            </a:r>
          </a:p>
          <a:p>
            <a:r>
              <a:rPr lang="en-US" altLang="zh-CN" b="1" dirty="0"/>
              <a:t>Q6:pytorch</a:t>
            </a:r>
            <a:r>
              <a:rPr lang="zh-CN" altLang="en-US" b="1" dirty="0"/>
              <a:t>或</a:t>
            </a:r>
            <a:r>
              <a:rPr lang="en-US" altLang="zh-CN" b="1" dirty="0" err="1"/>
              <a:t>mxnet</a:t>
            </a:r>
            <a:r>
              <a:rPr lang="zh-CN" altLang="en-US" b="1" dirty="0"/>
              <a:t>框架设计上可以实现矢量的求导吗</a:t>
            </a:r>
            <a:endParaRPr lang="zh-CN" altLang="en-US" dirty="0"/>
          </a:p>
          <a:p>
            <a:r>
              <a:rPr lang="zh-CN" altLang="en-US" dirty="0"/>
              <a:t>可以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36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A634D-7D16-5540-A974-94FA285B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向量链式法则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601F4-1D63-2342-AAA7-5DE02A63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公式形式上没有变化，重点在于把相乘矩阵的维数弄对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80AC22-1FBC-264E-A9B7-F02F21B4B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91" y="2740806"/>
            <a:ext cx="10058401" cy="247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BB2A6-6FCD-9443-9FB0-062DF58A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自动求导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B0AD5-CC55-B642-B4BE-A382047D6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自动求导计算一个函数在指定值上的导数</a:t>
            </a:r>
            <a:endParaRPr kumimoji="1" lang="en-US" altLang="zh-CN" dirty="0"/>
          </a:p>
          <a:p>
            <a:r>
              <a:rPr kumimoji="1" lang="zh-CN" altLang="en-US" dirty="0"/>
              <a:t>有别于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符号求导：导数公式</a:t>
            </a:r>
            <a:endParaRPr kumimoji="1" lang="en-US" altLang="zh-CN" dirty="0"/>
          </a:p>
          <a:p>
            <a:pPr marL="548640" lvl="2" indent="0">
              <a:buNone/>
            </a:pPr>
            <a:r>
              <a:rPr kumimoji="1" lang="en-US" altLang="zh-CN" sz="2800" dirty="0"/>
              <a:t>D(4x^3+x^2+3, x) = 12x^2+2x</a:t>
            </a:r>
          </a:p>
          <a:p>
            <a:pPr lvl="1"/>
            <a:r>
              <a:rPr kumimoji="1" lang="zh-CN" altLang="en-US" dirty="0"/>
              <a:t>数值求导：导数定义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41F833-DD1B-814C-9AE7-44B8948AD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17" y="4032649"/>
            <a:ext cx="5178563" cy="15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1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501FE-91A4-B44A-93B4-3ABE9423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计算图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7EED8-B037-774D-AF00-6C40C616D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系统会构建一个</a:t>
            </a:r>
            <a:r>
              <a:rPr lang="zh-CN" altLang="en-US" i="1" dirty="0"/>
              <a:t>计算图</a:t>
            </a:r>
            <a:r>
              <a:rPr lang="zh-CN" altLang="en-US" dirty="0"/>
              <a:t>（</a:t>
            </a:r>
            <a:r>
              <a:rPr lang="en-US" altLang="zh-CN" dirty="0"/>
              <a:t>computational graph</a:t>
            </a:r>
            <a:r>
              <a:rPr lang="zh-CN" altLang="en-US" dirty="0"/>
              <a:t>）， 来跟踪计算是哪些数据通过哪些操作组合起来产生输出。 实现自动求导</a:t>
            </a:r>
            <a:endParaRPr lang="en-US" altLang="zh-CN" dirty="0"/>
          </a:p>
          <a:p>
            <a:r>
              <a:rPr lang="zh-CN" altLang="en-US" dirty="0"/>
              <a:t>将代码分解成操作子</a:t>
            </a:r>
          </a:p>
          <a:p>
            <a:r>
              <a:rPr lang="zh-CN" altLang="en-US" dirty="0"/>
              <a:t>将计算表示成一个</a:t>
            </a:r>
            <a:r>
              <a:rPr lang="zh-CN" altLang="en-US" b="1" dirty="0"/>
              <a:t>无环图</a:t>
            </a:r>
            <a:endParaRPr lang="zh-CN" altLang="en-US" dirty="0"/>
          </a:p>
          <a:p>
            <a:r>
              <a:rPr kumimoji="1" lang="zh-CN" altLang="en-US" dirty="0"/>
              <a:t>计算图等价于用链式法则求导的过程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C7869D-73BD-4542-9D94-C43C7F9C1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462" y="3227832"/>
            <a:ext cx="6230895" cy="29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9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0EB2C-C514-7F49-9717-5E4BFBC2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构造计算图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D732FC-C0A7-BE4B-87F9-F3555F538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显式构造：写明变量和计算公式再赋值（</a:t>
            </a:r>
            <a:r>
              <a:rPr lang="en-US" altLang="zh-CN" dirty="0" err="1"/>
              <a:t>Tensorflow</a:t>
            </a:r>
            <a:r>
              <a:rPr lang="en-US" altLang="zh-CN" dirty="0"/>
              <a:t>/Theano/</a:t>
            </a:r>
            <a:r>
              <a:rPr lang="en-US" altLang="zh-CN" dirty="0" err="1"/>
              <a:t>MXNet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隐式构造：</a:t>
            </a:r>
            <a:r>
              <a:rPr lang="zh-CN" altLang="en-US" dirty="0"/>
              <a:t>系统将所有的计算记录下来（</a:t>
            </a:r>
            <a:r>
              <a:rPr lang="en-US" altLang="zh-CN" dirty="0" err="1"/>
              <a:t>Pytorch</a:t>
            </a:r>
            <a:r>
              <a:rPr lang="en-US" altLang="zh-CN" dirty="0"/>
              <a:t>/</a:t>
            </a:r>
            <a:r>
              <a:rPr lang="en-US" altLang="zh-CN" dirty="0" err="1"/>
              <a:t>MXNet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4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A9C81-880C-C94C-A7F2-5CFD2476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自动求导两种模式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7C0C914-A044-C34E-9AB2-C25583B52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134" y="1600262"/>
            <a:ext cx="7225731" cy="4773106"/>
          </a:xfrm>
        </p:spPr>
      </p:pic>
    </p:spTree>
    <p:extLst>
      <p:ext uri="{BB962C8B-B14F-4D97-AF65-F5344CB8AC3E}">
        <p14:creationId xmlns:p14="http://schemas.microsoft.com/office/powerpoint/2010/main" val="203563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D7176-309C-7B4A-B1B7-F35039E0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62" y="287863"/>
            <a:ext cx="10058400" cy="1026922"/>
          </a:xfrm>
        </p:spPr>
        <p:txBody>
          <a:bodyPr>
            <a:normAutofit/>
          </a:bodyPr>
          <a:lstStyle/>
          <a:p>
            <a:r>
              <a:rPr kumimoji="1" lang="zh-CN" altLang="en-US" sz="4000" dirty="0"/>
              <a:t>为什么反向传播？ 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E7E387E-FD06-C54A-BAE7-987F9FAE4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74" y="1516878"/>
            <a:ext cx="3739381" cy="2218803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7A788E-FBFF-0941-9C28-1AA850277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505" y="1516878"/>
            <a:ext cx="3773168" cy="22607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0BDC62-5A73-E14E-8CAC-DE76F632E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673" y="1516878"/>
            <a:ext cx="3724206" cy="225759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3D3AD40-E990-BC42-986E-BFEACE5A6249}"/>
              </a:ext>
            </a:extLst>
          </p:cNvPr>
          <p:cNvSpPr txBox="1"/>
          <p:nvPr/>
        </p:nvSpPr>
        <p:spPr>
          <a:xfrm>
            <a:off x="1412111" y="4213185"/>
            <a:ext cx="224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计算图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71B832-16A1-094C-9FA7-E9161F2E8714}"/>
              </a:ext>
            </a:extLst>
          </p:cNvPr>
          <p:cNvSpPr txBox="1"/>
          <p:nvPr/>
        </p:nvSpPr>
        <p:spPr>
          <a:xfrm>
            <a:off x="5285771" y="4213185"/>
            <a:ext cx="17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正向累积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3B1B7E-E51B-0C4D-BC49-2E6E3BA76BCC}"/>
              </a:ext>
            </a:extLst>
          </p:cNvPr>
          <p:cNvSpPr txBox="1"/>
          <p:nvPr/>
        </p:nvSpPr>
        <p:spPr>
          <a:xfrm>
            <a:off x="9448800" y="4213185"/>
            <a:ext cx="144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反向累积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7958BC-C0C0-AB46-A6B8-576016A0D18F}"/>
              </a:ext>
            </a:extLst>
          </p:cNvPr>
          <p:cNvSpPr txBox="1"/>
          <p:nvPr/>
        </p:nvSpPr>
        <p:spPr>
          <a:xfrm>
            <a:off x="779362" y="4965539"/>
            <a:ext cx="10274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两者时间复杂度都是</a:t>
            </a:r>
            <a:r>
              <a:rPr kumimoji="1" lang="en-US" altLang="zh-CN" dirty="0"/>
              <a:t>O(n)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n</a:t>
            </a:r>
            <a:r>
              <a:rPr kumimoji="1" lang="zh-CN" altLang="en-US" dirty="0"/>
              <a:t>是操作子个数。但正向累积需要计算输参数个数次</a:t>
            </a:r>
            <a:r>
              <a:rPr kumimoji="1" lang="en-US" altLang="zh-CN" dirty="0"/>
              <a:t>(</a:t>
            </a:r>
            <a:r>
              <a:rPr kumimoji="1" lang="zh-CN" altLang="en-US" dirty="0"/>
              <a:t>本例中为</a:t>
            </a:r>
            <a:r>
              <a:rPr kumimoji="1" lang="en-US" altLang="zh-CN" dirty="0"/>
              <a:t>a,b,2</a:t>
            </a:r>
            <a:r>
              <a:rPr kumimoji="1" lang="zh-CN" altLang="en-US" dirty="0"/>
              <a:t>次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，反向累积需要计算输出个数次（</a:t>
            </a:r>
            <a:r>
              <a:rPr kumimoji="1" lang="en-US" altLang="zh-CN" dirty="0"/>
              <a:t>e,1</a:t>
            </a:r>
            <a:r>
              <a:rPr kumimoji="1" lang="zh-CN" altLang="en-US" dirty="0"/>
              <a:t>次），后者通常远小于前者，因为多数时候只需要算一个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反向累积空间复杂度是</a:t>
            </a:r>
            <a:r>
              <a:rPr kumimoji="1" lang="en-US" altLang="zh-CN" dirty="0"/>
              <a:t>O(n)</a:t>
            </a:r>
            <a:r>
              <a:rPr kumimoji="1" lang="zh-CN" altLang="en-US" dirty="0"/>
              <a:t>，可以当成一种“以空间换时间”</a:t>
            </a:r>
            <a:endParaRPr kumimoji="1"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1BCCFB-F706-6D49-BF55-AE35546ACD17}"/>
              </a:ext>
            </a:extLst>
          </p:cNvPr>
          <p:cNvSpPr txBox="1"/>
          <p:nvPr/>
        </p:nvSpPr>
        <p:spPr>
          <a:xfrm>
            <a:off x="5285771" y="711956"/>
            <a:ext cx="184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e=(</a:t>
            </a:r>
            <a:r>
              <a:rPr kumimoji="1" lang="en-US" altLang="zh-CN" dirty="0" err="1"/>
              <a:t>a+b</a:t>
            </a:r>
            <a:r>
              <a:rPr kumimoji="1" lang="en-US" altLang="zh-CN" dirty="0"/>
              <a:t>)(b+1)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17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22DB9-B68E-0949-B6A0-C1A60456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2304" cy="1636776"/>
          </a:xfrm>
        </p:spPr>
        <p:txBody>
          <a:bodyPr>
            <a:normAutofit/>
          </a:bodyPr>
          <a:lstStyle/>
          <a:p>
            <a:r>
              <a:rPr kumimoji="1" lang="zh-CN" altLang="en-US" sz="3600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0A12F-E5B7-9F45-BC42-CC0E0CF8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84087"/>
            <a:ext cx="10058400" cy="4816104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dirty="0"/>
              <a:t>存储梯度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x = </a:t>
            </a:r>
            <a:r>
              <a:rPr kumimoji="1" lang="en-US" altLang="zh-CN" dirty="0" err="1"/>
              <a:t>torch.arange</a:t>
            </a:r>
            <a:r>
              <a:rPr kumimoji="1" lang="en-US" altLang="zh-CN" dirty="0"/>
              <a:t>(4.0)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x.requires_grad</a:t>
            </a:r>
            <a:r>
              <a:rPr kumimoji="1" lang="en-US" altLang="zh-CN" dirty="0"/>
              <a:t>_(True)  #</a:t>
            </a:r>
            <a:r>
              <a:rPr kumimoji="1" lang="zh-CN" altLang="en-US" dirty="0"/>
              <a:t>等价于</a:t>
            </a:r>
            <a:r>
              <a:rPr kumimoji="1" lang="en-US" altLang="zh-CN" dirty="0"/>
              <a:t>x = </a:t>
            </a:r>
            <a:r>
              <a:rPr kumimoji="1" lang="en-US" altLang="zh-CN" dirty="0" err="1"/>
              <a:t>torch.arange</a:t>
            </a:r>
            <a:r>
              <a:rPr kumimoji="1" lang="en-US" altLang="zh-CN" dirty="0"/>
              <a:t>(4.0,requires_grad=True)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x.grad</a:t>
            </a:r>
            <a:r>
              <a:rPr kumimoji="1" lang="en-US" altLang="zh-CN" dirty="0"/>
              <a:t>#</a:t>
            </a:r>
            <a:r>
              <a:rPr kumimoji="1" lang="zh-CN" altLang="en-US" dirty="0"/>
              <a:t>默认值是</a:t>
            </a:r>
            <a:r>
              <a:rPr kumimoji="1" lang="en-US" altLang="zh-CN" dirty="0"/>
              <a:t>None</a:t>
            </a:r>
          </a:p>
          <a:p>
            <a:pPr marL="0" indent="0">
              <a:buNone/>
            </a:pPr>
            <a:r>
              <a:rPr kumimoji="1" lang="en-US" altLang="zh-CN" dirty="0"/>
              <a:t>	y = </a:t>
            </a:r>
            <a:r>
              <a:rPr kumimoji="1" lang="en-US" altLang="zh-CN" dirty="0" err="1"/>
              <a:t>torch.dot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x,x</a:t>
            </a:r>
            <a:r>
              <a:rPr kumimoji="1" lang="en-US" altLang="zh-CN" dirty="0"/>
              <a:t>)</a:t>
            </a:r>
          </a:p>
          <a:p>
            <a:pPr marL="0" indent="0">
              <a:buNone/>
            </a:pPr>
            <a:r>
              <a:rPr kumimoji="1" lang="en-US" altLang="zh-CN" dirty="0"/>
              <a:t>	y         #</a:t>
            </a:r>
            <a:r>
              <a:rPr kumimoji="1" lang="en-US" altLang="zh-CN" dirty="0" err="1"/>
              <a:t>PyTorch</a:t>
            </a:r>
            <a:r>
              <a:rPr kumimoji="1" lang="zh-CN" altLang="en-US" dirty="0"/>
              <a:t>隐式地构造计算图，</a:t>
            </a:r>
            <a:r>
              <a:rPr kumimoji="1" lang="en-US" altLang="zh-CN" dirty="0" err="1"/>
              <a:t>grad_fn</a:t>
            </a:r>
            <a:r>
              <a:rPr kumimoji="1" lang="zh-CN" altLang="en-US" dirty="0"/>
              <a:t>用于记录梯度计算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tensor(14., </a:t>
            </a:r>
            <a:r>
              <a:rPr kumimoji="1" lang="en-US" altLang="zh-CN" dirty="0" err="1"/>
              <a:t>grad_fn</a:t>
            </a:r>
            <a:r>
              <a:rPr kumimoji="1" lang="en-US" altLang="zh-CN" dirty="0"/>
              <a:t>=&lt;DotBackward0&gt;)</a:t>
            </a:r>
          </a:p>
          <a:p>
            <a:r>
              <a:rPr lang="zh-CN" altLang="en-US" dirty="0">
                <a:latin typeface="+mn-ea"/>
              </a:rPr>
              <a:t>通过调用反向传播函数来自动计算</a:t>
            </a:r>
            <a:r>
              <a:rPr lang="en-US" altLang="zh-CN" dirty="0">
                <a:latin typeface="+mn-ea"/>
              </a:rPr>
              <a:t>y</a:t>
            </a:r>
            <a:r>
              <a:rPr lang="zh-CN" altLang="en-US" dirty="0">
                <a:latin typeface="+mn-ea"/>
              </a:rPr>
              <a:t>关于</a:t>
            </a:r>
            <a:r>
              <a:rPr lang="en-US" altLang="zh-CN" dirty="0">
                <a:latin typeface="+mn-ea"/>
              </a:rPr>
              <a:t>x</a:t>
            </a:r>
            <a:r>
              <a:rPr lang="zh-CN" altLang="en-US" dirty="0">
                <a:latin typeface="+mn-ea"/>
              </a:rPr>
              <a:t>每个分量的梯度</a:t>
            </a:r>
            <a:endParaRPr kumimoji="1" lang="en-US" altLang="zh-CN" dirty="0">
              <a:latin typeface="+mn-ea"/>
            </a:endParaRP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y.backward</a:t>
            </a:r>
            <a:r>
              <a:rPr kumimoji="1" lang="en-US" altLang="zh-CN" dirty="0"/>
              <a:t>()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x.grad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tensor([0., 2., 4., 6.])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x.grad</a:t>
            </a:r>
            <a:r>
              <a:rPr kumimoji="1" lang="en-US" altLang="zh-CN" dirty="0"/>
              <a:t>==2*x#</a:t>
            </a:r>
            <a:r>
              <a:rPr kumimoji="1" lang="zh-CN" altLang="en-US" dirty="0"/>
              <a:t>验证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tensor([True, True, True, True])</a:t>
            </a:r>
          </a:p>
        </p:txBody>
      </p:sp>
    </p:spTree>
    <p:extLst>
      <p:ext uri="{BB962C8B-B14F-4D97-AF65-F5344CB8AC3E}">
        <p14:creationId xmlns:p14="http://schemas.microsoft.com/office/powerpoint/2010/main" val="288647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ECFB5-90D0-9C4A-9F0D-F76CB852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542505"/>
            <a:ext cx="8373473" cy="846457"/>
          </a:xfrm>
        </p:spPr>
        <p:txBody>
          <a:bodyPr>
            <a:normAutofit/>
          </a:bodyPr>
          <a:lstStyle/>
          <a:p>
            <a:r>
              <a:rPr kumimoji="1" lang="zh-CN" altLang="en-US" sz="3600" dirty="0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8820B-BA5F-9645-9C1A-9B452B13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681570"/>
            <a:ext cx="10058400" cy="405079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非标量变量的反向传播</a:t>
            </a:r>
          </a:p>
          <a:p>
            <a:pPr marL="0" indent="0">
              <a:buNone/>
            </a:pPr>
            <a:r>
              <a:rPr kumimoji="1" lang="en-US" altLang="zh-CN" dirty="0"/>
              <a:t>	#</a:t>
            </a:r>
            <a:r>
              <a:rPr kumimoji="1" lang="zh-CN" altLang="en-US" dirty="0"/>
              <a:t>在深度学习中我们一般不计算微分矩阵</a:t>
            </a:r>
          </a:p>
          <a:p>
            <a:pPr marL="0" indent="0">
              <a:buNone/>
            </a:pPr>
            <a:r>
              <a:rPr kumimoji="1" lang="en-US" altLang="zh-CN" dirty="0"/>
              <a:t>	#</a:t>
            </a:r>
            <a:r>
              <a:rPr kumimoji="1" lang="zh-CN" altLang="en-US" dirty="0"/>
              <a:t>而是计算批量中每个样本单独计算的偏导数之和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y.sum</a:t>
            </a:r>
            <a:r>
              <a:rPr kumimoji="1" lang="en-US" altLang="zh-CN" dirty="0"/>
              <a:t>().backward()#</a:t>
            </a:r>
            <a:r>
              <a:rPr kumimoji="1" lang="zh-CN" altLang="en-US" dirty="0"/>
              <a:t>等价于</a:t>
            </a:r>
            <a:r>
              <a:rPr kumimoji="1" lang="en-US" altLang="zh-CN" dirty="0" err="1"/>
              <a:t>y.backword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torch.ones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len</a:t>
            </a:r>
            <a:r>
              <a:rPr kumimoji="1" lang="en-US" altLang="zh-CN" dirty="0"/>
              <a:t>(x)))</a:t>
            </a:r>
          </a:p>
          <a:p>
            <a:r>
              <a:rPr lang="zh-CN" altLang="en-US" dirty="0"/>
              <a:t>分离计算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/>
              <a:t>	y = x*x</a:t>
            </a:r>
          </a:p>
          <a:p>
            <a:pPr marL="0" indent="0">
              <a:buNone/>
            </a:pPr>
            <a:r>
              <a:rPr lang="en-US" altLang="zh-CN" dirty="0"/>
              <a:t>	u = </a:t>
            </a:r>
            <a:r>
              <a:rPr lang="en-US" altLang="zh-CN" dirty="0" err="1"/>
              <a:t>y.detach</a:t>
            </a:r>
            <a:r>
              <a:rPr lang="en-US" altLang="zh-CN" dirty="0"/>
              <a:t>()#</a:t>
            </a:r>
            <a:r>
              <a:rPr lang="zh-CN" altLang="en-US" dirty="0"/>
              <a:t>把</a:t>
            </a:r>
            <a:r>
              <a:rPr lang="en-US" altLang="zh-CN" dirty="0"/>
              <a:t>y</a:t>
            </a:r>
            <a:r>
              <a:rPr lang="zh-CN" altLang="en-US" dirty="0"/>
              <a:t>当作常数</a:t>
            </a:r>
          </a:p>
          <a:p>
            <a:pPr marL="0" indent="0">
              <a:buNone/>
            </a:pPr>
            <a:r>
              <a:rPr lang="en-US" altLang="zh-CN" dirty="0"/>
              <a:t>	z = u*x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z.sum</a:t>
            </a:r>
            <a:r>
              <a:rPr lang="en-US" altLang="zh-CN" dirty="0"/>
              <a:t>().backward()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x.grad</a:t>
            </a:r>
            <a:r>
              <a:rPr lang="en-US" altLang="zh-CN" dirty="0"/>
              <a:t> == u</a:t>
            </a:r>
          </a:p>
          <a:p>
            <a:pPr marL="0" indent="0">
              <a:buNone/>
            </a:pPr>
            <a:r>
              <a:rPr lang="en-US" altLang="zh-CN" dirty="0"/>
              <a:t>Y</a:t>
            </a:r>
            <a:r>
              <a:rPr lang="zh-CN" altLang="en-US" dirty="0"/>
              <a:t>被移动到计算图之外不参与反向传播</a:t>
            </a:r>
          </a:p>
        </p:txBody>
      </p:sp>
    </p:spTree>
    <p:extLst>
      <p:ext uri="{BB962C8B-B14F-4D97-AF65-F5344CB8AC3E}">
        <p14:creationId xmlns:p14="http://schemas.microsoft.com/office/powerpoint/2010/main" val="3694777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{111FAC87-9B56-C746-872A-D44234ED1AF4}tf10001070</Template>
  <TotalTime>1074</TotalTime>
  <Words>733</Words>
  <Application>Microsoft Macintosh PowerPoint</Application>
  <PresentationFormat>宽屏</PresentationFormat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方正姚体</vt:lpstr>
      <vt:lpstr>Calibri</vt:lpstr>
      <vt:lpstr>Rockwell</vt:lpstr>
      <vt:lpstr>Rockwell Condensed</vt:lpstr>
      <vt:lpstr>Rockwell Extra Bold</vt:lpstr>
      <vt:lpstr>Wingdings</vt:lpstr>
      <vt:lpstr>木材纹理</vt:lpstr>
      <vt:lpstr>  链式法则和自动求导 </vt:lpstr>
      <vt:lpstr>向量链式法则</vt:lpstr>
      <vt:lpstr>自动求导</vt:lpstr>
      <vt:lpstr>计算图</vt:lpstr>
      <vt:lpstr>构造计算图</vt:lpstr>
      <vt:lpstr>自动求导两种模式</vt:lpstr>
      <vt:lpstr>为什么反向传播？ </vt:lpstr>
      <vt:lpstr>代码实现</vt:lpstr>
      <vt:lpstr>代码实现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链式法则和自动求导 </dc:title>
  <dc:creator>2596055455@qq.com</dc:creator>
  <cp:lastModifiedBy>2596055455@qq.com</cp:lastModifiedBy>
  <cp:revision>6</cp:revision>
  <dcterms:created xsi:type="dcterms:W3CDTF">2022-01-08T14:19:34Z</dcterms:created>
  <dcterms:modified xsi:type="dcterms:W3CDTF">2022-01-09T08:14:09Z</dcterms:modified>
</cp:coreProperties>
</file>