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294" r:id="rId7"/>
    <p:sldId id="609" r:id="rId8"/>
    <p:sldId id="776" r:id="rId9"/>
    <p:sldId id="777" r:id="rId10"/>
    <p:sldId id="778" r:id="rId11"/>
    <p:sldId id="779" r:id="rId12"/>
    <p:sldId id="780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EA716-E400-4B92-ADCE-940292F1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B3DB6-64F4-4F9E-8293-A3916AC88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3FC0A-53C0-45D3-8488-B8DE9EDE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936D-C587-49E4-A4B0-8A84C82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F89B3-60A6-4604-84CD-A843D065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5D09-84FA-4455-AABF-8F6EB335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75546-A28F-4029-814D-DBB442B39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C3525-986B-4478-BA77-301F369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C360-0668-478C-BBF6-692EA8A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92E5F-915D-4BDF-B34D-12095EDF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69A395-0BED-417E-93FA-F628EE3AD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20EC5-0B33-41FA-A726-E700112A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DC878-B97F-4298-8034-035E2C64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DC343-ED33-4851-91A2-6DEAB920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57837-70D5-4F61-9882-1BA81FD5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9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98F66-A471-41D3-8408-1773A91F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84EB-C0B6-45D9-90E9-71AF0B5F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3A47-A529-41C7-B38A-FF20953B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5AF0-E7CE-448E-9DD0-2F505B0D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CE56F-ED4D-4FC8-AE5C-6E947F2B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4AD5-807A-4284-AED0-F425ADAC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3E795-E675-4EBA-AD20-35456C76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C469-DEAB-45E9-A9D3-9D7E6472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86DA1-019F-4A16-82A5-DB6E4C43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BC901-1C31-4286-8104-A00F8512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6CC9-3B73-4666-80D8-E0C1624D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3C57F-8EFA-4823-80DC-E00EF72E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F1702-696D-478A-86FE-42705374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2161D-D493-41E9-A25B-2D348B04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00EF5-1C0F-4DE3-B215-B44233A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980D8-8DED-4A5E-A0C0-DA9A40F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7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EA76-645E-4817-8FC5-4E067FCE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0737F-21F1-42EC-B68D-0929A0E1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D6DB29-6FF5-4482-8793-DDFBBF22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8D546-0BE3-4B16-84D6-14F647BAD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1B3CA3-726D-47D9-8BAB-5E38B5F6A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A5F0BF-80A9-4571-9F9B-23A05BA4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CA492-A8FC-47E2-AF0E-F401B919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16923-E6EE-497F-A2E7-E26D9F9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59170-2D97-4452-A016-260501C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A78C5-66FC-47C1-93D9-21E3968C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65CD4E-64D3-4D56-B731-07E10F5C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15DC8-59E7-46BB-A71E-034E0F2B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7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7096CC-85E3-4D7F-8699-FD693D5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3F74C-F22A-457C-9901-9403CF4F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00AF-9A5E-43D2-B01F-FBBAB540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259E-73B6-4A9C-A286-9C103098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0DCB9-4B64-409E-92C9-E18369EC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B94F6-2E9C-4BF7-AAE1-17C4F05AA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0FD0-4DA6-4095-9D45-8B8EC095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F9A9C-AF88-4A0D-BACD-2BB6652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82AA6-DD46-4E68-879F-F989BA71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310E-D00B-40BE-B4DC-ECD21CD3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5D008-C71E-43CF-8767-42288C69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712F5-D9D3-4C63-B15B-07DF28DA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7F77B-AD1E-4F37-814A-E5E30DB1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EFDE6-1969-4BF8-87E0-CA17C74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810D4-1B50-4B7C-94DC-C0A8A6AB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0DD31E-2042-406A-A7F4-EDF21F24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13F38-6F98-4669-8F9D-381A2955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482B-526B-4E97-A08A-BC24AA5C8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17BE-2530-4AEF-94C3-C7EB8D57F160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4F608-68A0-41E6-BCE0-CA17E976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031B9-DBF7-4F87-8402-827494D1E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0C7D-9960-4E47-9F96-A292C39FF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C41201-148D-4360-9EDD-EE67E09B2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0" y="-216185"/>
            <a:ext cx="12202443" cy="7074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C381A6-FE61-4531-92A4-DAA9967EDEF8}"/>
              </a:ext>
            </a:extLst>
          </p:cNvPr>
          <p:cNvSpPr/>
          <p:nvPr/>
        </p:nvSpPr>
        <p:spPr>
          <a:xfrm>
            <a:off x="-15004" y="-216185"/>
            <a:ext cx="12207004" cy="711194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94014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B333A6-8D91-4AE7-A7DE-DA0F9E4A0E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88" y="528591"/>
            <a:ext cx="2027822" cy="13431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AD4FF7-1E69-4D38-B8E1-B642122C3A17}"/>
              </a:ext>
            </a:extLst>
          </p:cNvPr>
          <p:cNvSpPr txBox="1"/>
          <p:nvPr/>
        </p:nvSpPr>
        <p:spPr>
          <a:xfrm>
            <a:off x="4581767" y="4820808"/>
            <a:ext cx="30134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alpha val="97000"/>
                  </a:schemeClr>
                </a:solidFill>
                <a:latin typeface="叶根友毛笔行书2.0版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solidFill>
                  <a:schemeClr val="accent1">
                    <a:alpha val="97000"/>
                  </a:schemeClr>
                </a:solidFill>
                <a:latin typeface="叶根友毛笔行书2.0版"/>
                <a:ea typeface="微软雅黑" panose="020B0503020204020204" pitchFamily="34" charset="-122"/>
              </a:rPr>
              <a:t>级计算学部张博鑫</a:t>
            </a:r>
          </a:p>
        </p:txBody>
      </p:sp>
      <p:sp>
        <p:nvSpPr>
          <p:cNvPr id="10" name="主标题">
            <a:extLst>
              <a:ext uri="{FF2B5EF4-FFF2-40B4-BE49-F238E27FC236}">
                <a16:creationId xmlns:a16="http://schemas.microsoft.com/office/drawing/2014/main" id="{FB3AA90F-491C-4846-BE51-7E337C58991B}"/>
              </a:ext>
            </a:extLst>
          </p:cNvPr>
          <p:cNvSpPr txBox="1"/>
          <p:nvPr/>
        </p:nvSpPr>
        <p:spPr>
          <a:xfrm>
            <a:off x="358586" y="3239272"/>
            <a:ext cx="11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Preliminaries/</a:t>
            </a:r>
            <a:r>
              <a:rPr lang="en-US" altLang="zh-CN" sz="28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ndarray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defTabSz="45720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Preliminaries/pandas</a:t>
            </a:r>
          </a:p>
        </p:txBody>
      </p:sp>
      <p:sp>
        <p:nvSpPr>
          <p:cNvPr id="11" name="主标题">
            <a:extLst>
              <a:ext uri="{FF2B5EF4-FFF2-40B4-BE49-F238E27FC236}">
                <a16:creationId xmlns:a16="http://schemas.microsoft.com/office/drawing/2014/main" id="{62AD691F-427C-4259-889C-F08278624B9B}"/>
              </a:ext>
            </a:extLst>
          </p:cNvPr>
          <p:cNvSpPr txBox="1"/>
          <p:nvPr/>
        </p:nvSpPr>
        <p:spPr>
          <a:xfrm>
            <a:off x="358587" y="2427179"/>
            <a:ext cx="11779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 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数据操作和数据预处理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7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ACAF93B-7E30-4DB0-AA25-B4091EFE02A5}"/>
              </a:ext>
            </a:extLst>
          </p:cNvPr>
          <p:cNvSpPr/>
          <p:nvPr/>
        </p:nvSpPr>
        <p:spPr>
          <a:xfrm>
            <a:off x="0" y="0"/>
            <a:ext cx="985019" cy="1136557"/>
          </a:xfrm>
          <a:custGeom>
            <a:avLst/>
            <a:gdLst>
              <a:gd name="connsiteX0" fmla="*/ 392234 w 1013915"/>
              <a:gd name="connsiteY0" fmla="*/ 0 h 1169898"/>
              <a:gd name="connsiteX1" fmla="*/ 1013915 w 1013915"/>
              <a:gd name="connsiteY1" fmla="*/ 0 h 1169898"/>
              <a:gd name="connsiteX2" fmla="*/ 0 w 1013915"/>
              <a:gd name="connsiteY2" fmla="*/ 1169898 h 1169898"/>
              <a:gd name="connsiteX3" fmla="*/ 0 w 1013915"/>
              <a:gd name="connsiteY3" fmla="*/ 452576 h 11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915" h="1169898">
                <a:moveTo>
                  <a:pt x="392234" y="0"/>
                </a:moveTo>
                <a:lnTo>
                  <a:pt x="1013915" y="0"/>
                </a:lnTo>
                <a:lnTo>
                  <a:pt x="0" y="1169898"/>
                </a:lnTo>
                <a:lnTo>
                  <a:pt x="0" y="45257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3F098D-DB48-482D-901A-FD72F0B4E1A4}"/>
              </a:ext>
            </a:extLst>
          </p:cNvPr>
          <p:cNvSpPr txBox="1"/>
          <p:nvPr/>
        </p:nvSpPr>
        <p:spPr>
          <a:xfrm>
            <a:off x="813032" y="527611"/>
            <a:ext cx="37656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chemeClr val="accent1"/>
                </a:solidFill>
              </a:rPr>
              <a:t>Reshape</a:t>
            </a:r>
            <a:r>
              <a:rPr lang="zh-CN" altLang="en-US" sz="3600" kern="0" dirty="0">
                <a:solidFill>
                  <a:schemeClr val="accent1"/>
                </a:solidFill>
              </a:rPr>
              <a:t>和</a:t>
            </a:r>
            <a:r>
              <a:rPr lang="en-US" altLang="zh-CN" sz="3600" kern="0" dirty="0">
                <a:solidFill>
                  <a:schemeClr val="accent1"/>
                </a:solidFill>
              </a:rPr>
              <a:t>view</a:t>
            </a:r>
            <a:endParaRPr lang="zh-CN" altLang="en-US" sz="36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0B83B3FE-40D2-4D27-872F-D99CDBAFCBD7}"/>
              </a:ext>
            </a:extLst>
          </p:cNvPr>
          <p:cNvCxnSpPr/>
          <p:nvPr/>
        </p:nvCxnSpPr>
        <p:spPr>
          <a:xfrm>
            <a:off x="813032" y="1400376"/>
            <a:ext cx="1168153" cy="0"/>
          </a:xfrm>
          <a:prstGeom prst="line">
            <a:avLst/>
          </a:prstGeom>
          <a:noFill/>
          <a:ln w="66675" cap="flat" cmpd="sng" algn="ctr">
            <a:solidFill>
              <a:srgbClr val="22B1BF"/>
            </a:solidFill>
            <a:prstDash val="solid"/>
            <a:miter lim="800000"/>
          </a:ln>
          <a:effectLst/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0AC55CE-DF4D-4629-BEBB-61AB50BA0B10}"/>
              </a:ext>
            </a:extLst>
          </p:cNvPr>
          <p:cNvSpPr txBox="1"/>
          <p:nvPr/>
        </p:nvSpPr>
        <p:spPr>
          <a:xfrm>
            <a:off x="813032" y="2644170"/>
            <a:ext cx="10589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结论：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View</a:t>
            </a:r>
            <a:r>
              <a:rPr lang="zh-CN" altLang="en-US" sz="2400" dirty="0"/>
              <a:t>为浅拷贝，只能作用于连续型张量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Contiguous</a:t>
            </a:r>
            <a:r>
              <a:rPr lang="zh-CN" altLang="en-US" sz="2400" dirty="0"/>
              <a:t>函数将张量做深拷贝并转为连续型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Reshape</a:t>
            </a:r>
            <a:r>
              <a:rPr lang="zh-CN" altLang="en-US" sz="2400" dirty="0"/>
              <a:t>在张量连续时和</a:t>
            </a:r>
            <a:r>
              <a:rPr lang="en-US" altLang="zh-CN" sz="2400" dirty="0"/>
              <a:t>view</a:t>
            </a:r>
            <a:r>
              <a:rPr lang="zh-CN" altLang="en-US" sz="2400" dirty="0"/>
              <a:t>相同，不连续时等价于先</a:t>
            </a:r>
            <a:r>
              <a:rPr lang="en-US" altLang="zh-CN" sz="2400" dirty="0"/>
              <a:t>contiguous</a:t>
            </a:r>
            <a:r>
              <a:rPr lang="zh-CN" altLang="en-US" sz="2400" dirty="0"/>
              <a:t>再</a:t>
            </a:r>
            <a:r>
              <a:rPr lang="en-US" altLang="zh-CN" sz="2400" dirty="0"/>
              <a:t>view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5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ACAF93B-7E30-4DB0-AA25-B4091EFE02A5}"/>
              </a:ext>
            </a:extLst>
          </p:cNvPr>
          <p:cNvSpPr/>
          <p:nvPr/>
        </p:nvSpPr>
        <p:spPr>
          <a:xfrm>
            <a:off x="0" y="0"/>
            <a:ext cx="985019" cy="1136557"/>
          </a:xfrm>
          <a:custGeom>
            <a:avLst/>
            <a:gdLst>
              <a:gd name="connsiteX0" fmla="*/ 392234 w 1013915"/>
              <a:gd name="connsiteY0" fmla="*/ 0 h 1169898"/>
              <a:gd name="connsiteX1" fmla="*/ 1013915 w 1013915"/>
              <a:gd name="connsiteY1" fmla="*/ 0 h 1169898"/>
              <a:gd name="connsiteX2" fmla="*/ 0 w 1013915"/>
              <a:gd name="connsiteY2" fmla="*/ 1169898 h 1169898"/>
              <a:gd name="connsiteX3" fmla="*/ 0 w 1013915"/>
              <a:gd name="connsiteY3" fmla="*/ 452576 h 11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915" h="1169898">
                <a:moveTo>
                  <a:pt x="392234" y="0"/>
                </a:moveTo>
                <a:lnTo>
                  <a:pt x="1013915" y="0"/>
                </a:lnTo>
                <a:lnTo>
                  <a:pt x="0" y="1169898"/>
                </a:lnTo>
                <a:lnTo>
                  <a:pt x="0" y="45257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3F098D-DB48-482D-901A-FD72F0B4E1A4}"/>
              </a:ext>
            </a:extLst>
          </p:cNvPr>
          <p:cNvSpPr txBox="1"/>
          <p:nvPr/>
        </p:nvSpPr>
        <p:spPr>
          <a:xfrm>
            <a:off x="813032" y="527611"/>
            <a:ext cx="37656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zh-CN" altLang="en-US" sz="3600" kern="0" dirty="0">
                <a:solidFill>
                  <a:schemeClr val="accent1"/>
                </a:solidFill>
              </a:rPr>
              <a:t>广播机制</a:t>
            </a:r>
            <a:endParaRPr lang="zh-CN" altLang="en-US" sz="36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0B83B3FE-40D2-4D27-872F-D99CDBAFCBD7}"/>
              </a:ext>
            </a:extLst>
          </p:cNvPr>
          <p:cNvCxnSpPr/>
          <p:nvPr/>
        </p:nvCxnSpPr>
        <p:spPr>
          <a:xfrm>
            <a:off x="813032" y="1400376"/>
            <a:ext cx="1168153" cy="0"/>
          </a:xfrm>
          <a:prstGeom prst="line">
            <a:avLst/>
          </a:prstGeom>
          <a:noFill/>
          <a:ln w="66675" cap="flat" cmpd="sng" algn="ctr">
            <a:solidFill>
              <a:srgbClr val="22B1BF"/>
            </a:solidFill>
            <a:prstDash val="solid"/>
            <a:miter lim="800000"/>
          </a:ln>
          <a:effectLst/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0AC55CE-DF4D-4629-BEBB-61AB50BA0B10}"/>
              </a:ext>
            </a:extLst>
          </p:cNvPr>
          <p:cNvSpPr txBox="1"/>
          <p:nvPr/>
        </p:nvSpPr>
        <p:spPr>
          <a:xfrm>
            <a:off x="813032" y="2644170"/>
            <a:ext cx="1058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能够广播的条件：</a:t>
            </a:r>
            <a:endParaRPr lang="en-US" altLang="zh-CN" sz="2400" dirty="0"/>
          </a:p>
          <a:p>
            <a:r>
              <a:rPr lang="zh-CN" altLang="en-US" sz="2400" dirty="0"/>
              <a:t>两个张量从后开始数，每个维度相等或者其中一个为</a:t>
            </a:r>
            <a:r>
              <a:rPr lang="en-US" altLang="zh-CN" sz="2400" dirty="0"/>
              <a:t>1</a:t>
            </a:r>
          </a:p>
          <a:p>
            <a:r>
              <a:rPr lang="zh-CN" altLang="en-US" sz="2400" dirty="0"/>
              <a:t>维度不足时在前面补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085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ACAF93B-7E30-4DB0-AA25-B4091EFE02A5}"/>
              </a:ext>
            </a:extLst>
          </p:cNvPr>
          <p:cNvSpPr/>
          <p:nvPr/>
        </p:nvSpPr>
        <p:spPr>
          <a:xfrm>
            <a:off x="0" y="0"/>
            <a:ext cx="985019" cy="1136557"/>
          </a:xfrm>
          <a:custGeom>
            <a:avLst/>
            <a:gdLst>
              <a:gd name="connsiteX0" fmla="*/ 392234 w 1013915"/>
              <a:gd name="connsiteY0" fmla="*/ 0 h 1169898"/>
              <a:gd name="connsiteX1" fmla="*/ 1013915 w 1013915"/>
              <a:gd name="connsiteY1" fmla="*/ 0 h 1169898"/>
              <a:gd name="connsiteX2" fmla="*/ 0 w 1013915"/>
              <a:gd name="connsiteY2" fmla="*/ 1169898 h 1169898"/>
              <a:gd name="connsiteX3" fmla="*/ 0 w 1013915"/>
              <a:gd name="connsiteY3" fmla="*/ 452576 h 11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915" h="1169898">
                <a:moveTo>
                  <a:pt x="392234" y="0"/>
                </a:moveTo>
                <a:lnTo>
                  <a:pt x="1013915" y="0"/>
                </a:lnTo>
                <a:lnTo>
                  <a:pt x="0" y="1169898"/>
                </a:lnTo>
                <a:lnTo>
                  <a:pt x="0" y="45257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3F098D-DB48-482D-901A-FD72F0B4E1A4}"/>
              </a:ext>
            </a:extLst>
          </p:cNvPr>
          <p:cNvSpPr txBox="1"/>
          <p:nvPr/>
        </p:nvSpPr>
        <p:spPr>
          <a:xfrm>
            <a:off x="813032" y="527611"/>
            <a:ext cx="50431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chemeClr val="accent1"/>
                </a:solidFill>
              </a:rPr>
              <a:t>Pandas</a:t>
            </a:r>
            <a:r>
              <a:rPr lang="zh-CN" altLang="en-US" sz="3600" kern="0" dirty="0">
                <a:solidFill>
                  <a:schemeClr val="accent1"/>
                </a:solidFill>
              </a:rPr>
              <a:t>删除数据中的</a:t>
            </a:r>
            <a:r>
              <a:rPr lang="en-US" altLang="zh-CN" sz="3600" kern="0" dirty="0">
                <a:solidFill>
                  <a:schemeClr val="accent1"/>
                </a:solidFill>
              </a:rPr>
              <a:t>nan</a:t>
            </a:r>
            <a:endParaRPr lang="zh-CN" altLang="en-US" sz="36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0B83B3FE-40D2-4D27-872F-D99CDBAFCBD7}"/>
              </a:ext>
            </a:extLst>
          </p:cNvPr>
          <p:cNvCxnSpPr/>
          <p:nvPr/>
        </p:nvCxnSpPr>
        <p:spPr>
          <a:xfrm>
            <a:off x="813032" y="1400376"/>
            <a:ext cx="1168153" cy="0"/>
          </a:xfrm>
          <a:prstGeom prst="line">
            <a:avLst/>
          </a:prstGeom>
          <a:noFill/>
          <a:ln w="66675" cap="flat" cmpd="sng" algn="ctr">
            <a:solidFill>
              <a:srgbClr val="22B1BF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F28EBD3-04DD-47D3-976D-4D6678DE96F6}"/>
              </a:ext>
            </a:extLst>
          </p:cNvPr>
          <p:cNvSpPr txBox="1"/>
          <p:nvPr/>
        </p:nvSpPr>
        <p:spPr>
          <a:xfrm>
            <a:off x="759759" y="1795182"/>
            <a:ext cx="111219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dropna</a:t>
            </a:r>
            <a:r>
              <a:rPr lang="en-US" altLang="zh-CN" sz="2800" dirty="0"/>
              <a:t>( axis=0, how=‘any’, thresh=None, subset=None, </a:t>
            </a:r>
            <a:r>
              <a:rPr lang="en-US" altLang="zh-CN" sz="2800" dirty="0" err="1"/>
              <a:t>inplace</a:t>
            </a:r>
            <a:r>
              <a:rPr lang="en-US" altLang="zh-CN" sz="2800" dirty="0"/>
              <a:t>=False)</a:t>
            </a:r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Axis</a:t>
            </a:r>
            <a:r>
              <a:rPr lang="zh-CN" altLang="en-US" sz="2800" dirty="0"/>
              <a:t>哪个维度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How</a:t>
            </a:r>
            <a:r>
              <a:rPr lang="zh-CN" altLang="en-US" sz="2800" dirty="0"/>
              <a:t>如何删除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‘</a:t>
            </a:r>
            <a:r>
              <a:rPr lang="en-US" altLang="zh-CN" sz="2800" dirty="0"/>
              <a:t>any’</a:t>
            </a:r>
            <a:r>
              <a:rPr lang="zh-CN" altLang="en-US" sz="2800" dirty="0"/>
              <a:t>表示有</a:t>
            </a:r>
            <a:r>
              <a:rPr lang="en-US" altLang="zh-CN" sz="2800" dirty="0"/>
              <a:t>nan</a:t>
            </a:r>
            <a:r>
              <a:rPr lang="zh-CN" altLang="en-US" sz="2800" dirty="0"/>
              <a:t>即删除，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‘</a:t>
            </a:r>
            <a:r>
              <a:rPr lang="en-US" altLang="zh-CN" sz="2800" dirty="0"/>
              <a:t>all</a:t>
            </a:r>
            <a:r>
              <a:rPr lang="zh-CN" altLang="en-US" sz="2800" dirty="0"/>
              <a:t>’表示全为</a:t>
            </a:r>
            <a:r>
              <a:rPr lang="en-US" altLang="zh-CN" sz="2800" dirty="0"/>
              <a:t>nan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Thresh</a:t>
            </a:r>
            <a:r>
              <a:rPr lang="zh-CN" altLang="en-US" sz="2800" dirty="0"/>
              <a:t>有多少个</a:t>
            </a:r>
            <a:r>
              <a:rPr lang="en-US" altLang="zh-CN" sz="2800" dirty="0"/>
              <a:t>nan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Subset</a:t>
            </a:r>
            <a:r>
              <a:rPr lang="zh-CN" altLang="en-US" sz="2800" dirty="0"/>
              <a:t>在哪些列中查找</a:t>
            </a:r>
            <a:r>
              <a:rPr lang="en-US" altLang="zh-CN" sz="2800" dirty="0"/>
              <a:t>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Inplace</a:t>
            </a:r>
            <a:r>
              <a:rPr lang="zh-CN" altLang="en-US" sz="2800" dirty="0"/>
              <a:t>是否原地修改</a:t>
            </a:r>
          </a:p>
        </p:txBody>
      </p:sp>
    </p:spTree>
    <p:extLst>
      <p:ext uri="{BB962C8B-B14F-4D97-AF65-F5344CB8AC3E}">
        <p14:creationId xmlns:p14="http://schemas.microsoft.com/office/powerpoint/2010/main" val="385509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8801AD-59FA-4B47-A2E4-D2941F5470BC}"/>
              </a:ext>
            </a:extLst>
          </p:cNvPr>
          <p:cNvSpPr/>
          <p:nvPr userDrawn="1"/>
        </p:nvSpPr>
        <p:spPr>
          <a:xfrm>
            <a:off x="-1200" y="4692755"/>
            <a:ext cx="3047580" cy="252000"/>
          </a:xfrm>
          <a:prstGeom prst="rect">
            <a:avLst/>
          </a:prstGeom>
          <a:solidFill>
            <a:srgbClr val="9EC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89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2B9C3-A017-4B38-A886-8F819F154075}"/>
              </a:ext>
            </a:extLst>
          </p:cNvPr>
          <p:cNvSpPr/>
          <p:nvPr userDrawn="1"/>
        </p:nvSpPr>
        <p:spPr>
          <a:xfrm>
            <a:off x="3046380" y="4692755"/>
            <a:ext cx="304758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89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7DA91-AE9A-4F14-AD86-F51CDC6DA0D7}"/>
              </a:ext>
            </a:extLst>
          </p:cNvPr>
          <p:cNvSpPr/>
          <p:nvPr userDrawn="1"/>
        </p:nvSpPr>
        <p:spPr>
          <a:xfrm>
            <a:off x="6093960" y="4692755"/>
            <a:ext cx="3047580" cy="25200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89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91E9F-F7A3-4C53-B524-9868B697F831}"/>
              </a:ext>
            </a:extLst>
          </p:cNvPr>
          <p:cNvSpPr/>
          <p:nvPr userDrawn="1"/>
        </p:nvSpPr>
        <p:spPr>
          <a:xfrm>
            <a:off x="9144420" y="4692755"/>
            <a:ext cx="3047580" cy="252000"/>
          </a:xfrm>
          <a:prstGeom prst="rect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8900"/>
              </a:solidFill>
            </a:endParaRPr>
          </a:p>
        </p:txBody>
      </p:sp>
      <p:sp>
        <p:nvSpPr>
          <p:cNvPr id="10" name="敬请各位批评指正">
            <a:extLst>
              <a:ext uri="{FF2B5EF4-FFF2-40B4-BE49-F238E27FC236}">
                <a16:creationId xmlns:a16="http://schemas.microsoft.com/office/drawing/2014/main" id="{22C4DF66-E969-4B72-BF67-F91E53590527}"/>
              </a:ext>
            </a:extLst>
          </p:cNvPr>
          <p:cNvSpPr txBox="1"/>
          <p:nvPr/>
        </p:nvSpPr>
        <p:spPr>
          <a:xfrm>
            <a:off x="2350474" y="2137400"/>
            <a:ext cx="748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zh-CN" altLang="en-US" sz="4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敬请各位批评指正</a:t>
            </a:r>
          </a:p>
        </p:txBody>
      </p:sp>
      <p:cxnSp>
        <p:nvCxnSpPr>
          <p:cNvPr id="11" name="点缀线段">
            <a:extLst>
              <a:ext uri="{FF2B5EF4-FFF2-40B4-BE49-F238E27FC236}">
                <a16:creationId xmlns:a16="http://schemas.microsoft.com/office/drawing/2014/main" id="{EBCFC0AC-5E64-430E-95EA-7DCC3826B3FA}"/>
              </a:ext>
            </a:extLst>
          </p:cNvPr>
          <p:cNvCxnSpPr/>
          <p:nvPr/>
        </p:nvCxnSpPr>
        <p:spPr>
          <a:xfrm>
            <a:off x="2398862" y="3024584"/>
            <a:ext cx="7392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 FOR WATCHING">
            <a:extLst>
              <a:ext uri="{FF2B5EF4-FFF2-40B4-BE49-F238E27FC236}">
                <a16:creationId xmlns:a16="http://schemas.microsoft.com/office/drawing/2014/main" id="{8886C4CB-EC0A-4C36-BF41-E32A69EE2347}"/>
              </a:ext>
            </a:extLst>
          </p:cNvPr>
          <p:cNvSpPr txBox="1"/>
          <p:nvPr/>
        </p:nvSpPr>
        <p:spPr>
          <a:xfrm>
            <a:off x="2350474" y="3059668"/>
            <a:ext cx="748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00635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D48A3-BA12-447C-AE06-4B385D5B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910369-ED1D-45E0-B0DD-952F4C10D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58CA4D-376D-4CE3-A81C-344B2881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E16853-E8FB-4CE1-BD67-ACAA87CD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4A72D2-80B8-44D4-BCB7-D15A29210D0B}"/>
              </a:ext>
            </a:extLst>
          </p:cNvPr>
          <p:cNvSpPr txBox="1"/>
          <p:nvPr/>
        </p:nvSpPr>
        <p:spPr>
          <a:xfrm>
            <a:off x="7005918" y="3724836"/>
            <a:ext cx="5123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中的切片：</a:t>
            </a:r>
            <a:endParaRPr lang="en-US" altLang="zh-CN" sz="2400" dirty="0"/>
          </a:p>
          <a:p>
            <a:r>
              <a:rPr lang="zh-CN" altLang="en-US" sz="2400" dirty="0"/>
              <a:t>对于</a:t>
            </a:r>
            <a:r>
              <a:rPr lang="en-US" altLang="zh-CN" sz="2400" dirty="0" err="1"/>
              <a:t>ndarray</a:t>
            </a:r>
            <a:r>
              <a:rPr lang="zh-CN" altLang="en-US" sz="2400" dirty="0"/>
              <a:t>每一个维度均可做切片</a:t>
            </a:r>
            <a:endParaRPr lang="en-US" altLang="zh-CN" sz="2400" dirty="0"/>
          </a:p>
          <a:p>
            <a:r>
              <a:rPr lang="en-US" altLang="zh-CN" sz="2400" dirty="0"/>
              <a:t>a:b </a:t>
            </a:r>
            <a:r>
              <a:rPr lang="zh-CN" altLang="en-US" sz="2400" dirty="0"/>
              <a:t>下标从</a:t>
            </a:r>
            <a:r>
              <a:rPr lang="en-US" altLang="zh-CN" sz="2400" dirty="0"/>
              <a:t>a</a:t>
            </a:r>
            <a:r>
              <a:rPr lang="zh-CN" altLang="en-US" sz="2400" dirty="0"/>
              <a:t>开始到</a:t>
            </a:r>
            <a:r>
              <a:rPr lang="en-US" altLang="zh-CN" sz="2400" dirty="0"/>
              <a:t>b</a:t>
            </a:r>
          </a:p>
          <a:p>
            <a:r>
              <a:rPr lang="en-US" altLang="zh-CN" sz="2400" dirty="0"/>
              <a:t>a:b:c </a:t>
            </a:r>
            <a:r>
              <a:rPr lang="zh-CN" altLang="en-US" sz="2400" dirty="0"/>
              <a:t>下标从</a:t>
            </a:r>
            <a:r>
              <a:rPr lang="en-US" altLang="zh-CN" sz="2400" dirty="0"/>
              <a:t>a</a:t>
            </a:r>
            <a:r>
              <a:rPr lang="zh-CN" altLang="en-US" sz="2400" dirty="0"/>
              <a:t>开始到</a:t>
            </a:r>
            <a:r>
              <a:rPr lang="en-US" altLang="zh-CN" sz="2400" dirty="0"/>
              <a:t>b</a:t>
            </a:r>
            <a:r>
              <a:rPr lang="zh-CN" altLang="en-US" sz="2400" dirty="0"/>
              <a:t>，步长</a:t>
            </a:r>
            <a:r>
              <a:rPr lang="en-US" altLang="zh-CN" sz="2400" dirty="0"/>
              <a:t>c</a:t>
            </a:r>
          </a:p>
          <a:p>
            <a:r>
              <a:rPr lang="en-US" altLang="zh-CN" sz="2400" dirty="0"/>
              <a:t>ab</a:t>
            </a:r>
            <a:r>
              <a:rPr lang="zh-CN" altLang="en-US" sz="2400" dirty="0"/>
              <a:t>前闭后开区间</a:t>
            </a:r>
            <a:endParaRPr lang="en-US" altLang="zh-CN" sz="2400" dirty="0"/>
          </a:p>
          <a:p>
            <a:r>
              <a:rPr lang="zh-CN" altLang="en-US" sz="2400" dirty="0"/>
              <a:t>负数下标代表倒数第几个（</a:t>
            </a:r>
            <a:r>
              <a:rPr lang="en-US" altLang="zh-CN" sz="2400" dirty="0"/>
              <a:t>-1</a:t>
            </a:r>
            <a:r>
              <a:rPr lang="zh-CN" altLang="en-US" sz="2400" dirty="0"/>
              <a:t>最后一个）</a:t>
            </a:r>
          </a:p>
        </p:txBody>
      </p:sp>
    </p:spTree>
    <p:extLst>
      <p:ext uri="{BB962C8B-B14F-4D97-AF65-F5344CB8AC3E}">
        <p14:creationId xmlns:p14="http://schemas.microsoft.com/office/powerpoint/2010/main" val="39031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天空, 户外, 建筑物, 树&#10;&#10;已生成极高可信度的说明">
            <a:extLst>
              <a:ext uri="{FF2B5EF4-FFF2-40B4-BE49-F238E27FC236}">
                <a16:creationId xmlns:a16="http://schemas.microsoft.com/office/drawing/2014/main" id="{9BFC45DC-9228-42F3-872D-7E4282F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6"/>
          <a:stretch>
            <a:fillRect/>
          </a:stretch>
        </p:blipFill>
        <p:spPr>
          <a:xfrm>
            <a:off x="2" y="-32084"/>
            <a:ext cx="12191999" cy="6890083"/>
          </a:xfrm>
          <a:custGeom>
            <a:avLst/>
            <a:gdLst>
              <a:gd name="connsiteX0" fmla="*/ 9533893 w 12191999"/>
              <a:gd name="connsiteY0" fmla="*/ 0 h 6890083"/>
              <a:gd name="connsiteX1" fmla="*/ 12191999 w 12191999"/>
              <a:gd name="connsiteY1" fmla="*/ 0 h 6890083"/>
              <a:gd name="connsiteX2" fmla="*/ 12191999 w 12191999"/>
              <a:gd name="connsiteY2" fmla="*/ 6890083 h 6890083"/>
              <a:gd name="connsiteX3" fmla="*/ 0 w 12191999"/>
              <a:gd name="connsiteY3" fmla="*/ 6890083 h 6890083"/>
              <a:gd name="connsiteX4" fmla="*/ 0 w 12191999"/>
              <a:gd name="connsiteY4" fmla="*/ 6628085 h 6890083"/>
              <a:gd name="connsiteX5" fmla="*/ 193140 w 12191999"/>
              <a:gd name="connsiteY5" fmla="*/ 6271463 h 6890083"/>
              <a:gd name="connsiteX6" fmla="*/ 9290789 w 12191999"/>
              <a:gd name="connsiteY6" fmla="*/ 37266 h 689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90083">
                <a:moveTo>
                  <a:pt x="9533893" y="0"/>
                </a:moveTo>
                <a:lnTo>
                  <a:pt x="12191999" y="0"/>
                </a:lnTo>
                <a:lnTo>
                  <a:pt x="12191999" y="6890083"/>
                </a:lnTo>
                <a:lnTo>
                  <a:pt x="0" y="6890083"/>
                </a:lnTo>
                <a:lnTo>
                  <a:pt x="0" y="6628085"/>
                </a:lnTo>
                <a:lnTo>
                  <a:pt x="193140" y="6271463"/>
                </a:lnTo>
                <a:cubicBezTo>
                  <a:pt x="2006382" y="3064224"/>
                  <a:pt x="5333279" y="712464"/>
                  <a:pt x="9290789" y="37266"/>
                </a:cubicBezTo>
                <a:close/>
              </a:path>
            </a:pathLst>
          </a:custGeom>
        </p:spPr>
      </p:pic>
      <p:sp>
        <p:nvSpPr>
          <p:cNvPr id="6" name="任意多边形 7">
            <a:extLst>
              <a:ext uri="{FF2B5EF4-FFF2-40B4-BE49-F238E27FC236}">
                <a16:creationId xmlns:a16="http://schemas.microsoft.com/office/drawing/2014/main" id="{007E5705-E81C-4194-8EA8-025F17D2AA5C}"/>
              </a:ext>
            </a:extLst>
          </p:cNvPr>
          <p:cNvSpPr/>
          <p:nvPr/>
        </p:nvSpPr>
        <p:spPr>
          <a:xfrm flipH="1">
            <a:off x="-347735" y="-228600"/>
            <a:ext cx="12539735" cy="7086599"/>
          </a:xfrm>
          <a:custGeom>
            <a:avLst/>
            <a:gdLst>
              <a:gd name="connsiteX0" fmla="*/ 0 w 12192000"/>
              <a:gd name="connsiteY0" fmla="*/ 0 h 6890083"/>
              <a:gd name="connsiteX1" fmla="*/ 2658106 w 12192000"/>
              <a:gd name="connsiteY1" fmla="*/ 0 h 6890083"/>
              <a:gd name="connsiteX2" fmla="*/ 2901210 w 12192000"/>
              <a:gd name="connsiteY2" fmla="*/ 37266 h 6890083"/>
              <a:gd name="connsiteX3" fmla="*/ 11998859 w 12192000"/>
              <a:gd name="connsiteY3" fmla="*/ 6271463 h 6890083"/>
              <a:gd name="connsiteX4" fmla="*/ 12192000 w 12192000"/>
              <a:gd name="connsiteY4" fmla="*/ 6628087 h 6890083"/>
              <a:gd name="connsiteX5" fmla="*/ 12192000 w 12192000"/>
              <a:gd name="connsiteY5" fmla="*/ 6890083 h 6890083"/>
              <a:gd name="connsiteX6" fmla="*/ 0 w 12192000"/>
              <a:gd name="connsiteY6" fmla="*/ 6890083 h 689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90083">
                <a:moveTo>
                  <a:pt x="0" y="0"/>
                </a:moveTo>
                <a:lnTo>
                  <a:pt x="2658106" y="0"/>
                </a:lnTo>
                <a:lnTo>
                  <a:pt x="2901210" y="37266"/>
                </a:lnTo>
                <a:cubicBezTo>
                  <a:pt x="6858720" y="712464"/>
                  <a:pt x="10185617" y="3064224"/>
                  <a:pt x="11998859" y="6271463"/>
                </a:cubicBezTo>
                <a:lnTo>
                  <a:pt x="12192000" y="6628087"/>
                </a:lnTo>
                <a:lnTo>
                  <a:pt x="12192000" y="6890083"/>
                </a:lnTo>
                <a:lnTo>
                  <a:pt x="0" y="6890083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tint val="66000"/>
                  <a:satMod val="160000"/>
                  <a:alpha val="40000"/>
                </a:schemeClr>
              </a:gs>
              <a:gs pos="100000">
                <a:schemeClr val="accent5">
                  <a:tint val="23500"/>
                  <a:satMod val="160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286"/>
          </a:p>
        </p:txBody>
      </p:sp>
      <p:sp>
        <p:nvSpPr>
          <p:cNvPr id="9" name="基础扎实">
            <a:extLst>
              <a:ext uri="{FF2B5EF4-FFF2-40B4-BE49-F238E27FC236}">
                <a16:creationId xmlns:a16="http://schemas.microsoft.com/office/drawing/2014/main" id="{2EA44B52-2ED9-4558-BAB9-91A7E8A548BD}"/>
              </a:ext>
            </a:extLst>
          </p:cNvPr>
          <p:cNvSpPr txBox="1"/>
          <p:nvPr/>
        </p:nvSpPr>
        <p:spPr>
          <a:xfrm>
            <a:off x="7379126" y="2669259"/>
            <a:ext cx="443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zh-CN" altLang="en-US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3965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2AE49E-A4AD-474E-B058-923DA2AB6E3C}"/>
              </a:ext>
            </a:extLst>
          </p:cNvPr>
          <p:cNvSpPr/>
          <p:nvPr/>
        </p:nvSpPr>
        <p:spPr>
          <a:xfrm>
            <a:off x="0" y="1562100"/>
            <a:ext cx="12192000" cy="3924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7">
            <a:extLst>
              <a:ext uri="{FF2B5EF4-FFF2-40B4-BE49-F238E27FC236}">
                <a16:creationId xmlns:a16="http://schemas.microsoft.com/office/drawing/2014/main" id="{8798DAD9-539C-4C04-8CAF-4D7D730C4021}"/>
              </a:ext>
            </a:extLst>
          </p:cNvPr>
          <p:cNvSpPr/>
          <p:nvPr/>
        </p:nvSpPr>
        <p:spPr>
          <a:xfrm>
            <a:off x="1790352" y="1562100"/>
            <a:ext cx="3124548" cy="3924300"/>
          </a:xfrm>
          <a:custGeom>
            <a:avLst/>
            <a:gdLst>
              <a:gd name="connsiteX0" fmla="*/ 0 w 4336612"/>
              <a:gd name="connsiteY0" fmla="*/ 0 h 5048251"/>
              <a:gd name="connsiteX1" fmla="*/ 1362309 w 4336612"/>
              <a:gd name="connsiteY1" fmla="*/ 0 h 5048251"/>
              <a:gd name="connsiteX2" fmla="*/ 4336612 w 4336612"/>
              <a:gd name="connsiteY2" fmla="*/ 2974304 h 5048251"/>
              <a:gd name="connsiteX3" fmla="*/ 2262665 w 4336612"/>
              <a:gd name="connsiteY3" fmla="*/ 5048251 h 5048251"/>
              <a:gd name="connsiteX4" fmla="*/ 900356 w 4336612"/>
              <a:gd name="connsiteY4" fmla="*/ 5048251 h 5048251"/>
              <a:gd name="connsiteX5" fmla="*/ 2974303 w 4336612"/>
              <a:gd name="connsiteY5" fmla="*/ 2974304 h 504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612" h="5048251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9BC81-6082-4F7C-96B7-080210E05D1D}"/>
              </a:ext>
            </a:extLst>
          </p:cNvPr>
          <p:cNvSpPr txBox="1"/>
          <p:nvPr/>
        </p:nvSpPr>
        <p:spPr>
          <a:xfrm>
            <a:off x="831851" y="2847022"/>
            <a:ext cx="15359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基础扎实">
            <a:extLst>
              <a:ext uri="{FF2B5EF4-FFF2-40B4-BE49-F238E27FC236}">
                <a16:creationId xmlns:a16="http://schemas.microsoft.com/office/drawing/2014/main" id="{1F078EFC-EFCD-43EC-822C-3833AA76530D}"/>
              </a:ext>
            </a:extLst>
          </p:cNvPr>
          <p:cNvSpPr txBox="1"/>
          <p:nvPr/>
        </p:nvSpPr>
        <p:spPr>
          <a:xfrm>
            <a:off x="5873401" y="2924085"/>
            <a:ext cx="443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/>
            <a:r>
              <a:rPr lang="zh-CN" altLang="en-US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一些补充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A77248D-1E55-4AAC-B191-F87F60D47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545" r="362" b="6410"/>
          <a:stretch/>
        </p:blipFill>
        <p:spPr>
          <a:xfrm>
            <a:off x="0" y="1562100"/>
            <a:ext cx="3546499" cy="3924300"/>
          </a:xfrm>
          <a:custGeom>
            <a:avLst/>
            <a:gdLst>
              <a:gd name="connsiteX0" fmla="*/ 0 w 3546499"/>
              <a:gd name="connsiteY0" fmla="*/ 0 h 3924300"/>
              <a:gd name="connsiteX1" fmla="*/ 1403500 w 3546499"/>
              <a:gd name="connsiteY1" fmla="*/ 0 h 3924300"/>
              <a:gd name="connsiteX2" fmla="*/ 3546499 w 3546499"/>
              <a:gd name="connsiteY2" fmla="*/ 2312100 h 3924300"/>
              <a:gd name="connsiteX3" fmla="*/ 2052211 w 3546499"/>
              <a:gd name="connsiteY3" fmla="*/ 3924300 h 3924300"/>
              <a:gd name="connsiteX4" fmla="*/ 0 w 3546499"/>
              <a:gd name="connsiteY4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6499" h="3924300">
                <a:moveTo>
                  <a:pt x="0" y="0"/>
                </a:moveTo>
                <a:lnTo>
                  <a:pt x="1403500" y="0"/>
                </a:lnTo>
                <a:lnTo>
                  <a:pt x="3546499" y="2312100"/>
                </a:lnTo>
                <a:lnTo>
                  <a:pt x="2052211" y="3924300"/>
                </a:lnTo>
                <a:lnTo>
                  <a:pt x="0" y="39243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0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ACAF93B-7E30-4DB0-AA25-B4091EFE02A5}"/>
              </a:ext>
            </a:extLst>
          </p:cNvPr>
          <p:cNvSpPr/>
          <p:nvPr/>
        </p:nvSpPr>
        <p:spPr>
          <a:xfrm>
            <a:off x="0" y="0"/>
            <a:ext cx="985019" cy="1136557"/>
          </a:xfrm>
          <a:custGeom>
            <a:avLst/>
            <a:gdLst>
              <a:gd name="connsiteX0" fmla="*/ 392234 w 1013915"/>
              <a:gd name="connsiteY0" fmla="*/ 0 h 1169898"/>
              <a:gd name="connsiteX1" fmla="*/ 1013915 w 1013915"/>
              <a:gd name="connsiteY1" fmla="*/ 0 h 1169898"/>
              <a:gd name="connsiteX2" fmla="*/ 0 w 1013915"/>
              <a:gd name="connsiteY2" fmla="*/ 1169898 h 1169898"/>
              <a:gd name="connsiteX3" fmla="*/ 0 w 1013915"/>
              <a:gd name="connsiteY3" fmla="*/ 452576 h 11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915" h="1169898">
                <a:moveTo>
                  <a:pt x="392234" y="0"/>
                </a:moveTo>
                <a:lnTo>
                  <a:pt x="1013915" y="0"/>
                </a:lnTo>
                <a:lnTo>
                  <a:pt x="0" y="1169898"/>
                </a:lnTo>
                <a:lnTo>
                  <a:pt x="0" y="45257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3F098D-DB48-482D-901A-FD72F0B4E1A4}"/>
              </a:ext>
            </a:extLst>
          </p:cNvPr>
          <p:cNvSpPr txBox="1"/>
          <p:nvPr/>
        </p:nvSpPr>
        <p:spPr>
          <a:xfrm>
            <a:off x="813032" y="527611"/>
            <a:ext cx="37656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chemeClr val="accent1"/>
                </a:solidFill>
              </a:rPr>
              <a:t>Reshape</a:t>
            </a:r>
            <a:r>
              <a:rPr lang="zh-CN" altLang="en-US" sz="3600" kern="0" dirty="0">
                <a:solidFill>
                  <a:schemeClr val="accent1"/>
                </a:solidFill>
              </a:rPr>
              <a:t>和</a:t>
            </a:r>
            <a:r>
              <a:rPr lang="en-US" altLang="zh-CN" sz="3600" kern="0" dirty="0">
                <a:solidFill>
                  <a:schemeClr val="accent1"/>
                </a:solidFill>
              </a:rPr>
              <a:t>view</a:t>
            </a:r>
            <a:endParaRPr lang="zh-CN" altLang="en-US" sz="36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0B83B3FE-40D2-4D27-872F-D99CDBAFCBD7}"/>
              </a:ext>
            </a:extLst>
          </p:cNvPr>
          <p:cNvCxnSpPr/>
          <p:nvPr/>
        </p:nvCxnSpPr>
        <p:spPr>
          <a:xfrm>
            <a:off x="813032" y="1400376"/>
            <a:ext cx="1168153" cy="0"/>
          </a:xfrm>
          <a:prstGeom prst="line">
            <a:avLst/>
          </a:prstGeom>
          <a:noFill/>
          <a:ln w="66675" cap="flat" cmpd="sng" algn="ctr">
            <a:solidFill>
              <a:srgbClr val="22B1BF"/>
            </a:solidFill>
            <a:prstDash val="solid"/>
            <a:miter lim="800000"/>
          </a:ln>
          <a:effectLst/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3211EE7-82A6-4D3F-9B93-D225A069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56" y="381001"/>
            <a:ext cx="6657975" cy="6096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76BEC6-AD25-4554-B3DC-0AD97B1271BF}"/>
              </a:ext>
            </a:extLst>
          </p:cNvPr>
          <p:cNvSpPr txBox="1"/>
          <p:nvPr/>
        </p:nvSpPr>
        <p:spPr>
          <a:xfrm>
            <a:off x="813032" y="3429000"/>
            <a:ext cx="376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张量底层存储原理，多个</a:t>
            </a:r>
            <a:r>
              <a:rPr lang="en-US" altLang="zh-CN" sz="2400" dirty="0"/>
              <a:t>tensor</a:t>
            </a:r>
            <a:r>
              <a:rPr lang="zh-CN" altLang="en-US" sz="2400" dirty="0"/>
              <a:t>可共享存储区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418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ACAF93B-7E30-4DB0-AA25-B4091EFE02A5}"/>
              </a:ext>
            </a:extLst>
          </p:cNvPr>
          <p:cNvSpPr/>
          <p:nvPr/>
        </p:nvSpPr>
        <p:spPr>
          <a:xfrm>
            <a:off x="0" y="0"/>
            <a:ext cx="985019" cy="1136557"/>
          </a:xfrm>
          <a:custGeom>
            <a:avLst/>
            <a:gdLst>
              <a:gd name="connsiteX0" fmla="*/ 392234 w 1013915"/>
              <a:gd name="connsiteY0" fmla="*/ 0 h 1169898"/>
              <a:gd name="connsiteX1" fmla="*/ 1013915 w 1013915"/>
              <a:gd name="connsiteY1" fmla="*/ 0 h 1169898"/>
              <a:gd name="connsiteX2" fmla="*/ 0 w 1013915"/>
              <a:gd name="connsiteY2" fmla="*/ 1169898 h 1169898"/>
              <a:gd name="connsiteX3" fmla="*/ 0 w 1013915"/>
              <a:gd name="connsiteY3" fmla="*/ 452576 h 116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915" h="1169898">
                <a:moveTo>
                  <a:pt x="392234" y="0"/>
                </a:moveTo>
                <a:lnTo>
                  <a:pt x="1013915" y="0"/>
                </a:lnTo>
                <a:lnTo>
                  <a:pt x="0" y="1169898"/>
                </a:lnTo>
                <a:lnTo>
                  <a:pt x="0" y="45257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E3F098D-DB48-482D-901A-FD72F0B4E1A4}"/>
              </a:ext>
            </a:extLst>
          </p:cNvPr>
          <p:cNvSpPr txBox="1"/>
          <p:nvPr/>
        </p:nvSpPr>
        <p:spPr>
          <a:xfrm>
            <a:off x="813032" y="527611"/>
            <a:ext cx="37656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chemeClr val="accent1"/>
                </a:solidFill>
              </a:rPr>
              <a:t>Reshape</a:t>
            </a:r>
            <a:r>
              <a:rPr lang="zh-CN" altLang="en-US" sz="3600" kern="0" dirty="0">
                <a:solidFill>
                  <a:schemeClr val="accent1"/>
                </a:solidFill>
              </a:rPr>
              <a:t>和</a:t>
            </a:r>
            <a:r>
              <a:rPr lang="en-US" altLang="zh-CN" sz="3600" kern="0" dirty="0">
                <a:solidFill>
                  <a:schemeClr val="accent1"/>
                </a:solidFill>
              </a:rPr>
              <a:t>view</a:t>
            </a:r>
            <a:endParaRPr lang="zh-CN" altLang="en-US" sz="3600" kern="0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0B83B3FE-40D2-4D27-872F-D99CDBAFCBD7}"/>
              </a:ext>
            </a:extLst>
          </p:cNvPr>
          <p:cNvCxnSpPr/>
          <p:nvPr/>
        </p:nvCxnSpPr>
        <p:spPr>
          <a:xfrm>
            <a:off x="813032" y="1400376"/>
            <a:ext cx="1168153" cy="0"/>
          </a:xfrm>
          <a:prstGeom prst="line">
            <a:avLst/>
          </a:prstGeom>
          <a:noFill/>
          <a:ln w="66675" cap="flat" cmpd="sng" algn="ctr">
            <a:solidFill>
              <a:srgbClr val="22B1BF"/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776BEC6-AD25-4554-B3DC-0AD97B1271BF}"/>
              </a:ext>
            </a:extLst>
          </p:cNvPr>
          <p:cNvSpPr txBox="1"/>
          <p:nvPr/>
        </p:nvSpPr>
        <p:spPr>
          <a:xfrm>
            <a:off x="7580264" y="6212542"/>
            <a:ext cx="376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Stride</a:t>
            </a:r>
            <a:r>
              <a:rPr lang="zh-CN" altLang="en-US" sz="2400" dirty="0"/>
              <a:t>的解释</a:t>
            </a:r>
            <a:endParaRPr lang="en-US" altLang="zh-CN" sz="2400" dirty="0"/>
          </a:p>
        </p:txBody>
      </p:sp>
      <p:pic>
        <p:nvPicPr>
          <p:cNvPr id="1026" name="Picture 2" descr="https://img-blog.csdnimg.cn/20201017135218847.png?x-oss-process=image/watermark,type_ZmFuZ3poZW5naGVpdGk,shadow_10,text_aHR0cHM6Ly9ibG9nLmNzZG4ubmV0L0ZsYWdfaW5n,size_16,color_FFFFFF,t_70">
            <a:extLst>
              <a:ext uri="{FF2B5EF4-FFF2-40B4-BE49-F238E27FC236}">
                <a16:creationId xmlns:a16="http://schemas.microsoft.com/office/drawing/2014/main" id="{672AE7A1-AC9C-4B52-923A-0148772E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7391400" cy="59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4C33CF-990F-4952-AD8E-1B161E94198D}"/>
              </a:ext>
            </a:extLst>
          </p:cNvPr>
          <p:cNvSpPr txBox="1"/>
          <p:nvPr/>
        </p:nvSpPr>
        <p:spPr>
          <a:xfrm>
            <a:off x="813032" y="1916206"/>
            <a:ext cx="37656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张量连续性：</a:t>
            </a:r>
            <a:endParaRPr lang="en-US" altLang="zh-CN" dirty="0"/>
          </a:p>
          <a:p>
            <a:r>
              <a:rPr lang="zh-CN" altLang="en-US" dirty="0"/>
              <a:t>如果对于张量的每个维度按顺序遍历，用代码表示：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=0-shape[0]</a:t>
            </a:r>
          </a:p>
          <a:p>
            <a:r>
              <a:rPr lang="en-US" altLang="zh-CN" dirty="0"/>
              <a:t>     for j=0-shape[1]</a:t>
            </a:r>
          </a:p>
          <a:p>
            <a:r>
              <a:rPr lang="en-US" altLang="zh-CN" dirty="0"/>
              <a:t>         ……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遍历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</a:p>
          <a:p>
            <a:r>
              <a:rPr lang="zh-CN" altLang="en-US" dirty="0"/>
              <a:t>此顺序与内存中的存储顺序一致，则称张量连续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张量连续等价于对于任意的非最后一维的</a:t>
            </a:r>
            <a:r>
              <a:rPr lang="en-US" altLang="zh-CN" dirty="0" err="1"/>
              <a:t>i</a:t>
            </a:r>
            <a:r>
              <a:rPr lang="zh-CN" altLang="en-US" dirty="0"/>
              <a:t>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从后至前数学归纳，在内存中连续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55A2B-EC32-476D-8C04-2114ADB5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840" y="5395212"/>
            <a:ext cx="6429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284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叶根友毛笔行书2.0版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张博鑫</dc:creator>
  <cp:lastModifiedBy>张博鑫</cp:lastModifiedBy>
  <cp:revision>19</cp:revision>
  <dcterms:created xsi:type="dcterms:W3CDTF">2022-01-08T03:36:16Z</dcterms:created>
  <dcterms:modified xsi:type="dcterms:W3CDTF">2022-01-08T09:29:49Z</dcterms:modified>
</cp:coreProperties>
</file>