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9" autoAdjust="0"/>
    <p:restoredTop sz="94721" autoAdjust="0"/>
  </p:normalViewPr>
  <p:slideViewPr>
    <p:cSldViewPr snapToGrid="0">
      <p:cViewPr>
        <p:scale>
          <a:sx n="20" d="100"/>
          <a:sy n="20" d="100"/>
        </p:scale>
        <p:origin x="476" y="-744"/>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dLbls>
          <c:showLegendKey val="0"/>
          <c:showVal val="0"/>
          <c:showCatName val="0"/>
          <c:showSerName val="0"/>
          <c:showPercent val="0"/>
          <c:showBubbleSize val="0"/>
        </c:dLbls>
        <c:gapWidth val="80"/>
        <c:overlap val="25"/>
        <c:axId val="2105468216"/>
        <c:axId val="2105468728"/>
      </c:barChart>
      <c:catAx>
        <c:axId val="2105468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G"/>
          </a:p>
        </c:txPr>
        <c:crossAx val="2105468728"/>
        <c:crosses val="autoZero"/>
        <c:auto val="1"/>
        <c:lblAlgn val="ctr"/>
        <c:lblOffset val="100"/>
        <c:noMultiLvlLbl val="0"/>
      </c:catAx>
      <c:valAx>
        <c:axId val="21054687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G"/>
          </a:p>
        </c:txPr>
        <c:crossAx val="2105468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G"/>
        </a:p>
      </c:txPr>
    </c:legend>
    <c:plotVisOnly val="1"/>
    <c:dispBlanksAs val="gap"/>
    <c:showDLblsOverMax val="0"/>
  </c:chart>
  <c:spPr>
    <a:noFill/>
    <a:ln>
      <a:noFill/>
    </a:ln>
    <a:effectLst/>
  </c:spPr>
  <c:txPr>
    <a:bodyPr/>
    <a:lstStyle/>
    <a:p>
      <a:pPr>
        <a:defRPr/>
      </a:pPr>
      <a:endParaRPr lang="en-UG"/>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 Id="rId4" Type="http://schemas.openxmlformats.org/officeDocument/2006/relationships/image" Target="../media/image4.jpg"/></Relationships>
</file>

<file path=ppt/diagrams/_rels/drawing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image" Target="../media/image1.jpg"/><Relationship Id="rId4" Type="http://schemas.openxmlformats.org/officeDocument/2006/relationships/image" Target="../media/image4.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r>
            <a:rPr lang="en-US" sz="2800" dirty="0"/>
            <a:t>1. </a:t>
          </a:r>
          <a:r>
            <a:rPr lang="en-US" sz="2800" b="1" i="0" dirty="0"/>
            <a:t>Households</a:t>
          </a:r>
          <a:endParaRPr lang="en-US" sz="2800" dirty="0"/>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r>
            <a:rPr lang="en-US" sz="2800" dirty="0"/>
            <a:t>To automate water-level tracking and reduce manual checks or guesswork</a:t>
          </a:r>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r>
            <a:rPr lang="en-US" sz="2800" dirty="0"/>
            <a:t>2. School &amp; Clinic Administrators</a:t>
          </a:r>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r>
            <a:rPr lang="en-US" sz="2800" dirty="0"/>
            <a:t>To ensure reliable water access for sanitation, &amp; support H/Safety</a:t>
          </a:r>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r>
            <a:rPr lang="en-US" sz="2800" dirty="0"/>
            <a:t>3. Landlords &amp; Apartment Managers</a:t>
          </a:r>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800" dirty="0"/>
            <a:t>To prevent tank overflows, schedule timely refills, reduce water bills and handle tenant complaints efficiently</a:t>
          </a:r>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8D5C349B-D261-498B-8DA8-E3A5D1E9406C}">
      <dgm:prSet phldrT="[Text]" custT="1"/>
      <dgm:spPr/>
      <dgm:t>
        <a:bodyPr/>
        <a:lstStyle/>
        <a:p>
          <a:endParaRPr lang="en-US" sz="2800" dirty="0"/>
        </a:p>
      </dgm:t>
    </dgm:pt>
    <dgm:pt modelId="{4F288C65-1230-4931-8859-C1C94C7D2F73}" type="parTrans" cxnId="{02C906AF-9DA3-486B-825A-7B3B6E0021BC}">
      <dgm:prSet/>
      <dgm:spPr/>
      <dgm:t>
        <a:bodyPr/>
        <a:lstStyle/>
        <a:p>
          <a:endParaRPr lang="en-UG"/>
        </a:p>
      </dgm:t>
    </dgm:pt>
    <dgm:pt modelId="{74F78D4A-4A4E-4090-BA7A-3F74EF6D74E8}" type="sibTrans" cxnId="{02C906AF-9DA3-486B-825A-7B3B6E0021BC}">
      <dgm:prSet/>
      <dgm:spPr/>
      <dgm:t>
        <a:bodyPr/>
        <a:lstStyle/>
        <a:p>
          <a:endParaRPr lang="en-UG"/>
        </a:p>
      </dgm:t>
    </dgm:pt>
    <dgm:pt modelId="{43BD736F-79BE-4F9D-9B9A-B122FAB6FF64}">
      <dgm:prSet phldrT="[Text]" custT="1"/>
      <dgm:spPr/>
      <dgm:t>
        <a:bodyPr/>
        <a:lstStyle/>
        <a:p>
          <a:endParaRPr lang="en-US" sz="2800" dirty="0"/>
        </a:p>
      </dgm:t>
    </dgm:pt>
    <dgm:pt modelId="{91AB3612-F607-489E-807C-440A2D7F8CB7}" type="parTrans" cxnId="{FEC46330-C186-4C2E-A184-139FFD39BD70}">
      <dgm:prSet/>
      <dgm:spPr/>
      <dgm:t>
        <a:bodyPr/>
        <a:lstStyle/>
        <a:p>
          <a:endParaRPr lang="en-UG"/>
        </a:p>
      </dgm:t>
    </dgm:pt>
    <dgm:pt modelId="{71188D06-E6DC-426C-8E7E-EF378AB9B3F2}" type="sibTrans" cxnId="{FEC46330-C186-4C2E-A184-139FFD39BD70}">
      <dgm:prSet/>
      <dgm:spPr/>
      <dgm:t>
        <a:bodyPr/>
        <a:lstStyle/>
        <a:p>
          <a:endParaRPr lang="en-UG"/>
        </a:p>
      </dgm:t>
    </dgm:pt>
    <dgm:pt modelId="{BEC03CA1-1A44-45A1-828F-F3EF44630590}">
      <dgm:prSet phldrT="[Text]" custT="1"/>
      <dgm:spPr/>
      <dgm:t>
        <a:bodyPr/>
        <a:lstStyle/>
        <a:p>
          <a:endParaRPr lang="en-US" sz="2800" dirty="0"/>
        </a:p>
      </dgm:t>
    </dgm:pt>
    <dgm:pt modelId="{E75CB95D-9C00-4C98-93C5-1EEED310F8EB}" type="parTrans" cxnId="{D9A7E72A-9C0A-478A-BF59-5E296F25E889}">
      <dgm:prSet/>
      <dgm:spPr/>
      <dgm:t>
        <a:bodyPr/>
        <a:lstStyle/>
        <a:p>
          <a:endParaRPr lang="en-UG"/>
        </a:p>
      </dgm:t>
    </dgm:pt>
    <dgm:pt modelId="{BBC67D41-42C8-4006-88A7-DE8511C5DADB}" type="sibTrans" cxnId="{D9A7E72A-9C0A-478A-BF59-5E296F25E889}">
      <dgm:prSet/>
      <dgm:spPr/>
      <dgm:t>
        <a:bodyPr/>
        <a:lstStyle/>
        <a:p>
          <a:endParaRPr lang="en-UG"/>
        </a:p>
      </dgm:t>
    </dgm:pt>
    <dgm:pt modelId="{FFE793B2-1EF6-4FF9-81A6-D3E99EA2F90C}">
      <dgm:prSet phldrT="[Text]" custT="1"/>
      <dgm:spPr/>
      <dgm:t>
        <a:bodyPr/>
        <a:lstStyle/>
        <a:p>
          <a:r>
            <a:rPr lang="en-US" sz="2800" dirty="0"/>
            <a:t>To avoid dry tanks, and save water by preventing unnoticed overflows</a:t>
          </a:r>
        </a:p>
      </dgm:t>
    </dgm:pt>
    <dgm:pt modelId="{4B2AD94F-F6A6-484F-92D5-5A047D75B69B}" type="parTrans" cxnId="{BC378146-7165-42B9-8C65-BEE6E603144F}">
      <dgm:prSet/>
      <dgm:spPr/>
      <dgm:t>
        <a:bodyPr/>
        <a:lstStyle/>
        <a:p>
          <a:endParaRPr lang="en-UG"/>
        </a:p>
      </dgm:t>
    </dgm:pt>
    <dgm:pt modelId="{47592648-68AC-4E60-9CE5-6144747E3BB0}" type="sibTrans" cxnId="{BC378146-7165-42B9-8C65-BEE6E603144F}">
      <dgm:prSet/>
      <dgm:spPr/>
      <dgm:t>
        <a:bodyPr/>
        <a:lstStyle/>
        <a:p>
          <a:endParaRPr lang="en-UG"/>
        </a:p>
      </dgm:t>
    </dgm:pt>
    <dgm:pt modelId="{EB714E4B-9878-4675-9BAB-03CD6A486334}">
      <dgm:prSet phldrT="[Text]" custT="1"/>
      <dgm:spPr/>
      <dgm:t>
        <a:bodyPr/>
        <a:lstStyle/>
        <a:p>
          <a:endParaRPr lang="en-US" sz="2800" dirty="0"/>
        </a:p>
      </dgm:t>
    </dgm:pt>
    <dgm:pt modelId="{0512089D-9DC3-4486-98B5-B1392CEA5C24}" type="parTrans" cxnId="{F3997A74-D396-45C0-8B97-9658BD26E707}">
      <dgm:prSet/>
      <dgm:spPr/>
      <dgm:t>
        <a:bodyPr/>
        <a:lstStyle/>
        <a:p>
          <a:endParaRPr lang="en-UG"/>
        </a:p>
      </dgm:t>
    </dgm:pt>
    <dgm:pt modelId="{5F8CD128-474F-435B-BD15-1696DABE7B82}" type="sibTrans" cxnId="{F3997A74-D396-45C0-8B97-9658BD26E707}">
      <dgm:prSet/>
      <dgm:spPr/>
      <dgm:t>
        <a:bodyPr/>
        <a:lstStyle/>
        <a:p>
          <a:endParaRPr lang="en-UG"/>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custLinFactNeighborX="-103" custLinFactNeighborY="-89096">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3" custScaleX="103852" custScaleY="115225" custLinFactNeighborX="-178" custLinFactNeighborY="-11288">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custLinFactY="-56197" custLinFactNeighborX="-10876" custLinFactNeighborY="-100000">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3" custScaleY="83694" custLinFactY="-2734" custLinFactNeighborX="-8144" custLinFactNeighborY="-100000">
        <dgm:presLayoutVars>
          <dgm:bulletEnabled val="1"/>
        </dgm:presLayoutVars>
      </dgm:prSet>
      <dgm:spPr/>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custScaleX="122118" custLinFactY="-26946" custLinFactNeighborX="-17220" custLinFactNeighborY="-100000">
        <dgm:presLayoutVars>
          <dgm:chMax val="0"/>
          <dgm:chPref val="0"/>
          <dgm:bulletEnabled val="1"/>
        </dgm:presLayoutVars>
      </dgm:prSet>
      <dgm:spPr/>
    </dgm:pt>
    <dgm:pt modelId="{98860936-C475-4184-9A9D-2F4B5D8B0BC7}" type="pres">
      <dgm:prSet presAssocID="{2F8ECEAC-FAA3-4503-A169-57F41A503807}" presName="desTx" presStyleLbl="alignAccFollowNode1" presStyleIdx="2" presStyleCnt="3" custScaleX="116831" custScaleY="143606" custLinFactNeighborX="-17047" custLinFactNeighborY="-61868">
        <dgm:presLayoutVars>
          <dgm:bulletEnabled val="1"/>
        </dgm:presLayoutVars>
      </dgm:prSet>
      <dgm:spPr/>
    </dgm:pt>
  </dgm:ptLst>
  <dgm:cxnLst>
    <dgm:cxn modelId="{D9A7E72A-9C0A-478A-BF59-5E296F25E889}" srcId="{06F1FE2A-97BA-4B52-B3A6-E44D1F20CB28}" destId="{BEC03CA1-1A44-45A1-828F-F3EF44630590}" srcOrd="3" destOrd="0" parTransId="{E75CB95D-9C00-4C98-93C5-1EEED310F8EB}" sibTransId="{BBC67D41-42C8-4006-88A7-DE8511C5DADB}"/>
    <dgm:cxn modelId="{9494792E-FA69-46BD-BEC8-6DE70129B9C1}" type="presOf" srcId="{EB714E4B-9878-4675-9BAB-03CD6A486334}" destId="{DE65B54D-BB89-4898-B770-68834B90CB27}" srcOrd="0" destOrd="1" presId="urn:microsoft.com/office/officeart/2005/8/layout/hList1"/>
    <dgm:cxn modelId="{FEC46330-C186-4C2E-A184-139FFD39BD70}" srcId="{06F1FE2A-97BA-4B52-B3A6-E44D1F20CB28}" destId="{43BD736F-79BE-4F9D-9B9A-B122FAB6FF64}" srcOrd="4" destOrd="0" parTransId="{91AB3612-F607-489E-807C-440A2D7F8CB7}" sibTransId="{71188D06-E6DC-426C-8E7E-EF378AB9B3F2}"/>
    <dgm:cxn modelId="{BC378146-7165-42B9-8C65-BEE6E603144F}" srcId="{06F1FE2A-97BA-4B52-B3A6-E44D1F20CB28}" destId="{FFE793B2-1EF6-4FF9-81A6-D3E99EA2F90C}" srcOrd="2" destOrd="0" parTransId="{4B2AD94F-F6A6-484F-92D5-5A047D75B69B}" sibTransId="{47592648-68AC-4E60-9CE5-6144747E3BB0}"/>
    <dgm:cxn modelId="{22106367-557B-479F-B1E4-2892D7292853}" type="presOf" srcId="{43BD736F-79BE-4F9D-9B9A-B122FAB6FF64}" destId="{DE65B54D-BB89-4898-B770-68834B90CB27}" srcOrd="0" destOrd="4" presId="urn:microsoft.com/office/officeart/2005/8/layout/hList1"/>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4E402F4F-22AD-4214-BE8C-948F617ABB38}" type="presOf" srcId="{BB5A00DF-7368-4451-822A-C5213BEFEEBE}" destId="{98860936-C475-4184-9A9D-2F4B5D8B0BC7}" srcOrd="0" destOrd="0" presId="urn:microsoft.com/office/officeart/2005/8/layout/hList1"/>
    <dgm:cxn modelId="{9C3D3653-8462-4AAD-A961-3717216B9CF2}" type="presOf" srcId="{06F1FE2A-97BA-4B52-B3A6-E44D1F20CB28}" destId="{B8C15370-9E21-4343-A577-4985C41A0B6E}" srcOrd="0" destOrd="0" presId="urn:microsoft.com/office/officeart/2005/8/layout/hList1"/>
    <dgm:cxn modelId="{F3997A74-D396-45C0-8B97-9658BD26E707}" srcId="{06F1FE2A-97BA-4B52-B3A6-E44D1F20CB28}" destId="{EB714E4B-9878-4675-9BAB-03CD6A486334}" srcOrd="1" destOrd="0" parTransId="{0512089D-9DC3-4486-98B5-B1392CEA5C24}" sibTransId="{5F8CD128-474F-435B-BD15-1696DABE7B82}"/>
    <dgm:cxn modelId="{24836079-9FDA-4F84-9291-518671EE6E30}" srcId="{425AB2E9-3568-4939-AD20-F42726F09D02}" destId="{2F8ECEAC-FAA3-4503-A169-57F41A503807}" srcOrd="2" destOrd="0" parTransId="{ACAA3BC8-2CDA-42A5-8DD6-5A948ACC6FCF}" sibTransId="{61A568BF-D1AB-4345-9CA7-878468CAA9E0}"/>
    <dgm:cxn modelId="{01AD485A-0916-4A80-9CBA-29870F4D202A}" srcId="{425AB2E9-3568-4939-AD20-F42726F09D02}" destId="{184B56DA-A66C-4DD0-AE11-0A7EBA387E48}" srcOrd="1" destOrd="0" parTransId="{3C1C544F-4C0C-4E19-A3D2-C3E5175D7B4B}" sibTransId="{8EE144C8-20EA-43DA-B048-41CEE06807BC}"/>
    <dgm:cxn modelId="{4D5C0E80-80B7-473E-9782-27362B76F520}" type="presOf" srcId="{FFE793B2-1EF6-4FF9-81A6-D3E99EA2F90C}" destId="{DE65B54D-BB89-4898-B770-68834B90CB27}" srcOrd="0" destOrd="2" presId="urn:microsoft.com/office/officeart/2005/8/layout/hList1"/>
    <dgm:cxn modelId="{70A9F890-D0AA-4A7F-9875-DF2F56E1D7E6}" type="presOf" srcId="{8D5C349B-D261-498B-8DA8-E3A5D1E9406C}" destId="{DE65B54D-BB89-4898-B770-68834B90CB27}" srcOrd="0" destOrd="5" presId="urn:microsoft.com/office/officeart/2005/8/layout/hList1"/>
    <dgm:cxn modelId="{FC6EE199-23CF-4307-94F8-FC53916EA51A}" srcId="{425AB2E9-3568-4939-AD20-F42726F09D02}" destId="{06F1FE2A-97BA-4B52-B3A6-E44D1F20CB28}" srcOrd="0" destOrd="0" parTransId="{272155B6-483B-4675-B173-D3F00A201046}" sibTransId="{0CACD921-34CA-4681-87F1-041A98C27B3D}"/>
    <dgm:cxn modelId="{02C906AF-9DA3-486B-825A-7B3B6E0021BC}" srcId="{06F1FE2A-97BA-4B52-B3A6-E44D1F20CB28}" destId="{8D5C349B-D261-498B-8DA8-E3A5D1E9406C}" srcOrd="5" destOrd="0" parTransId="{4F288C65-1230-4931-8859-C1C94C7D2F73}" sibTransId="{74F78D4A-4A4E-4090-BA7A-3F74EF6D74E8}"/>
    <dgm:cxn modelId="{913323B4-1F88-4AC5-8C9E-BE0572C8023B}" type="presOf" srcId="{4640F6E6-EF32-4372-9B3B-2FFD48F9CB5C}" destId="{DE65B54D-BB89-4898-B770-68834B90CB27}" srcOrd="0" destOrd="0" presId="urn:microsoft.com/office/officeart/2005/8/layout/hList1"/>
    <dgm:cxn modelId="{8D9BC8C2-0920-4477-80E5-B5C178EF448E}" type="presOf" srcId="{BEC03CA1-1A44-45A1-828F-F3EF44630590}" destId="{DE65B54D-BB89-4898-B770-68834B90CB27}" srcOrd="0" destOrd="3" presId="urn:microsoft.com/office/officeart/2005/8/layout/hList1"/>
    <dgm:cxn modelId="{ACB965C6-1ACF-483C-9C29-8A17C949C706}" srcId="{06F1FE2A-97BA-4B52-B3A6-E44D1F20CB28}" destId="{4640F6E6-EF32-4372-9B3B-2FFD48F9CB5C}" srcOrd="0" destOrd="0" parTransId="{DB4F8E23-BBE6-4AB5-9D82-74F5115D7455}" sibTransId="{55E32D54-3DF3-4F3F-B3B8-1AEE5606EC62}"/>
    <dgm:cxn modelId="{12E1A9E1-0E2B-4599-8D03-2A69A1547115}" type="presOf" srcId="{425AB2E9-3568-4939-AD20-F42726F09D02}" destId="{4351CFC8-37EC-494B-A841-287649776134}" srcOrd="0" destOrd="0" presId="urn:microsoft.com/office/officeart/2005/8/layout/hList1"/>
    <dgm:cxn modelId="{51EFA3EF-F9E3-4B84-BA84-84A3BBF4D4D3}" type="presOf" srcId="{17AF0C1B-AB46-4643-AAAB-C00D253E5731}" destId="{6EC96761-7A7E-46B1-9A31-B92F49834D5A}" srcOrd="0" destOrd="0" presId="urn:microsoft.com/office/officeart/2005/8/layout/hList1"/>
    <dgm:cxn modelId="{7FD88FF9-53A7-4C08-9686-37472D3C5F90}" type="presOf" srcId="{184B56DA-A66C-4DD0-AE11-0A7EBA387E48}" destId="{E01B3154-0666-4584-9FC4-432DE00CC402}"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dgm:spPr/>
      <dgm:t>
        <a:bodyPr/>
        <a:lstStyle/>
        <a:p>
          <a:r>
            <a:rPr lang="en-US" dirty="0"/>
            <a:t>Step 1</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dgm:spPr/>
      <dgm:t>
        <a:bodyPr/>
        <a:lstStyle/>
        <a:p>
          <a:r>
            <a:rPr lang="en-US" dirty="0"/>
            <a:t>Arduino uno</a:t>
          </a: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t>Step 2</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r>
            <a:rPr lang="en-US" dirty="0"/>
            <a:t>Ultrasonic sensor sends the readings to the LCD </a:t>
          </a:r>
          <a:r>
            <a:rPr lang="en-US" dirty="0" err="1"/>
            <a:t>sreen</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t>Step 3</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r>
            <a:rPr lang="en-US" dirty="0"/>
            <a:t>LED Lights display according to the low, norma &amp; High</a:t>
          </a:r>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t>Step 4</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r>
            <a:rPr lang="en-US" dirty="0"/>
            <a:t>Information is sent to the GSM that later sends alert messages to the user</a:t>
          </a:r>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5F733BB1-0E9D-464E-9AF1-7D1ED1D4436E}">
      <dgm:prSet phldrT="[Text]"/>
      <dgm:spPr/>
      <dgm:t>
        <a:bodyPr/>
        <a:lstStyle/>
        <a:p>
          <a:endParaRPr lang="en-US" dirty="0"/>
        </a:p>
      </dgm:t>
    </dgm:pt>
    <dgm:pt modelId="{A8A9D014-3B50-8D4A-BD40-9773B5E3920D}" type="parTrans" cxnId="{04033EED-8DB1-6C40-81C3-2340DC18AAC0}">
      <dgm:prSet/>
      <dgm:spPr/>
      <dgm:t>
        <a:bodyPr/>
        <a:lstStyle/>
        <a:p>
          <a:endParaRPr lang="en-US"/>
        </a:p>
      </dgm:t>
    </dgm:pt>
    <dgm:pt modelId="{D07C801F-EC5D-A745-9F46-FD0C18F91C34}" type="sibTrans" cxnId="{04033EED-8DB1-6C40-81C3-2340DC18AAC0}">
      <dgm:prSet/>
      <dgm:spPr/>
      <dgm:t>
        <a:bodyPr/>
        <a:lstStyle/>
        <a:p>
          <a:endParaRPr lang="en-US"/>
        </a:p>
      </dgm:t>
    </dgm:pt>
    <dgm:pt modelId="{C27C0413-B7E4-4B01-B7B6-8DA154A55D83}">
      <dgm:prSet phldrT="[Text]"/>
      <dgm:spPr/>
      <dgm:t>
        <a:bodyPr/>
        <a:lstStyle/>
        <a:p>
          <a:r>
            <a:rPr lang="en-US" dirty="0"/>
            <a:t>LCD Screen</a:t>
          </a:r>
        </a:p>
      </dgm:t>
    </dgm:pt>
    <dgm:pt modelId="{DB1C8E09-CB0C-461F-A228-77342F57B3FF}" type="parTrans" cxnId="{567A131E-8A4E-4E03-B578-B9BB9ED30F9D}">
      <dgm:prSet/>
      <dgm:spPr/>
      <dgm:t>
        <a:bodyPr/>
        <a:lstStyle/>
        <a:p>
          <a:endParaRPr lang="en-US"/>
        </a:p>
      </dgm:t>
    </dgm:pt>
    <dgm:pt modelId="{596992BD-C36E-4362-B75E-8E67D8E2353F}" type="sibTrans" cxnId="{567A131E-8A4E-4E03-B578-B9BB9ED30F9D}">
      <dgm:prSet/>
      <dgm:spPr/>
      <dgm:t>
        <a:bodyPr/>
        <a:lstStyle/>
        <a:p>
          <a:endParaRPr lang="en-US"/>
        </a:p>
      </dgm:t>
    </dgm:pt>
    <dgm:pt modelId="{BA3B7633-CBD3-4381-89CF-B2247743B89E}">
      <dgm:prSet phldrT="[Text]"/>
      <dgm:spPr/>
      <dgm:t>
        <a:bodyPr/>
        <a:lstStyle/>
        <a:p>
          <a:r>
            <a:rPr lang="en-US" dirty="0"/>
            <a:t>LED Lights</a:t>
          </a:r>
        </a:p>
      </dgm:t>
    </dgm:pt>
    <dgm:pt modelId="{FC06C5E0-C387-4765-8D2C-AD24EC9D1E83}" type="parTrans" cxnId="{DFB02FE9-9775-404E-BC64-357537BEEBC7}">
      <dgm:prSet/>
      <dgm:spPr/>
      <dgm:t>
        <a:bodyPr/>
        <a:lstStyle/>
        <a:p>
          <a:endParaRPr lang="en-US"/>
        </a:p>
      </dgm:t>
    </dgm:pt>
    <dgm:pt modelId="{5840B42C-F8BF-40BE-8D86-DA62E5E63CB5}" type="sibTrans" cxnId="{DFB02FE9-9775-404E-BC64-357537BEEBC7}">
      <dgm:prSet/>
      <dgm:spPr/>
      <dgm:t>
        <a:bodyPr/>
        <a:lstStyle/>
        <a:p>
          <a:endParaRPr lang="en-US"/>
        </a:p>
      </dgm:t>
    </dgm:pt>
    <dgm:pt modelId="{9D9DB1C0-8D3E-4A22-811F-15275880EB97}">
      <dgm:prSet phldrT="[Text]"/>
      <dgm:spPr/>
      <dgm:t>
        <a:bodyPr/>
        <a:lstStyle/>
        <a:p>
          <a:r>
            <a:rPr lang="en-US" dirty="0"/>
            <a:t>Buzzer</a:t>
          </a:r>
        </a:p>
      </dgm:t>
    </dgm:pt>
    <dgm:pt modelId="{CB51E468-4A9F-49B1-8055-6C9D5FA637DE}" type="parTrans" cxnId="{A5ABAD41-C79D-4DD1-9179-0DE5B09358E6}">
      <dgm:prSet/>
      <dgm:spPr/>
      <dgm:t>
        <a:bodyPr/>
        <a:lstStyle/>
        <a:p>
          <a:endParaRPr lang="en-US"/>
        </a:p>
      </dgm:t>
    </dgm:pt>
    <dgm:pt modelId="{207FDBC9-BA0B-4D41-B71C-D5921EDDC95E}" type="sibTrans" cxnId="{A5ABAD41-C79D-4DD1-9179-0DE5B09358E6}">
      <dgm:prSet/>
      <dgm:spPr/>
      <dgm:t>
        <a:bodyPr/>
        <a:lstStyle/>
        <a:p>
          <a:endParaRPr lang="en-US"/>
        </a:p>
      </dgm:t>
    </dgm:pt>
    <dgm:pt modelId="{654A6BD3-69F8-4723-BB96-67CD929740D6}">
      <dgm:prSet phldrT="[Text]"/>
      <dgm:spPr/>
      <dgm:t>
        <a:bodyPr/>
        <a:lstStyle/>
        <a:p>
          <a:endParaRPr lang="en-US" dirty="0"/>
        </a:p>
      </dgm:t>
    </dgm:pt>
    <dgm:pt modelId="{0FE5D87B-281D-489F-A22D-9956BAA82C42}" type="parTrans" cxnId="{F503F61D-3DDE-4E77-9E6E-7015D75E409A}">
      <dgm:prSet/>
      <dgm:spPr/>
      <dgm:t>
        <a:bodyPr/>
        <a:lstStyle/>
        <a:p>
          <a:endParaRPr lang="en-US"/>
        </a:p>
      </dgm:t>
    </dgm:pt>
    <dgm:pt modelId="{9554FF5D-B175-4F6D-A0D5-39CDD62A59A0}" type="sibTrans" cxnId="{F503F61D-3DDE-4E77-9E6E-7015D75E409A}">
      <dgm:prSet/>
      <dgm:spPr/>
      <dgm:t>
        <a:bodyPr/>
        <a:lstStyle/>
        <a:p>
          <a:endParaRPr lang="en-US"/>
        </a:p>
      </dgm:t>
    </dgm:pt>
    <dgm:pt modelId="{8C6E4A05-D928-421F-BB35-AB0FFEB0B7C4}" type="pres">
      <dgm:prSet presAssocID="{25AFBC85-EE41-46FB-A7F4-99ED4084C835}" presName="Name0" presStyleCnt="0">
        <dgm:presLayoutVars>
          <dgm:dir/>
        </dgm:presLayoutVars>
      </dgm:prSet>
      <dgm:spPr/>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dgm:spPr>
    </dgm:pt>
    <dgm:pt modelId="{5ABBC393-AD16-4772-8402-4ABCB8683B4E}" type="pres">
      <dgm:prSet presAssocID="{A518A75D-9854-4CDE-9FB7-B1EBB324AAED}" presName="Child" presStyleLbl="revTx" presStyleIdx="0" presStyleCnt="4" custScaleY="104469">
        <dgm:presLayoutVars>
          <dgm:bulletEnabled val="1"/>
        </dgm:presLayoutVars>
      </dgm:prSet>
      <dgm:spPr/>
    </dgm:pt>
    <dgm:pt modelId="{770E20EC-6929-4A45-99D5-285545E37892}" type="pres">
      <dgm:prSet presAssocID="{A518A75D-9854-4CDE-9FB7-B1EBB324AAED}" presName="Parent" presStyleLbl="alignNode1" presStyleIdx="0" presStyleCnt="4">
        <dgm:presLayoutVars>
          <dgm:bulletEnabled val="1"/>
        </dgm:presLayoutVars>
      </dgm:prSet>
      <dgm:spPr/>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dgm:spPr>
    </dgm:pt>
    <dgm:pt modelId="{A0810939-5D65-4F5C-894F-F86C706A7A1C}" type="pres">
      <dgm:prSet presAssocID="{25AF84C7-6ED7-450C-83EA-4337CE735A70}" presName="Child" presStyleLbl="revTx" presStyleIdx="1" presStyleCnt="4">
        <dgm:presLayoutVars>
          <dgm:bulletEnabled val="1"/>
        </dgm:presLayoutVars>
      </dgm:prSet>
      <dgm:spPr/>
    </dgm:pt>
    <dgm:pt modelId="{16EEE8E2-3D18-44F6-B04A-3D59841E4FA8}" type="pres">
      <dgm:prSet presAssocID="{25AF84C7-6ED7-450C-83EA-4337CE735A70}" presName="Parent" presStyleLbl="alignNode1" presStyleIdx="1" presStyleCnt="4">
        <dgm:presLayoutVars>
          <dgm:bulletEnabled val="1"/>
        </dgm:presLayoutVars>
      </dgm:prSet>
      <dgm:spPr/>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l="-7000" r="-7000"/>
          </a:stretch>
        </a:blipFill>
      </dgm:spPr>
    </dgm:pt>
    <dgm:pt modelId="{EBE06ADE-C892-44D3-AB90-0EE941CCA21D}" type="pres">
      <dgm:prSet presAssocID="{0F8DBA57-A3BA-4BC9-A853-67B71E3B3531}" presName="Child" presStyleLbl="revTx" presStyleIdx="2" presStyleCnt="4">
        <dgm:presLayoutVars>
          <dgm:bulletEnabled val="1"/>
        </dgm:presLayoutVars>
      </dgm:prSet>
      <dgm:spPr/>
    </dgm:pt>
    <dgm:pt modelId="{B3686B38-0C87-411A-9F82-923E333643FB}" type="pres">
      <dgm:prSet presAssocID="{0F8DBA57-A3BA-4BC9-A853-67B71E3B3531}" presName="Parent" presStyleLbl="alignNode1" presStyleIdx="2" presStyleCnt="4">
        <dgm:presLayoutVars>
          <dgm:bulletEnabled val="1"/>
        </dgm:presLayoutVars>
      </dgm:prSet>
      <dgm:spPr/>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l="-7000" r="-7000"/>
          </a:stretch>
        </a:blipFill>
      </dgm:spPr>
    </dgm:pt>
    <dgm:pt modelId="{2A1C86DE-9AB9-421D-8408-47DA191A0168}" type="pres">
      <dgm:prSet presAssocID="{677FC8B7-2875-43E9-9CDF-1CB72AAB0D0E}" presName="Child" presStyleLbl="revTx" presStyleIdx="3" presStyleCnt="4">
        <dgm:presLayoutVars>
          <dgm:bulletEnabled val="1"/>
        </dgm:presLayoutVars>
      </dgm:prSet>
      <dgm:spPr/>
    </dgm:pt>
    <dgm:pt modelId="{4E89074A-DD45-4C30-BE68-0847302086FD}" type="pres">
      <dgm:prSet presAssocID="{677FC8B7-2875-43E9-9CDF-1CB72AAB0D0E}" presName="Parent" presStyleLbl="alignNode1" presStyleIdx="3" presStyleCnt="4">
        <dgm:presLayoutVars>
          <dgm:bulletEnabled val="1"/>
        </dgm:presLayoutVars>
      </dgm:prSet>
      <dgm:spPr/>
    </dgm:pt>
  </dgm:ptLst>
  <dgm:cxnLst>
    <dgm:cxn modelId="{E5053C00-76EC-4519-ABF3-0ACDA95BE163}" srcId="{25AFBC85-EE41-46FB-A7F4-99ED4084C835}" destId="{A518A75D-9854-4CDE-9FB7-B1EBB324AAED}" srcOrd="0" destOrd="0" parTransId="{8A2D5E86-42BC-415B-A1DE-0C28EEB3661C}" sibTransId="{FF440F30-5F7D-44F0-8264-C65521A11F0C}"/>
    <dgm:cxn modelId="{4A4ADF06-6D3D-43CF-9662-53E434EE742F}" type="presOf" srcId="{25AF84C7-6ED7-450C-83EA-4337CE735A70}" destId="{16EEE8E2-3D18-44F6-B04A-3D59841E4FA8}" srcOrd="0" destOrd="0" presId="urn:microsoft.com/office/officeart/2008/layout/TitlePictureLineup"/>
    <dgm:cxn modelId="{B724B512-D13F-42E5-8E9D-6F0A3CE544D8}" type="presOf" srcId="{48328429-D21F-4CF6-9089-EE3F5F57F2AC}" destId="{5ABBC393-AD16-4772-8402-4ABCB8683B4E}" srcOrd="0" destOrd="1" presId="urn:microsoft.com/office/officeart/2008/layout/TitlePictureLineup"/>
    <dgm:cxn modelId="{F503F61D-3DDE-4E77-9E6E-7015D75E409A}" srcId="{A518A75D-9854-4CDE-9FB7-B1EBB324AAED}" destId="{654A6BD3-69F8-4723-BB96-67CD929740D6}" srcOrd="0" destOrd="0" parTransId="{0FE5D87B-281D-489F-A22D-9956BAA82C42}" sibTransId="{9554FF5D-B175-4F6D-A0D5-39CDD62A59A0}"/>
    <dgm:cxn modelId="{567A131E-8A4E-4E03-B578-B9BB9ED30F9D}" srcId="{A518A75D-9854-4CDE-9FB7-B1EBB324AAED}" destId="{C27C0413-B7E4-4B01-B7B6-8DA154A55D83}" srcOrd="2" destOrd="0" parTransId="{DB1C8E09-CB0C-461F-A228-77342F57B3FF}" sibTransId="{596992BD-C36E-4362-B75E-8E67D8E2353F}"/>
    <dgm:cxn modelId="{ADA7552D-01C7-49C4-AD5E-4BBC6F104767}" type="presOf" srcId="{9D9DB1C0-8D3E-4A22-811F-15275880EB97}" destId="{5ABBC393-AD16-4772-8402-4ABCB8683B4E}" srcOrd="0" destOrd="4"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21B7AB36-1C2E-4E8E-BAFE-E7BF013A0E25}" srcId="{677FC8B7-2875-43E9-9CDF-1CB72AAB0D0E}" destId="{A9B56225-2ADD-49DA-81AC-70F2AF1C4A96}" srcOrd="0" destOrd="0" parTransId="{0BDA5908-E6FD-4F09-9B29-F0DA4C25A334}" sibTransId="{430BF9A0-6AC4-4B0D-A7AB-5C13328C2783}"/>
    <dgm:cxn modelId="{951AB036-7A1D-4DCF-8595-B29E9F00F3BE}" type="presOf" srcId="{677FC8B7-2875-43E9-9CDF-1CB72AAB0D0E}" destId="{4E89074A-DD45-4C30-BE68-0847302086FD}"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A5ABAD41-C79D-4DD1-9179-0DE5B09358E6}" srcId="{A518A75D-9854-4CDE-9FB7-B1EBB324AAED}" destId="{9D9DB1C0-8D3E-4A22-811F-15275880EB97}" srcOrd="4" destOrd="0" parTransId="{CB51E468-4A9F-49B1-8055-6C9D5FA637DE}" sibTransId="{207FDBC9-BA0B-4D41-B71C-D5921EDDC95E}"/>
    <dgm:cxn modelId="{BC99CF63-34B5-4D4D-84B8-160D4C4D99B0}" type="presOf" srcId="{300FCD3E-1ADF-4D8E-8B7F-C23D248E5AA3}" destId="{A0810939-5D65-4F5C-894F-F86C706A7A1C}" srcOrd="0" destOrd="0" presId="urn:microsoft.com/office/officeart/2008/layout/TitlePictureLineup"/>
    <dgm:cxn modelId="{9140734E-E639-4086-9B62-F9B15D8D45A9}" type="presOf" srcId="{D0989AE5-C818-44D5-8AE6-32DEAF6F46CC}" destId="{EBE06ADE-C892-44D3-AB90-0EE941CCA21D}"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97DC5797-804D-44AB-A7F2-9EB61CACB1D5}" srcId="{25AFBC85-EE41-46FB-A7F4-99ED4084C835}" destId="{677FC8B7-2875-43E9-9CDF-1CB72AAB0D0E}" srcOrd="3" destOrd="0" parTransId="{135D044B-CF2D-4837-B65C-369AE7EBF5F6}" sibTransId="{76FCE978-AC8C-47A4-866D-929EE0B68914}"/>
    <dgm:cxn modelId="{0990249C-5F83-4AC6-BBDE-76609E41C3B7}" srcId="{0F8DBA57-A3BA-4BC9-A853-67B71E3B3531}" destId="{D0989AE5-C818-44D5-8AE6-32DEAF6F46CC}" srcOrd="0" destOrd="0" parTransId="{5116A57A-5F5C-441B-8E98-72FC83223934}" sibTransId="{0B13468D-FE4E-4A8A-A598-8159F0C900A0}"/>
    <dgm:cxn modelId="{C84F12B6-3EE3-4557-A9DE-5ECD9E203BEF}" type="presOf" srcId="{0F8DBA57-A3BA-4BC9-A853-67B71E3B3531}" destId="{B3686B38-0C87-411A-9F82-923E333643FB}"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C461F3C4-A9B2-4D19-9D4D-4F75E0A67FB4}" type="presOf" srcId="{654A6BD3-69F8-4723-BB96-67CD929740D6}" destId="{5ABBC393-AD16-4772-8402-4ABCB8683B4E}" srcOrd="0" destOrd="0" presId="urn:microsoft.com/office/officeart/2008/layout/TitlePictureLineup"/>
    <dgm:cxn modelId="{B7AA9BCE-D649-4F1B-B108-93466D2481F6}" srcId="{A518A75D-9854-4CDE-9FB7-B1EBB324AAED}" destId="{48328429-D21F-4CF6-9089-EE3F5F57F2AC}" srcOrd="1" destOrd="0" parTransId="{1635AB15-42A4-42D6-9F2B-33788AD7A83B}" sibTransId="{C822654F-BF62-47E3-96FD-AE4B604B788B}"/>
    <dgm:cxn modelId="{CA8B89D3-A3E5-41AB-9C8A-76BEC3920398}" type="presOf" srcId="{A518A75D-9854-4CDE-9FB7-B1EBB324AAED}" destId="{770E20EC-6929-4A45-99D5-285545E37892}" srcOrd="0" destOrd="0" presId="urn:microsoft.com/office/officeart/2008/layout/TitlePictureLineup"/>
    <dgm:cxn modelId="{4B471AE2-396E-4C5C-9110-4123DA6DCE53}" srcId="{25AF84C7-6ED7-450C-83EA-4337CE735A70}" destId="{300FCD3E-1ADF-4D8E-8B7F-C23D248E5AA3}" srcOrd="0" destOrd="0" parTransId="{BC272908-DB90-4FCA-8784-0CA7E6A97E8F}" sibTransId="{4A78B380-1F85-4365-BF1F-0BD8AD7C8590}"/>
    <dgm:cxn modelId="{DFB02FE9-9775-404E-BC64-357537BEEBC7}" srcId="{A518A75D-9854-4CDE-9FB7-B1EBB324AAED}" destId="{BA3B7633-CBD3-4381-89CF-B2247743B89E}" srcOrd="3" destOrd="0" parTransId="{FC06C5E0-C387-4765-8D2C-AD24EC9D1E83}" sibTransId="{5840B42C-F8BF-40BE-8D86-DA62E5E63CB5}"/>
    <dgm:cxn modelId="{02D6B7E9-FB49-4D3D-844C-4805B07B23C5}" type="presOf" srcId="{C27C0413-B7E4-4B01-B7B6-8DA154A55D83}" destId="{5ABBC393-AD16-4772-8402-4ABCB8683B4E}" srcOrd="0" destOrd="2" presId="urn:microsoft.com/office/officeart/2008/layout/TitlePictureLineup"/>
    <dgm:cxn modelId="{5D00A5EC-06D2-46EB-B1BE-FE9A700D05D7}" type="presOf" srcId="{BA3B7633-CBD3-4381-89CF-B2247743B89E}" destId="{5ABBC393-AD16-4772-8402-4ABCB8683B4E}" srcOrd="0" destOrd="3" presId="urn:microsoft.com/office/officeart/2008/layout/TitlePictureLineup"/>
    <dgm:cxn modelId="{04033EED-8DB1-6C40-81C3-2340DC18AAC0}" srcId="{A518A75D-9854-4CDE-9FB7-B1EBB324AAED}" destId="{5F733BB1-0E9D-464E-9AF1-7D1ED1D4436E}" srcOrd="5" destOrd="0" parTransId="{A8A9D014-3B50-8D4A-BD40-9773B5E3920D}" sibTransId="{D07C801F-EC5D-A745-9F46-FD0C18F91C34}"/>
    <dgm:cxn modelId="{4A1C38F0-EE99-5C4F-8E05-0DE90E45B87E}" type="presOf" srcId="{5F733BB1-0E9D-464E-9AF1-7D1ED1D4436E}" destId="{5ABBC393-AD16-4772-8402-4ABCB8683B4E}" srcOrd="0" destOrd="5" presId="urn:microsoft.com/office/officeart/2008/layout/TitlePictureLineup"/>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78955" y="0"/>
          <a:ext cx="3609423" cy="134511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1. </a:t>
          </a:r>
          <a:r>
            <a:rPr lang="en-US" sz="2800" b="1" i="0" kern="1200" dirty="0"/>
            <a:t>Households</a:t>
          </a:r>
          <a:endParaRPr lang="en-US" sz="2800" kern="1200" dirty="0"/>
        </a:p>
      </dsp:txBody>
      <dsp:txXfrm>
        <a:off x="78955" y="0"/>
        <a:ext cx="3609423" cy="1345114"/>
      </dsp:txXfrm>
    </dsp:sp>
    <dsp:sp modelId="{DE65B54D-BB89-4898-B770-68834B90CB27}">
      <dsp:nvSpPr>
        <dsp:cNvPr id="0" name=""/>
        <dsp:cNvSpPr/>
      </dsp:nvSpPr>
      <dsp:spPr>
        <a:xfrm>
          <a:off x="6730" y="1413038"/>
          <a:ext cx="3748458" cy="460853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To automate water-level tracking and reduce manual checks or guesswork</a:t>
          </a:r>
        </a:p>
        <a:p>
          <a:pPr marL="285750" lvl="1" indent="-285750" algn="l" defTabSz="1244600">
            <a:lnSpc>
              <a:spcPct val="90000"/>
            </a:lnSpc>
            <a:spcBef>
              <a:spcPct val="0"/>
            </a:spcBef>
            <a:spcAft>
              <a:spcPct val="15000"/>
            </a:spcAft>
            <a:buChar char="•"/>
          </a:pPr>
          <a:endParaRPr lang="en-US" sz="2800" kern="1200" dirty="0"/>
        </a:p>
        <a:p>
          <a:pPr marL="285750" lvl="1" indent="-285750" algn="l" defTabSz="1244600">
            <a:lnSpc>
              <a:spcPct val="90000"/>
            </a:lnSpc>
            <a:spcBef>
              <a:spcPct val="0"/>
            </a:spcBef>
            <a:spcAft>
              <a:spcPct val="15000"/>
            </a:spcAft>
            <a:buChar char="•"/>
          </a:pPr>
          <a:r>
            <a:rPr lang="en-US" sz="2800" kern="1200" dirty="0"/>
            <a:t>To avoid dry tanks, and save water by preventing unnoticed overflows</a:t>
          </a:r>
        </a:p>
        <a:p>
          <a:pPr marL="285750" lvl="1" indent="-285750" algn="l" defTabSz="1244600">
            <a:lnSpc>
              <a:spcPct val="90000"/>
            </a:lnSpc>
            <a:spcBef>
              <a:spcPct val="0"/>
            </a:spcBef>
            <a:spcAft>
              <a:spcPct val="15000"/>
            </a:spcAft>
            <a:buChar char="•"/>
          </a:pPr>
          <a:endParaRPr lang="en-US" sz="2800" kern="1200" dirty="0"/>
        </a:p>
        <a:p>
          <a:pPr marL="285750" lvl="1" indent="-285750" algn="l" defTabSz="1244600">
            <a:lnSpc>
              <a:spcPct val="90000"/>
            </a:lnSpc>
            <a:spcBef>
              <a:spcPct val="0"/>
            </a:spcBef>
            <a:spcAft>
              <a:spcPct val="15000"/>
            </a:spcAft>
            <a:buChar char="•"/>
          </a:pPr>
          <a:endParaRPr lang="en-US" sz="2800" kern="1200" dirty="0"/>
        </a:p>
        <a:p>
          <a:pPr marL="285750" lvl="1" indent="-285750" algn="l" defTabSz="1244600">
            <a:lnSpc>
              <a:spcPct val="90000"/>
            </a:lnSpc>
            <a:spcBef>
              <a:spcPct val="0"/>
            </a:spcBef>
            <a:spcAft>
              <a:spcPct val="15000"/>
            </a:spcAft>
            <a:buChar char="•"/>
          </a:pPr>
          <a:endParaRPr lang="en-US" sz="2800" kern="1200" dirty="0"/>
        </a:p>
      </dsp:txBody>
      <dsp:txXfrm>
        <a:off x="6730" y="1413038"/>
        <a:ext cx="3748458" cy="4608531"/>
      </dsp:txXfrm>
    </dsp:sp>
    <dsp:sp modelId="{E01B3154-0666-4584-9FC4-432DE00CC402}">
      <dsp:nvSpPr>
        <dsp:cNvPr id="0" name=""/>
        <dsp:cNvSpPr/>
      </dsp:nvSpPr>
      <dsp:spPr>
        <a:xfrm>
          <a:off x="3873878" y="0"/>
          <a:ext cx="3609423" cy="134511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2. School &amp; Clinic Administrators</a:t>
          </a:r>
        </a:p>
      </dsp:txBody>
      <dsp:txXfrm>
        <a:off x="3873878" y="0"/>
        <a:ext cx="3609423" cy="1345114"/>
      </dsp:txXfrm>
    </dsp:sp>
    <dsp:sp modelId="{6EC96761-7A7E-46B1-9A31-B92F49834D5A}">
      <dsp:nvSpPr>
        <dsp:cNvPr id="0" name=""/>
        <dsp:cNvSpPr/>
      </dsp:nvSpPr>
      <dsp:spPr>
        <a:xfrm>
          <a:off x="3972488" y="1478639"/>
          <a:ext cx="3609423" cy="16931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To ensure reliable water access for sanitation, &amp; support H/Safety</a:t>
          </a:r>
        </a:p>
      </dsp:txBody>
      <dsp:txXfrm>
        <a:off x="3972488" y="1478639"/>
        <a:ext cx="3609423" cy="1693110"/>
      </dsp:txXfrm>
    </dsp:sp>
    <dsp:sp modelId="{64DD6D48-227C-4434-BED8-F49C9D4F4F7E}">
      <dsp:nvSpPr>
        <dsp:cNvPr id="0" name=""/>
        <dsp:cNvSpPr/>
      </dsp:nvSpPr>
      <dsp:spPr>
        <a:xfrm>
          <a:off x="7759146" y="36307"/>
          <a:ext cx="4407755" cy="134511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dirty="0"/>
            <a:t>3. Landlords &amp; Apartment Managers</a:t>
          </a:r>
        </a:p>
      </dsp:txBody>
      <dsp:txXfrm>
        <a:off x="7759146" y="36307"/>
        <a:ext cx="4407755" cy="1345114"/>
      </dsp:txXfrm>
    </dsp:sp>
    <dsp:sp modelId="{98860936-C475-4184-9A9D-2F4B5D8B0BC7}">
      <dsp:nvSpPr>
        <dsp:cNvPr id="0" name=""/>
        <dsp:cNvSpPr/>
      </dsp:nvSpPr>
      <dsp:spPr>
        <a:xfrm>
          <a:off x="7860805" y="1396345"/>
          <a:ext cx="4216925" cy="290511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dirty="0"/>
            <a:t>To prevent tank overflows, schedule timely refills, reduce water bills and handle tenant complaints efficiently</a:t>
          </a:r>
        </a:p>
      </dsp:txBody>
      <dsp:txXfrm>
        <a:off x="7860805" y="1396345"/>
        <a:ext cx="4216925" cy="2905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026" y="1079701"/>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141930" y="1247586"/>
          <a:ext cx="2648948" cy="226645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8000" b="-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141930" y="3455890"/>
          <a:ext cx="2648948" cy="27185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228600" lvl="1" indent="-228600" algn="l" defTabSz="1022350">
            <a:lnSpc>
              <a:spcPct val="90000"/>
            </a:lnSpc>
            <a:spcBef>
              <a:spcPct val="0"/>
            </a:spcBef>
            <a:spcAft>
              <a:spcPct val="15000"/>
            </a:spcAft>
            <a:buChar char="•"/>
          </a:pPr>
          <a:endParaRPr lang="en-US" sz="2300" kern="1200" dirty="0"/>
        </a:p>
        <a:p>
          <a:pPr marL="228600" lvl="1" indent="-228600" algn="l" defTabSz="1022350">
            <a:lnSpc>
              <a:spcPct val="90000"/>
            </a:lnSpc>
            <a:spcBef>
              <a:spcPct val="0"/>
            </a:spcBef>
            <a:spcAft>
              <a:spcPct val="15000"/>
            </a:spcAft>
            <a:buChar char="•"/>
          </a:pPr>
          <a:r>
            <a:rPr lang="en-US" sz="2300" kern="1200" dirty="0"/>
            <a:t>Arduino uno</a:t>
          </a:r>
        </a:p>
        <a:p>
          <a:pPr marL="228600" lvl="1" indent="-228600" algn="l" defTabSz="1022350">
            <a:lnSpc>
              <a:spcPct val="90000"/>
            </a:lnSpc>
            <a:spcBef>
              <a:spcPct val="0"/>
            </a:spcBef>
            <a:spcAft>
              <a:spcPct val="15000"/>
            </a:spcAft>
            <a:buChar char="•"/>
          </a:pPr>
          <a:r>
            <a:rPr lang="en-US" sz="2300" kern="1200" dirty="0"/>
            <a:t>LCD Screen</a:t>
          </a:r>
        </a:p>
        <a:p>
          <a:pPr marL="228600" lvl="1" indent="-228600" algn="l" defTabSz="1022350">
            <a:lnSpc>
              <a:spcPct val="90000"/>
            </a:lnSpc>
            <a:spcBef>
              <a:spcPct val="0"/>
            </a:spcBef>
            <a:spcAft>
              <a:spcPct val="15000"/>
            </a:spcAft>
            <a:buChar char="•"/>
          </a:pPr>
          <a:r>
            <a:rPr lang="en-US" sz="2300" kern="1200" dirty="0"/>
            <a:t>LED Lights</a:t>
          </a:r>
        </a:p>
        <a:p>
          <a:pPr marL="228600" lvl="1" indent="-228600" algn="l" defTabSz="1022350">
            <a:lnSpc>
              <a:spcPct val="90000"/>
            </a:lnSpc>
            <a:spcBef>
              <a:spcPct val="0"/>
            </a:spcBef>
            <a:spcAft>
              <a:spcPct val="15000"/>
            </a:spcAft>
            <a:buChar char="•"/>
          </a:pPr>
          <a:r>
            <a:rPr lang="en-US" sz="2300" kern="1200" dirty="0"/>
            <a:t>Buzzer</a:t>
          </a:r>
        </a:p>
        <a:p>
          <a:pPr marL="228600" lvl="1" indent="-228600" algn="l" defTabSz="1022350">
            <a:lnSpc>
              <a:spcPct val="90000"/>
            </a:lnSpc>
            <a:spcBef>
              <a:spcPct val="0"/>
            </a:spcBef>
            <a:spcAft>
              <a:spcPct val="15000"/>
            </a:spcAft>
            <a:buChar char="•"/>
          </a:pPr>
          <a:endParaRPr lang="en-US" sz="2300" kern="1200" dirty="0"/>
        </a:p>
      </dsp:txBody>
      <dsp:txXfrm>
        <a:off x="141930" y="3455890"/>
        <a:ext cx="2648948" cy="2718513"/>
      </dsp:txXfrm>
    </dsp:sp>
    <dsp:sp modelId="{770E20EC-6929-4A45-99D5-285545E37892}">
      <dsp:nvSpPr>
        <dsp:cNvPr id="0" name=""/>
        <dsp:cNvSpPr/>
      </dsp:nvSpPr>
      <dsp:spPr>
        <a:xfrm>
          <a:off x="2026" y="520083"/>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Step 1</a:t>
          </a:r>
        </a:p>
      </dsp:txBody>
      <dsp:txXfrm>
        <a:off x="2026" y="520083"/>
        <a:ext cx="2798086" cy="559617"/>
      </dsp:txXfrm>
    </dsp:sp>
    <dsp:sp modelId="{6806A88B-ACCD-4689-BA2C-F1412EF73B42}">
      <dsp:nvSpPr>
        <dsp:cNvPr id="0" name=""/>
        <dsp:cNvSpPr/>
      </dsp:nvSpPr>
      <dsp:spPr>
        <a:xfrm>
          <a:off x="3335179" y="1079701"/>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475084" y="1247586"/>
          <a:ext cx="2648948" cy="226645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475084" y="3514036"/>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1333500">
            <a:lnSpc>
              <a:spcPct val="90000"/>
            </a:lnSpc>
            <a:spcBef>
              <a:spcPct val="0"/>
            </a:spcBef>
            <a:spcAft>
              <a:spcPct val="35000"/>
            </a:spcAft>
            <a:buNone/>
          </a:pPr>
          <a:r>
            <a:rPr lang="en-US" sz="3000" kern="1200" dirty="0"/>
            <a:t>Ultrasonic sensor sends the readings to the LCD </a:t>
          </a:r>
          <a:r>
            <a:rPr lang="en-US" sz="3000" kern="1200" dirty="0" err="1"/>
            <a:t>sreen</a:t>
          </a:r>
          <a:endParaRPr lang="en-US" sz="3000" kern="1200" dirty="0"/>
        </a:p>
      </dsp:txBody>
      <dsp:txXfrm>
        <a:off x="3475084" y="3514036"/>
        <a:ext cx="2648948" cy="2602220"/>
      </dsp:txXfrm>
    </dsp:sp>
    <dsp:sp modelId="{16EEE8E2-3D18-44F6-B04A-3D59841E4FA8}">
      <dsp:nvSpPr>
        <dsp:cNvPr id="0" name=""/>
        <dsp:cNvSpPr/>
      </dsp:nvSpPr>
      <dsp:spPr>
        <a:xfrm>
          <a:off x="3335179" y="520083"/>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Step 2</a:t>
          </a:r>
        </a:p>
      </dsp:txBody>
      <dsp:txXfrm>
        <a:off x="3335179" y="520083"/>
        <a:ext cx="2798086" cy="559617"/>
      </dsp:txXfrm>
    </dsp:sp>
    <dsp:sp modelId="{7F77031C-84AF-49FA-B2E3-6B22E2F49F2B}">
      <dsp:nvSpPr>
        <dsp:cNvPr id="0" name=""/>
        <dsp:cNvSpPr/>
      </dsp:nvSpPr>
      <dsp:spPr>
        <a:xfrm>
          <a:off x="6668333" y="1079701"/>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808237" y="1247586"/>
          <a:ext cx="2648948" cy="226645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808237" y="3514036"/>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1333500">
            <a:lnSpc>
              <a:spcPct val="90000"/>
            </a:lnSpc>
            <a:spcBef>
              <a:spcPct val="0"/>
            </a:spcBef>
            <a:spcAft>
              <a:spcPct val="35000"/>
            </a:spcAft>
            <a:buNone/>
          </a:pPr>
          <a:r>
            <a:rPr lang="en-US" sz="3000" kern="1200" dirty="0"/>
            <a:t>LED Lights display according to the low, norma &amp; High</a:t>
          </a:r>
        </a:p>
      </dsp:txBody>
      <dsp:txXfrm>
        <a:off x="6808237" y="3514036"/>
        <a:ext cx="2648948" cy="2602220"/>
      </dsp:txXfrm>
    </dsp:sp>
    <dsp:sp modelId="{B3686B38-0C87-411A-9F82-923E333643FB}">
      <dsp:nvSpPr>
        <dsp:cNvPr id="0" name=""/>
        <dsp:cNvSpPr/>
      </dsp:nvSpPr>
      <dsp:spPr>
        <a:xfrm>
          <a:off x="6668333" y="520083"/>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Step 3</a:t>
          </a:r>
        </a:p>
      </dsp:txBody>
      <dsp:txXfrm>
        <a:off x="6668333" y="520083"/>
        <a:ext cx="2798086" cy="559617"/>
      </dsp:txXfrm>
    </dsp:sp>
    <dsp:sp modelId="{87ACD694-36F9-4193-A8FE-573DA345BCA3}">
      <dsp:nvSpPr>
        <dsp:cNvPr id="0" name=""/>
        <dsp:cNvSpPr/>
      </dsp:nvSpPr>
      <dsp:spPr>
        <a:xfrm>
          <a:off x="10001487" y="1079701"/>
          <a:ext cx="0" cy="5036556"/>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10141391" y="1247586"/>
          <a:ext cx="2648948" cy="2266450"/>
        </a:xfrm>
        <a:prstGeom prst="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l="-7000" r="-7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10141391" y="3514036"/>
          <a:ext cx="2648948" cy="260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ctr" defTabSz="1333500">
            <a:lnSpc>
              <a:spcPct val="90000"/>
            </a:lnSpc>
            <a:spcBef>
              <a:spcPct val="0"/>
            </a:spcBef>
            <a:spcAft>
              <a:spcPct val="35000"/>
            </a:spcAft>
            <a:buNone/>
          </a:pPr>
          <a:r>
            <a:rPr lang="en-US" sz="3000" kern="1200" dirty="0"/>
            <a:t>Information is sent to the GSM that later sends alert messages to the user</a:t>
          </a:r>
        </a:p>
      </dsp:txBody>
      <dsp:txXfrm>
        <a:off x="10141391" y="3514036"/>
        <a:ext cx="2648948" cy="2602220"/>
      </dsp:txXfrm>
    </dsp:sp>
    <dsp:sp modelId="{4E89074A-DD45-4C30-BE68-0847302086FD}">
      <dsp:nvSpPr>
        <dsp:cNvPr id="0" name=""/>
        <dsp:cNvSpPr/>
      </dsp:nvSpPr>
      <dsp:spPr>
        <a:xfrm>
          <a:off x="10001487" y="520083"/>
          <a:ext cx="2798086" cy="55961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1333500">
            <a:lnSpc>
              <a:spcPct val="90000"/>
            </a:lnSpc>
            <a:spcBef>
              <a:spcPct val="0"/>
            </a:spcBef>
            <a:spcAft>
              <a:spcPct val="35000"/>
            </a:spcAft>
            <a:buNone/>
          </a:pPr>
          <a:r>
            <a:rPr lang="en-US" sz="3000" kern="1200" dirty="0"/>
            <a:t>Step 4</a:t>
          </a:r>
        </a:p>
      </dsp:txBody>
      <dsp:txXfrm>
        <a:off x="10001487" y="520083"/>
        <a:ext cx="2798086" cy="559617"/>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drawing1.xml.rels><?xml version="1.0" encoding="UTF-8" standalone="yes"?>
<Relationships xmlns="http://schemas.openxmlformats.org/package/2006/relationships"><Relationship Id="rId1" Type="http://schemas.openxmlformats.org/officeDocument/2006/relationships/image" Target="../media/image5.jpg"/></Relationships>
</file>

<file path=ppt/drawings/drawing1.xml><?xml version="1.0" encoding="utf-8"?>
<c:userShapes xmlns:c="http://schemas.openxmlformats.org/drawingml/2006/chart">
  <cdr:relSizeAnchor xmlns:cdr="http://schemas.openxmlformats.org/drawingml/2006/chartDrawing">
    <cdr:from>
      <cdr:x>0</cdr:x>
      <cdr:y>0</cdr:y>
    </cdr:from>
    <cdr:to>
      <cdr:x>1</cdr:x>
      <cdr:y>0.92904</cdr:y>
    </cdr:to>
    <cdr:pic>
      <cdr:nvPicPr>
        <cdr:cNvPr id="3" name="Picture 2">
          <a:extLst xmlns:a="http://schemas.openxmlformats.org/drawingml/2006/main">
            <a:ext uri="{FF2B5EF4-FFF2-40B4-BE49-F238E27FC236}">
              <a16:creationId xmlns:a16="http://schemas.microsoft.com/office/drawing/2014/main" id="{E3A8FE87-79C4-E710-FE34-A22E23443C6F}"/>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0"/>
          <a:ext cx="12801600" cy="6796086"/>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7/24/2025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7/24/2025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7/24/2025</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xml"/><Relationship Id="rId16" Type="http://schemas.openxmlformats.org/officeDocument/2006/relationships/image" Target="../media/image8.jpe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7.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6895"/>
            <a:ext cx="27713354" cy="3436304"/>
          </a:xfrm>
        </p:spPr>
        <p:txBody>
          <a:bodyPr>
            <a:normAutofit/>
          </a:bodyPr>
          <a:lstStyle/>
          <a:p>
            <a:r>
              <a:rPr lang="en-US" sz="11100" b="1" dirty="0">
                <a:latin typeface="Times New Roman" panose="02020603050405020304" pitchFamily="18" charset="0"/>
                <a:cs typeface="Times New Roman" panose="02020603050405020304" pitchFamily="18" charset="0"/>
              </a:rPr>
              <a:t>SMART WATER-LEVEL MONITORING</a:t>
            </a:r>
            <a:br>
              <a:rPr lang="en-US" sz="11100" b="1" dirty="0">
                <a:latin typeface="Times New Roman" panose="02020603050405020304" pitchFamily="18" charset="0"/>
                <a:cs typeface="Times New Roman" panose="02020603050405020304" pitchFamily="18" charset="0"/>
              </a:rPr>
            </a:br>
            <a:r>
              <a:rPr lang="en-US" sz="11100" b="1" dirty="0">
                <a:latin typeface="Times New Roman" panose="02020603050405020304" pitchFamily="18" charset="0"/>
                <a:cs typeface="Times New Roman" panose="02020603050405020304" pitchFamily="18" charset="0"/>
              </a:rPr>
              <a:t>SYSTEM FOR TANKS &amp; DRUMS </a:t>
            </a:r>
          </a:p>
        </p:txBody>
      </p:sp>
      <p:sp>
        <p:nvSpPr>
          <p:cNvPr id="23" name="Text Placeholder 22"/>
          <p:cNvSpPr>
            <a:spLocks noGrp="1"/>
          </p:cNvSpPr>
          <p:nvPr>
            <p:ph type="body" sz="quarter" idx="36"/>
          </p:nvPr>
        </p:nvSpPr>
        <p:spPr/>
        <p:txBody>
          <a:bodyPr/>
          <a:lstStyle/>
          <a:p>
            <a:r>
              <a:rPr lang="en-US" b="1" dirty="0">
                <a:solidFill>
                  <a:schemeClr val="bg1"/>
                </a:solidFill>
              </a:rPr>
              <a:t>GROUP 3 </a:t>
            </a:r>
          </a:p>
        </p:txBody>
      </p:sp>
      <p:sp>
        <p:nvSpPr>
          <p:cNvPr id="67" name="Text Placeholder 66"/>
          <p:cNvSpPr>
            <a:spLocks noGrp="1"/>
          </p:cNvSpPr>
          <p:nvPr>
            <p:ph type="body" sz="quarter" idx="13"/>
          </p:nvPr>
        </p:nvSpPr>
        <p:spPr/>
        <p:txBody>
          <a:bodyPr/>
          <a:lstStyle/>
          <a:p>
            <a:r>
              <a:rPr lang="en-US" dirty="0"/>
              <a:t>Problem </a:t>
            </a:r>
          </a:p>
        </p:txBody>
      </p:sp>
      <p:sp>
        <p:nvSpPr>
          <p:cNvPr id="69" name="Text Placeholder 68"/>
          <p:cNvSpPr>
            <a:spLocks noGrp="1"/>
          </p:cNvSpPr>
          <p:nvPr>
            <p:ph type="body" sz="quarter" idx="39"/>
          </p:nvPr>
        </p:nvSpPr>
        <p:spPr>
          <a:xfrm>
            <a:off x="1143000" y="7114031"/>
            <a:ext cx="13121640" cy="4420678"/>
          </a:xfrm>
        </p:spPr>
        <p:txBody>
          <a:bodyPr/>
          <a:lstStyle/>
          <a:p>
            <a:r>
              <a:rPr lang="en-US" sz="3600" dirty="0"/>
              <a:t>In Kampala &amp; Its surrounding urban communities such as Kira, Mukono, and Wakiso, Water storage is commonly done using rooftop or ground-level tanks due to intermittent water supply from NWSC. However, many households lack efficient means of monitoring water levels in these tanks. As a result, tank overflows frequently go unnoticed, leading to water wastage and structural damage, or run dry, leaving residents without water during peak usage times.</a:t>
            </a:r>
          </a:p>
        </p:txBody>
      </p:sp>
      <p:sp>
        <p:nvSpPr>
          <p:cNvPr id="68" name="Text Placeholder 67"/>
          <p:cNvSpPr>
            <a:spLocks noGrp="1"/>
          </p:cNvSpPr>
          <p:nvPr>
            <p:ph type="body" sz="quarter" idx="37"/>
          </p:nvPr>
        </p:nvSpPr>
        <p:spPr>
          <a:xfrm>
            <a:off x="1303020" y="11635127"/>
            <a:ext cx="12801600" cy="1280160"/>
          </a:xfrm>
        </p:spPr>
        <p:txBody>
          <a:bodyPr/>
          <a:lstStyle/>
          <a:p>
            <a:r>
              <a:rPr lang="en-US" dirty="0"/>
              <a:t>Project  Objectives</a:t>
            </a:r>
          </a:p>
        </p:txBody>
      </p:sp>
      <p:sp>
        <p:nvSpPr>
          <p:cNvPr id="11" name="Content Placeholder 10"/>
          <p:cNvSpPr>
            <a:spLocks noGrp="1"/>
          </p:cNvSpPr>
          <p:nvPr>
            <p:ph sz="quarter" idx="38"/>
          </p:nvPr>
        </p:nvSpPr>
        <p:spPr>
          <a:xfrm>
            <a:off x="868680" y="12506246"/>
            <a:ext cx="13121640" cy="3845084"/>
          </a:xfrm>
        </p:spPr>
        <p:txBody>
          <a:bodyPr>
            <a:normAutofit lnSpcReduction="10000"/>
          </a:bodyPr>
          <a:lstStyle/>
          <a:p>
            <a:endParaRPr lang="en-US" dirty="0"/>
          </a:p>
          <a:p>
            <a:r>
              <a:rPr lang="en-US" dirty="0"/>
              <a:t>Develop a real-time water-level monitoring system for storage tanks </a:t>
            </a:r>
          </a:p>
          <a:p>
            <a:r>
              <a:rPr lang="en-US" dirty="0"/>
              <a:t>Alert users of critical water level to prevent overflows or dry tanks.</a:t>
            </a:r>
          </a:p>
          <a:p>
            <a:r>
              <a:rPr lang="en-US" dirty="0"/>
              <a:t>Improve water management in areas with irregular supply (e.g. Kira)</a:t>
            </a:r>
          </a:p>
          <a:p>
            <a:r>
              <a:rPr lang="en-US" dirty="0"/>
              <a:t>Reduce manual checks in apartments, schools, and clinics.</a:t>
            </a:r>
          </a:p>
          <a:p>
            <a:r>
              <a:rPr lang="en-US" dirty="0"/>
              <a:t>Provide simple, accessible user alerts (SMS/display). </a:t>
            </a:r>
          </a:p>
          <a:p>
            <a:endParaRPr lang="en-US" dirty="0"/>
          </a:p>
          <a:p>
            <a:endParaRPr lang="en-US" dirty="0"/>
          </a:p>
          <a:p>
            <a:endParaRPr lang="en-US" dirty="0"/>
          </a:p>
          <a:p>
            <a:endParaRPr lang="en-US" dirty="0"/>
          </a:p>
        </p:txBody>
      </p:sp>
      <p:sp>
        <p:nvSpPr>
          <p:cNvPr id="7" name="Text Placeholder 6"/>
          <p:cNvSpPr>
            <a:spLocks noGrp="1"/>
          </p:cNvSpPr>
          <p:nvPr>
            <p:ph type="body" sz="quarter" idx="17"/>
          </p:nvPr>
        </p:nvSpPr>
        <p:spPr>
          <a:xfrm>
            <a:off x="1158240" y="16766242"/>
            <a:ext cx="12801600" cy="1219200"/>
          </a:xfrm>
        </p:spPr>
        <p:txBody>
          <a:bodyPr/>
          <a:lstStyle/>
          <a:p>
            <a:r>
              <a:rPr lang="en-US" dirty="0"/>
              <a:t>Project Requirements</a:t>
            </a:r>
          </a:p>
        </p:txBody>
      </p:sp>
      <p:sp>
        <p:nvSpPr>
          <p:cNvPr id="12" name="Content Placeholder 11"/>
          <p:cNvSpPr>
            <a:spLocks noGrp="1"/>
          </p:cNvSpPr>
          <p:nvPr>
            <p:ph sz="quarter" idx="25"/>
          </p:nvPr>
        </p:nvSpPr>
        <p:spPr>
          <a:xfrm>
            <a:off x="1143000" y="18123586"/>
            <a:ext cx="12801600" cy="4763845"/>
          </a:xfrm>
        </p:spPr>
        <p:txBody>
          <a:bodyPr/>
          <a:lstStyle/>
          <a:p>
            <a:r>
              <a:rPr lang="en-US" dirty="0"/>
              <a:t>Arduino Uno microcontroller, , 9V Battery, GSM Module</a:t>
            </a:r>
          </a:p>
          <a:p>
            <a:r>
              <a:rPr lang="en-US" dirty="0"/>
              <a:t>Ultrasonic Sensor, USB-A to B cable</a:t>
            </a:r>
          </a:p>
          <a:p>
            <a:r>
              <a:rPr lang="en-US" dirty="0"/>
              <a:t>Breadboard, 5V water Pump, DC Female</a:t>
            </a:r>
          </a:p>
          <a:p>
            <a:r>
              <a:rPr lang="en-US" dirty="0"/>
              <a:t>5mm LED: (Green, Orange, Red)</a:t>
            </a:r>
          </a:p>
          <a:p>
            <a:r>
              <a:rPr lang="en-US" dirty="0"/>
              <a:t>Buzzer</a:t>
            </a:r>
          </a:p>
          <a:p>
            <a:r>
              <a:rPr lang="en-US" dirty="0"/>
              <a:t>Male to Female, Male to Male Jumper Wires.</a:t>
            </a:r>
          </a:p>
          <a:p>
            <a:r>
              <a:rPr lang="en-US" dirty="0"/>
              <a:t>LCD 1602 Yellow (12C)</a:t>
            </a:r>
          </a:p>
        </p:txBody>
      </p:sp>
      <p:sp>
        <p:nvSpPr>
          <p:cNvPr id="8" name="Text Placeholder 7"/>
          <p:cNvSpPr>
            <a:spLocks noGrp="1"/>
          </p:cNvSpPr>
          <p:nvPr>
            <p:ph type="body" sz="quarter" idx="19"/>
          </p:nvPr>
        </p:nvSpPr>
        <p:spPr/>
        <p:txBody>
          <a:bodyPr/>
          <a:lstStyle/>
          <a:p>
            <a:r>
              <a:rPr lang="en-US" dirty="0"/>
              <a:t>Target Users</a:t>
            </a: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4070994158"/>
              </p:ext>
            </p:extLst>
          </p:nvPr>
        </p:nvGraphicFramePr>
        <p:xfrm>
          <a:off x="1143000" y="24331613"/>
          <a:ext cx="12801600" cy="72969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dirty="0"/>
              <a:t>Project Design</a:t>
            </a:r>
          </a:p>
        </p:txBody>
      </p:sp>
      <p:sp>
        <p:nvSpPr>
          <p:cNvPr id="70" name="Text Placeholder 69"/>
          <p:cNvSpPr>
            <a:spLocks noGrp="1"/>
          </p:cNvSpPr>
          <p:nvPr>
            <p:ph type="body" sz="quarter" idx="40"/>
          </p:nvPr>
        </p:nvSpPr>
        <p:spPr/>
        <p:txBody>
          <a:bodyPr/>
          <a:lstStyle/>
          <a:p>
            <a:r>
              <a:rPr lang="en-US" dirty="0"/>
              <a:t>Results</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3504066494"/>
              </p:ext>
            </p:extLst>
          </p:nvPr>
        </p:nvGraphicFramePr>
        <p:xfrm>
          <a:off x="15544800" y="15773400"/>
          <a:ext cx="12801600" cy="66944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 Placeholder 15"/>
          <p:cNvSpPr>
            <a:spLocks noGrp="1"/>
          </p:cNvSpPr>
          <p:nvPr>
            <p:ph type="body" sz="quarter" idx="29"/>
          </p:nvPr>
        </p:nvSpPr>
        <p:spPr/>
        <p:txBody>
          <a:bodyPr/>
          <a:lstStyle/>
          <a:p>
            <a:r>
              <a:rPr lang="en-US" dirty="0"/>
              <a:t>Future Work</a:t>
            </a:r>
          </a:p>
        </p:txBody>
      </p:sp>
      <p:sp>
        <p:nvSpPr>
          <p:cNvPr id="17" name="Content Placeholder 16"/>
          <p:cNvSpPr>
            <a:spLocks noGrp="1"/>
          </p:cNvSpPr>
          <p:nvPr>
            <p:ph sz="quarter" idx="30"/>
          </p:nvPr>
        </p:nvSpPr>
        <p:spPr/>
        <p:txBody>
          <a:bodyPr/>
          <a:lstStyle/>
          <a:p>
            <a:r>
              <a:rPr lang="en-US" dirty="0"/>
              <a:t>Need of a pressure sensor for accurate and stable water levels</a:t>
            </a:r>
          </a:p>
          <a:p>
            <a:r>
              <a:rPr lang="en-US" dirty="0"/>
              <a:t>Need of a dedicated mobile application for more interactive dashboard, real time push notifications.</a:t>
            </a:r>
          </a:p>
          <a:p>
            <a:r>
              <a:rPr lang="en-US" dirty="0"/>
              <a:t>Automated pump control integration by implementing logic to automatically control a water pump based on water level thresholds.</a:t>
            </a:r>
          </a:p>
          <a:p>
            <a:r>
              <a:rPr lang="en-US" dirty="0"/>
              <a:t>Enhance Security measures to improve security for API key managements to possibly use server –side authentication or data encryption.</a:t>
            </a:r>
          </a:p>
          <a:p>
            <a:r>
              <a:rPr lang="en-US" dirty="0"/>
              <a:t>Local data storage with the SD card by adding an SD card module for local data logging during network outages.</a:t>
            </a:r>
          </a:p>
        </p:txBody>
      </p:sp>
      <p:sp>
        <p:nvSpPr>
          <p:cNvPr id="18" name="Text Placeholder 17"/>
          <p:cNvSpPr>
            <a:spLocks noGrp="1"/>
          </p:cNvSpPr>
          <p:nvPr>
            <p:ph type="body" sz="quarter" idx="31"/>
          </p:nvPr>
        </p:nvSpPr>
        <p:spPr/>
        <p:txBody>
          <a:bodyPr/>
          <a:lstStyle/>
          <a:p>
            <a:r>
              <a:rPr lang="en-US" dirty="0"/>
              <a:t>Results</a:t>
            </a:r>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1764081665"/>
              </p:ext>
            </p:extLst>
          </p:nvPr>
        </p:nvGraphicFramePr>
        <p:xfrm>
          <a:off x="29984335" y="7113588"/>
          <a:ext cx="13449664" cy="7315200"/>
        </p:xfrm>
        <a:graphic>
          <a:graphicData uri="http://schemas.openxmlformats.org/drawingml/2006/chart">
            <c:chart xmlns:c="http://schemas.openxmlformats.org/drawingml/2006/chart" xmlns:r="http://schemas.openxmlformats.org/officeDocument/2006/relationships" r:id="rId13"/>
          </a:graphicData>
        </a:graphic>
      </p:graphicFrame>
      <p:pic>
        <p:nvPicPr>
          <p:cNvPr id="29" name="Content Placeholder 28">
            <a:extLst>
              <a:ext uri="{FF2B5EF4-FFF2-40B4-BE49-F238E27FC236}">
                <a16:creationId xmlns:a16="http://schemas.microsoft.com/office/drawing/2014/main" id="{70D6B9A9-7DA1-89A6-68CC-B02F88A36DA2}"/>
              </a:ext>
            </a:extLst>
          </p:cNvPr>
          <p:cNvPicPr>
            <a:picLocks noGrp="1" noChangeAspect="1"/>
          </p:cNvPicPr>
          <p:nvPr>
            <p:ph sz="quarter" idx="33"/>
          </p:nvPr>
        </p:nvPicPr>
        <p:blipFill>
          <a:blip r:embed="rId14">
            <a:extLst>
              <a:ext uri="{28A0092B-C50C-407E-A947-70E740481C1C}">
                <a14:useLocalDpi xmlns:a14="http://schemas.microsoft.com/office/drawing/2010/main" val="0"/>
              </a:ext>
            </a:extLst>
          </a:blip>
          <a:stretch>
            <a:fillRect/>
          </a:stretch>
        </p:blipFill>
        <p:spPr>
          <a:xfrm>
            <a:off x="30861000" y="13909675"/>
            <a:ext cx="10744200" cy="5543550"/>
          </a:xfrm>
        </p:spPr>
      </p:pic>
      <p:sp>
        <p:nvSpPr>
          <p:cNvPr id="71" name="Text Placeholder 70"/>
          <p:cNvSpPr>
            <a:spLocks noGrp="1"/>
          </p:cNvSpPr>
          <p:nvPr>
            <p:ph type="body" sz="quarter" idx="41"/>
          </p:nvPr>
        </p:nvSpPr>
        <p:spPr/>
        <p:txBody>
          <a:bodyPr/>
          <a:lstStyle/>
          <a:p>
            <a:r>
              <a:rPr lang="en-US" dirty="0"/>
              <a:t>Conclusion</a:t>
            </a:r>
          </a:p>
        </p:txBody>
      </p:sp>
      <p:sp>
        <p:nvSpPr>
          <p:cNvPr id="15" name="Content Placeholder 14"/>
          <p:cNvSpPr>
            <a:spLocks noGrp="1"/>
          </p:cNvSpPr>
          <p:nvPr>
            <p:ph sz="quarter" idx="42"/>
          </p:nvPr>
        </p:nvSpPr>
        <p:spPr/>
        <p:txBody>
          <a:bodyPr>
            <a:normAutofit/>
          </a:bodyPr>
          <a:lstStyle/>
          <a:p>
            <a:r>
              <a:rPr lang="en-US" sz="3600" dirty="0"/>
              <a:t>The Smart Water Level Monitoring System effectively addresses critical water management challenges by providing real-time monitoring and timely alerts for water storage tanks. Leveraging Arduino Uno, ultrasonic sensing, and GSM communication, our system offers a cost-effective and efficient solution for preventing water wastage and mitigating shortages.</a:t>
            </a:r>
          </a:p>
        </p:txBody>
      </p:sp>
      <p:sp>
        <p:nvSpPr>
          <p:cNvPr id="21" name="Text Placeholder 20"/>
          <p:cNvSpPr>
            <a:spLocks noGrp="1"/>
          </p:cNvSpPr>
          <p:nvPr>
            <p:ph type="body" sz="quarter" idx="34"/>
          </p:nvPr>
        </p:nvSpPr>
        <p:spPr/>
        <p:txBody>
          <a:bodyPr/>
          <a:lstStyle/>
          <a:p>
            <a:r>
              <a:rPr lang="en-US" dirty="0"/>
              <a:t>References</a:t>
            </a:r>
          </a:p>
        </p:txBody>
      </p:sp>
      <p:sp>
        <p:nvSpPr>
          <p:cNvPr id="22" name="Content Placeholder 21"/>
          <p:cNvSpPr>
            <a:spLocks noGrp="1"/>
          </p:cNvSpPr>
          <p:nvPr>
            <p:ph sz="quarter" idx="35"/>
          </p:nvPr>
        </p:nvSpPr>
        <p:spPr>
          <a:xfrm>
            <a:off x="29900880" y="27166823"/>
            <a:ext cx="12801600" cy="5464497"/>
          </a:xfrm>
        </p:spPr>
        <p:txBody>
          <a:bodyPr>
            <a:normAutofit/>
          </a:bodyPr>
          <a:lstStyle/>
          <a:p>
            <a:r>
              <a:rPr lang="en-US" dirty="0"/>
              <a:t>[1] J. Dhillon et al., "IoT based Water Level Monitoring and Motor Control System," Proc. 4th Int. Conf. Recent Dev. Control, Autom. Power Eng., 2021.</a:t>
            </a:r>
          </a:p>
          <a:p>
            <a:r>
              <a:rPr lang="en-US" dirty="0"/>
              <a:t>[2] A. Johari et al., "Tank water level monitoring system using GSM network," Int. J. </a:t>
            </a:r>
            <a:r>
              <a:rPr lang="en-US" dirty="0" err="1"/>
              <a:t>Comput</a:t>
            </a:r>
            <a:r>
              <a:rPr lang="en-US" dirty="0"/>
              <a:t>. Sci. Inf. Technol., vol. 2, no. 3, pp. 1114-112, 2011.</a:t>
            </a:r>
          </a:p>
          <a:p>
            <a:r>
              <a:rPr lang="en-US" dirty="0"/>
              <a:t>[3] P. R. Kumar and S. L. Reddy, "Design and implementation of ultrasonic sensor based water level monitoring system using Arduino," Proc. Int. Conf. Adv. </a:t>
            </a:r>
            <a:r>
              <a:rPr lang="en-US" dirty="0" err="1"/>
              <a:t>Comput</a:t>
            </a:r>
            <a:r>
              <a:rPr lang="en-US" dirty="0"/>
              <a:t>. Commun. Technol., Feb. 2017.</a:t>
            </a:r>
          </a:p>
        </p:txBody>
      </p:sp>
      <p:pic>
        <p:nvPicPr>
          <p:cNvPr id="10" name="Picture 9"/>
          <p:cNvPicPr>
            <a:picLocks noChangeAspect="1"/>
          </p:cNvPicPr>
          <p:nvPr/>
        </p:nvPicPr>
        <p:blipFill>
          <a:blip r:embed="rId15"/>
          <a:stretch>
            <a:fillRect/>
          </a:stretch>
        </p:blipFill>
        <p:spPr>
          <a:xfrm>
            <a:off x="25849385" y="-30922"/>
            <a:ext cx="18041816" cy="3797404"/>
          </a:xfrm>
          <a:prstGeom prst="rect">
            <a:avLst/>
          </a:prstGeom>
        </p:spPr>
      </p:pic>
      <p:pic>
        <p:nvPicPr>
          <p:cNvPr id="14" name="Content Placeholder 13">
            <a:extLst>
              <a:ext uri="{FF2B5EF4-FFF2-40B4-BE49-F238E27FC236}">
                <a16:creationId xmlns:a16="http://schemas.microsoft.com/office/drawing/2014/main" id="{56785CC2-F999-9520-CBC6-D92F72CA3D28}"/>
              </a:ext>
            </a:extLst>
          </p:cNvPr>
          <p:cNvPicPr>
            <a:picLocks noGrp="1" noChangeAspect="1"/>
          </p:cNvPicPr>
          <p:nvPr>
            <p:ph sz="quarter" idx="27"/>
          </p:nvPr>
        </p:nvPicPr>
        <p:blipFill>
          <a:blip r:embed="rId16" cstate="print">
            <a:extLst>
              <a:ext uri="{28A0092B-C50C-407E-A947-70E740481C1C}">
                <a14:useLocalDpi xmlns:a14="http://schemas.microsoft.com/office/drawing/2010/main" val="0"/>
              </a:ext>
            </a:extLst>
          </a:blip>
          <a:stretch>
            <a:fillRect/>
          </a:stretch>
        </p:blipFill>
        <p:spPr>
          <a:xfrm>
            <a:off x="15628255" y="7113588"/>
            <a:ext cx="12634689" cy="6796087"/>
          </a:xfrm>
        </p:spPr>
      </p:pic>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603</TotalTime>
  <Words>683</Words>
  <Application>Microsoft Office PowerPoint</Application>
  <PresentationFormat>Custom</PresentationFormat>
  <Paragraphs>57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Science Poster</vt:lpstr>
      <vt:lpstr>SMART WATER-LEVEL MONITORING SYSTEM FOR TANKS &amp; DRUMS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CHIGOZIE_ALLANIE</dc:creator>
  <cp:lastModifiedBy>KIGOZI ALLAN</cp:lastModifiedBy>
  <cp:revision>27</cp:revision>
  <dcterms:created xsi:type="dcterms:W3CDTF">2013-01-20T21:20:28Z</dcterms:created>
  <dcterms:modified xsi:type="dcterms:W3CDTF">2025-07-24T08:27:31Z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