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24" d="100"/>
          <a:sy n="24" d="100"/>
        </p:scale>
        <p:origin x="102" y="7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G"/>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A57-44DF-B819-83DF2B9D7383}"/>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A57-44DF-B819-83DF2B9D7383}"/>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A57-44DF-B819-83DF2B9D7383}"/>
            </c:ext>
          </c:extLst>
        </c:ser>
        <c:dLbls>
          <c:showLegendKey val="0"/>
          <c:showVal val="0"/>
          <c:showCatName val="0"/>
          <c:showSerName val="0"/>
          <c:showPercent val="0"/>
          <c:showBubbleSize val="0"/>
        </c:dLbls>
        <c:gapWidth val="80"/>
        <c:overlap val="25"/>
        <c:axId val="2105468216"/>
        <c:axId val="2105468728"/>
      </c:barChart>
      <c:catAx>
        <c:axId val="2105468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G"/>
          </a:p>
        </c:txPr>
        <c:crossAx val="2105468728"/>
        <c:crosses val="autoZero"/>
        <c:auto val="1"/>
        <c:lblAlgn val="ctr"/>
        <c:lblOffset val="100"/>
        <c:noMultiLvlLbl val="0"/>
      </c:catAx>
      <c:valAx>
        <c:axId val="2105468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G"/>
          </a:p>
        </c:txPr>
        <c:crossAx val="2105468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G"/>
        </a:p>
      </c:txPr>
    </c:legend>
    <c:plotVisOnly val="1"/>
    <c:dispBlanksAs val="gap"/>
    <c:showDLblsOverMax val="0"/>
  </c:chart>
  <c:spPr>
    <a:noFill/>
    <a:ln>
      <a:noFill/>
    </a:ln>
    <a:effectLst/>
  </c:spPr>
  <c:txPr>
    <a:bodyPr/>
    <a:lstStyle/>
    <a:p>
      <a:pPr>
        <a:defRPr/>
      </a:pPr>
      <a:endParaRPr lang="en-UG"/>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4"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1. Residential Home Owners</a:t>
          </a:r>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To automate water-level tracking and reduce manual checks or guesswork</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2. School &amp; Clinic Administrators</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To ensure reliable water access for sanitation, &amp; support H/Safety</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3. Landlords &amp; Apartment Managers</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To prevent tank overflows, schedule timely refills, reduce water bills and handle tenant complaints efficiently</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8D5C349B-D261-498B-8DA8-E3A5D1E9406C}">
      <dgm:prSet phldrT="[Text]" custT="1"/>
      <dgm:spPr/>
      <dgm:t>
        <a:bodyPr/>
        <a:lstStyle/>
        <a:p>
          <a:endParaRPr lang="en-US" sz="2800" dirty="0"/>
        </a:p>
      </dgm:t>
    </dgm:pt>
    <dgm:pt modelId="{4F288C65-1230-4931-8859-C1C94C7D2F73}" type="parTrans" cxnId="{02C906AF-9DA3-486B-825A-7B3B6E0021BC}">
      <dgm:prSet/>
      <dgm:spPr/>
      <dgm:t>
        <a:bodyPr/>
        <a:lstStyle/>
        <a:p>
          <a:endParaRPr lang="en-UG"/>
        </a:p>
      </dgm:t>
    </dgm:pt>
    <dgm:pt modelId="{74F78D4A-4A4E-4090-BA7A-3F74EF6D74E8}" type="sibTrans" cxnId="{02C906AF-9DA3-486B-825A-7B3B6E0021BC}">
      <dgm:prSet/>
      <dgm:spPr/>
      <dgm:t>
        <a:bodyPr/>
        <a:lstStyle/>
        <a:p>
          <a:endParaRPr lang="en-UG"/>
        </a:p>
      </dgm:t>
    </dgm:pt>
    <dgm:pt modelId="{43BD736F-79BE-4F9D-9B9A-B122FAB6FF64}">
      <dgm:prSet phldrT="[Text]" custT="1"/>
      <dgm:spPr/>
      <dgm:t>
        <a:bodyPr/>
        <a:lstStyle/>
        <a:p>
          <a:endParaRPr lang="en-US" sz="2800" dirty="0"/>
        </a:p>
      </dgm:t>
    </dgm:pt>
    <dgm:pt modelId="{91AB3612-F607-489E-807C-440A2D7F8CB7}" type="parTrans" cxnId="{FEC46330-C186-4C2E-A184-139FFD39BD70}">
      <dgm:prSet/>
      <dgm:spPr/>
      <dgm:t>
        <a:bodyPr/>
        <a:lstStyle/>
        <a:p>
          <a:endParaRPr lang="en-UG"/>
        </a:p>
      </dgm:t>
    </dgm:pt>
    <dgm:pt modelId="{71188D06-E6DC-426C-8E7E-EF378AB9B3F2}" type="sibTrans" cxnId="{FEC46330-C186-4C2E-A184-139FFD39BD70}">
      <dgm:prSet/>
      <dgm:spPr/>
      <dgm:t>
        <a:bodyPr/>
        <a:lstStyle/>
        <a:p>
          <a:endParaRPr lang="en-UG"/>
        </a:p>
      </dgm:t>
    </dgm:pt>
    <dgm:pt modelId="{BEC03CA1-1A44-45A1-828F-F3EF44630590}">
      <dgm:prSet phldrT="[Text]" custT="1"/>
      <dgm:spPr/>
      <dgm:t>
        <a:bodyPr/>
        <a:lstStyle/>
        <a:p>
          <a:endParaRPr lang="en-US" sz="2800" dirty="0"/>
        </a:p>
      </dgm:t>
    </dgm:pt>
    <dgm:pt modelId="{E75CB95D-9C00-4C98-93C5-1EEED310F8EB}" type="parTrans" cxnId="{D9A7E72A-9C0A-478A-BF59-5E296F25E889}">
      <dgm:prSet/>
      <dgm:spPr/>
      <dgm:t>
        <a:bodyPr/>
        <a:lstStyle/>
        <a:p>
          <a:endParaRPr lang="en-UG"/>
        </a:p>
      </dgm:t>
    </dgm:pt>
    <dgm:pt modelId="{BBC67D41-42C8-4006-88A7-DE8511C5DADB}" type="sibTrans" cxnId="{D9A7E72A-9C0A-478A-BF59-5E296F25E889}">
      <dgm:prSet/>
      <dgm:spPr/>
      <dgm:t>
        <a:bodyPr/>
        <a:lstStyle/>
        <a:p>
          <a:endParaRPr lang="en-UG"/>
        </a:p>
      </dgm:t>
    </dgm:pt>
    <dgm:pt modelId="{FFE793B2-1EF6-4FF9-81A6-D3E99EA2F90C}">
      <dgm:prSet phldrT="[Text]" custT="1"/>
      <dgm:spPr/>
      <dgm:t>
        <a:bodyPr/>
        <a:lstStyle/>
        <a:p>
          <a:r>
            <a:rPr lang="en-US" sz="2800" dirty="0"/>
            <a:t>To avoid dry tanks, and save water by preventing unnoticed overflows</a:t>
          </a:r>
        </a:p>
      </dgm:t>
    </dgm:pt>
    <dgm:pt modelId="{4B2AD94F-F6A6-484F-92D5-5A047D75B69B}" type="parTrans" cxnId="{BC378146-7165-42B9-8C65-BEE6E603144F}">
      <dgm:prSet/>
      <dgm:spPr/>
      <dgm:t>
        <a:bodyPr/>
        <a:lstStyle/>
        <a:p>
          <a:endParaRPr lang="en-UG"/>
        </a:p>
      </dgm:t>
    </dgm:pt>
    <dgm:pt modelId="{47592648-68AC-4E60-9CE5-6144747E3BB0}" type="sibTrans" cxnId="{BC378146-7165-42B9-8C65-BEE6E603144F}">
      <dgm:prSet/>
      <dgm:spPr/>
      <dgm:t>
        <a:bodyPr/>
        <a:lstStyle/>
        <a:p>
          <a:endParaRPr lang="en-UG"/>
        </a:p>
      </dgm:t>
    </dgm:pt>
    <dgm:pt modelId="{EB714E4B-9878-4675-9BAB-03CD6A486334}">
      <dgm:prSet phldrT="[Text]" custT="1"/>
      <dgm:spPr/>
      <dgm:t>
        <a:bodyPr/>
        <a:lstStyle/>
        <a:p>
          <a:endParaRPr lang="en-US" sz="2800" dirty="0"/>
        </a:p>
      </dgm:t>
    </dgm:pt>
    <dgm:pt modelId="{0512089D-9DC3-4486-98B5-B1392CEA5C24}" type="parTrans" cxnId="{F3997A74-D396-45C0-8B97-9658BD26E707}">
      <dgm:prSet/>
      <dgm:spPr/>
      <dgm:t>
        <a:bodyPr/>
        <a:lstStyle/>
        <a:p>
          <a:endParaRPr lang="en-UG"/>
        </a:p>
      </dgm:t>
    </dgm:pt>
    <dgm:pt modelId="{5F8CD128-474F-435B-BD15-1696DABE7B82}" type="sibTrans" cxnId="{F3997A74-D396-45C0-8B97-9658BD26E707}">
      <dgm:prSet/>
      <dgm:spPr/>
      <dgm:t>
        <a:bodyPr/>
        <a:lstStyle/>
        <a:p>
          <a:endParaRPr lang="en-UG"/>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custLinFactNeighborX="-103" custLinFactNeighborY="-89096">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custScaleX="103852" custScaleY="115225" custLinFactNeighborX="-178" custLinFactNeighborY="-11288">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custLinFactY="-56197" custLinFactNeighborX="-10876" custLinFactNeighborY="-100000">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custScaleY="83694" custLinFactY="-2734" custLinFactNeighborX="-8144" custLinFactNeighborY="-100000">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custScaleX="122118" custLinFactY="-26946" custLinFactNeighborX="-17220" custLinFactNeighborY="-100000">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custScaleX="116831" custScaleY="143606" custLinFactNeighborX="-17047" custLinFactNeighborY="-61868">
        <dgm:presLayoutVars>
          <dgm:bulletEnabled val="1"/>
        </dgm:presLayoutVars>
      </dgm:prSet>
      <dgm:spPr/>
    </dgm:pt>
  </dgm:ptLst>
  <dgm:cxnLst>
    <dgm:cxn modelId="{D9A7E72A-9C0A-478A-BF59-5E296F25E889}" srcId="{06F1FE2A-97BA-4B52-B3A6-E44D1F20CB28}" destId="{BEC03CA1-1A44-45A1-828F-F3EF44630590}" srcOrd="3" destOrd="0" parTransId="{E75CB95D-9C00-4C98-93C5-1EEED310F8EB}" sibTransId="{BBC67D41-42C8-4006-88A7-DE8511C5DADB}"/>
    <dgm:cxn modelId="{9494792E-FA69-46BD-BEC8-6DE70129B9C1}" type="presOf" srcId="{EB714E4B-9878-4675-9BAB-03CD6A486334}" destId="{DE65B54D-BB89-4898-B770-68834B90CB27}" srcOrd="0" destOrd="1" presId="urn:microsoft.com/office/officeart/2005/8/layout/hList1"/>
    <dgm:cxn modelId="{FEC46330-C186-4C2E-A184-139FFD39BD70}" srcId="{06F1FE2A-97BA-4B52-B3A6-E44D1F20CB28}" destId="{43BD736F-79BE-4F9D-9B9A-B122FAB6FF64}" srcOrd="4" destOrd="0" parTransId="{91AB3612-F607-489E-807C-440A2D7F8CB7}" sibTransId="{71188D06-E6DC-426C-8E7E-EF378AB9B3F2}"/>
    <dgm:cxn modelId="{BC378146-7165-42B9-8C65-BEE6E603144F}" srcId="{06F1FE2A-97BA-4B52-B3A6-E44D1F20CB28}" destId="{FFE793B2-1EF6-4FF9-81A6-D3E99EA2F90C}" srcOrd="2" destOrd="0" parTransId="{4B2AD94F-F6A6-484F-92D5-5A047D75B69B}" sibTransId="{47592648-68AC-4E60-9CE5-6144747E3BB0}"/>
    <dgm:cxn modelId="{22106367-557B-479F-B1E4-2892D7292853}" type="presOf" srcId="{43BD736F-79BE-4F9D-9B9A-B122FAB6FF64}" destId="{DE65B54D-BB89-4898-B770-68834B90CB27}" srcOrd="0" destOrd="4"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F3997A74-D396-45C0-8B97-9658BD26E707}" srcId="{06F1FE2A-97BA-4B52-B3A6-E44D1F20CB28}" destId="{EB714E4B-9878-4675-9BAB-03CD6A486334}" srcOrd="1" destOrd="0" parTransId="{0512089D-9DC3-4486-98B5-B1392CEA5C24}" sibTransId="{5F8CD128-474F-435B-BD15-1696DABE7B82}"/>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4D5C0E80-80B7-473E-9782-27362B76F520}" type="presOf" srcId="{FFE793B2-1EF6-4FF9-81A6-D3E99EA2F90C}" destId="{DE65B54D-BB89-4898-B770-68834B90CB27}" srcOrd="0" destOrd="2" presId="urn:microsoft.com/office/officeart/2005/8/layout/hList1"/>
    <dgm:cxn modelId="{70A9F890-D0AA-4A7F-9875-DF2F56E1D7E6}" type="presOf" srcId="{8D5C349B-D261-498B-8DA8-E3A5D1E9406C}" destId="{DE65B54D-BB89-4898-B770-68834B90CB27}" srcOrd="0" destOrd="5"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02C906AF-9DA3-486B-825A-7B3B6E0021BC}" srcId="{06F1FE2A-97BA-4B52-B3A6-E44D1F20CB28}" destId="{8D5C349B-D261-498B-8DA8-E3A5D1E9406C}" srcOrd="5" destOrd="0" parTransId="{4F288C65-1230-4931-8859-C1C94C7D2F73}" sibTransId="{74F78D4A-4A4E-4090-BA7A-3F74EF6D74E8}"/>
    <dgm:cxn modelId="{913323B4-1F88-4AC5-8C9E-BE0572C8023B}" type="presOf" srcId="{4640F6E6-EF32-4372-9B3B-2FFD48F9CB5C}" destId="{DE65B54D-BB89-4898-B770-68834B90CB27}" srcOrd="0" destOrd="0" presId="urn:microsoft.com/office/officeart/2005/8/layout/hList1"/>
    <dgm:cxn modelId="{8D9BC8C2-0920-4477-80E5-B5C178EF448E}" type="presOf" srcId="{BEC03CA1-1A44-45A1-828F-F3EF44630590}" destId="{DE65B54D-BB89-4898-B770-68834B90CB27}" srcOrd="0" destOrd="3"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Show key components of your system</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a:t>Describe this step in your experiment</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Describe this step in your experiment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Describe this step in your experiment</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Stack of file folders and papers with pen on top." title="Sample Picture"/>
        </a:ext>
      </dgm:extLst>
    </dgm:pt>
    <dgm:pt modelId="{5ABBC393-AD16-4772-8402-4ABCB8683B4E}" type="pres">
      <dgm:prSet presAssocID="{A518A75D-9854-4CDE-9FB7-B1EBB324AAED}" presName="Child" presStyleLbl="revTx" presStyleIdx="0" presStyleCnt="4">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04033EED-8DB1-6C40-81C3-2340DC18AAC0}" srcId="{A518A75D-9854-4CDE-9FB7-B1EBB324AAED}" destId="{5F733BB1-0E9D-464E-9AF1-7D1ED1D4436E}" srcOrd="1" destOrd="0" parTransId="{A8A9D014-3B50-8D4A-BD40-9773B5E3920D}" sibTransId="{D07C801F-EC5D-A745-9F46-FD0C18F91C34}"/>
    <dgm:cxn modelId="{4A1C38F0-EE99-5C4F-8E05-0DE90E45B87E}" type="presOf" srcId="{5F733BB1-0E9D-464E-9AF1-7D1ED1D4436E}" destId="{5ABBC393-AD16-4772-8402-4ABCB8683B4E}" srcOrd="0" destOrd="1"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78955" y="0"/>
          <a:ext cx="3609423" cy="13333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1. Residential Home Owners</a:t>
          </a:r>
        </a:p>
      </dsp:txBody>
      <dsp:txXfrm>
        <a:off x="78955" y="0"/>
        <a:ext cx="3609423" cy="1333360"/>
      </dsp:txXfrm>
    </dsp:sp>
    <dsp:sp modelId="{DE65B54D-BB89-4898-B770-68834B90CB27}">
      <dsp:nvSpPr>
        <dsp:cNvPr id="0" name=""/>
        <dsp:cNvSpPr/>
      </dsp:nvSpPr>
      <dsp:spPr>
        <a:xfrm>
          <a:off x="6730" y="1407161"/>
          <a:ext cx="3748458" cy="46085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To automate water-level tracking and reduce manual checks or guesswork</a:t>
          </a:r>
        </a:p>
        <a:p>
          <a:pPr marL="285750" lvl="1" indent="-285750" algn="l" defTabSz="1244600">
            <a:lnSpc>
              <a:spcPct val="90000"/>
            </a:lnSpc>
            <a:spcBef>
              <a:spcPct val="0"/>
            </a:spcBef>
            <a:spcAft>
              <a:spcPct val="15000"/>
            </a:spcAft>
            <a:buChar char="•"/>
          </a:pPr>
          <a:endParaRPr lang="en-US" sz="2800" kern="1200" dirty="0"/>
        </a:p>
        <a:p>
          <a:pPr marL="285750" lvl="1" indent="-285750" algn="l" defTabSz="1244600">
            <a:lnSpc>
              <a:spcPct val="90000"/>
            </a:lnSpc>
            <a:spcBef>
              <a:spcPct val="0"/>
            </a:spcBef>
            <a:spcAft>
              <a:spcPct val="15000"/>
            </a:spcAft>
            <a:buChar char="•"/>
          </a:pPr>
          <a:r>
            <a:rPr lang="en-US" sz="2800" kern="1200" dirty="0"/>
            <a:t>To avoid dry tanks, and save water by preventing unnoticed overflows</a:t>
          </a:r>
        </a:p>
        <a:p>
          <a:pPr marL="285750" lvl="1" indent="-285750" algn="l" defTabSz="1244600">
            <a:lnSpc>
              <a:spcPct val="90000"/>
            </a:lnSpc>
            <a:spcBef>
              <a:spcPct val="0"/>
            </a:spcBef>
            <a:spcAft>
              <a:spcPct val="15000"/>
            </a:spcAft>
            <a:buChar char="•"/>
          </a:pPr>
          <a:endParaRPr lang="en-US" sz="2800" kern="1200" dirty="0"/>
        </a:p>
        <a:p>
          <a:pPr marL="285750" lvl="1" indent="-285750" algn="l" defTabSz="1244600">
            <a:lnSpc>
              <a:spcPct val="90000"/>
            </a:lnSpc>
            <a:spcBef>
              <a:spcPct val="0"/>
            </a:spcBef>
            <a:spcAft>
              <a:spcPct val="15000"/>
            </a:spcAft>
            <a:buChar char="•"/>
          </a:pPr>
          <a:endParaRPr lang="en-US" sz="2800" kern="1200" dirty="0"/>
        </a:p>
        <a:p>
          <a:pPr marL="285750" lvl="1" indent="-285750" algn="l" defTabSz="1244600">
            <a:lnSpc>
              <a:spcPct val="90000"/>
            </a:lnSpc>
            <a:spcBef>
              <a:spcPct val="0"/>
            </a:spcBef>
            <a:spcAft>
              <a:spcPct val="15000"/>
            </a:spcAft>
            <a:buChar char="•"/>
          </a:pPr>
          <a:endParaRPr lang="en-US" sz="2800" kern="1200" dirty="0"/>
        </a:p>
      </dsp:txBody>
      <dsp:txXfrm>
        <a:off x="6730" y="1407161"/>
        <a:ext cx="3748458" cy="4608531"/>
      </dsp:txXfrm>
    </dsp:sp>
    <dsp:sp modelId="{E01B3154-0666-4584-9FC4-432DE00CC402}">
      <dsp:nvSpPr>
        <dsp:cNvPr id="0" name=""/>
        <dsp:cNvSpPr/>
      </dsp:nvSpPr>
      <dsp:spPr>
        <a:xfrm>
          <a:off x="3873878" y="0"/>
          <a:ext cx="3609423" cy="13333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2. School &amp; Clinic Administrators</a:t>
          </a:r>
        </a:p>
      </dsp:txBody>
      <dsp:txXfrm>
        <a:off x="3873878" y="0"/>
        <a:ext cx="3609423" cy="1333360"/>
      </dsp:txXfrm>
    </dsp:sp>
    <dsp:sp modelId="{6EC96761-7A7E-46B1-9A31-B92F49834D5A}">
      <dsp:nvSpPr>
        <dsp:cNvPr id="0" name=""/>
        <dsp:cNvSpPr/>
      </dsp:nvSpPr>
      <dsp:spPr>
        <a:xfrm>
          <a:off x="3972488" y="1472763"/>
          <a:ext cx="3609423" cy="16931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To ensure reliable water access for sanitation, &amp; support H/Safety</a:t>
          </a:r>
        </a:p>
      </dsp:txBody>
      <dsp:txXfrm>
        <a:off x="3972488" y="1472763"/>
        <a:ext cx="3609423" cy="1693110"/>
      </dsp:txXfrm>
    </dsp:sp>
    <dsp:sp modelId="{64DD6D48-227C-4434-BED8-F49C9D4F4F7E}">
      <dsp:nvSpPr>
        <dsp:cNvPr id="0" name=""/>
        <dsp:cNvSpPr/>
      </dsp:nvSpPr>
      <dsp:spPr>
        <a:xfrm>
          <a:off x="7759146" y="57104"/>
          <a:ext cx="4407755" cy="133336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3. Landlords &amp; Apartment Managers</a:t>
          </a:r>
        </a:p>
      </dsp:txBody>
      <dsp:txXfrm>
        <a:off x="7759146" y="57104"/>
        <a:ext cx="4407755" cy="1333360"/>
      </dsp:txXfrm>
    </dsp:sp>
    <dsp:sp modelId="{98860936-C475-4184-9A9D-2F4B5D8B0BC7}">
      <dsp:nvSpPr>
        <dsp:cNvPr id="0" name=""/>
        <dsp:cNvSpPr/>
      </dsp:nvSpPr>
      <dsp:spPr>
        <a:xfrm>
          <a:off x="7860805" y="1390468"/>
          <a:ext cx="4216925" cy="29051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To prevent tank overflows, schedule timely refills, reduce water bills and handle tenant complaints efficiently</a:t>
          </a:r>
        </a:p>
      </dsp:txBody>
      <dsp:txXfrm>
        <a:off x="7860805" y="1390468"/>
        <a:ext cx="4216925" cy="2905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76659"/>
          <a:ext cx="2648948" cy="2266450"/>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Show key components of your system</a:t>
          </a:r>
        </a:p>
        <a:p>
          <a:pPr marL="285750" lvl="1" indent="-285750" algn="l" defTabSz="1244600">
            <a:lnSpc>
              <a:spcPct val="90000"/>
            </a:lnSpc>
            <a:spcBef>
              <a:spcPct val="0"/>
            </a:spcBef>
            <a:spcAft>
              <a:spcPct val="15000"/>
            </a:spcAft>
            <a:buChar char="•"/>
          </a:pPr>
          <a:endParaRPr lang="en-US" sz="2800" kern="1200" dirty="0"/>
        </a:p>
      </dsp:txBody>
      <dsp:txXfrm>
        <a:off x="141930" y="3543110"/>
        <a:ext cx="2648948" cy="2602220"/>
      </dsp:txXfrm>
    </dsp:sp>
    <dsp:sp modelId="{770E20EC-6929-4A45-99D5-285545E37892}">
      <dsp:nvSpPr>
        <dsp:cNvPr id="0" name=""/>
        <dsp:cNvSpPr/>
      </dsp:nvSpPr>
      <dsp:spPr>
        <a:xfrm>
          <a:off x="2026"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1</a:t>
          </a:r>
        </a:p>
      </dsp:txBody>
      <dsp:txXfrm>
        <a:off x="2026" y="549157"/>
        <a:ext cx="2798086" cy="559617"/>
      </dsp:txXfrm>
    </dsp:sp>
    <dsp:sp modelId="{6806A88B-ACCD-4689-BA2C-F1412EF73B42}">
      <dsp:nvSpPr>
        <dsp:cNvPr id="0" name=""/>
        <dsp:cNvSpPr/>
      </dsp:nvSpPr>
      <dsp:spPr>
        <a:xfrm>
          <a:off x="3335179"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76659"/>
          <a:ext cx="2648948" cy="2266450"/>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a:t>Describe this step in your experiment</a:t>
          </a:r>
          <a:endParaRPr lang="en-US" sz="3600" kern="1200" dirty="0"/>
        </a:p>
      </dsp:txBody>
      <dsp:txXfrm>
        <a:off x="3475084" y="3543110"/>
        <a:ext cx="2648948" cy="2602220"/>
      </dsp:txXfrm>
    </dsp:sp>
    <dsp:sp modelId="{16EEE8E2-3D18-44F6-B04A-3D59841E4FA8}">
      <dsp:nvSpPr>
        <dsp:cNvPr id="0" name=""/>
        <dsp:cNvSpPr/>
      </dsp:nvSpPr>
      <dsp:spPr>
        <a:xfrm>
          <a:off x="3335179"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2</a:t>
          </a:r>
        </a:p>
      </dsp:txBody>
      <dsp:txXfrm>
        <a:off x="3335179" y="549157"/>
        <a:ext cx="2798086" cy="559617"/>
      </dsp:txXfrm>
    </dsp:sp>
    <dsp:sp modelId="{7F77031C-84AF-49FA-B2E3-6B22E2F49F2B}">
      <dsp:nvSpPr>
        <dsp:cNvPr id="0" name=""/>
        <dsp:cNvSpPr/>
      </dsp:nvSpPr>
      <dsp:spPr>
        <a:xfrm>
          <a:off x="6668333"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76659"/>
          <a:ext cx="2648948" cy="2266450"/>
        </a:xfrm>
        <a:prstGeom prst="rect">
          <a:avLst/>
        </a:prstGeom>
        <a:blipFill>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6808237" y="3543110"/>
        <a:ext cx="2648948" cy="2602220"/>
      </dsp:txXfrm>
    </dsp:sp>
    <dsp:sp modelId="{B3686B38-0C87-411A-9F82-923E333643FB}">
      <dsp:nvSpPr>
        <dsp:cNvPr id="0" name=""/>
        <dsp:cNvSpPr/>
      </dsp:nvSpPr>
      <dsp:spPr>
        <a:xfrm>
          <a:off x="6668333"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3</a:t>
          </a:r>
        </a:p>
      </dsp:txBody>
      <dsp:txXfrm>
        <a:off x="6668333" y="549157"/>
        <a:ext cx="2798086" cy="559617"/>
      </dsp:txXfrm>
    </dsp:sp>
    <dsp:sp modelId="{87ACD694-36F9-4193-A8FE-573DA345BCA3}">
      <dsp:nvSpPr>
        <dsp:cNvPr id="0" name=""/>
        <dsp:cNvSpPr/>
      </dsp:nvSpPr>
      <dsp:spPr>
        <a:xfrm>
          <a:off x="10001487" y="1108774"/>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76659"/>
          <a:ext cx="2648948" cy="2266450"/>
        </a:xfrm>
        <a:prstGeom prst="rect">
          <a:avLst/>
        </a:prstGeom>
        <a:blipFill>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43110"/>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600200">
            <a:lnSpc>
              <a:spcPct val="90000"/>
            </a:lnSpc>
            <a:spcBef>
              <a:spcPct val="0"/>
            </a:spcBef>
            <a:spcAft>
              <a:spcPct val="35000"/>
            </a:spcAft>
            <a:buNone/>
          </a:pPr>
          <a:r>
            <a:rPr lang="en-US" sz="3600" kern="1200" dirty="0"/>
            <a:t>Describe this step in your experiment</a:t>
          </a:r>
        </a:p>
      </dsp:txBody>
      <dsp:txXfrm>
        <a:off x="10141391" y="3543110"/>
        <a:ext cx="2648948" cy="2602220"/>
      </dsp:txXfrm>
    </dsp:sp>
    <dsp:sp modelId="{4E89074A-DD45-4C30-BE68-0847302086FD}">
      <dsp:nvSpPr>
        <dsp:cNvPr id="0" name=""/>
        <dsp:cNvSpPr/>
      </dsp:nvSpPr>
      <dsp:spPr>
        <a:xfrm>
          <a:off x="10001487" y="549157"/>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4</a:t>
          </a:r>
        </a:p>
      </dsp:txBody>
      <dsp:txXfrm>
        <a:off x="10001487" y="549157"/>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6/24/2025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6/24/2025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6/24/2025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6/24/2025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6.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6895"/>
            <a:ext cx="27713354" cy="3436304"/>
          </a:xfrm>
        </p:spPr>
        <p:txBody>
          <a:bodyPr>
            <a:normAutofit/>
          </a:bodyPr>
          <a:lstStyle/>
          <a:p>
            <a:r>
              <a:rPr lang="en-US" dirty="0"/>
              <a:t>SMART WATER-LEVEL MONITORING</a:t>
            </a:r>
            <a:br>
              <a:rPr lang="en-US" dirty="0"/>
            </a:br>
            <a:r>
              <a:rPr lang="en-US" dirty="0"/>
              <a:t>SYSTEM FOR TANKS &amp; DRUMS </a:t>
            </a:r>
          </a:p>
        </p:txBody>
      </p:sp>
      <p:sp>
        <p:nvSpPr>
          <p:cNvPr id="23" name="Text Placeholder 22"/>
          <p:cNvSpPr>
            <a:spLocks noGrp="1"/>
          </p:cNvSpPr>
          <p:nvPr>
            <p:ph type="body" sz="quarter" idx="36"/>
          </p:nvPr>
        </p:nvSpPr>
        <p:spPr/>
        <p:txBody>
          <a:bodyPr/>
          <a:lstStyle/>
          <a:p>
            <a:r>
              <a:rPr lang="en-US" dirty="0"/>
              <a:t>Your name | Your Name| Your name </a:t>
            </a:r>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a:xfrm>
            <a:off x="1143000" y="7114031"/>
            <a:ext cx="13121640" cy="4420678"/>
          </a:xfrm>
        </p:spPr>
        <p:txBody>
          <a:bodyPr/>
          <a:lstStyle/>
          <a:p>
            <a:r>
              <a:rPr lang="en-US" sz="3600" dirty="0"/>
              <a:t>In Kampala &amp; Its surrounding urban communities such as Kira, Mukono, and Wakiso, Water storage is commonly done using rooftop or ground-level tanks due to intermittent water supply from NWSC. However, many households lack efficient means of monitoring water levels in these tanks. As a result, tank overflows frequently go unnoticed, leading to water wastage and structural damage, or run dry, leaving residents without water during peak usage times.</a:t>
            </a:r>
          </a:p>
        </p:txBody>
      </p:sp>
      <p:sp>
        <p:nvSpPr>
          <p:cNvPr id="68" name="Text Placeholder 67"/>
          <p:cNvSpPr>
            <a:spLocks noGrp="1"/>
          </p:cNvSpPr>
          <p:nvPr>
            <p:ph type="body" sz="quarter" idx="37"/>
          </p:nvPr>
        </p:nvSpPr>
        <p:spPr>
          <a:xfrm>
            <a:off x="1303020" y="11635127"/>
            <a:ext cx="12801600" cy="1280160"/>
          </a:xfrm>
        </p:spPr>
        <p:txBody>
          <a:bodyPr/>
          <a:lstStyle/>
          <a:p>
            <a:r>
              <a:rPr lang="en-US" dirty="0"/>
              <a:t>Project  Objectives</a:t>
            </a:r>
          </a:p>
        </p:txBody>
      </p:sp>
      <p:sp>
        <p:nvSpPr>
          <p:cNvPr id="11" name="Content Placeholder 10"/>
          <p:cNvSpPr>
            <a:spLocks noGrp="1"/>
          </p:cNvSpPr>
          <p:nvPr>
            <p:ph sz="quarter" idx="38"/>
          </p:nvPr>
        </p:nvSpPr>
        <p:spPr>
          <a:xfrm>
            <a:off x="868680" y="12506246"/>
            <a:ext cx="13121640" cy="3845084"/>
          </a:xfrm>
        </p:spPr>
        <p:txBody>
          <a:bodyPr>
            <a:normAutofit lnSpcReduction="10000"/>
          </a:bodyPr>
          <a:lstStyle/>
          <a:p>
            <a:endParaRPr lang="en-US" dirty="0"/>
          </a:p>
          <a:p>
            <a:r>
              <a:rPr lang="en-US" dirty="0"/>
              <a:t>Develop a real-time water-level monitoring system for storage tanks </a:t>
            </a:r>
          </a:p>
          <a:p>
            <a:r>
              <a:rPr lang="en-US" dirty="0"/>
              <a:t>Alert users of critical water level to prevent overflows or dry tanks.</a:t>
            </a:r>
          </a:p>
          <a:p>
            <a:r>
              <a:rPr lang="en-US" dirty="0"/>
              <a:t>Improve water management in areas with irregular supply (e.g. Kira)</a:t>
            </a:r>
          </a:p>
          <a:p>
            <a:r>
              <a:rPr lang="en-US" dirty="0"/>
              <a:t>Reduce manual checks in apartments, schools, and clinics.</a:t>
            </a:r>
          </a:p>
          <a:p>
            <a:r>
              <a:rPr lang="en-US" dirty="0"/>
              <a:t>Provide simple, accessible user alerts (SMS/display). </a:t>
            </a:r>
          </a:p>
          <a:p>
            <a:endParaRPr lang="en-US" dirty="0"/>
          </a:p>
          <a:p>
            <a:endParaRPr lang="en-US" dirty="0"/>
          </a:p>
          <a:p>
            <a:endParaRPr lang="en-US" dirty="0"/>
          </a:p>
          <a:p>
            <a:endParaRPr lang="en-US" dirty="0"/>
          </a:p>
        </p:txBody>
      </p:sp>
      <p:sp>
        <p:nvSpPr>
          <p:cNvPr id="7" name="Text Placeholder 6"/>
          <p:cNvSpPr>
            <a:spLocks noGrp="1"/>
          </p:cNvSpPr>
          <p:nvPr>
            <p:ph type="body" sz="quarter" idx="17"/>
          </p:nvPr>
        </p:nvSpPr>
        <p:spPr>
          <a:xfrm>
            <a:off x="1158240" y="16766242"/>
            <a:ext cx="12801600" cy="1219200"/>
          </a:xfrm>
        </p:spPr>
        <p:txBody>
          <a:bodyPr/>
          <a:lstStyle/>
          <a:p>
            <a:r>
              <a:rPr lang="en-US" dirty="0"/>
              <a:t>Project Requirements</a:t>
            </a:r>
          </a:p>
        </p:txBody>
      </p:sp>
      <p:sp>
        <p:nvSpPr>
          <p:cNvPr id="12" name="Content Placeholder 11"/>
          <p:cNvSpPr>
            <a:spLocks noGrp="1"/>
          </p:cNvSpPr>
          <p:nvPr>
            <p:ph sz="quarter" idx="25"/>
          </p:nvPr>
        </p:nvSpPr>
        <p:spPr>
          <a:xfrm>
            <a:off x="1143000" y="18123586"/>
            <a:ext cx="12801600" cy="4763845"/>
          </a:xfrm>
        </p:spPr>
        <p:txBody>
          <a:bodyPr/>
          <a:lstStyle/>
          <a:p>
            <a:r>
              <a:rPr lang="en-US" dirty="0"/>
              <a:t>ESP-32, YF-S201 Water Flow Sensor Detector, 9V Battery, </a:t>
            </a:r>
          </a:p>
          <a:p>
            <a:r>
              <a:rPr lang="en-US" dirty="0"/>
              <a:t>Ultrasonic Sensor, USB-A to B cable</a:t>
            </a:r>
          </a:p>
          <a:p>
            <a:r>
              <a:rPr lang="en-US" dirty="0"/>
              <a:t>Breadboard, 5V water Pump, DC Female</a:t>
            </a:r>
          </a:p>
          <a:p>
            <a:r>
              <a:rPr lang="en-US" dirty="0"/>
              <a:t>5mm LED: (Green, Orange, Red)</a:t>
            </a:r>
          </a:p>
          <a:p>
            <a:r>
              <a:rPr lang="en-US" dirty="0"/>
              <a:t>Buzzer</a:t>
            </a:r>
          </a:p>
          <a:p>
            <a:r>
              <a:rPr lang="en-US" dirty="0"/>
              <a:t>Male to Female, Male to Male Jumper Wires.</a:t>
            </a:r>
          </a:p>
          <a:p>
            <a:r>
              <a:rPr lang="en-US" dirty="0"/>
              <a:t>LCD 1602 Yellow (12C)</a:t>
            </a:r>
          </a:p>
        </p:txBody>
      </p:sp>
      <p:sp>
        <p:nvSpPr>
          <p:cNvPr id="8" name="Text Placeholder 7"/>
          <p:cNvSpPr>
            <a:spLocks noGrp="1"/>
          </p:cNvSpPr>
          <p:nvPr>
            <p:ph type="body" sz="quarter" idx="19"/>
          </p:nvPr>
        </p:nvSpPr>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521357076"/>
              </p:ext>
            </p:extLst>
          </p:nvPr>
        </p:nvGraphicFramePr>
        <p:xfrm>
          <a:off x="1143000" y="24331613"/>
          <a:ext cx="12801600" cy="7296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404600985"/>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7" name="Content Placeholder 16"/>
          <p:cNvSpPr>
            <a:spLocks noGrp="1"/>
          </p:cNvSpPr>
          <p:nvPr>
            <p:ph sz="quarter" idx="30"/>
          </p:nvPr>
        </p:nvSpPr>
        <p:spPr/>
        <p:txBody>
          <a:bodyPr/>
          <a:lstStyle/>
          <a:p>
            <a:r>
              <a:rPr lang="en-US" dirty="0"/>
              <a:t>Observation 1</a:t>
            </a:r>
          </a:p>
          <a:p>
            <a:r>
              <a:rPr lang="en-US" dirty="0"/>
              <a:t>Observation 2</a:t>
            </a:r>
          </a:p>
          <a:p>
            <a:r>
              <a:rPr lang="en-US" dirty="0"/>
              <a:t>Observation 3</a:t>
            </a:r>
          </a:p>
        </p:txBody>
      </p:sp>
      <p:sp>
        <p:nvSpPr>
          <p:cNvPr id="18" name="Text Placeholder 17"/>
          <p:cNvSpPr>
            <a:spLocks noGrp="1"/>
          </p:cNvSpPr>
          <p:nvPr>
            <p:ph type="body" sz="quarter" idx="31"/>
          </p:nvPr>
        </p:nvSpPr>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r>
              <a:rPr lang="en-US" dirty="0"/>
              <a:t>Include key screenshots of your system and </a:t>
            </a:r>
            <a:r>
              <a:rPr lang="en-US" dirty="0" err="1"/>
              <a:t>visualisations</a:t>
            </a:r>
            <a:endParaRPr lang="en-US" dirty="0"/>
          </a:p>
          <a:p>
            <a:r>
              <a:rPr lang="en-US" dirty="0"/>
              <a:t>Result 2</a:t>
            </a:r>
          </a:p>
          <a:p>
            <a:r>
              <a:rPr lang="en-US" dirty="0"/>
              <a:t>Result 3</a:t>
            </a:r>
          </a:p>
        </p:txBody>
      </p:sp>
      <p:sp>
        <p:nvSpPr>
          <p:cNvPr id="71" name="Text Placeholder 70"/>
          <p:cNvSpPr>
            <a:spLocks noGrp="1"/>
          </p:cNvSpPr>
          <p:nvPr>
            <p:ph type="body" sz="quarter" idx="41"/>
          </p:nvPr>
        </p:nvSpPr>
        <p:spPr/>
        <p:txBody>
          <a:bodyPr/>
          <a:lstStyle/>
          <a:p>
            <a:r>
              <a:rPr lang="en-US" dirty="0"/>
              <a:t>Conclusion</a:t>
            </a:r>
          </a:p>
        </p:txBody>
      </p:sp>
      <p:sp>
        <p:nvSpPr>
          <p:cNvPr id="15" name="Content Placeholder 14"/>
          <p:cNvSpPr>
            <a:spLocks noGrp="1"/>
          </p:cNvSpPr>
          <p:nvPr>
            <p:ph sz="quarter" idx="42"/>
          </p:nvPr>
        </p:nvSpPr>
        <p:spPr/>
        <p:txBody>
          <a:bodyPr/>
          <a:lstStyle/>
          <a:p>
            <a:r>
              <a:rPr lang="en-US"/>
              <a:t>Brief summary of what you discovered based on results</a:t>
            </a:r>
          </a:p>
          <a:p>
            <a:r>
              <a:rPr lang="en-US"/>
              <a:t>Indicate and explain whether or not the data supports your hypothesis</a:t>
            </a:r>
            <a:endParaRPr lang="en-US" dirty="0"/>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p:txBody>
          <a:bodyPr/>
          <a:lstStyle/>
          <a:p>
            <a:r>
              <a:rPr lang="en-US"/>
              <a:t>Include print and electronic sources in alphabetical order</a:t>
            </a:r>
            <a:endParaRPr lang="en-US" dirty="0"/>
          </a:p>
        </p:txBody>
      </p:sp>
      <p:pic>
        <p:nvPicPr>
          <p:cNvPr id="10" name="Picture 9"/>
          <p:cNvPicPr>
            <a:picLocks noChangeAspect="1"/>
          </p:cNvPicPr>
          <p:nvPr/>
        </p:nvPicPr>
        <p:blipFill>
          <a:blip r:embed="rId14"/>
          <a:stretch>
            <a:fillRect/>
          </a:stretch>
        </p:blipFill>
        <p:spPr>
          <a:xfrm>
            <a:off x="25849385" y="-30922"/>
            <a:ext cx="18041816" cy="3797404"/>
          </a:xfrm>
          <a:prstGeom prst="rect">
            <a:avLst/>
          </a:prstGeom>
        </p:spPr>
      </p:pic>
      <p:pic>
        <p:nvPicPr>
          <p:cNvPr id="27" name="Content Placeholder 26">
            <a:extLst>
              <a:ext uri="{FF2B5EF4-FFF2-40B4-BE49-F238E27FC236}">
                <a16:creationId xmlns:a16="http://schemas.microsoft.com/office/drawing/2014/main" id="{0E909DB3-B960-461C-AC24-59A3568AA5AD}"/>
              </a:ext>
            </a:extLst>
          </p:cNvPr>
          <p:cNvPicPr>
            <a:picLocks noGrp="1" noChangeAspect="1"/>
          </p:cNvPicPr>
          <p:nvPr>
            <p:ph sz="quarter" idx="27"/>
          </p:nvPr>
        </p:nvPicPr>
        <p:blipFill>
          <a:blip r:embed="rId15">
            <a:extLst>
              <a:ext uri="{28A0092B-C50C-407E-A947-70E740481C1C}">
                <a14:useLocalDpi xmlns:a14="http://schemas.microsoft.com/office/drawing/2010/main" val="0"/>
              </a:ext>
            </a:extLst>
          </a:blip>
          <a:stretch>
            <a:fillRect/>
          </a:stretch>
        </p:blipFill>
        <p:spPr>
          <a:xfrm>
            <a:off x="15544483" y="6976867"/>
            <a:ext cx="12801600" cy="6932237"/>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517</TotalTime>
  <Words>452</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SMART WATER-LEVEL MONITORING SYSTEM FOR TANKS &amp; DRUMS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Keith Paul KATO</cp:lastModifiedBy>
  <cp:revision>25</cp:revision>
  <dcterms:created xsi:type="dcterms:W3CDTF">2013-01-20T21:20:28Z</dcterms:created>
  <dcterms:modified xsi:type="dcterms:W3CDTF">2025-06-24T06:16:46Z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